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3"/>
  </p:notesMasterIdLst>
  <p:sldIdLst>
    <p:sldId id="449" r:id="rId2"/>
    <p:sldId id="828" r:id="rId3"/>
    <p:sldId id="366" r:id="rId4"/>
    <p:sldId id="368" r:id="rId5"/>
    <p:sldId id="500" r:id="rId6"/>
    <p:sldId id="499" r:id="rId7"/>
    <p:sldId id="302" r:id="rId8"/>
    <p:sldId id="343" r:id="rId9"/>
    <p:sldId id="304" r:id="rId10"/>
    <p:sldId id="305" r:id="rId11"/>
    <p:sldId id="306" r:id="rId12"/>
    <p:sldId id="455" r:id="rId13"/>
    <p:sldId id="308" r:id="rId14"/>
    <p:sldId id="309" r:id="rId15"/>
    <p:sldId id="310" r:id="rId16"/>
    <p:sldId id="463" r:id="rId17"/>
    <p:sldId id="312" r:id="rId18"/>
    <p:sldId id="502" r:id="rId19"/>
    <p:sldId id="503" r:id="rId20"/>
    <p:sldId id="504" r:id="rId21"/>
    <p:sldId id="505" r:id="rId22"/>
    <p:sldId id="506" r:id="rId23"/>
    <p:sldId id="507" r:id="rId24"/>
    <p:sldId id="508" r:id="rId25"/>
    <p:sldId id="509"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475" r:id="rId40"/>
    <p:sldId id="327" r:id="rId41"/>
    <p:sldId id="328" r:id="rId42"/>
    <p:sldId id="476" r:id="rId43"/>
    <p:sldId id="477" r:id="rId44"/>
    <p:sldId id="478" r:id="rId45"/>
    <p:sldId id="479" r:id="rId46"/>
    <p:sldId id="333" r:id="rId47"/>
    <p:sldId id="334" r:id="rId48"/>
    <p:sldId id="480" r:id="rId49"/>
    <p:sldId id="336" r:id="rId50"/>
    <p:sldId id="510" r:id="rId51"/>
    <p:sldId id="511" r:id="rId52"/>
    <p:sldId id="512" r:id="rId53"/>
    <p:sldId id="513" r:id="rId54"/>
    <p:sldId id="514" r:id="rId55"/>
    <p:sldId id="515" r:id="rId56"/>
    <p:sldId id="481" r:id="rId57"/>
    <p:sldId id="342" r:id="rId58"/>
    <p:sldId id="738" r:id="rId59"/>
    <p:sldId id="750" r:id="rId60"/>
    <p:sldId id="751" r:id="rId61"/>
    <p:sldId id="752" r:id="rId62"/>
    <p:sldId id="785" r:id="rId63"/>
    <p:sldId id="753" r:id="rId64"/>
    <p:sldId id="482" r:id="rId65"/>
    <p:sldId id="483" r:id="rId66"/>
    <p:sldId id="484" r:id="rId67"/>
    <p:sldId id="485" r:id="rId68"/>
    <p:sldId id="351" r:id="rId69"/>
    <p:sldId id="486" r:id="rId70"/>
    <p:sldId id="354" r:id="rId71"/>
    <p:sldId id="459" r:id="rId72"/>
    <p:sldId id="467" r:id="rId73"/>
    <p:sldId id="754" r:id="rId74"/>
    <p:sldId id="358" r:id="rId75"/>
    <p:sldId id="487" r:id="rId76"/>
    <p:sldId id="755" r:id="rId77"/>
    <p:sldId id="488" r:id="rId78"/>
    <p:sldId id="361" r:id="rId79"/>
    <p:sldId id="418" r:id="rId80"/>
    <p:sldId id="489" r:id="rId81"/>
    <p:sldId id="490" r:id="rId82"/>
    <p:sldId id="364" r:id="rId83"/>
    <p:sldId id="756" r:id="rId84"/>
    <p:sldId id="492" r:id="rId85"/>
    <p:sldId id="491" r:id="rId86"/>
    <p:sldId id="379" r:id="rId87"/>
    <p:sldId id="380" r:id="rId88"/>
    <p:sldId id="493" r:id="rId89"/>
    <p:sldId id="760" r:id="rId90"/>
    <p:sldId id="496" r:id="rId91"/>
    <p:sldId id="497" r:id="rId92"/>
    <p:sldId id="498" r:id="rId93"/>
    <p:sldId id="795" r:id="rId94"/>
    <p:sldId id="796" r:id="rId95"/>
    <p:sldId id="797" r:id="rId96"/>
    <p:sldId id="798" r:id="rId97"/>
    <p:sldId id="799" r:id="rId98"/>
    <p:sldId id="800" r:id="rId99"/>
    <p:sldId id="801" r:id="rId100"/>
    <p:sldId id="802" r:id="rId101"/>
    <p:sldId id="803" r:id="rId102"/>
    <p:sldId id="786" r:id="rId103"/>
    <p:sldId id="393" r:id="rId104"/>
    <p:sldId id="762" r:id="rId105"/>
    <p:sldId id="424" r:id="rId106"/>
    <p:sldId id="397" r:id="rId107"/>
    <p:sldId id="398" r:id="rId108"/>
    <p:sldId id="468" r:id="rId109"/>
    <p:sldId id="395" r:id="rId110"/>
    <p:sldId id="401" r:id="rId111"/>
    <p:sldId id="428" r:id="rId112"/>
    <p:sldId id="759" r:id="rId113"/>
    <p:sldId id="494" r:id="rId114"/>
    <p:sldId id="495" r:id="rId115"/>
    <p:sldId id="419" r:id="rId116"/>
    <p:sldId id="740" r:id="rId117"/>
    <p:sldId id="761" r:id="rId118"/>
    <p:sldId id="758" r:id="rId119"/>
    <p:sldId id="787" r:id="rId120"/>
    <p:sldId id="788" r:id="rId121"/>
    <p:sldId id="789" r:id="rId122"/>
    <p:sldId id="790" r:id="rId123"/>
    <p:sldId id="791" r:id="rId124"/>
    <p:sldId id="792" r:id="rId125"/>
    <p:sldId id="793" r:id="rId126"/>
    <p:sldId id="794" r:id="rId127"/>
    <p:sldId id="804" r:id="rId128"/>
    <p:sldId id="438" r:id="rId129"/>
    <p:sldId id="437" r:id="rId130"/>
    <p:sldId id="439" r:id="rId131"/>
    <p:sldId id="453" r:id="rId132"/>
    <p:sldId id="441" r:id="rId133"/>
    <p:sldId id="442" r:id="rId134"/>
    <p:sldId id="448" r:id="rId135"/>
    <p:sldId id="444" r:id="rId136"/>
    <p:sldId id="445" r:id="rId137"/>
    <p:sldId id="446" r:id="rId138"/>
    <p:sldId id="805" r:id="rId139"/>
    <p:sldId id="808" r:id="rId140"/>
    <p:sldId id="809" r:id="rId141"/>
    <p:sldId id="810" r:id="rId142"/>
    <p:sldId id="811" r:id="rId143"/>
    <p:sldId id="739" r:id="rId144"/>
    <p:sldId id="816" r:id="rId145"/>
    <p:sldId id="741" r:id="rId146"/>
    <p:sldId id="823" r:id="rId147"/>
    <p:sldId id="818" r:id="rId148"/>
    <p:sldId id="817" r:id="rId149"/>
    <p:sldId id="822" r:id="rId150"/>
    <p:sldId id="824" r:id="rId151"/>
    <p:sldId id="743" r:id="rId152"/>
    <p:sldId id="744" r:id="rId153"/>
    <p:sldId id="825" r:id="rId154"/>
    <p:sldId id="757" r:id="rId155"/>
    <p:sldId id="826" r:id="rId156"/>
    <p:sldId id="827" r:id="rId157"/>
    <p:sldId id="806" r:id="rId158"/>
    <p:sldId id="812" r:id="rId159"/>
    <p:sldId id="815" r:id="rId160"/>
    <p:sldId id="813" r:id="rId161"/>
    <p:sldId id="814" r:id="rId162"/>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8" autoAdjust="0"/>
    <p:restoredTop sz="94480"/>
  </p:normalViewPr>
  <p:slideViewPr>
    <p:cSldViewPr>
      <p:cViewPr>
        <p:scale>
          <a:sx n="110" d="100"/>
          <a:sy n="110" d="100"/>
        </p:scale>
        <p:origin x="1968" y="1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9F266-8889-4AF6-97F7-000EE2020C2B}" type="doc">
      <dgm:prSet loTypeId="urn:microsoft.com/office/officeart/2005/8/layout/chart3" loCatId="cycle" qsTypeId="urn:microsoft.com/office/officeart/2005/8/quickstyle/simple1" qsCatId="simple" csTypeId="urn:microsoft.com/office/officeart/2005/8/colors/accent1_2" csCatId="accent1" phldr="1"/>
      <dgm:spPr/>
    </dgm:pt>
    <dgm:pt modelId="{A0EF8E64-2EE5-4BAD-A7DA-ACB723A6DC59}">
      <dgm:prSet phldrT="[Text]" custT="1"/>
      <dgm:spPr>
        <a:solidFill>
          <a:schemeClr val="bg1">
            <a:lumMod val="85000"/>
          </a:schemeClr>
        </a:solidFill>
      </dgm:spPr>
      <dgm:t>
        <a:bodyPr/>
        <a:lstStyle/>
        <a:p>
          <a:endParaRPr lang="en-AU" sz="800" dirty="0">
            <a:solidFill>
              <a:schemeClr val="tx1"/>
            </a:solidFill>
            <a:latin typeface="Arial Narrow" panose="020B0606020202030204" pitchFamily="34" charset="0"/>
          </a:endParaRPr>
        </a:p>
      </dgm:t>
    </dgm:pt>
    <dgm:pt modelId="{7D250708-5EE9-4D11-BC6F-0F937133F579}" type="parTrans" cxnId="{17DA9ABE-4E22-40BD-B717-2743A8C64E59}">
      <dgm:prSet/>
      <dgm:spPr/>
      <dgm:t>
        <a:bodyPr/>
        <a:lstStyle/>
        <a:p>
          <a:endParaRPr lang="en-AU">
            <a:solidFill>
              <a:schemeClr val="tx1"/>
            </a:solidFill>
          </a:endParaRPr>
        </a:p>
      </dgm:t>
    </dgm:pt>
    <dgm:pt modelId="{FCB92D60-3EC1-4FAB-B2DB-5D929FA5CD2A}" type="sibTrans" cxnId="{17DA9ABE-4E22-40BD-B717-2743A8C64E59}">
      <dgm:prSet/>
      <dgm:spPr/>
      <dgm:t>
        <a:bodyPr/>
        <a:lstStyle/>
        <a:p>
          <a:endParaRPr lang="en-AU">
            <a:solidFill>
              <a:schemeClr val="tx1"/>
            </a:solidFill>
          </a:endParaRPr>
        </a:p>
      </dgm:t>
    </dgm:pt>
    <dgm:pt modelId="{A81F7B23-A42A-488C-BF69-4FA2002A3062}">
      <dgm:prSet phldrT="[Text]" custT="1"/>
      <dgm:spPr>
        <a:solidFill>
          <a:schemeClr val="bg1">
            <a:lumMod val="85000"/>
          </a:schemeClr>
        </a:solidFill>
      </dgm:spPr>
      <dgm:t>
        <a:bodyPr/>
        <a:lstStyle/>
        <a:p>
          <a:endParaRPr lang="en-AU" sz="800" dirty="0">
            <a:solidFill>
              <a:schemeClr val="tx1"/>
            </a:solidFill>
            <a:latin typeface="Arial Narrow" panose="020B0606020202030204" pitchFamily="34" charset="0"/>
          </a:endParaRPr>
        </a:p>
      </dgm:t>
    </dgm:pt>
    <dgm:pt modelId="{D2655965-9505-401F-814F-FEBE2A68B38D}" type="parTrans" cxnId="{29F83A9E-4F05-40C3-942C-944572E46E49}">
      <dgm:prSet/>
      <dgm:spPr/>
      <dgm:t>
        <a:bodyPr/>
        <a:lstStyle/>
        <a:p>
          <a:endParaRPr lang="en-AU">
            <a:solidFill>
              <a:schemeClr val="tx1"/>
            </a:solidFill>
          </a:endParaRPr>
        </a:p>
      </dgm:t>
    </dgm:pt>
    <dgm:pt modelId="{B905361E-69B7-44D6-A9AA-9AE3F255D441}" type="sibTrans" cxnId="{29F83A9E-4F05-40C3-942C-944572E46E49}">
      <dgm:prSet/>
      <dgm:spPr/>
      <dgm:t>
        <a:bodyPr/>
        <a:lstStyle/>
        <a:p>
          <a:endParaRPr lang="en-AU">
            <a:solidFill>
              <a:schemeClr val="tx1"/>
            </a:solidFill>
          </a:endParaRPr>
        </a:p>
      </dgm:t>
    </dgm:pt>
    <dgm:pt modelId="{E81667F6-FE5E-4BD3-B6AE-5EED827C3C73}">
      <dgm:prSet phldrT="[Text]" custT="1"/>
      <dgm:spPr>
        <a:solidFill>
          <a:schemeClr val="bg1">
            <a:lumMod val="85000"/>
          </a:schemeClr>
        </a:solidFill>
      </dgm:spPr>
      <dgm:t>
        <a:bodyPr/>
        <a:lstStyle/>
        <a:p>
          <a:pPr algn="ctr"/>
          <a:endParaRPr lang="en-AU" sz="800" dirty="0">
            <a:solidFill>
              <a:schemeClr val="tx1"/>
            </a:solidFill>
            <a:latin typeface="Arial Narrow" panose="020B0606020202030204" pitchFamily="34" charset="0"/>
          </a:endParaRPr>
        </a:p>
      </dgm:t>
    </dgm:pt>
    <dgm:pt modelId="{B309E0BE-53C0-4448-BD04-4B1490CB2B46}" type="parTrans" cxnId="{A53ADAEC-9DEA-4173-AAC6-A6A9B2ADA340}">
      <dgm:prSet/>
      <dgm:spPr/>
      <dgm:t>
        <a:bodyPr/>
        <a:lstStyle/>
        <a:p>
          <a:endParaRPr lang="en-AU">
            <a:solidFill>
              <a:schemeClr val="tx1"/>
            </a:solidFill>
          </a:endParaRPr>
        </a:p>
      </dgm:t>
    </dgm:pt>
    <dgm:pt modelId="{125EA104-820D-4BEB-AC35-2385AB894B4D}" type="sibTrans" cxnId="{A53ADAEC-9DEA-4173-AAC6-A6A9B2ADA340}">
      <dgm:prSet/>
      <dgm:spPr/>
      <dgm:t>
        <a:bodyPr/>
        <a:lstStyle/>
        <a:p>
          <a:endParaRPr lang="en-AU">
            <a:solidFill>
              <a:schemeClr val="tx1"/>
            </a:solidFill>
          </a:endParaRPr>
        </a:p>
      </dgm:t>
    </dgm:pt>
    <dgm:pt modelId="{A06E2878-8A57-4805-A74C-EE3651D67342}" type="pres">
      <dgm:prSet presAssocID="{AD99F266-8889-4AF6-97F7-000EE2020C2B}" presName="compositeShape" presStyleCnt="0">
        <dgm:presLayoutVars>
          <dgm:chMax val="7"/>
          <dgm:dir/>
          <dgm:resizeHandles val="exact"/>
        </dgm:presLayoutVars>
      </dgm:prSet>
      <dgm:spPr/>
    </dgm:pt>
    <dgm:pt modelId="{B772AA33-E757-4FB8-88A9-DE097610379D}" type="pres">
      <dgm:prSet presAssocID="{AD99F266-8889-4AF6-97F7-000EE2020C2B}" presName="wedge1" presStyleLbl="node1" presStyleIdx="0" presStyleCnt="3" custLinFactNeighborX="-4666" custLinFactNeighborY="2862"/>
      <dgm:spPr/>
    </dgm:pt>
    <dgm:pt modelId="{49B88B5F-88CB-4AEA-984A-29B2B02238B6}" type="pres">
      <dgm:prSet presAssocID="{AD99F266-8889-4AF6-97F7-000EE2020C2B}" presName="wedge1Tx" presStyleLbl="node1" presStyleIdx="0" presStyleCnt="3">
        <dgm:presLayoutVars>
          <dgm:chMax val="0"/>
          <dgm:chPref val="0"/>
          <dgm:bulletEnabled val="1"/>
        </dgm:presLayoutVars>
      </dgm:prSet>
      <dgm:spPr/>
    </dgm:pt>
    <dgm:pt modelId="{D1C9576B-3061-4261-B624-951A2DD221E6}" type="pres">
      <dgm:prSet presAssocID="{AD99F266-8889-4AF6-97F7-000EE2020C2B}" presName="wedge2" presStyleLbl="node1" presStyleIdx="1" presStyleCnt="3"/>
      <dgm:spPr/>
    </dgm:pt>
    <dgm:pt modelId="{268AB2DA-E511-43DA-B3D4-43B2724DDB0B}" type="pres">
      <dgm:prSet presAssocID="{AD99F266-8889-4AF6-97F7-000EE2020C2B}" presName="wedge2Tx" presStyleLbl="node1" presStyleIdx="1" presStyleCnt="3">
        <dgm:presLayoutVars>
          <dgm:chMax val="0"/>
          <dgm:chPref val="0"/>
          <dgm:bulletEnabled val="1"/>
        </dgm:presLayoutVars>
      </dgm:prSet>
      <dgm:spPr/>
    </dgm:pt>
    <dgm:pt modelId="{E2BFCDC4-BEFF-46EB-A46C-7868B626E235}" type="pres">
      <dgm:prSet presAssocID="{AD99F266-8889-4AF6-97F7-000EE2020C2B}" presName="wedge3" presStyleLbl="node1" presStyleIdx="2" presStyleCnt="3"/>
      <dgm:spPr/>
    </dgm:pt>
    <dgm:pt modelId="{42B5C28C-76E2-4528-8A8B-7DDBC55DE869}" type="pres">
      <dgm:prSet presAssocID="{AD99F266-8889-4AF6-97F7-000EE2020C2B}" presName="wedge3Tx" presStyleLbl="node1" presStyleIdx="2" presStyleCnt="3">
        <dgm:presLayoutVars>
          <dgm:chMax val="0"/>
          <dgm:chPref val="0"/>
          <dgm:bulletEnabled val="1"/>
        </dgm:presLayoutVars>
      </dgm:prSet>
      <dgm:spPr/>
    </dgm:pt>
  </dgm:ptLst>
  <dgm:cxnLst>
    <dgm:cxn modelId="{DF16570E-A9F8-43B0-9C97-972322C3D409}" type="presOf" srcId="{AD99F266-8889-4AF6-97F7-000EE2020C2B}" destId="{A06E2878-8A57-4805-A74C-EE3651D67342}" srcOrd="0" destOrd="0" presId="urn:microsoft.com/office/officeart/2005/8/layout/chart3"/>
    <dgm:cxn modelId="{F7A8443C-053E-46C7-B0F9-0DB0530002BC}" type="presOf" srcId="{E81667F6-FE5E-4BD3-B6AE-5EED827C3C73}" destId="{42B5C28C-76E2-4528-8A8B-7DDBC55DE869}" srcOrd="1" destOrd="0" presId="urn:microsoft.com/office/officeart/2005/8/layout/chart3"/>
    <dgm:cxn modelId="{A9DF6C63-44C2-4DD0-9725-DD166DB34F37}" type="presOf" srcId="{A0EF8E64-2EE5-4BAD-A7DA-ACB723A6DC59}" destId="{B772AA33-E757-4FB8-88A9-DE097610379D}" srcOrd="0" destOrd="0" presId="urn:microsoft.com/office/officeart/2005/8/layout/chart3"/>
    <dgm:cxn modelId="{10837064-9592-4A7C-AEC6-EAE8DB7500BD}" type="presOf" srcId="{A81F7B23-A42A-488C-BF69-4FA2002A3062}" destId="{D1C9576B-3061-4261-B624-951A2DD221E6}" srcOrd="0" destOrd="0" presId="urn:microsoft.com/office/officeart/2005/8/layout/chart3"/>
    <dgm:cxn modelId="{28AF5D68-6788-4AF0-BA4A-154BB43B3279}" type="presOf" srcId="{A81F7B23-A42A-488C-BF69-4FA2002A3062}" destId="{268AB2DA-E511-43DA-B3D4-43B2724DDB0B}" srcOrd="1" destOrd="0" presId="urn:microsoft.com/office/officeart/2005/8/layout/chart3"/>
    <dgm:cxn modelId="{29F83A9E-4F05-40C3-942C-944572E46E49}" srcId="{AD99F266-8889-4AF6-97F7-000EE2020C2B}" destId="{A81F7B23-A42A-488C-BF69-4FA2002A3062}" srcOrd="1" destOrd="0" parTransId="{D2655965-9505-401F-814F-FEBE2A68B38D}" sibTransId="{B905361E-69B7-44D6-A9AA-9AE3F255D441}"/>
    <dgm:cxn modelId="{17DA9ABE-4E22-40BD-B717-2743A8C64E59}" srcId="{AD99F266-8889-4AF6-97F7-000EE2020C2B}" destId="{A0EF8E64-2EE5-4BAD-A7DA-ACB723A6DC59}" srcOrd="0" destOrd="0" parTransId="{7D250708-5EE9-4D11-BC6F-0F937133F579}" sibTransId="{FCB92D60-3EC1-4FAB-B2DB-5D929FA5CD2A}"/>
    <dgm:cxn modelId="{445241C3-9520-4113-B094-ADE18A279D5E}" type="presOf" srcId="{A0EF8E64-2EE5-4BAD-A7DA-ACB723A6DC59}" destId="{49B88B5F-88CB-4AEA-984A-29B2B02238B6}" srcOrd="1" destOrd="0" presId="urn:microsoft.com/office/officeart/2005/8/layout/chart3"/>
    <dgm:cxn modelId="{37D9E5D2-C627-4E18-8962-B7DD2522B872}" type="presOf" srcId="{E81667F6-FE5E-4BD3-B6AE-5EED827C3C73}" destId="{E2BFCDC4-BEFF-46EB-A46C-7868B626E235}" srcOrd="0" destOrd="0" presId="urn:microsoft.com/office/officeart/2005/8/layout/chart3"/>
    <dgm:cxn modelId="{A53ADAEC-9DEA-4173-AAC6-A6A9B2ADA340}" srcId="{AD99F266-8889-4AF6-97F7-000EE2020C2B}" destId="{E81667F6-FE5E-4BD3-B6AE-5EED827C3C73}" srcOrd="2" destOrd="0" parTransId="{B309E0BE-53C0-4448-BD04-4B1490CB2B46}" sibTransId="{125EA104-820D-4BEB-AC35-2385AB894B4D}"/>
    <dgm:cxn modelId="{E33C0DAF-0A05-4C63-86EC-BAD26B6F9CBD}" type="presParOf" srcId="{A06E2878-8A57-4805-A74C-EE3651D67342}" destId="{B772AA33-E757-4FB8-88A9-DE097610379D}" srcOrd="0" destOrd="0" presId="urn:microsoft.com/office/officeart/2005/8/layout/chart3"/>
    <dgm:cxn modelId="{9686DC43-8E58-4A27-8657-08C50187EEDD}" type="presParOf" srcId="{A06E2878-8A57-4805-A74C-EE3651D67342}" destId="{49B88B5F-88CB-4AEA-984A-29B2B02238B6}" srcOrd="1" destOrd="0" presId="urn:microsoft.com/office/officeart/2005/8/layout/chart3"/>
    <dgm:cxn modelId="{898ED76C-7F19-4848-8353-4B3B9DB32CAC}" type="presParOf" srcId="{A06E2878-8A57-4805-A74C-EE3651D67342}" destId="{D1C9576B-3061-4261-B624-951A2DD221E6}" srcOrd="2" destOrd="0" presId="urn:microsoft.com/office/officeart/2005/8/layout/chart3"/>
    <dgm:cxn modelId="{F4196B69-B220-4F77-8293-F1AAA2CCA116}" type="presParOf" srcId="{A06E2878-8A57-4805-A74C-EE3651D67342}" destId="{268AB2DA-E511-43DA-B3D4-43B2724DDB0B}" srcOrd="3" destOrd="0" presId="urn:microsoft.com/office/officeart/2005/8/layout/chart3"/>
    <dgm:cxn modelId="{E4F0FBF6-85E9-4D7E-BC15-8020FDEA05DF}" type="presParOf" srcId="{A06E2878-8A57-4805-A74C-EE3651D67342}" destId="{E2BFCDC4-BEFF-46EB-A46C-7868B626E235}" srcOrd="4" destOrd="0" presId="urn:microsoft.com/office/officeart/2005/8/layout/chart3"/>
    <dgm:cxn modelId="{5EAE8428-DCC5-4CE8-B76D-BFBF149656E7}" type="presParOf" srcId="{A06E2878-8A57-4805-A74C-EE3651D67342}" destId="{42B5C28C-76E2-4528-8A8B-7DDBC55DE869}" srcOrd="5" destOrd="0" presId="urn:microsoft.com/office/officeart/2005/8/layout/chart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2AA33-E757-4FB8-88A9-DE097610379D}">
      <dsp:nvSpPr>
        <dsp:cNvPr id="0" name=""/>
        <dsp:cNvSpPr/>
      </dsp:nvSpPr>
      <dsp:spPr>
        <a:xfrm>
          <a:off x="205454" y="172087"/>
          <a:ext cx="1579115" cy="1579115"/>
        </a:xfrm>
        <a:prstGeom prst="pie">
          <a:avLst>
            <a:gd name="adj1" fmla="val 16200000"/>
            <a:gd name="adj2" fmla="val 18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1064004" y="463471"/>
        <a:ext cx="535771" cy="526371"/>
      </dsp:txXfrm>
    </dsp:sp>
    <dsp:sp modelId="{D1C9576B-3061-4261-B624-951A2DD221E6}">
      <dsp:nvSpPr>
        <dsp:cNvPr id="0" name=""/>
        <dsp:cNvSpPr/>
      </dsp:nvSpPr>
      <dsp:spPr>
        <a:xfrm>
          <a:off x="197736" y="173890"/>
          <a:ext cx="1579115" cy="1579115"/>
        </a:xfrm>
        <a:prstGeom prst="pie">
          <a:avLst>
            <a:gd name="adj1" fmla="val 1800000"/>
            <a:gd name="adj2" fmla="val 90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630113" y="1170237"/>
        <a:ext cx="714361" cy="488773"/>
      </dsp:txXfrm>
    </dsp:sp>
    <dsp:sp modelId="{E2BFCDC4-BEFF-46EB-A46C-7868B626E235}">
      <dsp:nvSpPr>
        <dsp:cNvPr id="0" name=""/>
        <dsp:cNvSpPr/>
      </dsp:nvSpPr>
      <dsp:spPr>
        <a:xfrm>
          <a:off x="197736" y="173890"/>
          <a:ext cx="1579115" cy="1579115"/>
        </a:xfrm>
        <a:prstGeom prst="pie">
          <a:avLst>
            <a:gd name="adj1" fmla="val 9000000"/>
            <a:gd name="adj2" fmla="val 162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366927" y="484073"/>
        <a:ext cx="535771" cy="52637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4/7/23</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a:p>
        </p:txBody>
      </p:sp>
    </p:spTree>
    <p:extLst>
      <p:ext uri="{BB962C8B-B14F-4D97-AF65-F5344CB8AC3E}">
        <p14:creationId xmlns:p14="http://schemas.microsoft.com/office/powerpoint/2010/main" val="419087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29974127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134</a:t>
            </a:fld>
            <a:endParaRPr lang="en-AU" dirty="0"/>
          </a:p>
        </p:txBody>
      </p:sp>
    </p:spTree>
    <p:extLst>
      <p:ext uri="{BB962C8B-B14F-4D97-AF65-F5344CB8AC3E}">
        <p14:creationId xmlns:p14="http://schemas.microsoft.com/office/powerpoint/2010/main" val="32730501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135</a:t>
            </a:fld>
            <a:endParaRPr lang="en-AU" dirty="0"/>
          </a:p>
        </p:txBody>
      </p:sp>
    </p:spTree>
    <p:extLst>
      <p:ext uri="{BB962C8B-B14F-4D97-AF65-F5344CB8AC3E}">
        <p14:creationId xmlns:p14="http://schemas.microsoft.com/office/powerpoint/2010/main" val="1838792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136</a:t>
            </a:fld>
            <a:endParaRPr lang="en-AU" dirty="0"/>
          </a:p>
        </p:txBody>
      </p:sp>
    </p:spTree>
    <p:extLst>
      <p:ext uri="{BB962C8B-B14F-4D97-AF65-F5344CB8AC3E}">
        <p14:creationId xmlns:p14="http://schemas.microsoft.com/office/powerpoint/2010/main" val="12728678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137</a:t>
            </a:fld>
            <a:endParaRPr lang="en-AU" dirty="0"/>
          </a:p>
        </p:txBody>
      </p:sp>
    </p:spTree>
    <p:extLst>
      <p:ext uri="{BB962C8B-B14F-4D97-AF65-F5344CB8AC3E}">
        <p14:creationId xmlns:p14="http://schemas.microsoft.com/office/powerpoint/2010/main" val="9383453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139</a:t>
            </a:fld>
            <a:endParaRPr lang="en-AU" dirty="0"/>
          </a:p>
        </p:txBody>
      </p:sp>
    </p:spTree>
    <p:extLst>
      <p:ext uri="{BB962C8B-B14F-4D97-AF65-F5344CB8AC3E}">
        <p14:creationId xmlns:p14="http://schemas.microsoft.com/office/powerpoint/2010/main" val="27885226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140</a:t>
            </a:fld>
            <a:endParaRPr lang="en-AU" dirty="0"/>
          </a:p>
        </p:txBody>
      </p:sp>
    </p:spTree>
    <p:extLst>
      <p:ext uri="{BB962C8B-B14F-4D97-AF65-F5344CB8AC3E}">
        <p14:creationId xmlns:p14="http://schemas.microsoft.com/office/powerpoint/2010/main" val="25468349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141</a:t>
            </a:fld>
            <a:endParaRPr lang="en-AU" dirty="0"/>
          </a:p>
        </p:txBody>
      </p:sp>
    </p:spTree>
    <p:extLst>
      <p:ext uri="{BB962C8B-B14F-4D97-AF65-F5344CB8AC3E}">
        <p14:creationId xmlns:p14="http://schemas.microsoft.com/office/powerpoint/2010/main" val="8166212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142</a:t>
            </a:fld>
            <a:endParaRPr lang="en-AU" dirty="0"/>
          </a:p>
        </p:txBody>
      </p:sp>
    </p:spTree>
    <p:extLst>
      <p:ext uri="{BB962C8B-B14F-4D97-AF65-F5344CB8AC3E}">
        <p14:creationId xmlns:p14="http://schemas.microsoft.com/office/powerpoint/2010/main" val="36773532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143</a:t>
            </a:fld>
            <a:endParaRPr lang="en-AU"/>
          </a:p>
        </p:txBody>
      </p:sp>
    </p:spTree>
    <p:extLst>
      <p:ext uri="{BB962C8B-B14F-4D97-AF65-F5344CB8AC3E}">
        <p14:creationId xmlns:p14="http://schemas.microsoft.com/office/powerpoint/2010/main" val="5094271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144</a:t>
            </a:fld>
            <a:endParaRPr lang="en-AU"/>
          </a:p>
        </p:txBody>
      </p:sp>
    </p:spTree>
    <p:extLst>
      <p:ext uri="{BB962C8B-B14F-4D97-AF65-F5344CB8AC3E}">
        <p14:creationId xmlns:p14="http://schemas.microsoft.com/office/powerpoint/2010/main" val="289642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5774426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145</a:t>
            </a:fld>
            <a:endParaRPr lang="en-AU"/>
          </a:p>
        </p:txBody>
      </p:sp>
    </p:spTree>
    <p:extLst>
      <p:ext uri="{BB962C8B-B14F-4D97-AF65-F5344CB8AC3E}">
        <p14:creationId xmlns:p14="http://schemas.microsoft.com/office/powerpoint/2010/main" val="33080385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146</a:t>
            </a:fld>
            <a:endParaRPr lang="en-AU"/>
          </a:p>
        </p:txBody>
      </p:sp>
    </p:spTree>
    <p:extLst>
      <p:ext uri="{BB962C8B-B14F-4D97-AF65-F5344CB8AC3E}">
        <p14:creationId xmlns:p14="http://schemas.microsoft.com/office/powerpoint/2010/main" val="4891657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147</a:t>
            </a:fld>
            <a:endParaRPr lang="en-AU"/>
          </a:p>
        </p:txBody>
      </p:sp>
    </p:spTree>
    <p:extLst>
      <p:ext uri="{BB962C8B-B14F-4D97-AF65-F5344CB8AC3E}">
        <p14:creationId xmlns:p14="http://schemas.microsoft.com/office/powerpoint/2010/main" val="33617573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148</a:t>
            </a:fld>
            <a:endParaRPr lang="en-AU"/>
          </a:p>
        </p:txBody>
      </p:sp>
    </p:spTree>
    <p:extLst>
      <p:ext uri="{BB962C8B-B14F-4D97-AF65-F5344CB8AC3E}">
        <p14:creationId xmlns:p14="http://schemas.microsoft.com/office/powerpoint/2010/main" val="15558689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149</a:t>
            </a:fld>
            <a:endParaRPr lang="en-AU"/>
          </a:p>
        </p:txBody>
      </p:sp>
    </p:spTree>
    <p:extLst>
      <p:ext uri="{BB962C8B-B14F-4D97-AF65-F5344CB8AC3E}">
        <p14:creationId xmlns:p14="http://schemas.microsoft.com/office/powerpoint/2010/main" val="25612279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150</a:t>
            </a:fld>
            <a:endParaRPr lang="en-AU"/>
          </a:p>
        </p:txBody>
      </p:sp>
    </p:spTree>
    <p:extLst>
      <p:ext uri="{BB962C8B-B14F-4D97-AF65-F5344CB8AC3E}">
        <p14:creationId xmlns:p14="http://schemas.microsoft.com/office/powerpoint/2010/main" val="4891657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151</a:t>
            </a:fld>
            <a:endParaRPr lang="en-AU"/>
          </a:p>
        </p:txBody>
      </p:sp>
    </p:spTree>
    <p:extLst>
      <p:ext uri="{BB962C8B-B14F-4D97-AF65-F5344CB8AC3E}">
        <p14:creationId xmlns:p14="http://schemas.microsoft.com/office/powerpoint/2010/main" val="16985101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152</a:t>
            </a:fld>
            <a:endParaRPr lang="en-AU"/>
          </a:p>
        </p:txBody>
      </p:sp>
    </p:spTree>
    <p:extLst>
      <p:ext uri="{BB962C8B-B14F-4D97-AF65-F5344CB8AC3E}">
        <p14:creationId xmlns:p14="http://schemas.microsoft.com/office/powerpoint/2010/main" val="24767389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153</a:t>
            </a:fld>
            <a:endParaRPr lang="en-AU"/>
          </a:p>
        </p:txBody>
      </p:sp>
    </p:spTree>
    <p:extLst>
      <p:ext uri="{BB962C8B-B14F-4D97-AF65-F5344CB8AC3E}">
        <p14:creationId xmlns:p14="http://schemas.microsoft.com/office/powerpoint/2010/main" val="34831733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154</a:t>
            </a:fld>
            <a:endParaRPr lang="en-AU"/>
          </a:p>
        </p:txBody>
      </p:sp>
    </p:spTree>
    <p:extLst>
      <p:ext uri="{BB962C8B-B14F-4D97-AF65-F5344CB8AC3E}">
        <p14:creationId xmlns:p14="http://schemas.microsoft.com/office/powerpoint/2010/main" val="30129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40973379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155</a:t>
            </a:fld>
            <a:endParaRPr lang="en-AU"/>
          </a:p>
        </p:txBody>
      </p:sp>
    </p:spTree>
    <p:extLst>
      <p:ext uri="{BB962C8B-B14F-4D97-AF65-F5344CB8AC3E}">
        <p14:creationId xmlns:p14="http://schemas.microsoft.com/office/powerpoint/2010/main" val="19864977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156</a:t>
            </a:fld>
            <a:endParaRPr lang="en-AU"/>
          </a:p>
        </p:txBody>
      </p:sp>
    </p:spTree>
    <p:extLst>
      <p:ext uri="{BB962C8B-B14F-4D97-AF65-F5344CB8AC3E}">
        <p14:creationId xmlns:p14="http://schemas.microsoft.com/office/powerpoint/2010/main" val="38726699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158</a:t>
            </a:fld>
            <a:endParaRPr lang="en-AU" dirty="0"/>
          </a:p>
        </p:txBody>
      </p:sp>
    </p:spTree>
    <p:extLst>
      <p:ext uri="{BB962C8B-B14F-4D97-AF65-F5344CB8AC3E}">
        <p14:creationId xmlns:p14="http://schemas.microsoft.com/office/powerpoint/2010/main" val="226845796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160</a:t>
            </a:fld>
            <a:endParaRPr lang="en-AU" dirty="0"/>
          </a:p>
        </p:txBody>
      </p:sp>
    </p:spTree>
    <p:extLst>
      <p:ext uri="{BB962C8B-B14F-4D97-AF65-F5344CB8AC3E}">
        <p14:creationId xmlns:p14="http://schemas.microsoft.com/office/powerpoint/2010/main" val="369015607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161</a:t>
            </a:fld>
            <a:endParaRPr lang="en-AU" dirty="0"/>
          </a:p>
        </p:txBody>
      </p:sp>
    </p:spTree>
    <p:extLst>
      <p:ext uri="{BB962C8B-B14F-4D97-AF65-F5344CB8AC3E}">
        <p14:creationId xmlns:p14="http://schemas.microsoft.com/office/powerpoint/2010/main" val="331186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256652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dirty="0"/>
          </a:p>
        </p:txBody>
      </p:sp>
    </p:spTree>
    <p:extLst>
      <p:ext uri="{BB962C8B-B14F-4D97-AF65-F5344CB8AC3E}">
        <p14:creationId xmlns:p14="http://schemas.microsoft.com/office/powerpoint/2010/main" val="145822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268256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dirty="0"/>
          </a:p>
        </p:txBody>
      </p:sp>
    </p:spTree>
    <p:extLst>
      <p:ext uri="{BB962C8B-B14F-4D97-AF65-F5344CB8AC3E}">
        <p14:creationId xmlns:p14="http://schemas.microsoft.com/office/powerpoint/2010/main" val="328738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4003011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1585384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dirty="0"/>
          </a:p>
        </p:txBody>
      </p:sp>
    </p:spTree>
    <p:extLst>
      <p:ext uri="{BB962C8B-B14F-4D97-AF65-F5344CB8AC3E}">
        <p14:creationId xmlns:p14="http://schemas.microsoft.com/office/powerpoint/2010/main" val="393447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204792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249742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94044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dirty="0"/>
          </a:p>
        </p:txBody>
      </p:sp>
    </p:spTree>
    <p:extLst>
      <p:ext uri="{BB962C8B-B14F-4D97-AF65-F5344CB8AC3E}">
        <p14:creationId xmlns:p14="http://schemas.microsoft.com/office/powerpoint/2010/main" val="47327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dirty="0"/>
          </a:p>
        </p:txBody>
      </p:sp>
    </p:spTree>
    <p:extLst>
      <p:ext uri="{BB962C8B-B14F-4D97-AF65-F5344CB8AC3E}">
        <p14:creationId xmlns:p14="http://schemas.microsoft.com/office/powerpoint/2010/main" val="121009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dirty="0"/>
          </a:p>
        </p:txBody>
      </p:sp>
    </p:spTree>
    <p:extLst>
      <p:ext uri="{BB962C8B-B14F-4D97-AF65-F5344CB8AC3E}">
        <p14:creationId xmlns:p14="http://schemas.microsoft.com/office/powerpoint/2010/main" val="2216406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dirty="0"/>
          </a:p>
        </p:txBody>
      </p:sp>
    </p:spTree>
    <p:extLst>
      <p:ext uri="{BB962C8B-B14F-4D97-AF65-F5344CB8AC3E}">
        <p14:creationId xmlns:p14="http://schemas.microsoft.com/office/powerpoint/2010/main" val="616790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dirty="0"/>
          </a:p>
        </p:txBody>
      </p:sp>
    </p:spTree>
    <p:extLst>
      <p:ext uri="{BB962C8B-B14F-4D97-AF65-F5344CB8AC3E}">
        <p14:creationId xmlns:p14="http://schemas.microsoft.com/office/powerpoint/2010/main" val="3120300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2866402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dirty="0"/>
          </a:p>
        </p:txBody>
      </p:sp>
    </p:spTree>
    <p:extLst>
      <p:ext uri="{BB962C8B-B14F-4D97-AF65-F5344CB8AC3E}">
        <p14:creationId xmlns:p14="http://schemas.microsoft.com/office/powerpoint/2010/main" val="1197838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37</a:t>
            </a:fld>
            <a:endParaRPr lang="en-AU" dirty="0"/>
          </a:p>
        </p:txBody>
      </p:sp>
    </p:spTree>
    <p:extLst>
      <p:ext uri="{BB962C8B-B14F-4D97-AF65-F5344CB8AC3E}">
        <p14:creationId xmlns:p14="http://schemas.microsoft.com/office/powerpoint/2010/main" val="139337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312760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38</a:t>
            </a:fld>
            <a:endParaRPr lang="en-AU" dirty="0"/>
          </a:p>
        </p:txBody>
      </p:sp>
    </p:spTree>
    <p:extLst>
      <p:ext uri="{BB962C8B-B14F-4D97-AF65-F5344CB8AC3E}">
        <p14:creationId xmlns:p14="http://schemas.microsoft.com/office/powerpoint/2010/main" val="3619171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39</a:t>
            </a:fld>
            <a:endParaRPr lang="en-AU" dirty="0"/>
          </a:p>
        </p:txBody>
      </p:sp>
    </p:spTree>
    <p:extLst>
      <p:ext uri="{BB962C8B-B14F-4D97-AF65-F5344CB8AC3E}">
        <p14:creationId xmlns:p14="http://schemas.microsoft.com/office/powerpoint/2010/main" val="1987622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40</a:t>
            </a:fld>
            <a:endParaRPr lang="en-AU" dirty="0"/>
          </a:p>
        </p:txBody>
      </p:sp>
    </p:spTree>
    <p:extLst>
      <p:ext uri="{BB962C8B-B14F-4D97-AF65-F5344CB8AC3E}">
        <p14:creationId xmlns:p14="http://schemas.microsoft.com/office/powerpoint/2010/main" val="391206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41</a:t>
            </a:fld>
            <a:endParaRPr lang="en-AU" dirty="0"/>
          </a:p>
        </p:txBody>
      </p:sp>
    </p:spTree>
    <p:extLst>
      <p:ext uri="{BB962C8B-B14F-4D97-AF65-F5344CB8AC3E}">
        <p14:creationId xmlns:p14="http://schemas.microsoft.com/office/powerpoint/2010/main" val="1688450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dirty="0"/>
          </a:p>
        </p:txBody>
      </p:sp>
    </p:spTree>
    <p:extLst>
      <p:ext uri="{BB962C8B-B14F-4D97-AF65-F5344CB8AC3E}">
        <p14:creationId xmlns:p14="http://schemas.microsoft.com/office/powerpoint/2010/main" val="3498310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43</a:t>
            </a:fld>
            <a:endParaRPr lang="en-AU" dirty="0"/>
          </a:p>
        </p:txBody>
      </p:sp>
    </p:spTree>
    <p:extLst>
      <p:ext uri="{BB962C8B-B14F-4D97-AF65-F5344CB8AC3E}">
        <p14:creationId xmlns:p14="http://schemas.microsoft.com/office/powerpoint/2010/main" val="1051534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dirty="0"/>
          </a:p>
        </p:txBody>
      </p:sp>
    </p:spTree>
    <p:extLst>
      <p:ext uri="{BB962C8B-B14F-4D97-AF65-F5344CB8AC3E}">
        <p14:creationId xmlns:p14="http://schemas.microsoft.com/office/powerpoint/2010/main" val="1544261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45</a:t>
            </a:fld>
            <a:endParaRPr lang="en-AU" dirty="0"/>
          </a:p>
        </p:txBody>
      </p:sp>
    </p:spTree>
    <p:extLst>
      <p:ext uri="{BB962C8B-B14F-4D97-AF65-F5344CB8AC3E}">
        <p14:creationId xmlns:p14="http://schemas.microsoft.com/office/powerpoint/2010/main" val="883669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dirty="0"/>
          </a:p>
        </p:txBody>
      </p:sp>
    </p:spTree>
    <p:extLst>
      <p:ext uri="{BB962C8B-B14F-4D97-AF65-F5344CB8AC3E}">
        <p14:creationId xmlns:p14="http://schemas.microsoft.com/office/powerpoint/2010/main" val="3959196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47</a:t>
            </a:fld>
            <a:endParaRPr lang="en-AU" dirty="0"/>
          </a:p>
        </p:txBody>
      </p:sp>
    </p:spTree>
    <p:extLst>
      <p:ext uri="{BB962C8B-B14F-4D97-AF65-F5344CB8AC3E}">
        <p14:creationId xmlns:p14="http://schemas.microsoft.com/office/powerpoint/2010/main" val="287164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dirty="0"/>
          </a:p>
        </p:txBody>
      </p:sp>
    </p:spTree>
    <p:extLst>
      <p:ext uri="{BB962C8B-B14F-4D97-AF65-F5344CB8AC3E}">
        <p14:creationId xmlns:p14="http://schemas.microsoft.com/office/powerpoint/2010/main" val="2011669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49</a:t>
            </a:fld>
            <a:endParaRPr lang="en-AU" dirty="0"/>
          </a:p>
        </p:txBody>
      </p:sp>
    </p:spTree>
    <p:extLst>
      <p:ext uri="{BB962C8B-B14F-4D97-AF65-F5344CB8AC3E}">
        <p14:creationId xmlns:p14="http://schemas.microsoft.com/office/powerpoint/2010/main" val="874016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51</a:t>
            </a:fld>
            <a:endParaRPr lang="en-AU" dirty="0"/>
          </a:p>
        </p:txBody>
      </p:sp>
    </p:spTree>
    <p:extLst>
      <p:ext uri="{BB962C8B-B14F-4D97-AF65-F5344CB8AC3E}">
        <p14:creationId xmlns:p14="http://schemas.microsoft.com/office/powerpoint/2010/main" val="2738964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52</a:t>
            </a:fld>
            <a:endParaRPr lang="en-AU" dirty="0"/>
          </a:p>
        </p:txBody>
      </p:sp>
    </p:spTree>
    <p:extLst>
      <p:ext uri="{BB962C8B-B14F-4D97-AF65-F5344CB8AC3E}">
        <p14:creationId xmlns:p14="http://schemas.microsoft.com/office/powerpoint/2010/main" val="2293920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53</a:t>
            </a:fld>
            <a:endParaRPr lang="en-AU" dirty="0"/>
          </a:p>
        </p:txBody>
      </p:sp>
    </p:spTree>
    <p:extLst>
      <p:ext uri="{BB962C8B-B14F-4D97-AF65-F5344CB8AC3E}">
        <p14:creationId xmlns:p14="http://schemas.microsoft.com/office/powerpoint/2010/main" val="1196671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54</a:t>
            </a:fld>
            <a:endParaRPr lang="en-AU" dirty="0"/>
          </a:p>
        </p:txBody>
      </p:sp>
    </p:spTree>
    <p:extLst>
      <p:ext uri="{BB962C8B-B14F-4D97-AF65-F5344CB8AC3E}">
        <p14:creationId xmlns:p14="http://schemas.microsoft.com/office/powerpoint/2010/main" val="2170091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55</a:t>
            </a:fld>
            <a:endParaRPr lang="en-AU" dirty="0"/>
          </a:p>
        </p:txBody>
      </p:sp>
    </p:spTree>
    <p:extLst>
      <p:ext uri="{BB962C8B-B14F-4D97-AF65-F5344CB8AC3E}">
        <p14:creationId xmlns:p14="http://schemas.microsoft.com/office/powerpoint/2010/main" val="947638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56</a:t>
            </a:fld>
            <a:endParaRPr lang="en-AU" dirty="0"/>
          </a:p>
        </p:txBody>
      </p:sp>
    </p:spTree>
    <p:extLst>
      <p:ext uri="{BB962C8B-B14F-4D97-AF65-F5344CB8AC3E}">
        <p14:creationId xmlns:p14="http://schemas.microsoft.com/office/powerpoint/2010/main" val="1535807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57</a:t>
            </a:fld>
            <a:endParaRPr lang="en-AU" dirty="0"/>
          </a:p>
        </p:txBody>
      </p:sp>
    </p:spTree>
    <p:extLst>
      <p:ext uri="{BB962C8B-B14F-4D97-AF65-F5344CB8AC3E}">
        <p14:creationId xmlns:p14="http://schemas.microsoft.com/office/powerpoint/2010/main" val="3162553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368084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dirty="0"/>
          </a:p>
        </p:txBody>
      </p:sp>
    </p:spTree>
    <p:extLst>
      <p:ext uri="{BB962C8B-B14F-4D97-AF65-F5344CB8AC3E}">
        <p14:creationId xmlns:p14="http://schemas.microsoft.com/office/powerpoint/2010/main" val="3108575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1532883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60</a:t>
            </a:fld>
            <a:endParaRPr lang="en-AU" dirty="0"/>
          </a:p>
        </p:txBody>
      </p:sp>
    </p:spTree>
    <p:extLst>
      <p:ext uri="{BB962C8B-B14F-4D97-AF65-F5344CB8AC3E}">
        <p14:creationId xmlns:p14="http://schemas.microsoft.com/office/powerpoint/2010/main" val="1191753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dirty="0"/>
          </a:p>
        </p:txBody>
      </p:sp>
    </p:spTree>
    <p:extLst>
      <p:ext uri="{BB962C8B-B14F-4D97-AF65-F5344CB8AC3E}">
        <p14:creationId xmlns:p14="http://schemas.microsoft.com/office/powerpoint/2010/main" val="1050225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4123518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65</a:t>
            </a:fld>
            <a:endParaRPr lang="en-AU"/>
          </a:p>
        </p:txBody>
      </p:sp>
    </p:spTree>
    <p:extLst>
      <p:ext uri="{BB962C8B-B14F-4D97-AF65-F5344CB8AC3E}">
        <p14:creationId xmlns:p14="http://schemas.microsoft.com/office/powerpoint/2010/main" val="3869334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66</a:t>
            </a:fld>
            <a:endParaRPr lang="en-AU"/>
          </a:p>
        </p:txBody>
      </p:sp>
    </p:spTree>
    <p:extLst>
      <p:ext uri="{BB962C8B-B14F-4D97-AF65-F5344CB8AC3E}">
        <p14:creationId xmlns:p14="http://schemas.microsoft.com/office/powerpoint/2010/main" val="2299567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67</a:t>
            </a:fld>
            <a:endParaRPr lang="en-AU"/>
          </a:p>
        </p:txBody>
      </p:sp>
    </p:spTree>
    <p:extLst>
      <p:ext uri="{BB962C8B-B14F-4D97-AF65-F5344CB8AC3E}">
        <p14:creationId xmlns:p14="http://schemas.microsoft.com/office/powerpoint/2010/main" val="2417103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68</a:t>
            </a:fld>
            <a:endParaRPr lang="en-AU"/>
          </a:p>
        </p:txBody>
      </p:sp>
    </p:spTree>
    <p:extLst>
      <p:ext uri="{BB962C8B-B14F-4D97-AF65-F5344CB8AC3E}">
        <p14:creationId xmlns:p14="http://schemas.microsoft.com/office/powerpoint/2010/main" val="141446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69</a:t>
            </a:fld>
            <a:endParaRPr lang="en-AU"/>
          </a:p>
        </p:txBody>
      </p:sp>
    </p:spTree>
    <p:extLst>
      <p:ext uri="{BB962C8B-B14F-4D97-AF65-F5344CB8AC3E}">
        <p14:creationId xmlns:p14="http://schemas.microsoft.com/office/powerpoint/2010/main" val="2074922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70</a:t>
            </a:fld>
            <a:endParaRPr lang="en-AU"/>
          </a:p>
        </p:txBody>
      </p:sp>
    </p:spTree>
    <p:extLst>
      <p:ext uri="{BB962C8B-B14F-4D97-AF65-F5344CB8AC3E}">
        <p14:creationId xmlns:p14="http://schemas.microsoft.com/office/powerpoint/2010/main" val="314421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dirty="0"/>
          </a:p>
        </p:txBody>
      </p:sp>
    </p:spTree>
    <p:extLst>
      <p:ext uri="{BB962C8B-B14F-4D97-AF65-F5344CB8AC3E}">
        <p14:creationId xmlns:p14="http://schemas.microsoft.com/office/powerpoint/2010/main" val="3737043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71</a:t>
            </a:fld>
            <a:endParaRPr lang="en-AU"/>
          </a:p>
        </p:txBody>
      </p:sp>
    </p:spTree>
    <p:extLst>
      <p:ext uri="{BB962C8B-B14F-4D97-AF65-F5344CB8AC3E}">
        <p14:creationId xmlns:p14="http://schemas.microsoft.com/office/powerpoint/2010/main" val="24437314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72</a:t>
            </a:fld>
            <a:endParaRPr lang="en-AU"/>
          </a:p>
        </p:txBody>
      </p:sp>
    </p:spTree>
    <p:extLst>
      <p:ext uri="{BB962C8B-B14F-4D97-AF65-F5344CB8AC3E}">
        <p14:creationId xmlns:p14="http://schemas.microsoft.com/office/powerpoint/2010/main" val="1306344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73</a:t>
            </a:fld>
            <a:endParaRPr lang="en-AU" dirty="0"/>
          </a:p>
        </p:txBody>
      </p:sp>
    </p:spTree>
    <p:extLst>
      <p:ext uri="{BB962C8B-B14F-4D97-AF65-F5344CB8AC3E}">
        <p14:creationId xmlns:p14="http://schemas.microsoft.com/office/powerpoint/2010/main" val="1413260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74</a:t>
            </a:fld>
            <a:endParaRPr lang="en-AU"/>
          </a:p>
        </p:txBody>
      </p:sp>
    </p:spTree>
    <p:extLst>
      <p:ext uri="{BB962C8B-B14F-4D97-AF65-F5344CB8AC3E}">
        <p14:creationId xmlns:p14="http://schemas.microsoft.com/office/powerpoint/2010/main" val="2547038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75</a:t>
            </a:fld>
            <a:endParaRPr lang="en-AU"/>
          </a:p>
        </p:txBody>
      </p:sp>
    </p:spTree>
    <p:extLst>
      <p:ext uri="{BB962C8B-B14F-4D97-AF65-F5344CB8AC3E}">
        <p14:creationId xmlns:p14="http://schemas.microsoft.com/office/powerpoint/2010/main" val="4243364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76</a:t>
            </a:fld>
            <a:endParaRPr lang="en-AU" dirty="0"/>
          </a:p>
        </p:txBody>
      </p:sp>
    </p:spTree>
    <p:extLst>
      <p:ext uri="{BB962C8B-B14F-4D97-AF65-F5344CB8AC3E}">
        <p14:creationId xmlns:p14="http://schemas.microsoft.com/office/powerpoint/2010/main" val="4122007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77</a:t>
            </a:fld>
            <a:endParaRPr lang="en-AU"/>
          </a:p>
        </p:txBody>
      </p:sp>
    </p:spTree>
    <p:extLst>
      <p:ext uri="{BB962C8B-B14F-4D97-AF65-F5344CB8AC3E}">
        <p14:creationId xmlns:p14="http://schemas.microsoft.com/office/powerpoint/2010/main" val="37014806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78</a:t>
            </a:fld>
            <a:endParaRPr lang="en-AU"/>
          </a:p>
        </p:txBody>
      </p:sp>
    </p:spTree>
    <p:extLst>
      <p:ext uri="{BB962C8B-B14F-4D97-AF65-F5344CB8AC3E}">
        <p14:creationId xmlns:p14="http://schemas.microsoft.com/office/powerpoint/2010/main" val="1750464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79</a:t>
            </a:fld>
            <a:endParaRPr lang="en-AU" dirty="0"/>
          </a:p>
        </p:txBody>
      </p:sp>
    </p:spTree>
    <p:extLst>
      <p:ext uri="{BB962C8B-B14F-4D97-AF65-F5344CB8AC3E}">
        <p14:creationId xmlns:p14="http://schemas.microsoft.com/office/powerpoint/2010/main" val="3081992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80</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dirty="0"/>
          </a:p>
        </p:txBody>
      </p:sp>
    </p:spTree>
    <p:extLst>
      <p:ext uri="{BB962C8B-B14F-4D97-AF65-F5344CB8AC3E}">
        <p14:creationId xmlns:p14="http://schemas.microsoft.com/office/powerpoint/2010/main" val="3343097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81</a:t>
            </a:fld>
            <a:endParaRPr lang="en-AU"/>
          </a:p>
        </p:txBody>
      </p:sp>
    </p:spTree>
    <p:extLst>
      <p:ext uri="{BB962C8B-B14F-4D97-AF65-F5344CB8AC3E}">
        <p14:creationId xmlns:p14="http://schemas.microsoft.com/office/powerpoint/2010/main" val="2854126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82</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83</a:t>
            </a:fld>
            <a:endParaRPr lang="en-AU" dirty="0"/>
          </a:p>
        </p:txBody>
      </p:sp>
    </p:spTree>
    <p:extLst>
      <p:ext uri="{BB962C8B-B14F-4D97-AF65-F5344CB8AC3E}">
        <p14:creationId xmlns:p14="http://schemas.microsoft.com/office/powerpoint/2010/main" val="33195823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84</a:t>
            </a:fld>
            <a:endParaRPr lang="en-AU"/>
          </a:p>
        </p:txBody>
      </p:sp>
    </p:spTree>
    <p:extLst>
      <p:ext uri="{BB962C8B-B14F-4D97-AF65-F5344CB8AC3E}">
        <p14:creationId xmlns:p14="http://schemas.microsoft.com/office/powerpoint/2010/main" val="6485892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85</a:t>
            </a:fld>
            <a:endParaRPr lang="en-AU"/>
          </a:p>
        </p:txBody>
      </p:sp>
    </p:spTree>
    <p:extLst>
      <p:ext uri="{BB962C8B-B14F-4D97-AF65-F5344CB8AC3E}">
        <p14:creationId xmlns:p14="http://schemas.microsoft.com/office/powerpoint/2010/main" val="1483915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86</a:t>
            </a:fld>
            <a:endParaRPr lang="en-AU"/>
          </a:p>
        </p:txBody>
      </p:sp>
    </p:spTree>
    <p:extLst>
      <p:ext uri="{BB962C8B-B14F-4D97-AF65-F5344CB8AC3E}">
        <p14:creationId xmlns:p14="http://schemas.microsoft.com/office/powerpoint/2010/main" val="11750603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87</a:t>
            </a:fld>
            <a:endParaRPr lang="en-AU"/>
          </a:p>
        </p:txBody>
      </p:sp>
    </p:spTree>
    <p:extLst>
      <p:ext uri="{BB962C8B-B14F-4D97-AF65-F5344CB8AC3E}">
        <p14:creationId xmlns:p14="http://schemas.microsoft.com/office/powerpoint/2010/main" val="42103404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88</a:t>
            </a:fld>
            <a:endParaRPr lang="en-AU"/>
          </a:p>
        </p:txBody>
      </p:sp>
    </p:spTree>
    <p:extLst>
      <p:ext uri="{BB962C8B-B14F-4D97-AF65-F5344CB8AC3E}">
        <p14:creationId xmlns:p14="http://schemas.microsoft.com/office/powerpoint/2010/main" val="41303914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89</a:t>
            </a:fld>
            <a:endParaRPr lang="en-AU"/>
          </a:p>
        </p:txBody>
      </p:sp>
    </p:spTree>
    <p:extLst>
      <p:ext uri="{BB962C8B-B14F-4D97-AF65-F5344CB8AC3E}">
        <p14:creationId xmlns:p14="http://schemas.microsoft.com/office/powerpoint/2010/main" val="31771902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90</a:t>
            </a:fld>
            <a:endParaRPr lang="en-AU" dirty="0"/>
          </a:p>
        </p:txBody>
      </p:sp>
    </p:spTree>
    <p:extLst>
      <p:ext uri="{BB962C8B-B14F-4D97-AF65-F5344CB8AC3E}">
        <p14:creationId xmlns:p14="http://schemas.microsoft.com/office/powerpoint/2010/main" val="382535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dirty="0"/>
          </a:p>
        </p:txBody>
      </p:sp>
    </p:spTree>
    <p:extLst>
      <p:ext uri="{BB962C8B-B14F-4D97-AF65-F5344CB8AC3E}">
        <p14:creationId xmlns:p14="http://schemas.microsoft.com/office/powerpoint/2010/main" val="21108195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91</a:t>
            </a:fld>
            <a:endParaRPr lang="en-AU" dirty="0"/>
          </a:p>
        </p:txBody>
      </p:sp>
    </p:spTree>
    <p:extLst>
      <p:ext uri="{BB962C8B-B14F-4D97-AF65-F5344CB8AC3E}">
        <p14:creationId xmlns:p14="http://schemas.microsoft.com/office/powerpoint/2010/main" val="23948682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92</a:t>
            </a:fld>
            <a:endParaRPr lang="en-AU" dirty="0"/>
          </a:p>
        </p:txBody>
      </p:sp>
    </p:spTree>
    <p:extLst>
      <p:ext uri="{BB962C8B-B14F-4D97-AF65-F5344CB8AC3E}">
        <p14:creationId xmlns:p14="http://schemas.microsoft.com/office/powerpoint/2010/main" val="13744473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103</a:t>
            </a:fld>
            <a:endParaRPr lang="en-AU"/>
          </a:p>
        </p:txBody>
      </p:sp>
    </p:spTree>
    <p:extLst>
      <p:ext uri="{BB962C8B-B14F-4D97-AF65-F5344CB8AC3E}">
        <p14:creationId xmlns:p14="http://schemas.microsoft.com/office/powerpoint/2010/main" val="18786625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104</a:t>
            </a:fld>
            <a:endParaRPr lang="en-AU"/>
          </a:p>
        </p:txBody>
      </p:sp>
    </p:spTree>
    <p:extLst>
      <p:ext uri="{BB962C8B-B14F-4D97-AF65-F5344CB8AC3E}">
        <p14:creationId xmlns:p14="http://schemas.microsoft.com/office/powerpoint/2010/main" val="1229380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105</a:t>
            </a:fld>
            <a:endParaRPr lang="en-AU"/>
          </a:p>
        </p:txBody>
      </p:sp>
    </p:spTree>
    <p:extLst>
      <p:ext uri="{BB962C8B-B14F-4D97-AF65-F5344CB8AC3E}">
        <p14:creationId xmlns:p14="http://schemas.microsoft.com/office/powerpoint/2010/main" val="40041950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106</a:t>
            </a:fld>
            <a:endParaRPr lang="en-AU"/>
          </a:p>
        </p:txBody>
      </p:sp>
    </p:spTree>
    <p:extLst>
      <p:ext uri="{BB962C8B-B14F-4D97-AF65-F5344CB8AC3E}">
        <p14:creationId xmlns:p14="http://schemas.microsoft.com/office/powerpoint/2010/main" val="10661048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107</a:t>
            </a:fld>
            <a:endParaRPr lang="en-AU"/>
          </a:p>
        </p:txBody>
      </p:sp>
    </p:spTree>
    <p:extLst>
      <p:ext uri="{BB962C8B-B14F-4D97-AF65-F5344CB8AC3E}">
        <p14:creationId xmlns:p14="http://schemas.microsoft.com/office/powerpoint/2010/main" val="3985850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108</a:t>
            </a:fld>
            <a:endParaRPr lang="en-AU"/>
          </a:p>
        </p:txBody>
      </p:sp>
    </p:spTree>
    <p:extLst>
      <p:ext uri="{BB962C8B-B14F-4D97-AF65-F5344CB8AC3E}">
        <p14:creationId xmlns:p14="http://schemas.microsoft.com/office/powerpoint/2010/main" val="36852928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109</a:t>
            </a:fld>
            <a:endParaRPr lang="en-AU"/>
          </a:p>
        </p:txBody>
      </p:sp>
    </p:spTree>
    <p:extLst>
      <p:ext uri="{BB962C8B-B14F-4D97-AF65-F5344CB8AC3E}">
        <p14:creationId xmlns:p14="http://schemas.microsoft.com/office/powerpoint/2010/main" val="8193229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110</a:t>
            </a:fld>
            <a:endParaRPr lang="en-AU"/>
          </a:p>
        </p:txBody>
      </p:sp>
    </p:spTree>
    <p:extLst>
      <p:ext uri="{BB962C8B-B14F-4D97-AF65-F5344CB8AC3E}">
        <p14:creationId xmlns:p14="http://schemas.microsoft.com/office/powerpoint/2010/main" val="91645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dirty="0"/>
          </a:p>
        </p:txBody>
      </p:sp>
    </p:spTree>
    <p:extLst>
      <p:ext uri="{BB962C8B-B14F-4D97-AF65-F5344CB8AC3E}">
        <p14:creationId xmlns:p14="http://schemas.microsoft.com/office/powerpoint/2010/main" val="39750785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111</a:t>
            </a:fld>
            <a:endParaRPr lang="en-AU"/>
          </a:p>
        </p:txBody>
      </p:sp>
    </p:spTree>
    <p:extLst>
      <p:ext uri="{BB962C8B-B14F-4D97-AF65-F5344CB8AC3E}">
        <p14:creationId xmlns:p14="http://schemas.microsoft.com/office/powerpoint/2010/main" val="34190335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113</a:t>
            </a:fld>
            <a:endParaRPr lang="en-AU"/>
          </a:p>
        </p:txBody>
      </p:sp>
    </p:spTree>
    <p:extLst>
      <p:ext uri="{BB962C8B-B14F-4D97-AF65-F5344CB8AC3E}">
        <p14:creationId xmlns:p14="http://schemas.microsoft.com/office/powerpoint/2010/main" val="24122310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114</a:t>
            </a:fld>
            <a:endParaRPr lang="en-AU"/>
          </a:p>
        </p:txBody>
      </p:sp>
    </p:spTree>
    <p:extLst>
      <p:ext uri="{BB962C8B-B14F-4D97-AF65-F5344CB8AC3E}">
        <p14:creationId xmlns:p14="http://schemas.microsoft.com/office/powerpoint/2010/main" val="32019627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115</a:t>
            </a:fld>
            <a:endParaRPr lang="en-AU" dirty="0"/>
          </a:p>
        </p:txBody>
      </p:sp>
    </p:spTree>
    <p:extLst>
      <p:ext uri="{BB962C8B-B14F-4D97-AF65-F5344CB8AC3E}">
        <p14:creationId xmlns:p14="http://schemas.microsoft.com/office/powerpoint/2010/main" val="2180080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128</a:t>
            </a:fld>
            <a:endParaRPr lang="en-AU" dirty="0"/>
          </a:p>
        </p:txBody>
      </p:sp>
    </p:spTree>
    <p:extLst>
      <p:ext uri="{BB962C8B-B14F-4D97-AF65-F5344CB8AC3E}">
        <p14:creationId xmlns:p14="http://schemas.microsoft.com/office/powerpoint/2010/main" val="12321813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129</a:t>
            </a:fld>
            <a:endParaRPr lang="en-AU" dirty="0"/>
          </a:p>
        </p:txBody>
      </p:sp>
    </p:spTree>
    <p:extLst>
      <p:ext uri="{BB962C8B-B14F-4D97-AF65-F5344CB8AC3E}">
        <p14:creationId xmlns:p14="http://schemas.microsoft.com/office/powerpoint/2010/main" val="16831797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130</a:t>
            </a:fld>
            <a:endParaRPr lang="en-AU" dirty="0"/>
          </a:p>
        </p:txBody>
      </p:sp>
    </p:spTree>
    <p:extLst>
      <p:ext uri="{BB962C8B-B14F-4D97-AF65-F5344CB8AC3E}">
        <p14:creationId xmlns:p14="http://schemas.microsoft.com/office/powerpoint/2010/main" val="8920623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131</a:t>
            </a:fld>
            <a:endParaRPr lang="en-AU" dirty="0"/>
          </a:p>
        </p:txBody>
      </p:sp>
    </p:spTree>
    <p:extLst>
      <p:ext uri="{BB962C8B-B14F-4D97-AF65-F5344CB8AC3E}">
        <p14:creationId xmlns:p14="http://schemas.microsoft.com/office/powerpoint/2010/main" val="38213408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132</a:t>
            </a:fld>
            <a:endParaRPr lang="en-AU" dirty="0"/>
          </a:p>
        </p:txBody>
      </p:sp>
    </p:spTree>
    <p:extLst>
      <p:ext uri="{BB962C8B-B14F-4D97-AF65-F5344CB8AC3E}">
        <p14:creationId xmlns:p14="http://schemas.microsoft.com/office/powerpoint/2010/main" val="18039930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133</a:t>
            </a:fld>
            <a:endParaRPr lang="en-AU" dirty="0"/>
          </a:p>
        </p:txBody>
      </p:sp>
    </p:spTree>
    <p:extLst>
      <p:ext uri="{BB962C8B-B14F-4D97-AF65-F5344CB8AC3E}">
        <p14:creationId xmlns:p14="http://schemas.microsoft.com/office/powerpoint/2010/main" val="58265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4/7/23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4/7/23</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microsoft.com/office/2007/relationships/hdphoto" Target="../media/hdphoto5.wdp"/></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png"/><Relationship Id="rId7" Type="http://schemas.openxmlformats.org/officeDocument/2006/relationships/diagramColors" Target="../diagrams/colors1.xml"/><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5.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2.wdp"/></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microsoft.com/office/2007/relationships/hdphoto" Target="../media/hdphoto8.wdp"/></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27.png"/><Relationship Id="rId9" Type="http://schemas.openxmlformats.org/officeDocument/2006/relationships/image" Target="../media/image30.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1" name="Straight Connector 20"/>
          <p:cNvCxnSpPr/>
          <p:nvPr/>
        </p:nvCxnSpPr>
        <p:spPr>
          <a:xfrm flipH="1">
            <a:off x="53503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1051865"/>
            <a:ext cx="5863484" cy="77048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48924" y="1472725"/>
            <a:ext cx="5749590" cy="892552"/>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Oceanography and Marine Biology</a:t>
            </a:r>
          </a:p>
          <a:p>
            <a:pPr algn="ctr"/>
            <a:r>
              <a:rPr lang="en-AU" sz="1200" dirty="0">
                <a:solidFill>
                  <a:schemeClr val="bg1"/>
                </a:solidFill>
                <a:latin typeface="Arial Narrow" panose="020B0606020202030204" pitchFamily="34" charset="0"/>
              </a:rPr>
              <a:t>The Ocean Planet     The Dynamic Shore     Marine Ecology and Biodiversity   </a:t>
            </a:r>
          </a:p>
          <a:p>
            <a:pPr algn="ctr"/>
            <a:r>
              <a:rPr lang="en-AU" sz="1200" dirty="0">
                <a:solidFill>
                  <a:schemeClr val="bg1"/>
                </a:solidFill>
                <a:latin typeface="Arial Narrow" panose="020B0606020202030204" pitchFamily="34" charset="0"/>
              </a:rPr>
              <a:t>Marine Environmental Management </a:t>
            </a:r>
          </a:p>
        </p:txBody>
      </p:sp>
      <p:sp>
        <p:nvSpPr>
          <p:cNvPr id="8" name="TextBox 7">
            <a:extLst>
              <a:ext uri="{FF2B5EF4-FFF2-40B4-BE49-F238E27FC236}">
                <a16:creationId xmlns:a16="http://schemas.microsoft.com/office/drawing/2014/main" id="{79DE27E9-CFC9-B4DB-165D-5A3091AAEC08}"/>
              </a:ext>
            </a:extLst>
          </p:cNvPr>
          <p:cNvSpPr txBox="1"/>
          <p:nvPr/>
        </p:nvSpPr>
        <p:spPr>
          <a:xfrm>
            <a:off x="2348880" y="7855701"/>
            <a:ext cx="2952328" cy="523220"/>
          </a:xfrm>
          <a:prstGeom prst="rect">
            <a:avLst/>
          </a:prstGeom>
          <a:noFill/>
        </p:spPr>
        <p:txBody>
          <a:bodyPr wrap="square" rtlCol="0">
            <a:spAutoFit/>
          </a:bodyPr>
          <a:lstStyle/>
          <a:p>
            <a:r>
              <a:rPr lang="en-AU" sz="2800" b="1" dirty="0">
                <a:solidFill>
                  <a:schemeClr val="bg1"/>
                </a:solidFill>
                <a:latin typeface="Arial Narrow" panose="020B0606020202030204" pitchFamily="34" charset="0"/>
              </a:rPr>
              <a:t>By Gail Riches</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26" name="Picture 2" descr="Premium Vector | A black and white drawing of a sea turtle.">
            <a:extLst>
              <a:ext uri="{FF2B5EF4-FFF2-40B4-BE49-F238E27FC236}">
                <a16:creationId xmlns:a16="http://schemas.microsoft.com/office/drawing/2014/main" id="{9031586C-C4C8-3FAF-1DB5-11CAD4A30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22" y="2699791"/>
            <a:ext cx="5184577" cy="381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A80D1E-4914-61ED-2DEB-7E084D071814}"/>
              </a:ext>
            </a:extLst>
          </p:cNvPr>
          <p:cNvSpPr txBox="1"/>
          <p:nvPr/>
        </p:nvSpPr>
        <p:spPr>
          <a:xfrm>
            <a:off x="666528" y="6803899"/>
            <a:ext cx="5749590" cy="646331"/>
          </a:xfrm>
          <a:prstGeom prst="rect">
            <a:avLst/>
          </a:prstGeom>
          <a:noFill/>
        </p:spPr>
        <p:txBody>
          <a:bodyPr wrap="square" rtlCol="0">
            <a:spAutoFit/>
          </a:bodyPr>
          <a:lstStyle/>
          <a:p>
            <a:pPr algn="ctr"/>
            <a:r>
              <a:rPr lang="en-AU" dirty="0">
                <a:solidFill>
                  <a:schemeClr val="bg1"/>
                </a:solidFill>
              </a:rPr>
              <a:t>Content from DRAFT Syllabus </a:t>
            </a:r>
          </a:p>
          <a:p>
            <a:pPr algn="ctr"/>
            <a:r>
              <a:rPr lang="en-AU" dirty="0">
                <a:solidFill>
                  <a:schemeClr val="bg1"/>
                </a:solidFill>
              </a:rPr>
              <a:t>State of Queensland (QCAA) 2023</a:t>
            </a:r>
            <a:endParaRPr lang="en-AU" sz="1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1465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9605" y="918950"/>
            <a:ext cx="5894693" cy="892552"/>
          </a:xfrm>
          <a:prstGeom prst="rect">
            <a:avLst/>
          </a:prstGeom>
          <a:noFill/>
        </p:spPr>
        <p:txBody>
          <a:bodyPr wrap="square" rtlCol="0">
            <a:spAutoFit/>
          </a:bodyPr>
          <a:lstStyle/>
          <a:p>
            <a:pPr algn="just"/>
            <a:r>
              <a:rPr lang="en-US" sz="1600" b="1" dirty="0">
                <a:latin typeface="Arial Narrow" pitchFamily="34" charset="0"/>
              </a:rPr>
              <a:t>Surface Currents  </a:t>
            </a:r>
            <a:r>
              <a:rPr lang="en-US" sz="1200" dirty="0">
                <a:latin typeface="Arial Narrow" pitchFamily="34" charset="0"/>
              </a:rPr>
              <a:t>Human beings live at the bottom of an ocean of air. This ocean of air – that is, of gas, the </a:t>
            </a:r>
            <a:r>
              <a:rPr lang="en-US" sz="1200" i="1" dirty="0">
                <a:latin typeface="Arial Narrow" pitchFamily="34" charset="0"/>
              </a:rPr>
              <a:t>atmosphere</a:t>
            </a:r>
            <a:r>
              <a:rPr lang="en-US" sz="1200" dirty="0">
                <a:latin typeface="Arial Narrow" pitchFamily="34" charset="0"/>
              </a:rPr>
              <a:t>, is in contact with water, the </a:t>
            </a:r>
            <a:r>
              <a:rPr lang="en-US" sz="1200" i="1" dirty="0">
                <a:latin typeface="Arial Narrow" pitchFamily="34" charset="0"/>
              </a:rPr>
              <a:t>hydrosphere</a:t>
            </a:r>
            <a:r>
              <a:rPr lang="en-US" sz="1200" dirty="0">
                <a:latin typeface="Arial Narrow" pitchFamily="34" charset="0"/>
              </a:rPr>
              <a:t>, over an area that covers more than 70% of Earth. As air molecules are </a:t>
            </a:r>
            <a:r>
              <a:rPr lang="en-US" sz="1200" i="1" dirty="0">
                <a:latin typeface="Arial Narrow" pitchFamily="34" charset="0"/>
              </a:rPr>
              <a:t>dragged</a:t>
            </a:r>
            <a:r>
              <a:rPr lang="en-US" sz="1200" dirty="0">
                <a:latin typeface="Arial Narrow" pitchFamily="34" charset="0"/>
              </a:rPr>
              <a:t> across the sea surface in a </a:t>
            </a:r>
            <a:r>
              <a:rPr lang="en-US" sz="1200" i="1" dirty="0">
                <a:latin typeface="Arial Narrow" pitchFamily="34" charset="0"/>
              </a:rPr>
              <a:t>wind</a:t>
            </a:r>
            <a:r>
              <a:rPr lang="en-US" sz="1200" dirty="0">
                <a:latin typeface="Arial Narrow" pitchFamily="34" charset="0"/>
              </a:rPr>
              <a:t>, they collide with water molecules at the ocean’s surface. This process, </a:t>
            </a:r>
            <a:r>
              <a:rPr lang="en-US" sz="1200" i="1" dirty="0">
                <a:latin typeface="Arial Narrow" pitchFamily="34" charset="0"/>
              </a:rPr>
              <a:t>if prolonged</a:t>
            </a:r>
            <a:r>
              <a:rPr lang="en-US" sz="1200" dirty="0">
                <a:latin typeface="Arial Narrow" pitchFamily="34" charset="0"/>
              </a:rPr>
              <a:t>, generates surface currents. </a:t>
            </a:r>
            <a:endParaRPr lang="en-US" sz="1200" b="1" dirty="0">
              <a:latin typeface="Arial Narrow" pitchFamily="34" charset="0"/>
            </a:endParaRPr>
          </a:p>
        </p:txBody>
      </p:sp>
      <p:sp>
        <p:nvSpPr>
          <p:cNvPr id="23" name="TextBox 22"/>
          <p:cNvSpPr txBox="1"/>
          <p:nvPr/>
        </p:nvSpPr>
        <p:spPr>
          <a:xfrm>
            <a:off x="410146" y="2003182"/>
            <a:ext cx="2072434" cy="2000548"/>
          </a:xfrm>
          <a:prstGeom prst="rect">
            <a:avLst/>
          </a:prstGeom>
          <a:noFill/>
        </p:spPr>
        <p:txBody>
          <a:bodyPr wrap="square" rtlCol="0">
            <a:spAutoFit/>
          </a:bodyPr>
          <a:lstStyle/>
          <a:p>
            <a:pPr algn="just"/>
            <a:r>
              <a:rPr lang="en-US" sz="1600" b="1" dirty="0">
                <a:latin typeface="Arial Narrow" pitchFamily="34" charset="0"/>
              </a:rPr>
              <a:t>Pressure release</a:t>
            </a:r>
            <a:endParaRPr lang="en-US" sz="1400" dirty="0">
              <a:latin typeface="Arial Narrow" pitchFamily="34" charset="0"/>
            </a:endParaRPr>
          </a:p>
          <a:p>
            <a:pPr algn="just"/>
            <a:r>
              <a:rPr lang="en-US" sz="1200" dirty="0">
                <a:latin typeface="Arial Narrow" pitchFamily="34" charset="0"/>
              </a:rPr>
              <a:t>Wind is simply air moving from an area of high pressure (H) to an area of low pressure (L). </a:t>
            </a:r>
            <a:br>
              <a:rPr lang="en-US" sz="1200" dirty="0">
                <a:latin typeface="Arial Narrow" pitchFamily="34" charset="0"/>
              </a:rPr>
            </a:br>
            <a:r>
              <a:rPr lang="en-US" sz="1200" dirty="0">
                <a:latin typeface="Arial Narrow" pitchFamily="34" charset="0"/>
              </a:rPr>
              <a:t>For example, when you release air from a balloon, the air travels from an area of high pressure (inside the balloon) to an area of low pressure (outside the balloon) felt as wind (see picture top right). </a:t>
            </a:r>
          </a:p>
        </p:txBody>
      </p:sp>
      <p:sp>
        <p:nvSpPr>
          <p:cNvPr id="6" name="Rectangle 5"/>
          <p:cNvSpPr/>
          <p:nvPr/>
        </p:nvSpPr>
        <p:spPr>
          <a:xfrm>
            <a:off x="2530799" y="2131283"/>
            <a:ext cx="1906942" cy="6010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420330" y="6422593"/>
            <a:ext cx="2054742" cy="2062103"/>
          </a:xfrm>
          <a:prstGeom prst="rect">
            <a:avLst/>
          </a:prstGeom>
          <a:noFill/>
        </p:spPr>
        <p:txBody>
          <a:bodyPr wrap="square" rtlCol="0">
            <a:spAutoFit/>
          </a:bodyPr>
          <a:lstStyle/>
          <a:p>
            <a:pPr algn="just"/>
            <a:r>
              <a:rPr lang="en-US" sz="1600" b="1" dirty="0">
                <a:latin typeface="Arial Narrow" pitchFamily="34" charset="0"/>
              </a:rPr>
              <a:t>Gravity </a:t>
            </a:r>
          </a:p>
          <a:p>
            <a:pPr algn="just"/>
            <a:r>
              <a:rPr lang="en-US" sz="1200" dirty="0">
                <a:latin typeface="Arial Narrow" pitchFamily="34" charset="0"/>
              </a:rPr>
              <a:t>Gravity drives surface ocean currents called </a:t>
            </a:r>
            <a:r>
              <a:rPr lang="en-US" sz="1200" i="1" dirty="0">
                <a:latin typeface="Arial Narrow" pitchFamily="34" charset="0"/>
              </a:rPr>
              <a:t>tidal currents,</a:t>
            </a:r>
            <a:r>
              <a:rPr lang="en-US" sz="1200" dirty="0">
                <a:latin typeface="Arial Narrow" pitchFamily="34" charset="0"/>
              </a:rPr>
              <a:t> or </a:t>
            </a:r>
            <a:r>
              <a:rPr lang="en-US" sz="1200" b="1" i="1" dirty="0">
                <a:latin typeface="Arial Narrow" pitchFamily="34" charset="0"/>
              </a:rPr>
              <a:t>tides</a:t>
            </a:r>
            <a:r>
              <a:rPr lang="en-US" sz="1200" b="1" dirty="0">
                <a:latin typeface="Arial Narrow" pitchFamily="34" charset="0"/>
              </a:rPr>
              <a:t>. </a:t>
            </a:r>
            <a:r>
              <a:rPr lang="en-US" sz="1200" dirty="0">
                <a:latin typeface="Arial Narrow" pitchFamily="34" charset="0"/>
              </a:rPr>
              <a:t>The rise and fall of the tide is caused by gravity.  Water on Earth is pulled in certain directions in relation to the positioning of the Moon and Sun, causing tidal currents to rise and fall (ebb &amp; flood) on a daily basis.  </a:t>
            </a:r>
          </a:p>
        </p:txBody>
      </p:sp>
      <p:sp>
        <p:nvSpPr>
          <p:cNvPr id="27" name="Rectangle 26"/>
          <p:cNvSpPr/>
          <p:nvPr/>
        </p:nvSpPr>
        <p:spPr>
          <a:xfrm>
            <a:off x="2537031" y="6470275"/>
            <a:ext cx="1906942" cy="19530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425969" y="2046397"/>
            <a:ext cx="1878329" cy="1938992"/>
          </a:xfrm>
          <a:prstGeom prst="rect">
            <a:avLst/>
          </a:prstGeom>
          <a:noFill/>
        </p:spPr>
        <p:txBody>
          <a:bodyPr wrap="square" rtlCol="0">
            <a:spAutoFit/>
          </a:bodyPr>
          <a:lstStyle/>
          <a:p>
            <a:pPr algn="just"/>
            <a:r>
              <a:rPr lang="en-US" sz="1200" i="1" dirty="0">
                <a:latin typeface="Arial Narrow" pitchFamily="34" charset="0"/>
              </a:rPr>
              <a:t>Note: </a:t>
            </a:r>
            <a:r>
              <a:rPr lang="en-US" sz="1200" dirty="0">
                <a:latin typeface="Arial Narrow" pitchFamily="34" charset="0"/>
              </a:rPr>
              <a:t>Air does NOT move in </a:t>
            </a:r>
            <a:r>
              <a:rPr lang="en-US" sz="1200" i="1" dirty="0">
                <a:latin typeface="Arial Narrow" pitchFamily="34" charset="0"/>
              </a:rPr>
              <a:t>straight </a:t>
            </a:r>
            <a:r>
              <a:rPr lang="en-US" sz="1200" dirty="0">
                <a:latin typeface="Arial Narrow" pitchFamily="34" charset="0"/>
              </a:rPr>
              <a:t>lines between Highs &amp; Lows that are 1000’s of kilometers apart. Instead, the air </a:t>
            </a:r>
            <a:r>
              <a:rPr lang="en-US" sz="1200" i="1" dirty="0">
                <a:latin typeface="Arial Narrow" pitchFamily="34" charset="0"/>
              </a:rPr>
              <a:t>deflects</a:t>
            </a:r>
            <a:r>
              <a:rPr lang="en-US" sz="1200" dirty="0">
                <a:latin typeface="Arial Narrow" pitchFamily="34" charset="0"/>
              </a:rPr>
              <a:t> left (southern hemisphere) or right (northern hemisphere) due to Earth’s rotation &amp; the </a:t>
            </a:r>
            <a:r>
              <a:rPr lang="en-US" sz="1200" b="1" dirty="0">
                <a:latin typeface="Arial Narrow" pitchFamily="34" charset="0"/>
              </a:rPr>
              <a:t>Coriolis Effect. </a:t>
            </a:r>
            <a:r>
              <a:rPr lang="en-US" sz="1200" dirty="0">
                <a:latin typeface="Arial Narrow" pitchFamily="34" charset="0"/>
              </a:rPr>
              <a:t>This deflection also applies to global currents called </a:t>
            </a:r>
            <a:r>
              <a:rPr lang="en-US" sz="1200" b="1" dirty="0">
                <a:latin typeface="Arial Narrow" pitchFamily="34" charset="0"/>
              </a:rPr>
              <a:t>gyres.</a:t>
            </a:r>
          </a:p>
        </p:txBody>
      </p:sp>
      <p:sp>
        <p:nvSpPr>
          <p:cNvPr id="32" name="TextBox 31"/>
          <p:cNvSpPr txBox="1"/>
          <p:nvPr/>
        </p:nvSpPr>
        <p:spPr>
          <a:xfrm>
            <a:off x="386437" y="4279445"/>
            <a:ext cx="2195711" cy="1815882"/>
          </a:xfrm>
          <a:prstGeom prst="rect">
            <a:avLst/>
          </a:prstGeom>
          <a:noFill/>
        </p:spPr>
        <p:txBody>
          <a:bodyPr wrap="square" rtlCol="0">
            <a:spAutoFit/>
          </a:bodyPr>
          <a:lstStyle/>
          <a:p>
            <a:pPr algn="just"/>
            <a:r>
              <a:rPr lang="en-US" sz="1600" b="1" dirty="0">
                <a:latin typeface="Arial Narrow" pitchFamily="34" charset="0"/>
              </a:rPr>
              <a:t>Temperature </a:t>
            </a:r>
          </a:p>
          <a:p>
            <a:pPr algn="just"/>
            <a:r>
              <a:rPr lang="en-US" sz="1200" dirty="0">
                <a:latin typeface="Arial Narrow" pitchFamily="34" charset="0"/>
              </a:rPr>
              <a:t>Temperature differences in the atmosphere initially </a:t>
            </a:r>
            <a:r>
              <a:rPr lang="en-US" sz="1200" i="1" dirty="0">
                <a:latin typeface="Arial Narrow" pitchFamily="34" charset="0"/>
              </a:rPr>
              <a:t>create</a:t>
            </a:r>
            <a:r>
              <a:rPr lang="en-US" sz="1200" dirty="0">
                <a:latin typeface="Arial Narrow" pitchFamily="34" charset="0"/>
              </a:rPr>
              <a:t> the areas of high &amp; low pressure. Areas of high pressure (H) are created by air that is cold and sinking (remember </a:t>
            </a:r>
            <a:r>
              <a:rPr lang="en-US" sz="1200" i="1" dirty="0">
                <a:latin typeface="Arial Narrow" pitchFamily="34" charset="0"/>
              </a:rPr>
              <a:t>convection?</a:t>
            </a:r>
            <a:r>
              <a:rPr lang="en-US" sz="1200" dirty="0">
                <a:latin typeface="Arial Narrow" pitchFamily="34" charset="0"/>
              </a:rPr>
              <a:t>). Because the air is cold &amp; sinking, it weighs </a:t>
            </a:r>
            <a:r>
              <a:rPr lang="en-US" sz="1200" i="1" dirty="0">
                <a:latin typeface="Arial Narrow" pitchFamily="34" charset="0"/>
              </a:rPr>
              <a:t>more,</a:t>
            </a:r>
            <a:r>
              <a:rPr lang="en-US" sz="1200" dirty="0">
                <a:latin typeface="Arial Narrow" pitchFamily="34" charset="0"/>
              </a:rPr>
              <a:t> with more downward</a:t>
            </a:r>
            <a:r>
              <a:rPr lang="en-US" sz="1200" i="1" dirty="0">
                <a:latin typeface="Arial Narrow" pitchFamily="34" charset="0"/>
              </a:rPr>
              <a:t> pressure </a:t>
            </a:r>
            <a:r>
              <a:rPr lang="en-US" sz="1200" dirty="0">
                <a:latin typeface="Arial Narrow" pitchFamily="34" charset="0"/>
              </a:rPr>
              <a:t>on Earth. </a:t>
            </a:r>
          </a:p>
        </p:txBody>
      </p:sp>
      <p:sp>
        <p:nvSpPr>
          <p:cNvPr id="33" name="Rectangle 32"/>
          <p:cNvSpPr/>
          <p:nvPr/>
        </p:nvSpPr>
        <p:spPr>
          <a:xfrm>
            <a:off x="2530799" y="4369024"/>
            <a:ext cx="1906942" cy="16209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p:cNvSpPr txBox="1"/>
          <p:nvPr/>
        </p:nvSpPr>
        <p:spPr>
          <a:xfrm>
            <a:off x="4446674" y="4304468"/>
            <a:ext cx="1863681" cy="1754326"/>
          </a:xfrm>
          <a:prstGeom prst="rect">
            <a:avLst/>
          </a:prstGeom>
          <a:noFill/>
        </p:spPr>
        <p:txBody>
          <a:bodyPr wrap="square" rtlCol="0">
            <a:spAutoFit/>
          </a:bodyPr>
          <a:lstStyle/>
          <a:p>
            <a:pPr algn="just"/>
            <a:r>
              <a:rPr lang="en-US" sz="1200" dirty="0">
                <a:latin typeface="Arial Narrow" pitchFamily="34" charset="0"/>
              </a:rPr>
              <a:t>Whereas, areas of low pressure (L) are created by air that is warm and rising. Because the air is warm &amp; rising, it weighs less, with </a:t>
            </a:r>
            <a:r>
              <a:rPr lang="en-US" sz="1200" i="1" dirty="0">
                <a:latin typeface="Arial Narrow" pitchFamily="34" charset="0"/>
              </a:rPr>
              <a:t>less </a:t>
            </a:r>
            <a:r>
              <a:rPr lang="en-US" sz="1200" dirty="0">
                <a:latin typeface="Arial Narrow" pitchFamily="34" charset="0"/>
              </a:rPr>
              <a:t>downward </a:t>
            </a:r>
            <a:r>
              <a:rPr lang="en-US" sz="1200" i="1" dirty="0">
                <a:latin typeface="Arial Narrow" pitchFamily="34" charset="0"/>
              </a:rPr>
              <a:t>pressure</a:t>
            </a:r>
            <a:r>
              <a:rPr lang="en-US" sz="1200" dirty="0">
                <a:latin typeface="Arial Narrow" pitchFamily="34" charset="0"/>
              </a:rPr>
              <a:t> on Earth. Pressure readings are measured at sea level in </a:t>
            </a:r>
            <a:r>
              <a:rPr lang="en-US" sz="1200" dirty="0" err="1">
                <a:latin typeface="Arial Narrow" pitchFamily="34" charset="0"/>
              </a:rPr>
              <a:t>hectopascals</a:t>
            </a:r>
            <a:r>
              <a:rPr lang="en-US" sz="1200" dirty="0">
                <a:latin typeface="Arial Narrow" pitchFamily="34" charset="0"/>
              </a:rPr>
              <a:t> (</a:t>
            </a:r>
            <a:r>
              <a:rPr lang="en-US" sz="1200" dirty="0" err="1">
                <a:latin typeface="Arial Narrow" pitchFamily="34" charset="0"/>
              </a:rPr>
              <a:t>hPa</a:t>
            </a:r>
            <a:r>
              <a:rPr lang="en-US" sz="1200" dirty="0">
                <a:latin typeface="Arial Narrow" pitchFamily="34" charset="0"/>
              </a:rPr>
              <a:t>).   L=rain!</a:t>
            </a:r>
          </a:p>
        </p:txBody>
      </p:sp>
      <p:sp>
        <p:nvSpPr>
          <p:cNvPr id="42" name="Rectangle 41"/>
          <p:cNvSpPr/>
          <p:nvPr/>
        </p:nvSpPr>
        <p:spPr>
          <a:xfrm>
            <a:off x="493616" y="3987672"/>
            <a:ext cx="5762735" cy="296933"/>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Draw an arrow to indicate the direction of the wind between H &amp; L on the map above </a:t>
            </a:r>
          </a:p>
        </p:txBody>
      </p:sp>
      <p:sp>
        <p:nvSpPr>
          <p:cNvPr id="44" name="Rectangle 43"/>
          <p:cNvSpPr/>
          <p:nvPr/>
        </p:nvSpPr>
        <p:spPr>
          <a:xfrm>
            <a:off x="481438" y="6072803"/>
            <a:ext cx="5787093" cy="322480"/>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123330" y="6078532"/>
            <a:ext cx="6486389" cy="276999"/>
          </a:xfrm>
          <a:prstGeom prst="rect">
            <a:avLst/>
          </a:prstGeom>
          <a:noFill/>
        </p:spPr>
        <p:txBody>
          <a:bodyPr wrap="square" rtlCol="0">
            <a:spAutoFit/>
          </a:bodyPr>
          <a:lstStyle/>
          <a:p>
            <a:pPr algn="ctr"/>
            <a:r>
              <a:rPr lang="en-US" sz="1200" b="1" dirty="0">
                <a:solidFill>
                  <a:schemeClr val="bg1"/>
                </a:solidFill>
                <a:latin typeface="Arial Narrow" pitchFamily="34" charset="0"/>
              </a:rPr>
              <a:t>Activity: </a:t>
            </a:r>
            <a:r>
              <a:rPr lang="en-US" sz="1200" dirty="0">
                <a:solidFill>
                  <a:schemeClr val="bg1"/>
                </a:solidFill>
                <a:latin typeface="Arial Narrow" pitchFamily="34" charset="0"/>
              </a:rPr>
              <a:t>Compare data from MSLP </a:t>
            </a:r>
            <a:r>
              <a:rPr lang="en-US" sz="1200" b="1" dirty="0">
                <a:solidFill>
                  <a:schemeClr val="bg1"/>
                </a:solidFill>
                <a:latin typeface="Arial Narrow" pitchFamily="34" charset="0"/>
              </a:rPr>
              <a:t>weather maps </a:t>
            </a:r>
            <a:r>
              <a:rPr lang="en-US" sz="1200" dirty="0">
                <a:solidFill>
                  <a:schemeClr val="bg1"/>
                </a:solidFill>
                <a:latin typeface="Arial Narrow" pitchFamily="34" charset="0"/>
              </a:rPr>
              <a:t>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with data on </a:t>
            </a:r>
            <a:r>
              <a:rPr lang="en-US" sz="1200" i="1" dirty="0">
                <a:solidFill>
                  <a:schemeClr val="bg1"/>
                </a:solidFill>
                <a:latin typeface="Arial Narrow" pitchFamily="34" charset="0"/>
              </a:rPr>
              <a:t>www.windy.com </a:t>
            </a:r>
          </a:p>
        </p:txBody>
      </p:sp>
      <p:sp>
        <p:nvSpPr>
          <p:cNvPr id="46" name="TextBox 45"/>
          <p:cNvSpPr txBox="1"/>
          <p:nvPr/>
        </p:nvSpPr>
        <p:spPr>
          <a:xfrm>
            <a:off x="4437741" y="6457494"/>
            <a:ext cx="1878330" cy="1938992"/>
          </a:xfrm>
          <a:prstGeom prst="rect">
            <a:avLst/>
          </a:prstGeom>
          <a:noFill/>
        </p:spPr>
        <p:txBody>
          <a:bodyPr wrap="square" rtlCol="0">
            <a:spAutoFit/>
          </a:bodyPr>
          <a:lstStyle/>
          <a:p>
            <a:pPr algn="just"/>
            <a:r>
              <a:rPr lang="en-US" sz="1200" dirty="0">
                <a:latin typeface="Arial Narrow" pitchFamily="34" charset="0"/>
              </a:rPr>
              <a:t>E.g. Imagine standing on the moon looking down at Earth. There is a </a:t>
            </a:r>
            <a:r>
              <a:rPr lang="en-US" sz="1200" b="1" dirty="0">
                <a:latin typeface="Arial Narrow" pitchFamily="34" charset="0"/>
              </a:rPr>
              <a:t>tidal bulge </a:t>
            </a:r>
            <a:r>
              <a:rPr lang="en-US" sz="1200" dirty="0">
                <a:latin typeface="Arial Narrow" pitchFamily="34" charset="0"/>
              </a:rPr>
              <a:t>of water directly below (and a second tidal bulge on the opposite side of Earth that you can’t see from the moon). As a coastline rotates</a:t>
            </a:r>
            <a:r>
              <a:rPr lang="en-US" sz="1200" i="1" dirty="0">
                <a:latin typeface="Arial Narrow" pitchFamily="34" charset="0"/>
              </a:rPr>
              <a:t> into </a:t>
            </a:r>
            <a:r>
              <a:rPr lang="en-US" sz="1200" dirty="0">
                <a:latin typeface="Arial Narrow" pitchFamily="34" charset="0"/>
              </a:rPr>
              <a:t>a tidal bulge, the tide rises (e.g. X). As it rotates </a:t>
            </a:r>
            <a:r>
              <a:rPr lang="en-US" sz="1200" i="1" dirty="0">
                <a:latin typeface="Arial Narrow" pitchFamily="34" charset="0"/>
              </a:rPr>
              <a:t>out</a:t>
            </a:r>
            <a:r>
              <a:rPr lang="en-US" sz="1200" dirty="0">
                <a:latin typeface="Arial Narrow" pitchFamily="34" charset="0"/>
              </a:rPr>
              <a:t>, the tide falls. </a:t>
            </a:r>
            <a:endParaRPr lang="en-US" sz="800" dirty="0">
              <a:latin typeface="Arial Narrow" pitchFamily="34" charset="0"/>
            </a:endParaRPr>
          </a:p>
        </p:txBody>
      </p:sp>
      <p:sp>
        <p:nvSpPr>
          <p:cNvPr id="26" name="Rectangle 25"/>
          <p:cNvSpPr/>
          <p:nvPr/>
        </p:nvSpPr>
        <p:spPr>
          <a:xfrm>
            <a:off x="481438" y="1790125"/>
            <a:ext cx="5755875" cy="24237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2578" y="1763282"/>
            <a:ext cx="5092224" cy="276999"/>
          </a:xfrm>
          <a:prstGeom prst="rect">
            <a:avLst/>
          </a:prstGeom>
          <a:noFill/>
        </p:spPr>
        <p:txBody>
          <a:bodyPr wrap="square" rtlCol="0">
            <a:spAutoFit/>
          </a:bodyPr>
          <a:lstStyle/>
          <a:p>
            <a:pPr algn="ctr"/>
            <a:r>
              <a:rPr lang="en-US" sz="1200" b="1" dirty="0">
                <a:solidFill>
                  <a:schemeClr val="bg1"/>
                </a:solidFill>
                <a:latin typeface="Arial Narrow" pitchFamily="34" charset="0"/>
              </a:rPr>
              <a:t>If wind makes currents…….what makes wind?</a:t>
            </a:r>
            <a:endParaRPr lang="en-US" sz="1200" dirty="0">
              <a:solidFill>
                <a:schemeClr val="bg1"/>
              </a:solidFill>
              <a:latin typeface="Arial Narrow" pitchFamily="34" charset="0"/>
            </a:endParaRPr>
          </a:p>
        </p:txBody>
      </p:sp>
      <p:sp>
        <p:nvSpPr>
          <p:cNvPr id="38" name="Rectangle 37"/>
          <p:cNvSpPr/>
          <p:nvPr/>
        </p:nvSpPr>
        <p:spPr>
          <a:xfrm>
            <a:off x="476047" y="8486449"/>
            <a:ext cx="5822860" cy="284318"/>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Activity: </a:t>
            </a:r>
            <a:r>
              <a:rPr lang="en-US" sz="1200" dirty="0">
                <a:solidFill>
                  <a:schemeClr val="bg1"/>
                </a:solidFill>
                <a:latin typeface="Arial Narrow" pitchFamily="34" charset="0"/>
              </a:rPr>
              <a:t>Find the location with &gt;4m tides in </a:t>
            </a:r>
            <a:r>
              <a:rPr lang="en-US" sz="1200" dirty="0" err="1">
                <a:solidFill>
                  <a:schemeClr val="bg1"/>
                </a:solidFill>
                <a:latin typeface="Arial Narrow" pitchFamily="34" charset="0"/>
              </a:rPr>
              <a:t>Qld</a:t>
            </a:r>
            <a:r>
              <a:rPr lang="en-US" sz="1200" dirty="0">
                <a:solidFill>
                  <a:schemeClr val="bg1"/>
                </a:solidFill>
                <a:latin typeface="Arial Narrow" pitchFamily="34" charset="0"/>
              </a:rPr>
              <a:t>. 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                  </a:t>
            </a:r>
            <a:r>
              <a:rPr lang="en-US" sz="1200" b="1" dirty="0">
                <a:solidFill>
                  <a:schemeClr val="bg1"/>
                </a:solidFill>
                <a:latin typeface="Arial Narrow" pitchFamily="34" charset="0"/>
              </a:rPr>
              <a:t>Ans.</a:t>
            </a:r>
            <a:endParaRPr lang="en-AU" sz="1200" b="1" dirty="0">
              <a:solidFill>
                <a:schemeClr val="bg1"/>
              </a:solidFill>
            </a:endParaRPr>
          </a:p>
        </p:txBody>
      </p:sp>
      <p:sp>
        <p:nvSpPr>
          <p:cNvPr id="3" name="Freeform 2"/>
          <p:cNvSpPr/>
          <p:nvPr/>
        </p:nvSpPr>
        <p:spPr>
          <a:xfrm>
            <a:off x="2765471" y="2188739"/>
            <a:ext cx="885664" cy="484332"/>
          </a:xfrm>
          <a:custGeom>
            <a:avLst/>
            <a:gdLst>
              <a:gd name="connsiteX0" fmla="*/ 860543 w 885664"/>
              <a:gd name="connsiteY0" fmla="*/ 55793 h 417534"/>
              <a:gd name="connsiteX1" fmla="*/ 835422 w 885664"/>
              <a:gd name="connsiteY1" fmla="*/ 111059 h 417534"/>
              <a:gd name="connsiteX2" fmla="*/ 785180 w 885664"/>
              <a:gd name="connsiteY2" fmla="*/ 126132 h 417534"/>
              <a:gd name="connsiteX3" fmla="*/ 770108 w 885664"/>
              <a:gd name="connsiteY3" fmla="*/ 131156 h 417534"/>
              <a:gd name="connsiteX4" fmla="*/ 719866 w 885664"/>
              <a:gd name="connsiteY4" fmla="*/ 136180 h 417534"/>
              <a:gd name="connsiteX5" fmla="*/ 619382 w 885664"/>
              <a:gd name="connsiteY5" fmla="*/ 131156 h 417534"/>
              <a:gd name="connsiteX6" fmla="*/ 589237 w 885664"/>
              <a:gd name="connsiteY6" fmla="*/ 121108 h 417534"/>
              <a:gd name="connsiteX7" fmla="*/ 579189 w 885664"/>
              <a:gd name="connsiteY7" fmla="*/ 111059 h 417534"/>
              <a:gd name="connsiteX8" fmla="*/ 549044 w 885664"/>
              <a:gd name="connsiteY8" fmla="*/ 101011 h 417534"/>
              <a:gd name="connsiteX9" fmla="*/ 528947 w 885664"/>
              <a:gd name="connsiteY9" fmla="*/ 90963 h 417534"/>
              <a:gd name="connsiteX10" fmla="*/ 498802 w 885664"/>
              <a:gd name="connsiteY10" fmla="*/ 70866 h 417534"/>
              <a:gd name="connsiteX11" fmla="*/ 478706 w 885664"/>
              <a:gd name="connsiteY11" fmla="*/ 45745 h 417534"/>
              <a:gd name="connsiteX12" fmla="*/ 463633 w 885664"/>
              <a:gd name="connsiteY12" fmla="*/ 40721 h 417534"/>
              <a:gd name="connsiteX13" fmla="*/ 448560 w 885664"/>
              <a:gd name="connsiteY13" fmla="*/ 30672 h 417534"/>
              <a:gd name="connsiteX14" fmla="*/ 403343 w 885664"/>
              <a:gd name="connsiteY14" fmla="*/ 10576 h 417534"/>
              <a:gd name="connsiteX15" fmla="*/ 383246 w 885664"/>
              <a:gd name="connsiteY15" fmla="*/ 5552 h 417534"/>
              <a:gd name="connsiteX16" fmla="*/ 368174 w 885664"/>
              <a:gd name="connsiteY16" fmla="*/ 527 h 417534"/>
              <a:gd name="connsiteX17" fmla="*/ 111941 w 885664"/>
              <a:gd name="connsiteY17" fmla="*/ 10576 h 417534"/>
              <a:gd name="connsiteX18" fmla="*/ 96868 w 885664"/>
              <a:gd name="connsiteY18" fmla="*/ 15600 h 417534"/>
              <a:gd name="connsiteX19" fmla="*/ 81796 w 885664"/>
              <a:gd name="connsiteY19" fmla="*/ 30672 h 417534"/>
              <a:gd name="connsiteX20" fmla="*/ 66723 w 885664"/>
              <a:gd name="connsiteY20" fmla="*/ 35697 h 417534"/>
              <a:gd name="connsiteX21" fmla="*/ 46626 w 885664"/>
              <a:gd name="connsiteY21" fmla="*/ 60817 h 417534"/>
              <a:gd name="connsiteX22" fmla="*/ 31554 w 885664"/>
              <a:gd name="connsiteY22" fmla="*/ 65842 h 417534"/>
              <a:gd name="connsiteX23" fmla="*/ 6433 w 885664"/>
              <a:gd name="connsiteY23" fmla="*/ 111059 h 417534"/>
              <a:gd name="connsiteX24" fmla="*/ 6433 w 885664"/>
              <a:gd name="connsiteY24" fmla="*/ 266809 h 417534"/>
              <a:gd name="connsiteX25" fmla="*/ 11457 w 885664"/>
              <a:gd name="connsiteY25" fmla="*/ 281881 h 417534"/>
              <a:gd name="connsiteX26" fmla="*/ 21506 w 885664"/>
              <a:gd name="connsiteY26" fmla="*/ 291930 h 417534"/>
              <a:gd name="connsiteX27" fmla="*/ 41602 w 885664"/>
              <a:gd name="connsiteY27" fmla="*/ 322075 h 417534"/>
              <a:gd name="connsiteX28" fmla="*/ 51651 w 885664"/>
              <a:gd name="connsiteY28" fmla="*/ 337147 h 417534"/>
              <a:gd name="connsiteX29" fmla="*/ 66723 w 885664"/>
              <a:gd name="connsiteY29" fmla="*/ 342171 h 417534"/>
              <a:gd name="connsiteX30" fmla="*/ 101892 w 885664"/>
              <a:gd name="connsiteY30" fmla="*/ 357244 h 417534"/>
              <a:gd name="connsiteX31" fmla="*/ 127013 w 885664"/>
              <a:gd name="connsiteY31" fmla="*/ 377341 h 417534"/>
              <a:gd name="connsiteX32" fmla="*/ 157158 w 885664"/>
              <a:gd name="connsiteY32" fmla="*/ 397437 h 417534"/>
              <a:gd name="connsiteX33" fmla="*/ 187303 w 885664"/>
              <a:gd name="connsiteY33" fmla="*/ 407486 h 417534"/>
              <a:gd name="connsiteX34" fmla="*/ 272714 w 885664"/>
              <a:gd name="connsiteY34" fmla="*/ 417534 h 417534"/>
              <a:gd name="connsiteX35" fmla="*/ 373198 w 885664"/>
              <a:gd name="connsiteY35" fmla="*/ 412510 h 417534"/>
              <a:gd name="connsiteX36" fmla="*/ 418415 w 885664"/>
              <a:gd name="connsiteY36" fmla="*/ 387389 h 417534"/>
              <a:gd name="connsiteX37" fmla="*/ 433488 w 885664"/>
              <a:gd name="connsiteY37" fmla="*/ 382365 h 417534"/>
              <a:gd name="connsiteX38" fmla="*/ 448560 w 885664"/>
              <a:gd name="connsiteY38" fmla="*/ 372316 h 417534"/>
              <a:gd name="connsiteX39" fmla="*/ 488754 w 885664"/>
              <a:gd name="connsiteY39" fmla="*/ 357244 h 417534"/>
              <a:gd name="connsiteX40" fmla="*/ 513875 w 885664"/>
              <a:gd name="connsiteY40" fmla="*/ 337147 h 417534"/>
              <a:gd name="connsiteX41" fmla="*/ 544020 w 885664"/>
              <a:gd name="connsiteY41" fmla="*/ 322075 h 417534"/>
              <a:gd name="connsiteX42" fmla="*/ 564117 w 885664"/>
              <a:gd name="connsiteY42" fmla="*/ 301978 h 417534"/>
              <a:gd name="connsiteX43" fmla="*/ 594262 w 885664"/>
              <a:gd name="connsiteY43" fmla="*/ 291930 h 417534"/>
              <a:gd name="connsiteX44" fmla="*/ 619382 w 885664"/>
              <a:gd name="connsiteY44" fmla="*/ 276857 h 417534"/>
              <a:gd name="connsiteX45" fmla="*/ 659576 w 885664"/>
              <a:gd name="connsiteY45" fmla="*/ 261785 h 417534"/>
              <a:gd name="connsiteX46" fmla="*/ 679673 w 885664"/>
              <a:gd name="connsiteY46" fmla="*/ 256760 h 417534"/>
              <a:gd name="connsiteX47" fmla="*/ 734938 w 885664"/>
              <a:gd name="connsiteY47" fmla="*/ 251736 h 417534"/>
              <a:gd name="connsiteX48" fmla="*/ 820349 w 885664"/>
              <a:gd name="connsiteY48" fmla="*/ 261785 h 417534"/>
              <a:gd name="connsiteX49" fmla="*/ 850495 w 885664"/>
              <a:gd name="connsiteY49" fmla="*/ 271833 h 417534"/>
              <a:gd name="connsiteX50" fmla="*/ 885664 w 885664"/>
              <a:gd name="connsiteY50" fmla="*/ 301978 h 417534"/>
              <a:gd name="connsiteX51" fmla="*/ 885664 w 885664"/>
              <a:gd name="connsiteY51" fmla="*/ 307002 h 4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5664" h="417534">
                <a:moveTo>
                  <a:pt x="860543" y="55793"/>
                </a:moveTo>
                <a:cubicBezTo>
                  <a:pt x="857540" y="70807"/>
                  <a:pt x="854048" y="104850"/>
                  <a:pt x="835422" y="111059"/>
                </a:cubicBezTo>
                <a:cubicBezTo>
                  <a:pt x="763802" y="134934"/>
                  <a:pt x="838321" y="110949"/>
                  <a:pt x="785180" y="126132"/>
                </a:cubicBezTo>
                <a:cubicBezTo>
                  <a:pt x="780088" y="127587"/>
                  <a:pt x="775342" y="130351"/>
                  <a:pt x="770108" y="131156"/>
                </a:cubicBezTo>
                <a:cubicBezTo>
                  <a:pt x="753473" y="133715"/>
                  <a:pt x="736613" y="134505"/>
                  <a:pt x="719866" y="136180"/>
                </a:cubicBezTo>
                <a:cubicBezTo>
                  <a:pt x="686371" y="134505"/>
                  <a:pt x="652697" y="135000"/>
                  <a:pt x="619382" y="131156"/>
                </a:cubicBezTo>
                <a:cubicBezTo>
                  <a:pt x="608860" y="129942"/>
                  <a:pt x="589237" y="121108"/>
                  <a:pt x="589237" y="121108"/>
                </a:cubicBezTo>
                <a:cubicBezTo>
                  <a:pt x="585888" y="117758"/>
                  <a:pt x="583426" y="113177"/>
                  <a:pt x="579189" y="111059"/>
                </a:cubicBezTo>
                <a:cubicBezTo>
                  <a:pt x="569715" y="106322"/>
                  <a:pt x="558518" y="105748"/>
                  <a:pt x="549044" y="101011"/>
                </a:cubicBezTo>
                <a:lnTo>
                  <a:pt x="528947" y="90963"/>
                </a:lnTo>
                <a:cubicBezTo>
                  <a:pt x="505909" y="67922"/>
                  <a:pt x="535302" y="95200"/>
                  <a:pt x="498802" y="70866"/>
                </a:cubicBezTo>
                <a:cubicBezTo>
                  <a:pt x="468074" y="50380"/>
                  <a:pt x="512300" y="72619"/>
                  <a:pt x="478706" y="45745"/>
                </a:cubicBezTo>
                <a:cubicBezTo>
                  <a:pt x="474570" y="42437"/>
                  <a:pt x="468657" y="42396"/>
                  <a:pt x="463633" y="40721"/>
                </a:cubicBezTo>
                <a:cubicBezTo>
                  <a:pt x="458609" y="37371"/>
                  <a:pt x="453803" y="33668"/>
                  <a:pt x="448560" y="30672"/>
                </a:cubicBezTo>
                <a:cubicBezTo>
                  <a:pt x="436304" y="23668"/>
                  <a:pt x="416263" y="14883"/>
                  <a:pt x="403343" y="10576"/>
                </a:cubicBezTo>
                <a:cubicBezTo>
                  <a:pt x="396792" y="8392"/>
                  <a:pt x="389885" y="7449"/>
                  <a:pt x="383246" y="5552"/>
                </a:cubicBezTo>
                <a:cubicBezTo>
                  <a:pt x="378154" y="4097"/>
                  <a:pt x="373198" y="2202"/>
                  <a:pt x="368174" y="527"/>
                </a:cubicBezTo>
                <a:cubicBezTo>
                  <a:pt x="352226" y="890"/>
                  <a:pt x="185220" y="-4079"/>
                  <a:pt x="111941" y="10576"/>
                </a:cubicBezTo>
                <a:cubicBezTo>
                  <a:pt x="106748" y="11615"/>
                  <a:pt x="101892" y="13925"/>
                  <a:pt x="96868" y="15600"/>
                </a:cubicBezTo>
                <a:cubicBezTo>
                  <a:pt x="91844" y="20624"/>
                  <a:pt x="87708" y="26731"/>
                  <a:pt x="81796" y="30672"/>
                </a:cubicBezTo>
                <a:cubicBezTo>
                  <a:pt x="77389" y="33610"/>
                  <a:pt x="70859" y="32388"/>
                  <a:pt x="66723" y="35697"/>
                </a:cubicBezTo>
                <a:cubicBezTo>
                  <a:pt x="46177" y="52134"/>
                  <a:pt x="67119" y="48521"/>
                  <a:pt x="46626" y="60817"/>
                </a:cubicBezTo>
                <a:cubicBezTo>
                  <a:pt x="42085" y="63542"/>
                  <a:pt x="36578" y="64167"/>
                  <a:pt x="31554" y="65842"/>
                </a:cubicBezTo>
                <a:cubicBezTo>
                  <a:pt x="8519" y="100393"/>
                  <a:pt x="15276" y="84530"/>
                  <a:pt x="6433" y="111059"/>
                </a:cubicBezTo>
                <a:cubicBezTo>
                  <a:pt x="-2437" y="182025"/>
                  <a:pt x="-1849" y="159138"/>
                  <a:pt x="6433" y="266809"/>
                </a:cubicBezTo>
                <a:cubicBezTo>
                  <a:pt x="6839" y="272089"/>
                  <a:pt x="8732" y="277340"/>
                  <a:pt x="11457" y="281881"/>
                </a:cubicBezTo>
                <a:cubicBezTo>
                  <a:pt x="13894" y="285943"/>
                  <a:pt x="18664" y="288140"/>
                  <a:pt x="21506" y="291930"/>
                </a:cubicBezTo>
                <a:cubicBezTo>
                  <a:pt x="28752" y="301591"/>
                  <a:pt x="34903" y="312027"/>
                  <a:pt x="41602" y="322075"/>
                </a:cubicBezTo>
                <a:cubicBezTo>
                  <a:pt x="44951" y="327099"/>
                  <a:pt x="45923" y="335238"/>
                  <a:pt x="51651" y="337147"/>
                </a:cubicBezTo>
                <a:lnTo>
                  <a:pt x="66723" y="342171"/>
                </a:lnTo>
                <a:cubicBezTo>
                  <a:pt x="104561" y="367397"/>
                  <a:pt x="56476" y="337781"/>
                  <a:pt x="101892" y="357244"/>
                </a:cubicBezTo>
                <a:cubicBezTo>
                  <a:pt x="121024" y="365443"/>
                  <a:pt x="112603" y="366533"/>
                  <a:pt x="127013" y="377341"/>
                </a:cubicBezTo>
                <a:cubicBezTo>
                  <a:pt x="136674" y="384587"/>
                  <a:pt x="145701" y="393618"/>
                  <a:pt x="157158" y="397437"/>
                </a:cubicBezTo>
                <a:cubicBezTo>
                  <a:pt x="167206" y="400787"/>
                  <a:pt x="176793" y="406172"/>
                  <a:pt x="187303" y="407486"/>
                </a:cubicBezTo>
                <a:cubicBezTo>
                  <a:pt x="242545" y="414391"/>
                  <a:pt x="214077" y="411019"/>
                  <a:pt x="272714" y="417534"/>
                </a:cubicBezTo>
                <a:cubicBezTo>
                  <a:pt x="306209" y="415859"/>
                  <a:pt x="339788" y="415415"/>
                  <a:pt x="373198" y="412510"/>
                </a:cubicBezTo>
                <a:cubicBezTo>
                  <a:pt x="393698" y="410727"/>
                  <a:pt x="397613" y="394323"/>
                  <a:pt x="418415" y="387389"/>
                </a:cubicBezTo>
                <a:lnTo>
                  <a:pt x="433488" y="382365"/>
                </a:lnTo>
                <a:cubicBezTo>
                  <a:pt x="438512" y="379015"/>
                  <a:pt x="443010" y="374695"/>
                  <a:pt x="448560" y="372316"/>
                </a:cubicBezTo>
                <a:cubicBezTo>
                  <a:pt x="498015" y="351120"/>
                  <a:pt x="438519" y="385951"/>
                  <a:pt x="488754" y="357244"/>
                </a:cubicBezTo>
                <a:cubicBezTo>
                  <a:pt x="515808" y="341784"/>
                  <a:pt x="493248" y="353648"/>
                  <a:pt x="513875" y="337147"/>
                </a:cubicBezTo>
                <a:cubicBezTo>
                  <a:pt x="527790" y="326016"/>
                  <a:pt x="528099" y="327382"/>
                  <a:pt x="544020" y="322075"/>
                </a:cubicBezTo>
                <a:cubicBezTo>
                  <a:pt x="550719" y="315376"/>
                  <a:pt x="555129" y="304974"/>
                  <a:pt x="564117" y="301978"/>
                </a:cubicBezTo>
                <a:lnTo>
                  <a:pt x="594262" y="291930"/>
                </a:lnTo>
                <a:cubicBezTo>
                  <a:pt x="609221" y="276970"/>
                  <a:pt x="598512" y="284683"/>
                  <a:pt x="619382" y="276857"/>
                </a:cubicBezTo>
                <a:cubicBezTo>
                  <a:pt x="636381" y="270482"/>
                  <a:pt x="643604" y="266349"/>
                  <a:pt x="659576" y="261785"/>
                </a:cubicBezTo>
                <a:cubicBezTo>
                  <a:pt x="666216" y="259888"/>
                  <a:pt x="672828" y="257673"/>
                  <a:pt x="679673" y="256760"/>
                </a:cubicBezTo>
                <a:cubicBezTo>
                  <a:pt x="698008" y="254315"/>
                  <a:pt x="716516" y="253411"/>
                  <a:pt x="734938" y="251736"/>
                </a:cubicBezTo>
                <a:cubicBezTo>
                  <a:pt x="777904" y="255041"/>
                  <a:pt x="788313" y="252174"/>
                  <a:pt x="820349" y="261785"/>
                </a:cubicBezTo>
                <a:cubicBezTo>
                  <a:pt x="830494" y="264829"/>
                  <a:pt x="850495" y="271833"/>
                  <a:pt x="850495" y="271833"/>
                </a:cubicBezTo>
                <a:cubicBezTo>
                  <a:pt x="857920" y="276783"/>
                  <a:pt x="885664" y="293856"/>
                  <a:pt x="885664" y="301978"/>
                </a:cubicBezTo>
                <a:lnTo>
                  <a:pt x="885664" y="3070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21515" y="2222191"/>
            <a:ext cx="375275" cy="369332"/>
          </a:xfrm>
          <a:prstGeom prst="rect">
            <a:avLst/>
          </a:prstGeom>
          <a:noFill/>
        </p:spPr>
        <p:txBody>
          <a:bodyPr wrap="square" rtlCol="0">
            <a:spAutoFit/>
          </a:bodyPr>
          <a:lstStyle/>
          <a:p>
            <a:r>
              <a:rPr lang="en-AU" b="1" dirty="0"/>
              <a:t>H</a:t>
            </a:r>
          </a:p>
        </p:txBody>
      </p:sp>
      <p:sp>
        <p:nvSpPr>
          <p:cNvPr id="39" name="TextBox 38"/>
          <p:cNvSpPr txBox="1"/>
          <p:nvPr/>
        </p:nvSpPr>
        <p:spPr>
          <a:xfrm>
            <a:off x="4004390" y="2217314"/>
            <a:ext cx="375275" cy="369332"/>
          </a:xfrm>
          <a:prstGeom prst="rect">
            <a:avLst/>
          </a:prstGeom>
          <a:noFill/>
        </p:spPr>
        <p:txBody>
          <a:bodyPr wrap="square" rtlCol="0">
            <a:spAutoFit/>
          </a:bodyPr>
          <a:lstStyle/>
          <a:p>
            <a:r>
              <a:rPr lang="en-AU" b="1" dirty="0"/>
              <a:t>L</a:t>
            </a:r>
          </a:p>
        </p:txBody>
      </p:sp>
      <p:sp>
        <p:nvSpPr>
          <p:cNvPr id="41" name="TextBox 40"/>
          <p:cNvSpPr txBox="1"/>
          <p:nvPr/>
        </p:nvSpPr>
        <p:spPr>
          <a:xfrm>
            <a:off x="2478918" y="2558958"/>
            <a:ext cx="734700" cy="215444"/>
          </a:xfrm>
          <a:prstGeom prst="rect">
            <a:avLst/>
          </a:prstGeom>
          <a:noFill/>
        </p:spPr>
        <p:txBody>
          <a:bodyPr wrap="square" rtlCol="0">
            <a:spAutoFit/>
          </a:bodyPr>
          <a:lstStyle/>
          <a:p>
            <a:r>
              <a:rPr lang="en-AU" sz="800" dirty="0">
                <a:latin typeface="Arial Narrow" panose="020B0606020202030204" pitchFamily="34" charset="0"/>
              </a:rPr>
              <a:t>Balloon</a:t>
            </a:r>
          </a:p>
        </p:txBody>
      </p:sp>
      <p:sp>
        <p:nvSpPr>
          <p:cNvPr id="11" name="Right Arrow 10"/>
          <p:cNvSpPr/>
          <p:nvPr/>
        </p:nvSpPr>
        <p:spPr>
          <a:xfrm>
            <a:off x="3167471" y="2332157"/>
            <a:ext cx="733114" cy="1627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wind</a:t>
            </a:r>
          </a:p>
        </p:txBody>
      </p:sp>
      <p:sp>
        <p:nvSpPr>
          <p:cNvPr id="13" name="Up Arrow 12"/>
          <p:cNvSpPr/>
          <p:nvPr/>
        </p:nvSpPr>
        <p:spPr>
          <a:xfrm rot="10800000">
            <a:off x="2795191" y="4456696"/>
            <a:ext cx="539030" cy="96646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tx1"/>
                </a:solidFill>
                <a:latin typeface="Arial Narrow" panose="020B0606020202030204" pitchFamily="34" charset="0"/>
              </a:rPr>
              <a:t> </a:t>
            </a:r>
            <a:r>
              <a:rPr lang="en-AU" sz="1600" dirty="0">
                <a:solidFill>
                  <a:schemeClr val="tx1"/>
                </a:solidFill>
                <a:latin typeface="Arial Narrow" panose="020B0606020202030204" pitchFamily="34" charset="0"/>
              </a:rPr>
              <a:t>cold</a:t>
            </a:r>
            <a:r>
              <a:rPr lang="en-AU" sz="800" dirty="0">
                <a:solidFill>
                  <a:schemeClr val="tx1"/>
                </a:solidFill>
                <a:latin typeface="Arial Narrow" panose="020B0606020202030204" pitchFamily="34" charset="0"/>
              </a:rPr>
              <a:t> air sinking</a:t>
            </a:r>
          </a:p>
        </p:txBody>
      </p:sp>
      <p:sp>
        <p:nvSpPr>
          <p:cNvPr id="50" name="Up Arrow 49"/>
          <p:cNvSpPr/>
          <p:nvPr/>
        </p:nvSpPr>
        <p:spPr>
          <a:xfrm>
            <a:off x="3652956" y="4463259"/>
            <a:ext cx="539030" cy="98219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AU" sz="1600" dirty="0">
                <a:solidFill>
                  <a:schemeClr val="tx1"/>
                </a:solidFill>
                <a:latin typeface="Arial Narrow" panose="020B0606020202030204" pitchFamily="34" charset="0"/>
              </a:rPr>
              <a:t>warm</a:t>
            </a:r>
            <a:r>
              <a:rPr lang="en-AU" sz="800" dirty="0">
                <a:solidFill>
                  <a:schemeClr val="tx1"/>
                </a:solidFill>
                <a:latin typeface="Arial Narrow" panose="020B0606020202030204" pitchFamily="34" charset="0"/>
              </a:rPr>
              <a:t> air rising</a:t>
            </a:r>
          </a:p>
        </p:txBody>
      </p:sp>
      <p:sp>
        <p:nvSpPr>
          <p:cNvPr id="59" name="TextBox 58"/>
          <p:cNvSpPr txBox="1"/>
          <p:nvPr/>
        </p:nvSpPr>
        <p:spPr>
          <a:xfrm>
            <a:off x="2907886" y="5385254"/>
            <a:ext cx="375275" cy="369332"/>
          </a:xfrm>
          <a:prstGeom prst="rect">
            <a:avLst/>
          </a:prstGeom>
          <a:noFill/>
        </p:spPr>
        <p:txBody>
          <a:bodyPr wrap="square" rtlCol="0">
            <a:spAutoFit/>
          </a:bodyPr>
          <a:lstStyle/>
          <a:p>
            <a:r>
              <a:rPr lang="en-AU" dirty="0"/>
              <a:t>H</a:t>
            </a:r>
          </a:p>
        </p:txBody>
      </p:sp>
      <p:sp>
        <p:nvSpPr>
          <p:cNvPr id="60" name="TextBox 59"/>
          <p:cNvSpPr txBox="1"/>
          <p:nvPr/>
        </p:nvSpPr>
        <p:spPr>
          <a:xfrm>
            <a:off x="3778098" y="5385254"/>
            <a:ext cx="375275" cy="369332"/>
          </a:xfrm>
          <a:prstGeom prst="rect">
            <a:avLst/>
          </a:prstGeom>
          <a:noFill/>
        </p:spPr>
        <p:txBody>
          <a:bodyPr wrap="square" rtlCol="0">
            <a:spAutoFit/>
          </a:bodyPr>
          <a:lstStyle/>
          <a:p>
            <a:r>
              <a:rPr lang="en-AU" dirty="0"/>
              <a:t>L</a:t>
            </a:r>
          </a:p>
        </p:txBody>
      </p:sp>
      <p:sp>
        <p:nvSpPr>
          <p:cNvPr id="62" name="Oval 61"/>
          <p:cNvSpPr/>
          <p:nvPr/>
        </p:nvSpPr>
        <p:spPr>
          <a:xfrm>
            <a:off x="3710448" y="6520447"/>
            <a:ext cx="587884" cy="5515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Moon</a:t>
            </a:r>
          </a:p>
        </p:txBody>
      </p:sp>
      <p:sp>
        <p:nvSpPr>
          <p:cNvPr id="16" name="Oval 15"/>
          <p:cNvSpPr/>
          <p:nvPr/>
        </p:nvSpPr>
        <p:spPr>
          <a:xfrm>
            <a:off x="2622974" y="7378300"/>
            <a:ext cx="923332" cy="9105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63" name="Up-Down Arrow 62"/>
          <p:cNvSpPr/>
          <p:nvPr/>
        </p:nvSpPr>
        <p:spPr>
          <a:xfrm rot="2295926">
            <a:off x="3570043" y="6978575"/>
            <a:ext cx="138667" cy="47968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Oval 73"/>
          <p:cNvSpPr/>
          <p:nvPr/>
        </p:nvSpPr>
        <p:spPr>
          <a:xfrm rot="2725000">
            <a:off x="3061187" y="746321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3545278" y="7166503"/>
            <a:ext cx="992023" cy="461665"/>
          </a:xfrm>
          <a:prstGeom prst="rect">
            <a:avLst/>
          </a:prstGeom>
          <a:noFill/>
        </p:spPr>
        <p:txBody>
          <a:bodyPr wrap="square" rtlCol="0">
            <a:spAutoFit/>
          </a:bodyPr>
          <a:lstStyle/>
          <a:p>
            <a:pPr algn="ctr"/>
            <a:r>
              <a:rPr lang="en-AU" sz="1200" b="1" dirty="0">
                <a:latin typeface="Arial Narrow" panose="020B0606020202030204" pitchFamily="34" charset="0"/>
              </a:rPr>
              <a:t>Gravitational pull</a:t>
            </a:r>
          </a:p>
        </p:txBody>
      </p:sp>
      <p:sp>
        <p:nvSpPr>
          <p:cNvPr id="66" name="TextBox 65"/>
          <p:cNvSpPr txBox="1"/>
          <p:nvPr/>
        </p:nvSpPr>
        <p:spPr>
          <a:xfrm>
            <a:off x="2618036" y="6669730"/>
            <a:ext cx="915992" cy="584775"/>
          </a:xfrm>
          <a:prstGeom prst="rect">
            <a:avLst/>
          </a:prstGeom>
          <a:noFill/>
        </p:spPr>
        <p:txBody>
          <a:bodyPr wrap="square" rtlCol="0">
            <a:spAutoFit/>
          </a:bodyPr>
          <a:lstStyle/>
          <a:p>
            <a:r>
              <a:rPr lang="en-AU" sz="800" dirty="0">
                <a:latin typeface="Arial Narrow" panose="020B0606020202030204" pitchFamily="34" charset="0"/>
              </a:rPr>
              <a:t>Water on Earth is pulled towards the moon to make a </a:t>
            </a:r>
          </a:p>
          <a:p>
            <a:r>
              <a:rPr lang="en-AU" sz="800" dirty="0">
                <a:latin typeface="Arial Narrow" panose="020B0606020202030204" pitchFamily="34" charset="0"/>
              </a:rPr>
              <a:t>‘tidal bulge’</a:t>
            </a:r>
          </a:p>
        </p:txBody>
      </p:sp>
      <p:sp>
        <p:nvSpPr>
          <p:cNvPr id="76" name="Oval 75"/>
          <p:cNvSpPr/>
          <p:nvPr/>
        </p:nvSpPr>
        <p:spPr>
          <a:xfrm rot="2725000">
            <a:off x="2481303" y="801697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a:off x="3163576" y="7118981"/>
            <a:ext cx="89454" cy="32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33344" y="8029523"/>
            <a:ext cx="67609" cy="11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6" idx="1"/>
          </p:cNvCxnSpPr>
          <p:nvPr/>
        </p:nvCxnSpPr>
        <p:spPr>
          <a:xfrm flipH="1">
            <a:off x="2666645" y="7511648"/>
            <a:ext cx="91548" cy="13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98331" y="8013700"/>
            <a:ext cx="674239"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100" name="TextBox 99"/>
          <p:cNvSpPr txBox="1"/>
          <p:nvPr/>
        </p:nvSpPr>
        <p:spPr>
          <a:xfrm>
            <a:off x="4355428" y="8552427"/>
            <a:ext cx="734346"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marine &amp; ocean tab</a:t>
            </a:r>
          </a:p>
        </p:txBody>
      </p:sp>
      <p:sp>
        <p:nvSpPr>
          <p:cNvPr id="2" name="Rectangle 1"/>
          <p:cNvSpPr/>
          <p:nvPr/>
        </p:nvSpPr>
        <p:spPr>
          <a:xfrm>
            <a:off x="5367825" y="8528762"/>
            <a:ext cx="875433" cy="19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65" name="TextBox 64"/>
          <p:cNvSpPr txBox="1"/>
          <p:nvPr/>
        </p:nvSpPr>
        <p:spPr>
          <a:xfrm>
            <a:off x="3458258" y="8023701"/>
            <a:ext cx="626036"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69" name="TextBox 68"/>
          <p:cNvSpPr txBox="1"/>
          <p:nvPr/>
        </p:nvSpPr>
        <p:spPr>
          <a:xfrm>
            <a:off x="3134037" y="7448719"/>
            <a:ext cx="571267"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70" name="TextBox 69"/>
          <p:cNvSpPr txBox="1"/>
          <p:nvPr/>
        </p:nvSpPr>
        <p:spPr>
          <a:xfrm>
            <a:off x="2468219" y="7438015"/>
            <a:ext cx="695357" cy="215444"/>
          </a:xfrm>
          <a:prstGeom prst="rect">
            <a:avLst/>
          </a:prstGeom>
          <a:noFill/>
        </p:spPr>
        <p:txBody>
          <a:bodyPr wrap="square" rtlCol="0">
            <a:spAutoFit/>
          </a:bodyPr>
          <a:lstStyle/>
          <a:p>
            <a:r>
              <a:rPr lang="en-AU" sz="800" dirty="0">
                <a:latin typeface="Arial Narrow" panose="020B0606020202030204" pitchFamily="34" charset="0"/>
              </a:rPr>
              <a:t>Low  Tide</a:t>
            </a:r>
          </a:p>
        </p:txBody>
      </p:sp>
      <p:pic>
        <p:nvPicPr>
          <p:cNvPr id="68" name="Picture 6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708" t="49095" b="12931"/>
          <a:stretch/>
        </p:blipFill>
        <p:spPr>
          <a:xfrm>
            <a:off x="2553872" y="2819671"/>
            <a:ext cx="1872097" cy="1080119"/>
          </a:xfrm>
          <a:prstGeom prst="rect">
            <a:avLst/>
          </a:prstGeom>
          <a:ln w="28575">
            <a:solidFill>
              <a:schemeClr val="tx1"/>
            </a:solidFill>
          </a:ln>
          <a:effectLst/>
        </p:spPr>
      </p:pic>
      <p:sp>
        <p:nvSpPr>
          <p:cNvPr id="4" name="TextBox 3"/>
          <p:cNvSpPr txBox="1"/>
          <p:nvPr/>
        </p:nvSpPr>
        <p:spPr>
          <a:xfrm>
            <a:off x="2866998" y="3063784"/>
            <a:ext cx="467223" cy="369332"/>
          </a:xfrm>
          <a:prstGeom prst="rect">
            <a:avLst/>
          </a:prstGeom>
          <a:noFill/>
        </p:spPr>
        <p:txBody>
          <a:bodyPr wrap="square" rtlCol="0">
            <a:spAutoFit/>
          </a:bodyPr>
          <a:lstStyle/>
          <a:p>
            <a:r>
              <a:rPr lang="en-AU" b="1" dirty="0">
                <a:solidFill>
                  <a:schemeClr val="bg1"/>
                </a:solidFill>
              </a:rPr>
              <a:t>H</a:t>
            </a:r>
          </a:p>
        </p:txBody>
      </p:sp>
      <p:sp>
        <p:nvSpPr>
          <p:cNvPr id="71" name="TextBox 70"/>
          <p:cNvSpPr txBox="1"/>
          <p:nvPr/>
        </p:nvSpPr>
        <p:spPr>
          <a:xfrm>
            <a:off x="3808059" y="3573888"/>
            <a:ext cx="375275" cy="369332"/>
          </a:xfrm>
          <a:prstGeom prst="rect">
            <a:avLst/>
          </a:prstGeom>
          <a:noFill/>
        </p:spPr>
        <p:txBody>
          <a:bodyPr wrap="square" rtlCol="0">
            <a:spAutoFit/>
          </a:bodyPr>
          <a:lstStyle/>
          <a:p>
            <a:r>
              <a:rPr lang="en-AU" b="1" dirty="0"/>
              <a:t>L</a:t>
            </a:r>
          </a:p>
        </p:txBody>
      </p:sp>
      <p:sp>
        <p:nvSpPr>
          <p:cNvPr id="20" name="TextBox 19"/>
          <p:cNvSpPr txBox="1"/>
          <p:nvPr/>
        </p:nvSpPr>
        <p:spPr>
          <a:xfrm>
            <a:off x="3606636" y="5701873"/>
            <a:ext cx="1249723" cy="253916"/>
          </a:xfrm>
          <a:prstGeom prst="rect">
            <a:avLst/>
          </a:prstGeom>
          <a:noFill/>
        </p:spPr>
        <p:txBody>
          <a:bodyPr wrap="square" rtlCol="0">
            <a:spAutoFit/>
          </a:bodyPr>
          <a:lstStyle/>
          <a:p>
            <a:r>
              <a:rPr lang="en-AU" sz="1050" dirty="0">
                <a:latin typeface="Arial Narrow" panose="020B0606020202030204" pitchFamily="34" charset="0"/>
              </a:rPr>
              <a:t>e.g. 990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5" name="TextBox 74"/>
          <p:cNvSpPr txBox="1"/>
          <p:nvPr/>
        </p:nvSpPr>
        <p:spPr>
          <a:xfrm>
            <a:off x="2486243" y="5703911"/>
            <a:ext cx="1115925" cy="253916"/>
          </a:xfrm>
          <a:prstGeom prst="rect">
            <a:avLst/>
          </a:prstGeom>
          <a:noFill/>
        </p:spPr>
        <p:txBody>
          <a:bodyPr wrap="square" rtlCol="0">
            <a:spAutoFit/>
          </a:bodyPr>
          <a:lstStyle/>
          <a:p>
            <a:pPr algn="ctr"/>
            <a:r>
              <a:rPr lang="en-AU" sz="1050" dirty="0">
                <a:latin typeface="Arial Narrow" panose="020B0606020202030204" pitchFamily="34" charset="0"/>
              </a:rPr>
              <a:t>e.g. 1020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 name="TextBox 6"/>
          <p:cNvSpPr txBox="1"/>
          <p:nvPr/>
        </p:nvSpPr>
        <p:spPr>
          <a:xfrm>
            <a:off x="3305604" y="7712758"/>
            <a:ext cx="248281" cy="369332"/>
          </a:xfrm>
          <a:prstGeom prst="rect">
            <a:avLst/>
          </a:prstGeom>
          <a:noFill/>
        </p:spPr>
        <p:txBody>
          <a:bodyPr wrap="square" rtlCol="0">
            <a:spAutoFit/>
          </a:bodyPr>
          <a:lstStyle/>
          <a:p>
            <a:r>
              <a:rPr lang="en-AU" dirty="0"/>
              <a:t>X</a:t>
            </a:r>
          </a:p>
        </p:txBody>
      </p:sp>
      <p:cxnSp>
        <p:nvCxnSpPr>
          <p:cNvPr id="73" name="Straight Connector 72">
            <a:extLst>
              <a:ext uri="{FF2B5EF4-FFF2-40B4-BE49-F238E27FC236}">
                <a16:creationId xmlns:a16="http://schemas.microsoft.com/office/drawing/2014/main" id="{FC9CC039-666B-4C2A-A9C6-BEEA73B97B48}"/>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02509D5-4D04-4C90-92F6-4858A66060CA}"/>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Water in motion – </a:t>
            </a:r>
            <a:r>
              <a:rPr lang="en-US" sz="1200" dirty="0">
                <a:latin typeface="Arial Narrow" pitchFamily="34" charset="0"/>
              </a:rPr>
              <a:t>Describe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79" name="TextBox 17">
            <a:extLst>
              <a:ext uri="{FF2B5EF4-FFF2-40B4-BE49-F238E27FC236}">
                <a16:creationId xmlns:a16="http://schemas.microsoft.com/office/drawing/2014/main" id="{EA52BE1F-137D-419E-A4DE-B8EA9CDA94C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4" name="Oval 83">
            <a:extLst>
              <a:ext uri="{FF2B5EF4-FFF2-40B4-BE49-F238E27FC236}">
                <a16:creationId xmlns:a16="http://schemas.microsoft.com/office/drawing/2014/main" id="{CD98036D-9FD6-4947-86B9-0242430A8B83}"/>
              </a:ext>
            </a:extLst>
          </p:cNvPr>
          <p:cNvSpPr/>
          <p:nvPr/>
        </p:nvSpPr>
        <p:spPr>
          <a:xfrm>
            <a:off x="3788300" y="40604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1562D97B-36E5-4058-93DB-102D3A1CE4FD}"/>
              </a:ext>
            </a:extLst>
          </p:cNvPr>
          <p:cNvSpPr txBox="1"/>
          <p:nvPr/>
        </p:nvSpPr>
        <p:spPr>
          <a:xfrm>
            <a:off x="3704301" y="38383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T004</a:t>
            </a:r>
          </a:p>
        </p:txBody>
      </p:sp>
      <p:cxnSp>
        <p:nvCxnSpPr>
          <p:cNvPr id="9" name="Straight Connector 8">
            <a:extLst>
              <a:ext uri="{FF2B5EF4-FFF2-40B4-BE49-F238E27FC236}">
                <a16:creationId xmlns:a16="http://schemas.microsoft.com/office/drawing/2014/main" id="{70400B45-83E9-7EF5-7288-473924FB4EC7}"/>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C65A9C92-1443-2990-E8A5-C89E6A4CAEA5}"/>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3943BA62-CAF7-79ED-BBD1-404586412B7C}"/>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3105172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45430" y="21163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510999" y="154064"/>
            <a:ext cx="4078241" cy="738664"/>
          </a:xfrm>
          <a:prstGeom prst="rect">
            <a:avLst/>
          </a:prstGeom>
          <a:noFill/>
        </p:spPr>
        <p:txBody>
          <a:bodyPr wrap="square" rtlCol="0">
            <a:spAutoFit/>
          </a:bodyPr>
          <a:lstStyle/>
          <a:p>
            <a:r>
              <a:rPr lang="en-US" b="1" dirty="0">
                <a:latin typeface="Arial Narrow" pitchFamily="34" charset="0"/>
              </a:rPr>
              <a:t>Title </a:t>
            </a:r>
            <a:r>
              <a:rPr lang="en-US" sz="1200" b="1" dirty="0">
                <a:latin typeface="Arial Narrow" pitchFamily="34" charset="0"/>
              </a:rPr>
              <a:t>– </a:t>
            </a:r>
            <a:r>
              <a:rPr lang="en-US" sz="1200" dirty="0">
                <a:highlight>
                  <a:srgbClr val="FFFF00"/>
                </a:highlight>
                <a:latin typeface="Arial Narrow" pitchFamily="34" charset="0"/>
              </a:rPr>
              <a:t>Investigate by:</a:t>
            </a:r>
          </a:p>
          <a:p>
            <a:r>
              <a:rPr lang="en-US" sz="1200" dirty="0">
                <a:highlight>
                  <a:srgbClr val="FFFF00"/>
                </a:highlight>
                <a:latin typeface="Arial Narrow" pitchFamily="34" charset="0"/>
              </a:rPr>
              <a:t>…conducting in-field mapping of food webs via gut analysis to determine food sources.</a:t>
            </a:r>
          </a:p>
        </p:txBody>
      </p:sp>
      <p:cxnSp>
        <p:nvCxnSpPr>
          <p:cNvPr id="3" name="Straight Connector 2">
            <a:extLst>
              <a:ext uri="{FF2B5EF4-FFF2-40B4-BE49-F238E27FC236}">
                <a16:creationId xmlns:a16="http://schemas.microsoft.com/office/drawing/2014/main" id="{AE4F138C-8A10-27B8-7F92-77CD9F8714A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0EBA0945-1132-D454-435E-D2554048F9F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D10B0E1C-5282-1DC7-02F6-AFF2CDF50F2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 Skills</a:t>
            </a:r>
            <a:endParaRPr lang="en-AU" sz="1100" b="1" dirty="0">
              <a:latin typeface="Arial Narrow" pitchFamily="34" charset="0"/>
            </a:endParaRPr>
          </a:p>
        </p:txBody>
      </p:sp>
    </p:spTree>
    <p:extLst>
      <p:ext uri="{BB962C8B-B14F-4D97-AF65-F5344CB8AC3E}">
        <p14:creationId xmlns:p14="http://schemas.microsoft.com/office/powerpoint/2010/main" val="18628212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45430" y="21163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510999" y="154064"/>
            <a:ext cx="4078241" cy="738664"/>
          </a:xfrm>
          <a:prstGeom prst="rect">
            <a:avLst/>
          </a:prstGeom>
          <a:noFill/>
        </p:spPr>
        <p:txBody>
          <a:bodyPr wrap="square" rtlCol="0">
            <a:spAutoFit/>
          </a:bodyPr>
          <a:lstStyle/>
          <a:p>
            <a:r>
              <a:rPr lang="en-US" b="1" dirty="0">
                <a:latin typeface="Arial Narrow" pitchFamily="34" charset="0"/>
              </a:rPr>
              <a:t>Title </a:t>
            </a:r>
            <a:r>
              <a:rPr lang="en-US" sz="1200" b="1" dirty="0">
                <a:latin typeface="Arial Narrow" pitchFamily="34" charset="0"/>
              </a:rPr>
              <a:t>– </a:t>
            </a:r>
            <a:r>
              <a:rPr lang="en-US" sz="1200" dirty="0">
                <a:highlight>
                  <a:srgbClr val="FFFF00"/>
                </a:highlight>
                <a:latin typeface="Arial Narrow" pitchFamily="34" charset="0"/>
              </a:rPr>
              <a:t>Investigate by:</a:t>
            </a:r>
          </a:p>
          <a:p>
            <a:r>
              <a:rPr lang="en-US" sz="1200" dirty="0">
                <a:highlight>
                  <a:srgbClr val="FFFF00"/>
                </a:highlight>
                <a:latin typeface="Arial Narrow" pitchFamily="34" charset="0"/>
              </a:rPr>
              <a:t>…identifying physical structures of a specific marine organism (this could be virtual, practical or as a demonstration)</a:t>
            </a:r>
          </a:p>
        </p:txBody>
      </p:sp>
      <p:cxnSp>
        <p:nvCxnSpPr>
          <p:cNvPr id="3" name="Straight Connector 2">
            <a:extLst>
              <a:ext uri="{FF2B5EF4-FFF2-40B4-BE49-F238E27FC236}">
                <a16:creationId xmlns:a16="http://schemas.microsoft.com/office/drawing/2014/main" id="{5D806360-37CB-BCBB-53DF-06582BF9F7C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7B436575-4897-CEA1-AAAA-82DC6869E12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52ACFE5D-BB64-6829-48C2-6702927127D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 Skills</a:t>
            </a:r>
            <a:endParaRPr lang="en-AU" sz="1100" b="1" dirty="0">
              <a:latin typeface="Arial Narrow" pitchFamily="34" charset="0"/>
            </a:endParaRPr>
          </a:p>
        </p:txBody>
      </p:sp>
    </p:spTree>
    <p:extLst>
      <p:ext uri="{BB962C8B-B14F-4D97-AF65-F5344CB8AC3E}">
        <p14:creationId xmlns:p14="http://schemas.microsoft.com/office/powerpoint/2010/main" val="2054383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09E02-6C76-72ED-9390-6BBF67B4359B}"/>
              </a:ext>
            </a:extLst>
          </p:cNvPr>
          <p:cNvSpPr txBox="1"/>
          <p:nvPr/>
        </p:nvSpPr>
        <p:spPr>
          <a:xfrm>
            <a:off x="1916832" y="2267744"/>
            <a:ext cx="2952328" cy="369332"/>
          </a:xfrm>
          <a:prstGeom prst="rect">
            <a:avLst/>
          </a:prstGeom>
          <a:noFill/>
        </p:spPr>
        <p:txBody>
          <a:bodyPr wrap="square" rtlCol="0">
            <a:spAutoFit/>
          </a:bodyPr>
          <a:lstStyle/>
          <a:p>
            <a:r>
              <a:rPr lang="en-US" dirty="0">
                <a:solidFill>
                  <a:schemeClr val="bg1"/>
                </a:solidFill>
              </a:rPr>
              <a:t>FA2 title page/picture</a:t>
            </a:r>
          </a:p>
        </p:txBody>
      </p:sp>
    </p:spTree>
    <p:extLst>
      <p:ext uri="{BB962C8B-B14F-4D97-AF65-F5344CB8AC3E}">
        <p14:creationId xmlns:p14="http://schemas.microsoft.com/office/powerpoint/2010/main" val="3599823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396107" y="985309"/>
            <a:ext cx="4123766" cy="1815882"/>
          </a:xfrm>
          <a:prstGeom prst="rect">
            <a:avLst/>
          </a:prstGeom>
        </p:spPr>
        <p:txBody>
          <a:bodyPr wrap="square">
            <a:spAutoFit/>
          </a:bodyPr>
          <a:lstStyle/>
          <a:p>
            <a:r>
              <a:rPr lang="en-AU" sz="1600" b="1" dirty="0">
                <a:latin typeface="Arial Narrow" panose="020B0606020202030204" pitchFamily="34" charset="0"/>
              </a:rPr>
              <a:t>1. Observation</a:t>
            </a:r>
          </a:p>
          <a:p>
            <a:pPr algn="just"/>
            <a:r>
              <a:rPr lang="en-AU" sz="1200" dirty="0">
                <a:latin typeface="Arial Narrow" panose="020B0606020202030204" pitchFamily="34" charset="0"/>
              </a:rPr>
              <a:t>The scientific method always starts with an observation. Something is observed about something. Whether that something was the result of a previous study, a political issue, or just your own sense of curiosity, an observation was made. For this investigation, the observation will be something you observe about a </a:t>
            </a:r>
            <a:r>
              <a:rPr lang="en-AU" sz="1200" i="1" dirty="0">
                <a:latin typeface="Arial Narrow" panose="020B0606020202030204" pitchFamily="34" charset="0"/>
              </a:rPr>
              <a:t>population</a:t>
            </a:r>
            <a:r>
              <a:rPr lang="en-AU" sz="1200" dirty="0">
                <a:latin typeface="Arial Narrow" panose="020B0606020202030204" pitchFamily="34" charset="0"/>
              </a:rPr>
              <a:t>. For example, you might observe that some species are present in some places and absent from others (i.e. distribution). Or, you might observe a population has a very large abundance compared to others (i.e. </a:t>
            </a:r>
            <a:r>
              <a:rPr lang="en-AU" sz="1200" i="1" dirty="0">
                <a:latin typeface="Arial Narrow" panose="020B0606020202030204" pitchFamily="34" charset="0"/>
              </a:rPr>
              <a:t>relative</a:t>
            </a:r>
            <a:r>
              <a:rPr lang="en-AU" sz="1200" dirty="0">
                <a:latin typeface="Arial Narrow" panose="020B0606020202030204" pitchFamily="34" charset="0"/>
              </a:rPr>
              <a:t> density). </a:t>
            </a:r>
          </a:p>
        </p:txBody>
      </p:sp>
      <p:sp>
        <p:nvSpPr>
          <p:cNvPr id="9" name="Rectangle 8"/>
          <p:cNvSpPr/>
          <p:nvPr/>
        </p:nvSpPr>
        <p:spPr>
          <a:xfrm>
            <a:off x="4696023" y="1781344"/>
            <a:ext cx="1306131"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Observation</a:t>
            </a:r>
          </a:p>
        </p:txBody>
      </p:sp>
      <p:sp>
        <p:nvSpPr>
          <p:cNvPr id="18" name="Rectangle 17"/>
          <p:cNvSpPr/>
          <p:nvPr/>
        </p:nvSpPr>
        <p:spPr>
          <a:xfrm>
            <a:off x="4696025" y="2805281"/>
            <a:ext cx="131562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19" name="Rectangle 18"/>
          <p:cNvSpPr/>
          <p:nvPr/>
        </p:nvSpPr>
        <p:spPr>
          <a:xfrm>
            <a:off x="4696025" y="4182635"/>
            <a:ext cx="1274738" cy="72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0" name="Rectangle 19"/>
          <p:cNvSpPr/>
          <p:nvPr/>
        </p:nvSpPr>
        <p:spPr>
          <a:xfrm>
            <a:off x="4697413" y="5288551"/>
            <a:ext cx="1243372" cy="554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1" name="Rectangle 20"/>
          <p:cNvSpPr/>
          <p:nvPr/>
        </p:nvSpPr>
        <p:spPr>
          <a:xfrm>
            <a:off x="4725290" y="6117293"/>
            <a:ext cx="1262461" cy="468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2" name="Rectangle 21"/>
          <p:cNvSpPr/>
          <p:nvPr/>
        </p:nvSpPr>
        <p:spPr>
          <a:xfrm>
            <a:off x="4724791" y="7575108"/>
            <a:ext cx="1248596" cy="571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10" name="Down Arrow 9"/>
          <p:cNvSpPr/>
          <p:nvPr/>
        </p:nvSpPr>
        <p:spPr>
          <a:xfrm>
            <a:off x="5234090" y="2170167"/>
            <a:ext cx="149373" cy="6167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Down Arrow 23"/>
          <p:cNvSpPr/>
          <p:nvPr/>
        </p:nvSpPr>
        <p:spPr>
          <a:xfrm>
            <a:off x="5230436" y="3172948"/>
            <a:ext cx="153027" cy="96911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Down Arrow 24"/>
          <p:cNvSpPr/>
          <p:nvPr/>
        </p:nvSpPr>
        <p:spPr>
          <a:xfrm>
            <a:off x="5234091" y="4917402"/>
            <a:ext cx="135049" cy="3549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Down Arrow 25"/>
          <p:cNvSpPr/>
          <p:nvPr/>
        </p:nvSpPr>
        <p:spPr>
          <a:xfrm>
            <a:off x="5238126" y="5843421"/>
            <a:ext cx="131014"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31"/>
          <p:cNvSpPr/>
          <p:nvPr/>
        </p:nvSpPr>
        <p:spPr>
          <a:xfrm>
            <a:off x="414700" y="6924765"/>
            <a:ext cx="4105174" cy="707886"/>
          </a:xfrm>
          <a:prstGeom prst="rect">
            <a:avLst/>
          </a:prstGeom>
        </p:spPr>
        <p:txBody>
          <a:bodyPr wrap="square">
            <a:spAutoFit/>
          </a:bodyPr>
          <a:lstStyle/>
          <a:p>
            <a:pPr algn="just"/>
            <a:r>
              <a:rPr lang="en-GB" sz="1600" b="1" dirty="0">
                <a:latin typeface="Arial Narrow" panose="020B0606020202030204" pitchFamily="34" charset="0"/>
              </a:rPr>
              <a:t>6. Data Analysis </a:t>
            </a:r>
            <a:endParaRPr lang="en-GB" sz="1200" dirty="0">
              <a:latin typeface="Arial Narrow" panose="020B0606020202030204" pitchFamily="34" charset="0"/>
            </a:endParaRPr>
          </a:p>
          <a:p>
            <a:pPr algn="just"/>
            <a:r>
              <a:rPr lang="en-AU" sz="1200" dirty="0">
                <a:latin typeface="Arial Narrow" panose="020B0606020202030204" pitchFamily="34" charset="0"/>
              </a:rPr>
              <a:t>The </a:t>
            </a:r>
            <a:r>
              <a:rPr lang="en-AU" sz="1200" i="1" dirty="0">
                <a:latin typeface="Arial Narrow" panose="020B0606020202030204" pitchFamily="34" charset="0"/>
              </a:rPr>
              <a:t>Results. </a:t>
            </a:r>
            <a:r>
              <a:rPr lang="en-AU" sz="1200" dirty="0">
                <a:latin typeface="Arial Narrow" panose="020B0606020202030204" pitchFamily="34" charset="0"/>
              </a:rPr>
              <a:t>What is the answer to your research question/s? Do you accept or reject the null hypothesis? Could your answer be incorrect? </a:t>
            </a:r>
            <a:endParaRPr lang="en-GB" sz="1200" dirty="0">
              <a:latin typeface="Arial Narrow" panose="020B0606020202030204" pitchFamily="34" charset="0"/>
              <a:ea typeface="Times New Roman" panose="02020603050405020304" pitchFamily="18" charset="0"/>
            </a:endParaRPr>
          </a:p>
        </p:txBody>
      </p:sp>
      <p:sp>
        <p:nvSpPr>
          <p:cNvPr id="11" name="Rectangle 10"/>
          <p:cNvSpPr/>
          <p:nvPr/>
        </p:nvSpPr>
        <p:spPr>
          <a:xfrm>
            <a:off x="6146915" y="1848055"/>
            <a:ext cx="86778" cy="6245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 name="Left Arrow 12"/>
          <p:cNvSpPr/>
          <p:nvPr/>
        </p:nvSpPr>
        <p:spPr>
          <a:xfrm>
            <a:off x="6011648" y="1804264"/>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Curved Up Arrow 13"/>
          <p:cNvSpPr/>
          <p:nvPr/>
        </p:nvSpPr>
        <p:spPr>
          <a:xfrm>
            <a:off x="5264868" y="8163477"/>
            <a:ext cx="920700" cy="16345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3" name="Left Arrow 32"/>
          <p:cNvSpPr/>
          <p:nvPr/>
        </p:nvSpPr>
        <p:spPr>
          <a:xfrm>
            <a:off x="5961091" y="2925068"/>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5" name="Left Arrow 34"/>
          <p:cNvSpPr/>
          <p:nvPr/>
        </p:nvSpPr>
        <p:spPr>
          <a:xfrm>
            <a:off x="5940785" y="4451763"/>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Left Arrow 35"/>
          <p:cNvSpPr/>
          <p:nvPr/>
        </p:nvSpPr>
        <p:spPr>
          <a:xfrm>
            <a:off x="5922048" y="5481825"/>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Rectangle 36"/>
          <p:cNvSpPr/>
          <p:nvPr/>
        </p:nvSpPr>
        <p:spPr>
          <a:xfrm>
            <a:off x="4589490" y="8370726"/>
            <a:ext cx="1739748" cy="360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Activity: Complete the boxes above</a:t>
            </a:r>
          </a:p>
        </p:txBody>
      </p:sp>
      <p:sp>
        <p:nvSpPr>
          <p:cNvPr id="34" name="Rectangle 33"/>
          <p:cNvSpPr/>
          <p:nvPr/>
        </p:nvSpPr>
        <p:spPr>
          <a:xfrm>
            <a:off x="4725290" y="6846200"/>
            <a:ext cx="1262461" cy="468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 name="Rectangle 1"/>
          <p:cNvSpPr/>
          <p:nvPr/>
        </p:nvSpPr>
        <p:spPr>
          <a:xfrm>
            <a:off x="423624" y="7627109"/>
            <a:ext cx="4088857" cy="1077218"/>
          </a:xfrm>
          <a:prstGeom prst="rect">
            <a:avLst/>
          </a:prstGeom>
        </p:spPr>
        <p:txBody>
          <a:bodyPr wrap="square">
            <a:spAutoFit/>
          </a:bodyPr>
          <a:lstStyle/>
          <a:p>
            <a:pPr algn="just"/>
            <a:r>
              <a:rPr lang="en-AU" sz="1600" b="1" dirty="0">
                <a:latin typeface="Arial Narrow" panose="020B0606020202030204" pitchFamily="34" charset="0"/>
              </a:rPr>
              <a:t>7. Interpretation and Evaluation </a:t>
            </a:r>
            <a:endParaRPr lang="en-AU" sz="1200" dirty="0">
              <a:latin typeface="Arial Narrow" panose="020B0606020202030204" pitchFamily="34" charset="0"/>
            </a:endParaRPr>
          </a:p>
          <a:p>
            <a:pPr algn="just"/>
            <a:r>
              <a:rPr lang="en-AU" sz="1200" i="1" dirty="0">
                <a:latin typeface="Arial Narrow" panose="020B0606020202030204" pitchFamily="34" charset="0"/>
              </a:rPr>
              <a:t>Why</a:t>
            </a:r>
            <a:r>
              <a:rPr lang="en-AU" sz="1200" dirty="0">
                <a:latin typeface="Arial Narrow" panose="020B0606020202030204" pitchFamily="34" charset="0"/>
              </a:rPr>
              <a:t> did you get those results? What do the results mean? How bullet-proof was your experimental design? How can it be improved? Can you update your model?</a:t>
            </a:r>
            <a:r>
              <a:rPr lang="en-GB" sz="1200" dirty="0">
                <a:latin typeface="Arial Narrow" panose="020B0606020202030204" pitchFamily="34" charset="0"/>
              </a:rPr>
              <a:t> </a:t>
            </a:r>
            <a:r>
              <a:rPr lang="en-AU" sz="1200" dirty="0">
                <a:latin typeface="Arial Narrow" panose="020B0606020202030204" pitchFamily="34" charset="0"/>
              </a:rPr>
              <a:t>Any other variables to test (new questions)? Did you come across any new observations to investigate? </a:t>
            </a:r>
            <a:endParaRPr lang="en-GB" sz="1200" dirty="0">
              <a:latin typeface="Arial Narrow" panose="020B0606020202030204" pitchFamily="34" charset="0"/>
              <a:ea typeface="Times New Roman" panose="02020603050405020304" pitchFamily="18" charset="0"/>
            </a:endParaRPr>
          </a:p>
        </p:txBody>
      </p:sp>
      <p:sp>
        <p:nvSpPr>
          <p:cNvPr id="38" name="Down Arrow 37"/>
          <p:cNvSpPr/>
          <p:nvPr/>
        </p:nvSpPr>
        <p:spPr>
          <a:xfrm>
            <a:off x="5239524" y="6592846"/>
            <a:ext cx="127772"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Down Arrow 38"/>
          <p:cNvSpPr/>
          <p:nvPr/>
        </p:nvSpPr>
        <p:spPr>
          <a:xfrm>
            <a:off x="5244890" y="7315493"/>
            <a:ext cx="127772"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p:cNvSpPr/>
          <p:nvPr/>
        </p:nvSpPr>
        <p:spPr>
          <a:xfrm>
            <a:off x="399624" y="2802285"/>
            <a:ext cx="4112858" cy="1446550"/>
          </a:xfrm>
          <a:prstGeom prst="rect">
            <a:avLst/>
          </a:prstGeom>
        </p:spPr>
        <p:txBody>
          <a:bodyPr wrap="square">
            <a:spAutoFit/>
          </a:bodyPr>
          <a:lstStyle/>
          <a:p>
            <a:r>
              <a:rPr lang="en-AU" sz="1600" b="1" dirty="0">
                <a:latin typeface="Arial Narrow" panose="020B0606020202030204" pitchFamily="34" charset="0"/>
              </a:rPr>
              <a:t>2. Model</a:t>
            </a:r>
          </a:p>
          <a:p>
            <a:pPr algn="just"/>
            <a:r>
              <a:rPr lang="en-AU" sz="1200" dirty="0">
                <a:latin typeface="Arial Narrow" panose="020B0606020202030204" pitchFamily="34" charset="0"/>
              </a:rPr>
              <a:t>It may or may not be obvious</a:t>
            </a:r>
            <a:r>
              <a:rPr lang="en-AU" sz="1200" i="1" dirty="0">
                <a:latin typeface="Arial Narrow" panose="020B0606020202030204" pitchFamily="34" charset="0"/>
              </a:rPr>
              <a:t> why </a:t>
            </a:r>
            <a:r>
              <a:rPr lang="en-AU" sz="1200" dirty="0">
                <a:latin typeface="Arial Narrow" panose="020B0606020202030204" pitchFamily="34" charset="0"/>
              </a:rPr>
              <a:t>a population is the way that it is. Regardless, it is important to first research as much background information as you can to find out. There will be more than one explanation. Model all explanations (i.e. mind-map or list). Select </a:t>
            </a:r>
            <a:r>
              <a:rPr lang="en-AU" sz="1200" i="1" dirty="0">
                <a:latin typeface="Arial Narrow" panose="020B0606020202030204" pitchFamily="34" charset="0"/>
              </a:rPr>
              <a:t>one</a:t>
            </a:r>
            <a:r>
              <a:rPr lang="en-AU" sz="1200" dirty="0">
                <a:latin typeface="Arial Narrow" panose="020B0606020202030204" pitchFamily="34" charset="0"/>
              </a:rPr>
              <a:t> to test. Keep the model – don’t throw it away - because you’ll need to either control or measure the remaining items on the list. </a:t>
            </a:r>
            <a:endParaRPr lang="en-GB" sz="1200" dirty="0">
              <a:latin typeface="Arial Narrow" panose="020B0606020202030204" pitchFamily="34" charset="0"/>
              <a:ea typeface="Times New Roman" panose="02020603050405020304" pitchFamily="18" charset="0"/>
            </a:endParaRPr>
          </a:p>
        </p:txBody>
      </p:sp>
      <p:sp>
        <p:nvSpPr>
          <p:cNvPr id="42" name="Rectangle 41"/>
          <p:cNvSpPr/>
          <p:nvPr/>
        </p:nvSpPr>
        <p:spPr>
          <a:xfrm>
            <a:off x="401452" y="4247721"/>
            <a:ext cx="4099789" cy="892552"/>
          </a:xfrm>
          <a:prstGeom prst="rect">
            <a:avLst/>
          </a:prstGeom>
        </p:spPr>
        <p:txBody>
          <a:bodyPr wrap="square">
            <a:spAutoFit/>
          </a:bodyPr>
          <a:lstStyle/>
          <a:p>
            <a:pPr algn="just"/>
            <a:r>
              <a:rPr lang="en-GB" sz="1600" b="1" dirty="0">
                <a:latin typeface="Arial Narrow" panose="020B0606020202030204" pitchFamily="34" charset="0"/>
                <a:ea typeface="Times New Roman" panose="02020603050405020304" pitchFamily="18" charset="0"/>
              </a:rPr>
              <a:t>3. Aim and Research Question </a:t>
            </a:r>
          </a:p>
          <a:p>
            <a:pPr algn="just"/>
            <a:r>
              <a:rPr lang="en-AU" sz="1200" dirty="0">
                <a:latin typeface="Arial Narrow" panose="020B0606020202030204" pitchFamily="34" charset="0"/>
              </a:rPr>
              <a:t>Once you have your aim, create one or more research questions. Each question must be very specific. It must include the dependent and independent variable. You can also make a hypothesis (null). </a:t>
            </a:r>
            <a:endParaRPr lang="en-GB" sz="1200" dirty="0">
              <a:latin typeface="Arial Narrow" panose="020B0606020202030204" pitchFamily="34" charset="0"/>
              <a:ea typeface="Times New Roman" panose="02020603050405020304" pitchFamily="18" charset="0"/>
            </a:endParaRPr>
          </a:p>
        </p:txBody>
      </p:sp>
      <p:sp>
        <p:nvSpPr>
          <p:cNvPr id="44" name="Rectangle 43"/>
          <p:cNvSpPr/>
          <p:nvPr/>
        </p:nvSpPr>
        <p:spPr>
          <a:xfrm>
            <a:off x="401807" y="5127442"/>
            <a:ext cx="4118066" cy="1261884"/>
          </a:xfrm>
          <a:prstGeom prst="rect">
            <a:avLst/>
          </a:prstGeom>
        </p:spPr>
        <p:txBody>
          <a:bodyPr wrap="square">
            <a:spAutoFit/>
          </a:bodyPr>
          <a:lstStyle/>
          <a:p>
            <a:r>
              <a:rPr lang="en-GB" sz="1600" b="1" dirty="0">
                <a:latin typeface="Arial Narrow" panose="020B0606020202030204" pitchFamily="34" charset="0"/>
                <a:ea typeface="Times New Roman" panose="02020603050405020304" pitchFamily="18" charset="0"/>
              </a:rPr>
              <a:t>4. Experimental Design </a:t>
            </a:r>
            <a:br>
              <a:rPr lang="en-GB" sz="1600" b="1" dirty="0">
                <a:latin typeface="Arial Narrow" panose="020B0606020202030204" pitchFamily="34" charset="0"/>
                <a:ea typeface="Times New Roman" panose="02020603050405020304" pitchFamily="18" charset="0"/>
              </a:rPr>
            </a:br>
            <a:r>
              <a:rPr lang="en-AU" sz="1200" dirty="0">
                <a:latin typeface="Arial Narrow" panose="020B0606020202030204" pitchFamily="34" charset="0"/>
              </a:rPr>
              <a:t>So, what sampling method is most appropriate? The </a:t>
            </a:r>
            <a:r>
              <a:rPr lang="en-AU" sz="1200" i="1" dirty="0">
                <a:latin typeface="Arial Narrow" panose="020B0606020202030204" pitchFamily="34" charset="0"/>
              </a:rPr>
              <a:t>easy</a:t>
            </a:r>
            <a:r>
              <a:rPr lang="en-AU" sz="1200" dirty="0">
                <a:latin typeface="Arial Narrow" panose="020B0606020202030204" pitchFamily="34" charset="0"/>
              </a:rPr>
              <a:t> answer to that question is a sampling method that has been used, tried and tested before! The benefit of standardising the methodology is that your data can be compared to other data! Do your homework, </a:t>
            </a:r>
            <a:r>
              <a:rPr lang="en-AU" sz="1200" i="1" dirty="0">
                <a:latin typeface="Arial Narrow" panose="020B0606020202030204" pitchFamily="34" charset="0"/>
              </a:rPr>
              <a:t>thoroughly</a:t>
            </a:r>
            <a:r>
              <a:rPr lang="en-AU" sz="1200" dirty="0">
                <a:latin typeface="Arial Narrow" panose="020B0606020202030204" pitchFamily="34" charset="0"/>
              </a:rPr>
              <a:t>, for this part of the planning process is very important!!</a:t>
            </a:r>
            <a:endParaRPr lang="en-GB" sz="1200" dirty="0">
              <a:latin typeface="Arial Narrow" panose="020B0606020202030204" pitchFamily="34" charset="0"/>
              <a:ea typeface="Times New Roman" panose="02020603050405020304" pitchFamily="18" charset="0"/>
            </a:endParaRPr>
          </a:p>
        </p:txBody>
      </p:sp>
      <p:sp>
        <p:nvSpPr>
          <p:cNvPr id="45" name="Rectangle 44"/>
          <p:cNvSpPr/>
          <p:nvPr/>
        </p:nvSpPr>
        <p:spPr>
          <a:xfrm>
            <a:off x="402510" y="6389326"/>
            <a:ext cx="4100735" cy="523220"/>
          </a:xfrm>
          <a:prstGeom prst="rect">
            <a:avLst/>
          </a:prstGeom>
        </p:spPr>
        <p:txBody>
          <a:bodyPr wrap="square">
            <a:spAutoFit/>
          </a:bodyPr>
          <a:lstStyle/>
          <a:p>
            <a:r>
              <a:rPr lang="en-GB" sz="1600" b="1" dirty="0">
                <a:latin typeface="Arial Narrow" panose="020B0606020202030204" pitchFamily="34" charset="0"/>
                <a:ea typeface="Times New Roman" panose="02020603050405020304" pitchFamily="18" charset="0"/>
              </a:rPr>
              <a:t>5. Data Collection</a:t>
            </a:r>
          </a:p>
          <a:p>
            <a:pPr algn="just"/>
            <a:r>
              <a:rPr lang="en-AU" sz="1200" dirty="0">
                <a:latin typeface="Arial Narrow" panose="020B0606020202030204" pitchFamily="34" charset="0"/>
              </a:rPr>
              <a:t>The fun part! </a:t>
            </a:r>
            <a:endParaRPr lang="en-GB" sz="1200" dirty="0">
              <a:latin typeface="Arial Narrow" panose="020B0606020202030204" pitchFamily="34" charset="0"/>
              <a:ea typeface="Times New Roman" panose="02020603050405020304" pitchFamily="18" charset="0"/>
            </a:endParaRPr>
          </a:p>
        </p:txBody>
      </p:sp>
      <p:sp>
        <p:nvSpPr>
          <p:cNvPr id="40" name="TextBox 39">
            <a:extLst>
              <a:ext uri="{FF2B5EF4-FFF2-40B4-BE49-F238E27FC236}">
                <a16:creationId xmlns:a16="http://schemas.microsoft.com/office/drawing/2014/main" id="{716F7B42-0418-41E8-9011-A7651E4891E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9" name="TextBox 17">
            <a:extLst>
              <a:ext uri="{FF2B5EF4-FFF2-40B4-BE49-F238E27FC236}">
                <a16:creationId xmlns:a16="http://schemas.microsoft.com/office/drawing/2014/main" id="{DEDDE048-4433-4EDF-AC2D-E4349DBDB79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0" name="Straight Connector 49">
            <a:extLst>
              <a:ext uri="{FF2B5EF4-FFF2-40B4-BE49-F238E27FC236}">
                <a16:creationId xmlns:a16="http://schemas.microsoft.com/office/drawing/2014/main" id="{38222987-8136-4E8D-A511-CD78C4E6D0B7}"/>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D646FF6-B811-419D-A436-D18D11662B44}"/>
              </a:ext>
            </a:extLst>
          </p:cNvPr>
          <p:cNvSpPr txBox="1"/>
          <p:nvPr/>
        </p:nvSpPr>
        <p:spPr>
          <a:xfrm>
            <a:off x="1682439" y="178653"/>
            <a:ext cx="3493121" cy="754053"/>
          </a:xfrm>
          <a:prstGeom prst="rect">
            <a:avLst/>
          </a:prstGeom>
          <a:noFill/>
        </p:spPr>
        <p:txBody>
          <a:bodyPr wrap="square" rtlCol="0">
            <a:spAutoFit/>
          </a:bodyPr>
          <a:lstStyle/>
          <a:p>
            <a:pPr algn="ctr"/>
            <a:r>
              <a:rPr lang="en-AU" sz="1400" b="1" dirty="0">
                <a:highlight>
                  <a:srgbClr val="FFFF00"/>
                </a:highlight>
                <a:latin typeface="Arial Narrow" panose="020B0606020202030204" pitchFamily="34" charset="0"/>
              </a:rPr>
              <a:t>Formative Assessment #2 (FA2)</a:t>
            </a:r>
          </a:p>
          <a:p>
            <a:pPr algn="ctr"/>
            <a:r>
              <a:rPr lang="en-AU" b="1" dirty="0">
                <a:highlight>
                  <a:srgbClr val="FFFF00"/>
                </a:highlight>
                <a:latin typeface="Arial Narrow" panose="020B0606020202030204" pitchFamily="34" charset="0"/>
              </a:rPr>
              <a:t>Scientific Experiment Preparation</a:t>
            </a:r>
          </a:p>
          <a:p>
            <a:pPr algn="ctr"/>
            <a:r>
              <a:rPr lang="en-AU" sz="1100" b="1" dirty="0">
                <a:highlight>
                  <a:srgbClr val="FFFF00"/>
                </a:highlight>
                <a:latin typeface="Arial Narrow" panose="020B0606020202030204" pitchFamily="34" charset="0"/>
              </a:rPr>
              <a:t>Scientific Method steps</a:t>
            </a:r>
            <a:r>
              <a:rPr lang="en-AU" sz="1100" b="1" dirty="0">
                <a:latin typeface="Arial Narrow" panose="020B0606020202030204" pitchFamily="34" charset="0"/>
              </a:rPr>
              <a:t> </a:t>
            </a:r>
          </a:p>
        </p:txBody>
      </p:sp>
      <p:sp>
        <p:nvSpPr>
          <p:cNvPr id="52" name="TextBox 51">
            <a:extLst>
              <a:ext uri="{FF2B5EF4-FFF2-40B4-BE49-F238E27FC236}">
                <a16:creationId xmlns:a16="http://schemas.microsoft.com/office/drawing/2014/main" id="{7A940401-237F-417C-8099-74584945A0E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C995C48B-5D70-13C3-0E15-E363FE44F4A6}"/>
              </a:ext>
            </a:extLst>
          </p:cNvPr>
          <p:cNvSpPr txBox="1"/>
          <p:nvPr/>
        </p:nvSpPr>
        <p:spPr>
          <a:xfrm>
            <a:off x="4589490" y="1115616"/>
            <a:ext cx="1458055" cy="523220"/>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The scientific method</a:t>
            </a:r>
          </a:p>
        </p:txBody>
      </p:sp>
      <p:cxnSp>
        <p:nvCxnSpPr>
          <p:cNvPr id="4" name="Straight Connector 3">
            <a:extLst>
              <a:ext uri="{FF2B5EF4-FFF2-40B4-BE49-F238E27FC236}">
                <a16:creationId xmlns:a16="http://schemas.microsoft.com/office/drawing/2014/main" id="{E64AE319-8821-75F0-30CC-08F13DDB788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7A4AD706-ED7B-36DD-9CF7-1BB9B5254ED4}"/>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9B78AEB-41F0-60D1-2A5A-36F33E1C99D5}"/>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4030257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91220" y="948705"/>
            <a:ext cx="5990108" cy="513986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Modifications ….</a:t>
            </a:r>
          </a:p>
          <a:p>
            <a:pPr>
              <a:spcAft>
                <a:spcPts val="0"/>
              </a:spcAft>
            </a:pPr>
            <a:r>
              <a:rPr lang="en-GB" sz="1200" dirty="0">
                <a:latin typeface="Arial Narrow" panose="020B0606020202030204" pitchFamily="34" charset="0"/>
                <a:ea typeface="Times New Roman" panose="02020603050405020304" pitchFamily="18" charset="0"/>
              </a:rPr>
              <a:t>The observation may be the results of a previous experiment!</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What does it mean by ‘modifications’?</a:t>
            </a:r>
          </a:p>
          <a:p>
            <a:pPr>
              <a:spcAft>
                <a:spcPts val="0"/>
              </a:spcAft>
            </a:pPr>
            <a:endParaRPr lang="en-GB" sz="1200" dirty="0">
              <a:latin typeface="Arial Narrow" panose="020B0606020202030204" pitchFamily="34" charset="0"/>
              <a:ea typeface="Times New Roman" panose="02020603050405020304" pitchFamily="18" charset="0"/>
            </a:endParaRPr>
          </a:p>
          <a:p>
            <a:r>
              <a:rPr lang="en-GB" sz="1200" dirty="0">
                <a:latin typeface="Arial Narrow" panose="020B0606020202030204" pitchFamily="34" charset="0"/>
                <a:ea typeface="Times New Roman" panose="02020603050405020304" pitchFamily="18" charset="0"/>
              </a:rPr>
              <a:t>e.g. </a:t>
            </a:r>
            <a:r>
              <a:rPr lang="en-US" sz="1200" dirty="0"/>
              <a:t>The provided method is an alteration from the original one. It has been </a:t>
            </a:r>
            <a:r>
              <a:rPr lang="en-US" sz="1200" b="1" dirty="0"/>
              <a:t>redirected</a:t>
            </a:r>
            <a:r>
              <a:rPr lang="en-US" sz="1200" dirty="0"/>
              <a:t> (the aim has been changed to ensure the data answers the (new) research question) and it has been </a:t>
            </a:r>
            <a:r>
              <a:rPr lang="en-US" sz="1200" b="1" dirty="0"/>
              <a:t>refined</a:t>
            </a:r>
            <a:r>
              <a:rPr lang="en-US" sz="1200" dirty="0"/>
              <a:t> (the method changed to make the collected data more accurate and reliable).</a:t>
            </a:r>
          </a:p>
          <a:p>
            <a:pPr>
              <a:spcAft>
                <a:spcPts val="0"/>
              </a:spcAft>
            </a:pPr>
            <a:endParaRPr lang="en-GB" sz="1200" dirty="0">
              <a:latin typeface="Arial Narrow" panose="020B0606020202030204" pitchFamily="34" charset="0"/>
              <a:ea typeface="Times New Roman" panose="02020603050405020304" pitchFamily="18" charset="0"/>
            </a:endParaRPr>
          </a:p>
          <a:p>
            <a:r>
              <a:rPr lang="en-GB" sz="1200" dirty="0">
                <a:latin typeface="Arial Narrow" panose="020B0606020202030204" pitchFamily="34" charset="0"/>
                <a:ea typeface="Times New Roman" panose="02020603050405020304" pitchFamily="18" charset="0"/>
              </a:rPr>
              <a:t>How do you redirect an experiment? E.g. </a:t>
            </a:r>
            <a:r>
              <a:rPr lang="en-US" sz="1200" i="1" dirty="0"/>
              <a:t>The preliminary experiment has been redirected by changing the aim and by changing either or both the independent and dependent variable</a:t>
            </a:r>
            <a:r>
              <a:rPr lang="en-US" sz="1200" dirty="0"/>
              <a:t>. Explain what those changes are exactly. Then, justify how these changes ‘redirect’ the preliminary experiment. </a:t>
            </a:r>
          </a:p>
          <a:p>
            <a:endParaRPr lang="en-US" sz="1200" dirty="0"/>
          </a:p>
          <a:p>
            <a:r>
              <a:rPr lang="en-GB" sz="1200" dirty="0">
                <a:latin typeface="Arial Narrow" panose="020B0606020202030204" pitchFamily="34" charset="0"/>
                <a:ea typeface="Times New Roman" panose="02020603050405020304" pitchFamily="18" charset="0"/>
              </a:rPr>
              <a:t>How do you refine an experiment? E.g. </a:t>
            </a:r>
            <a:r>
              <a:rPr lang="en-US" sz="1200" dirty="0"/>
              <a:t>number of repeats/trials, different equipment used? How should these changes make the data more accurate and reliable?  </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Question: WHY do we modify experiments? Ans. to improve on them. Plus, you might’ve made an observation (when you were doing the original experiment) that you wanted to explore further, and/or it gave you an idea of another research question??!!</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Relate it to the ‘observation’ phase of the scientific method. And how science is all about asking questions!!</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REWORD!</a:t>
            </a:r>
          </a:p>
          <a:p>
            <a:pPr>
              <a:spcAft>
                <a:spcPts val="0"/>
              </a:spcAft>
            </a:pPr>
            <a:endParaRPr lang="en-AU" sz="1200" dirty="0">
              <a:latin typeface="Arial Narrow" panose="020B0606020202030204" pitchFamily="34" charset="0"/>
              <a:ea typeface="Times New Roman" panose="02020603050405020304" pitchFamily="18" charset="0"/>
            </a:endParaRPr>
          </a:p>
        </p:txBody>
      </p:sp>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192009C-73BC-F294-244A-498CA04A4FFD}"/>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Modify an existing experiment</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Observation</a:t>
            </a:r>
            <a:endParaRPr lang="en-AU" b="1" i="1" dirty="0">
              <a:highlight>
                <a:srgbClr val="FFFF00"/>
              </a:highlight>
              <a:latin typeface="Arial Narrow" panose="020B0606020202030204" pitchFamily="34" charset="0"/>
            </a:endParaRPr>
          </a:p>
        </p:txBody>
      </p:sp>
      <p:cxnSp>
        <p:nvCxnSpPr>
          <p:cNvPr id="2" name="Straight Connector 1">
            <a:extLst>
              <a:ext uri="{FF2B5EF4-FFF2-40B4-BE49-F238E27FC236}">
                <a16:creationId xmlns:a16="http://schemas.microsoft.com/office/drawing/2014/main" id="{5E558FCE-5AE8-D793-577F-657CCC76B9A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7F01067-107E-2909-A0D6-D5D941CB06D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E77EFB3-C7FF-DC53-3431-9C18CC9D488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585614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3384" y="1268447"/>
            <a:ext cx="5104130" cy="49244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Baseline Study</a:t>
            </a:r>
          </a:p>
          <a:p>
            <a:pPr>
              <a:spcAft>
                <a:spcPts val="0"/>
              </a:spcAft>
            </a:pPr>
            <a:r>
              <a:rPr lang="en-GB" sz="1000" dirty="0">
                <a:latin typeface="Arial Narrow" panose="020B0606020202030204" pitchFamily="34" charset="0"/>
                <a:ea typeface="Times New Roman" panose="02020603050405020304" pitchFamily="18" charset="0"/>
              </a:rPr>
              <a:t>Data is collected to define the present state of a biological assemblage (i.e. surveyed for the first time). </a:t>
            </a:r>
            <a:endParaRPr lang="en-GB" sz="1000" i="1" dirty="0">
              <a:latin typeface="Arial Narrow" panose="020B0606020202030204" pitchFamily="34" charset="0"/>
              <a:ea typeface="Times New Roman" panose="02020603050405020304" pitchFamily="18" charset="0"/>
            </a:endParaRPr>
          </a:p>
        </p:txBody>
      </p:sp>
      <p:sp>
        <p:nvSpPr>
          <p:cNvPr id="17" name="Rectangle 16"/>
          <p:cNvSpPr/>
          <p:nvPr/>
        </p:nvSpPr>
        <p:spPr>
          <a:xfrm>
            <a:off x="729859" y="1710114"/>
            <a:ext cx="5599751" cy="80021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Impact Study</a:t>
            </a:r>
          </a:p>
          <a:p>
            <a:pPr>
              <a:spcAft>
                <a:spcPts val="0"/>
              </a:spcAft>
            </a:pPr>
            <a:r>
              <a:rPr lang="en-GB" sz="1000" dirty="0">
                <a:latin typeface="Arial Narrow" panose="020B0606020202030204" pitchFamily="34" charset="0"/>
                <a:ea typeface="Times New Roman" panose="02020603050405020304" pitchFamily="18" charset="0"/>
              </a:rPr>
              <a:t>Data is collected to determine if an </a:t>
            </a:r>
            <a:r>
              <a:rPr lang="en-GB" sz="1000" b="1" dirty="0">
                <a:latin typeface="Arial Narrow" panose="020B0606020202030204" pitchFamily="34" charset="0"/>
                <a:ea typeface="Times New Roman" panose="02020603050405020304" pitchFamily="18" charset="0"/>
              </a:rPr>
              <a:t>impact</a:t>
            </a:r>
            <a:r>
              <a:rPr lang="en-GB" sz="1000" dirty="0">
                <a:latin typeface="Arial Narrow" panose="020B0606020202030204" pitchFamily="34" charset="0"/>
                <a:ea typeface="Times New Roman" panose="02020603050405020304" pitchFamily="18" charset="0"/>
              </a:rPr>
              <a:t> </a:t>
            </a:r>
            <a:r>
              <a:rPr lang="en-GB" sz="1000" i="1" dirty="0">
                <a:latin typeface="Arial Narrow" panose="020B0606020202030204" pitchFamily="34" charset="0"/>
                <a:ea typeface="Times New Roman" panose="02020603050405020304" pitchFamily="18" charset="0"/>
              </a:rPr>
              <a:t>changes</a:t>
            </a:r>
            <a:r>
              <a:rPr lang="en-GB" sz="1000" dirty="0">
                <a:latin typeface="Arial Narrow" panose="020B0606020202030204" pitchFamily="34" charset="0"/>
                <a:ea typeface="Times New Roman" panose="02020603050405020304" pitchFamily="18" charset="0"/>
              </a:rPr>
              <a:t> a population or assemblage. </a:t>
            </a:r>
          </a:p>
          <a:p>
            <a:pPr>
              <a:spcAft>
                <a:spcPts val="0"/>
              </a:spcAft>
            </a:pPr>
            <a:r>
              <a:rPr lang="en-GB" sz="1000" i="1" dirty="0">
                <a:latin typeface="Arial Narrow" panose="020B0606020202030204" pitchFamily="34" charset="0"/>
                <a:ea typeface="Times New Roman" panose="02020603050405020304" pitchFamily="18" charset="0"/>
              </a:rPr>
              <a:t>Note: </a:t>
            </a:r>
            <a:r>
              <a:rPr lang="en-GB" sz="1000" dirty="0">
                <a:latin typeface="Arial Narrow" panose="020B0606020202030204" pitchFamily="34" charset="0"/>
                <a:ea typeface="Times New Roman" panose="02020603050405020304" pitchFamily="18" charset="0"/>
              </a:rPr>
              <a:t>some impacts have</a:t>
            </a:r>
            <a:r>
              <a:rPr lang="en-GB" sz="1000" i="1" dirty="0">
                <a:latin typeface="Arial Narrow" panose="020B0606020202030204" pitchFamily="34" charset="0"/>
                <a:ea typeface="Times New Roman" panose="02020603050405020304" pitchFamily="18" charset="0"/>
              </a:rPr>
              <a:t> negative </a:t>
            </a:r>
            <a:r>
              <a:rPr lang="en-GB" sz="1000" dirty="0">
                <a:latin typeface="Arial Narrow" panose="020B0606020202030204" pitchFamily="34" charset="0"/>
                <a:ea typeface="Times New Roman" panose="02020603050405020304" pitchFamily="18" charset="0"/>
              </a:rPr>
              <a:t>effects (i.e. sewage outfalls, dumping of dredging, introduction of exotic species, climate change) whilst others have </a:t>
            </a:r>
            <a:r>
              <a:rPr lang="en-GB" sz="1000" i="1" dirty="0">
                <a:latin typeface="Arial Narrow" panose="020B0606020202030204" pitchFamily="34" charset="0"/>
                <a:ea typeface="Times New Roman" panose="02020603050405020304" pitchFamily="18" charset="0"/>
              </a:rPr>
              <a:t>positive </a:t>
            </a:r>
            <a:r>
              <a:rPr lang="en-GB" sz="1000" dirty="0">
                <a:latin typeface="Arial Narrow" panose="020B0606020202030204" pitchFamily="34" charset="0"/>
                <a:ea typeface="Times New Roman" panose="02020603050405020304" pitchFamily="18" charset="0"/>
              </a:rPr>
              <a:t>effects (i.e. marine parks, catch limits etc.). </a:t>
            </a:r>
          </a:p>
        </p:txBody>
      </p:sp>
      <p:sp>
        <p:nvSpPr>
          <p:cNvPr id="19" name="Rectangle 18"/>
          <p:cNvSpPr/>
          <p:nvPr/>
        </p:nvSpPr>
        <p:spPr>
          <a:xfrm>
            <a:off x="724338" y="2455822"/>
            <a:ext cx="5161136" cy="49244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Monitoring Study</a:t>
            </a:r>
          </a:p>
          <a:p>
            <a:pPr>
              <a:spcAft>
                <a:spcPts val="0"/>
              </a:spcAft>
            </a:pPr>
            <a:r>
              <a:rPr lang="en-GB" sz="1000" dirty="0">
                <a:latin typeface="Arial Narrow" panose="020B0606020202030204" pitchFamily="34" charset="0"/>
                <a:ea typeface="Times New Roman" panose="02020603050405020304" pitchFamily="18" charset="0"/>
              </a:rPr>
              <a:t>Data is collected repeatedly to detect any changes from the present state (often follows an impact study). </a:t>
            </a:r>
          </a:p>
        </p:txBody>
      </p:sp>
      <p:sp>
        <p:nvSpPr>
          <p:cNvPr id="22" name="Rectangle 21"/>
          <p:cNvSpPr/>
          <p:nvPr/>
        </p:nvSpPr>
        <p:spPr>
          <a:xfrm>
            <a:off x="733383" y="2889359"/>
            <a:ext cx="5385022" cy="646331"/>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Patterns and Processes</a:t>
            </a:r>
          </a:p>
          <a:p>
            <a:pPr>
              <a:spcAft>
                <a:spcPts val="0"/>
              </a:spcAft>
            </a:pPr>
            <a:r>
              <a:rPr lang="en-GB" sz="1000" dirty="0">
                <a:latin typeface="Arial Narrow" panose="020B0606020202030204" pitchFamily="34" charset="0"/>
                <a:ea typeface="Times New Roman" panose="02020603050405020304" pitchFamily="18" charset="0"/>
              </a:rPr>
              <a:t>Data is collected to describe the distribution and abundance patterns of organisms, with the intention of identifying the processes responsible for them.</a:t>
            </a:r>
          </a:p>
        </p:txBody>
      </p:sp>
      <p:sp>
        <p:nvSpPr>
          <p:cNvPr id="39" name="Rectangle 38"/>
          <p:cNvSpPr/>
          <p:nvPr/>
        </p:nvSpPr>
        <p:spPr>
          <a:xfrm>
            <a:off x="411093" y="8642446"/>
            <a:ext cx="5602932" cy="184666"/>
          </a:xfrm>
          <a:prstGeom prst="rect">
            <a:avLst/>
          </a:prstGeom>
        </p:spPr>
        <p:txBody>
          <a:bodyPr wrap="square">
            <a:spAutoFit/>
          </a:bodyPr>
          <a:lstStyle/>
          <a:p>
            <a:r>
              <a:rPr lang="en-GB" sz="600" baseline="30000" dirty="0">
                <a:latin typeface="Arial Narrow" panose="020B0606020202030204" pitchFamily="34" charset="0"/>
                <a:ea typeface="Times New Roman" panose="02020603050405020304" pitchFamily="18" charset="0"/>
              </a:rPr>
              <a:t>[1] </a:t>
            </a:r>
            <a:r>
              <a:rPr lang="en-GB" sz="600" dirty="0">
                <a:latin typeface="Arial Narrow" panose="020B0606020202030204" pitchFamily="34" charset="0"/>
                <a:ea typeface="Times New Roman" panose="02020603050405020304" pitchFamily="18" charset="0"/>
              </a:rPr>
              <a:t>Adapted from: Kingsford, M. and Battershill, C. (1998). </a:t>
            </a:r>
            <a:r>
              <a:rPr lang="en-GB" sz="600" i="1" dirty="0">
                <a:latin typeface="Arial Narrow" panose="020B0606020202030204" pitchFamily="34" charset="0"/>
                <a:ea typeface="Times New Roman" panose="02020603050405020304" pitchFamily="18" charset="0"/>
              </a:rPr>
              <a:t>Studying temperate marine environments: A handbook for ecologists</a:t>
            </a:r>
            <a:r>
              <a:rPr lang="en-GB" sz="600" dirty="0">
                <a:latin typeface="Arial Narrow" panose="020B0606020202030204" pitchFamily="34" charset="0"/>
                <a:ea typeface="Times New Roman" panose="02020603050405020304" pitchFamily="18" charset="0"/>
              </a:rPr>
              <a:t>. Canterbury University Press. NZ. p.19</a:t>
            </a:r>
            <a:endParaRPr lang="en-AU" sz="600" dirty="0"/>
          </a:p>
        </p:txBody>
      </p:sp>
      <p:sp>
        <p:nvSpPr>
          <p:cNvPr id="40" name="Rectangle 39"/>
          <p:cNvSpPr/>
          <p:nvPr/>
        </p:nvSpPr>
        <p:spPr>
          <a:xfrm>
            <a:off x="455366" y="3566103"/>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Tick one box above to indicate the type of research (&amp; purpose) of your investigation</a:t>
            </a:r>
          </a:p>
        </p:txBody>
      </p:sp>
      <p:sp>
        <p:nvSpPr>
          <p:cNvPr id="28" name="Rectangle 27"/>
          <p:cNvSpPr/>
          <p:nvPr/>
        </p:nvSpPr>
        <p:spPr>
          <a:xfrm>
            <a:off x="482523" y="6053198"/>
            <a:ext cx="5846586" cy="79511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Q1. What is the name (</a:t>
            </a:r>
            <a:r>
              <a:rPr lang="en-AU" sz="1200" b="1" i="1" dirty="0">
                <a:solidFill>
                  <a:schemeClr val="tx1"/>
                </a:solidFill>
                <a:latin typeface="Arial Narrow" panose="020B0606020202030204" pitchFamily="34" charset="0"/>
              </a:rPr>
              <a:t>Genus species</a:t>
            </a:r>
            <a:r>
              <a:rPr lang="en-AU" sz="1200" b="1" dirty="0">
                <a:solidFill>
                  <a:schemeClr val="tx1"/>
                </a:solidFill>
                <a:latin typeface="Arial Narrow" panose="020B0606020202030204" pitchFamily="34" charset="0"/>
              </a:rPr>
              <a:t>) of the population? Ans. </a:t>
            </a:r>
            <a:endParaRPr lang="en-AU" sz="800" dirty="0">
              <a:solidFill>
                <a:schemeClr val="tx1"/>
              </a:solidFill>
              <a:latin typeface="Arial Narrow" panose="020B0606020202030204" pitchFamily="34" charset="0"/>
            </a:endParaRPr>
          </a:p>
        </p:txBody>
      </p:sp>
      <p:sp>
        <p:nvSpPr>
          <p:cNvPr id="2" name="Rectangle 1"/>
          <p:cNvSpPr/>
          <p:nvPr/>
        </p:nvSpPr>
        <p:spPr>
          <a:xfrm>
            <a:off x="538138" y="1349359"/>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4613" y="1776133"/>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7010" y="2502082"/>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8176" y="2950757"/>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99104" y="3875560"/>
            <a:ext cx="6208503" cy="33855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Study Site/s…</a:t>
            </a:r>
            <a:r>
              <a:rPr lang="en-GB" sz="1200" dirty="0">
                <a:latin typeface="Arial Narrow" panose="020B0606020202030204" pitchFamily="34" charset="0"/>
                <a:ea typeface="Times New Roman" panose="02020603050405020304" pitchFamily="18" charset="0"/>
              </a:rPr>
              <a:t>To make an observation, it really helps to </a:t>
            </a:r>
            <a:r>
              <a:rPr lang="en-GB" sz="1200" i="1" dirty="0">
                <a:latin typeface="Arial Narrow" panose="020B0606020202030204" pitchFamily="34" charset="0"/>
                <a:ea typeface="Times New Roman" panose="02020603050405020304" pitchFamily="18" charset="0"/>
              </a:rPr>
              <a:t>visit </a:t>
            </a:r>
            <a:r>
              <a:rPr lang="en-GB" sz="1200" dirty="0">
                <a:latin typeface="Arial Narrow" panose="020B0606020202030204" pitchFamily="34" charset="0"/>
                <a:ea typeface="Times New Roman" panose="02020603050405020304" pitchFamily="18" charset="0"/>
              </a:rPr>
              <a:t>the study site (this can be virtual). </a:t>
            </a:r>
          </a:p>
        </p:txBody>
      </p:sp>
      <p:sp>
        <p:nvSpPr>
          <p:cNvPr id="33" name="Rectangle 32"/>
          <p:cNvSpPr/>
          <p:nvPr/>
        </p:nvSpPr>
        <p:spPr>
          <a:xfrm>
            <a:off x="455366" y="4228990"/>
            <a:ext cx="5863485" cy="104969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Describe the study site/s. </a:t>
            </a:r>
            <a:endParaRPr lang="en-AU" sz="1200" dirty="0">
              <a:solidFill>
                <a:schemeClr val="tx1"/>
              </a:solidFill>
              <a:latin typeface="Arial Narrow" panose="020B0606020202030204" pitchFamily="34" charset="0"/>
            </a:endParaRPr>
          </a:p>
        </p:txBody>
      </p:sp>
      <p:sp>
        <p:nvSpPr>
          <p:cNvPr id="4" name="Rectangle 3"/>
          <p:cNvSpPr/>
          <p:nvPr/>
        </p:nvSpPr>
        <p:spPr>
          <a:xfrm>
            <a:off x="561334" y="4504919"/>
            <a:ext cx="5673054" cy="699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latin typeface="Comic Sans MS" charset="0"/>
              <a:ea typeface="Comic Sans MS" charset="0"/>
              <a:cs typeface="Comic Sans MS" charset="0"/>
            </a:endParaRPr>
          </a:p>
        </p:txBody>
      </p:sp>
      <p:sp>
        <p:nvSpPr>
          <p:cNvPr id="30" name="Rectangle 29"/>
          <p:cNvSpPr/>
          <p:nvPr/>
        </p:nvSpPr>
        <p:spPr>
          <a:xfrm>
            <a:off x="476010" y="7998248"/>
            <a:ext cx="5863484" cy="63575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Q3. What is the best way to measure this population? </a:t>
            </a:r>
            <a:r>
              <a:rPr lang="en-AU" sz="1200" dirty="0">
                <a:solidFill>
                  <a:schemeClr val="tx1"/>
                </a:solidFill>
                <a:latin typeface="Arial Narrow" panose="020B0606020202030204" pitchFamily="34" charset="0"/>
              </a:rPr>
              <a:t>E.g. population density? distribution? </a:t>
            </a:r>
            <a:r>
              <a:rPr lang="en-AU" sz="1200" b="1" dirty="0">
                <a:solidFill>
                  <a:schemeClr val="tx1"/>
                </a:solidFill>
                <a:latin typeface="Arial Narrow" panose="020B0606020202030204" pitchFamily="34" charset="0"/>
              </a:rPr>
              <a:t> Ans</a:t>
            </a:r>
            <a:r>
              <a:rPr lang="en-AU" sz="800" dirty="0">
                <a:solidFill>
                  <a:schemeClr val="tx1"/>
                </a:solidFill>
                <a:latin typeface="Arial Narrow" panose="020B0606020202030204" pitchFamily="34" charset="0"/>
              </a:rPr>
              <a:t>.</a:t>
            </a:r>
          </a:p>
        </p:txBody>
      </p:sp>
      <p:sp>
        <p:nvSpPr>
          <p:cNvPr id="34" name="Rectangle 33"/>
          <p:cNvSpPr/>
          <p:nvPr/>
        </p:nvSpPr>
        <p:spPr>
          <a:xfrm>
            <a:off x="551008" y="6348634"/>
            <a:ext cx="5703823" cy="4246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charset="0"/>
              <a:ea typeface="Comic Sans MS" charset="0"/>
              <a:cs typeface="Comic Sans MS" charset="0"/>
            </a:endParaRPr>
          </a:p>
        </p:txBody>
      </p:sp>
      <p:sp>
        <p:nvSpPr>
          <p:cNvPr id="35" name="Rectangle 34"/>
          <p:cNvSpPr/>
          <p:nvPr/>
        </p:nvSpPr>
        <p:spPr>
          <a:xfrm>
            <a:off x="561334" y="8271691"/>
            <a:ext cx="5696560" cy="3020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charset="0"/>
              <a:ea typeface="Comic Sans MS" charset="0"/>
              <a:cs typeface="Comic Sans MS" charset="0"/>
            </a:endParaRPr>
          </a:p>
        </p:txBody>
      </p:sp>
      <p:sp>
        <p:nvSpPr>
          <p:cNvPr id="36" name="Rectangle 35"/>
          <p:cNvSpPr/>
          <p:nvPr/>
        </p:nvSpPr>
        <p:spPr>
          <a:xfrm>
            <a:off x="400072" y="5334240"/>
            <a:ext cx="613552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Make the Observation…</a:t>
            </a:r>
            <a:r>
              <a:rPr lang="en-GB" sz="1200" dirty="0">
                <a:latin typeface="Arial Narrow" panose="020B0606020202030204" pitchFamily="34" charset="0"/>
                <a:ea typeface="Times New Roman" panose="02020603050405020304" pitchFamily="18" charset="0"/>
              </a:rPr>
              <a:t>Look at the life that is around you (at the study site/s). What do you see? Make an observation about a</a:t>
            </a:r>
            <a:r>
              <a:rPr lang="en-GB" sz="1200" b="1" dirty="0">
                <a:latin typeface="Arial Narrow" panose="020B0606020202030204" pitchFamily="34" charset="0"/>
                <a:ea typeface="Times New Roman" panose="02020603050405020304" pitchFamily="18" charset="0"/>
              </a:rPr>
              <a:t> population </a:t>
            </a:r>
            <a:r>
              <a:rPr lang="en-GB" sz="1200" dirty="0">
                <a:latin typeface="Arial Narrow" panose="020B0606020202030204" pitchFamily="34" charset="0"/>
                <a:ea typeface="Times New Roman" panose="02020603050405020304" pitchFamily="18" charset="0"/>
              </a:rPr>
              <a:t>– a group of individuals of the same species living in the same place and time. Choose wisely. This is what you will be measuring. This is your </a:t>
            </a:r>
            <a:r>
              <a:rPr lang="en-GB" sz="1200" b="1" dirty="0">
                <a:latin typeface="Arial Narrow" panose="020B0606020202030204" pitchFamily="34" charset="0"/>
                <a:ea typeface="Times New Roman" panose="02020603050405020304" pitchFamily="18" charset="0"/>
              </a:rPr>
              <a:t>dependent </a:t>
            </a:r>
            <a:r>
              <a:rPr lang="en-GB" sz="1200" dirty="0">
                <a:latin typeface="Arial Narrow" panose="020B0606020202030204" pitchFamily="34" charset="0"/>
                <a:ea typeface="Times New Roman" panose="02020603050405020304" pitchFamily="18" charset="0"/>
              </a:rPr>
              <a:t>variable!</a:t>
            </a:r>
          </a:p>
        </p:txBody>
      </p:sp>
      <p:cxnSp>
        <p:nvCxnSpPr>
          <p:cNvPr id="37" name="Straight Connector 36"/>
          <p:cNvCxnSpPr/>
          <p:nvPr/>
        </p:nvCxnSpPr>
        <p:spPr>
          <a:xfrm flipH="1">
            <a:off x="465624" y="531936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82523" y="6922668"/>
            <a:ext cx="5846585" cy="100110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Q2. What was the </a:t>
            </a:r>
            <a:r>
              <a:rPr lang="en-AU" sz="1200" b="1" u="sng" dirty="0">
                <a:solidFill>
                  <a:schemeClr val="tx1"/>
                </a:solidFill>
                <a:latin typeface="Arial Narrow" panose="020B0606020202030204" pitchFamily="34" charset="0"/>
              </a:rPr>
              <a:t>observation</a:t>
            </a:r>
            <a:r>
              <a:rPr lang="en-AU" sz="1200" b="1" dirty="0">
                <a:solidFill>
                  <a:schemeClr val="tx1"/>
                </a:solidFill>
                <a:latin typeface="Arial Narrow" panose="020B0606020202030204" pitchFamily="34" charset="0"/>
              </a:rPr>
              <a:t> you made about this population?</a:t>
            </a: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E.g. Does the population change between two different times, or two different locations, or over a gradient of time or space? </a:t>
            </a:r>
            <a:r>
              <a:rPr lang="en-AU" sz="1200" b="1" dirty="0">
                <a:solidFill>
                  <a:schemeClr val="tx1"/>
                </a:solidFill>
                <a:latin typeface="Arial Narrow" panose="020B0606020202030204" pitchFamily="34" charset="0"/>
              </a:rPr>
              <a:t>Ans. </a:t>
            </a:r>
            <a:endParaRPr lang="en-AU" sz="800" b="1" dirty="0">
              <a:solidFill>
                <a:schemeClr val="tx1"/>
              </a:solidFill>
              <a:latin typeface="Arial Narrow" panose="020B0606020202030204" pitchFamily="34" charset="0"/>
            </a:endParaRPr>
          </a:p>
        </p:txBody>
      </p:sp>
      <p:sp>
        <p:nvSpPr>
          <p:cNvPr id="41" name="Rectangle 40"/>
          <p:cNvSpPr/>
          <p:nvPr/>
        </p:nvSpPr>
        <p:spPr>
          <a:xfrm>
            <a:off x="551008" y="7407595"/>
            <a:ext cx="5703823" cy="4418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charset="0"/>
              <a:ea typeface="Comic Sans MS" charset="0"/>
              <a:cs typeface="Comic Sans MS" charset="0"/>
            </a:endParaRPr>
          </a:p>
        </p:txBody>
      </p:sp>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D520548-873B-4C34-BF52-C0455F71398A}"/>
              </a:ext>
            </a:extLst>
          </p:cNvPr>
          <p:cNvSpPr/>
          <p:nvPr/>
        </p:nvSpPr>
        <p:spPr>
          <a:xfrm>
            <a:off x="423625" y="975819"/>
            <a:ext cx="6043998" cy="33855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What do you want to know? </a:t>
            </a:r>
            <a:r>
              <a:rPr lang="en-GB" sz="1200" dirty="0">
                <a:latin typeface="Arial Narrow" panose="020B0606020202030204" pitchFamily="34" charset="0"/>
                <a:ea typeface="Times New Roman" panose="02020603050405020304" pitchFamily="18" charset="0"/>
              </a:rPr>
              <a:t>Research can be categorised into four general types of study</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p:txBody>
      </p: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B07937D-FEC4-16B4-D14F-1BB2D3D95A3F}"/>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Choose your dependent variable</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Observation</a:t>
            </a:r>
            <a:endParaRPr lang="en-AU" b="1" i="1" dirty="0">
              <a:highlight>
                <a:srgbClr val="FFFF00"/>
              </a:highlight>
              <a:latin typeface="Arial Narrow" panose="020B0606020202030204" pitchFamily="34" charset="0"/>
            </a:endParaRPr>
          </a:p>
        </p:txBody>
      </p:sp>
      <p:cxnSp>
        <p:nvCxnSpPr>
          <p:cNvPr id="8" name="Straight Connector 7">
            <a:extLst>
              <a:ext uri="{FF2B5EF4-FFF2-40B4-BE49-F238E27FC236}">
                <a16:creationId xmlns:a16="http://schemas.microsoft.com/office/drawing/2014/main" id="{42EBAE17-B5CC-A152-6FD7-AB175AFE18B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05BEE94D-91A4-758E-878F-7509EA4AED6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B8DAE1D0-04DC-9D98-5F31-523CD6F6DCB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6584439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91220" y="948705"/>
            <a:ext cx="5990108"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Making a Model</a:t>
            </a:r>
          </a:p>
          <a:p>
            <a:pPr>
              <a:spcAft>
                <a:spcPts val="0"/>
              </a:spcAft>
            </a:pPr>
            <a:r>
              <a:rPr lang="en-GB" sz="1200" dirty="0">
                <a:latin typeface="Arial Narrow" panose="020B0606020202030204" pitchFamily="34" charset="0"/>
                <a:ea typeface="Times New Roman" panose="02020603050405020304" pitchFamily="18" charset="0"/>
              </a:rPr>
              <a:t>Why was the population like that? To find out, you need to make a model. Your model </a:t>
            </a:r>
            <a:r>
              <a:rPr lang="en-GB" sz="1200">
                <a:latin typeface="Arial Narrow" panose="020B0606020202030204" pitchFamily="34" charset="0"/>
                <a:ea typeface="Times New Roman" panose="02020603050405020304" pitchFamily="18" charset="0"/>
              </a:rPr>
              <a:t>will comprise of </a:t>
            </a:r>
            <a:r>
              <a:rPr lang="en-GB" sz="1200" dirty="0">
                <a:latin typeface="Arial Narrow" panose="020B0606020202030204" pitchFamily="34" charset="0"/>
                <a:ea typeface="Times New Roman" panose="02020603050405020304" pitchFamily="18" charset="0"/>
              </a:rPr>
              <a:t>a collection of explanations for your observation. Examples of models include a mind-map, a list, a bunch of graphs, an animation, etc. When making your model, include ALL plausible explanations for the observation (not just the most obvious explanation, or the one you are most familiar with). This will require lots of reading (</a:t>
            </a:r>
            <a:r>
              <a:rPr lang="en-GB" sz="1200" i="1" dirty="0">
                <a:latin typeface="Arial Narrow" panose="020B0606020202030204" pitchFamily="34" charset="0"/>
                <a:ea typeface="Times New Roman" panose="02020603050405020304" pitchFamily="18" charset="0"/>
              </a:rPr>
              <a:t>hint: </a:t>
            </a:r>
            <a:r>
              <a:rPr lang="en-GB" sz="1200" dirty="0">
                <a:latin typeface="Arial Narrow" panose="020B0606020202030204" pitchFamily="34" charset="0"/>
                <a:ea typeface="Times New Roman" panose="02020603050405020304" pitchFamily="18" charset="0"/>
              </a:rPr>
              <a:t>start your bibliography now – it will save you lots of time later!!!). </a:t>
            </a:r>
            <a:endParaRPr lang="en-AU" sz="1200" dirty="0">
              <a:latin typeface="Arial Narrow" panose="020B0606020202030204" pitchFamily="34" charset="0"/>
              <a:ea typeface="Times New Roman" panose="02020603050405020304" pitchFamily="18" charset="0"/>
            </a:endParaRPr>
          </a:p>
        </p:txBody>
      </p:sp>
      <p:sp>
        <p:nvSpPr>
          <p:cNvPr id="2" name="TextBox 1"/>
          <p:cNvSpPr txBox="1"/>
          <p:nvPr/>
        </p:nvSpPr>
        <p:spPr>
          <a:xfrm>
            <a:off x="391220" y="5583101"/>
            <a:ext cx="6058109" cy="1446550"/>
          </a:xfrm>
          <a:prstGeom prst="rect">
            <a:avLst/>
          </a:prstGeom>
          <a:noFill/>
        </p:spPr>
        <p:txBody>
          <a:bodyPr wrap="square" rtlCol="0">
            <a:spAutoFit/>
          </a:bodyPr>
          <a:lstStyle/>
          <a:p>
            <a:pPr>
              <a:spcAft>
                <a:spcPts val="0"/>
              </a:spcAft>
            </a:pPr>
            <a:r>
              <a:rPr lang="en-AU" sz="1600" b="1" dirty="0">
                <a:latin typeface="Arial Narrow" panose="020B0606020202030204" pitchFamily="34" charset="0"/>
                <a:ea typeface="Times New Roman" panose="02020603050405020304" pitchFamily="18" charset="0"/>
              </a:rPr>
              <a:t>Pick ONE to investigate! </a:t>
            </a:r>
          </a:p>
          <a:p>
            <a:pPr>
              <a:spcAft>
                <a:spcPts val="0"/>
              </a:spcAft>
            </a:pPr>
            <a:r>
              <a:rPr lang="en-AU" sz="1200" dirty="0">
                <a:latin typeface="Arial Narrow" panose="020B0606020202030204" pitchFamily="34" charset="0"/>
                <a:ea typeface="Times New Roman" panose="02020603050405020304" pitchFamily="18" charset="0"/>
              </a:rPr>
              <a:t>Your model will be far too complex, with too many explanations to investigate all at once on your own. Therefore, pick just one explanation from the model (above) to investigate further. Pick the one that makes the most sense (and other scholars think so too) and, if possible, is easy to measure (e.g. abiotic). This is your </a:t>
            </a:r>
            <a:r>
              <a:rPr lang="en-AU" sz="1200" b="1" dirty="0">
                <a:latin typeface="Arial Narrow" panose="020B0606020202030204" pitchFamily="34" charset="0"/>
                <a:ea typeface="Times New Roman" panose="02020603050405020304" pitchFamily="18" charset="0"/>
              </a:rPr>
              <a:t>independent</a:t>
            </a:r>
            <a:r>
              <a:rPr lang="en-AU" sz="1200" dirty="0">
                <a:latin typeface="Arial Narrow" panose="020B0606020202030204" pitchFamily="34" charset="0"/>
                <a:ea typeface="Times New Roman" panose="02020603050405020304" pitchFamily="18" charset="0"/>
              </a:rPr>
              <a:t> variable!  </a:t>
            </a:r>
          </a:p>
          <a:p>
            <a:pPr>
              <a:spcAft>
                <a:spcPts val="0"/>
              </a:spcAft>
            </a:pPr>
            <a:r>
              <a:rPr lang="en-AU" sz="1200" b="1" dirty="0">
                <a:latin typeface="Arial Narrow" panose="020B0606020202030204" pitchFamily="34" charset="0"/>
              </a:rPr>
              <a:t>Importantly, all other variables must be controlled (CV). If they can’t be controlled, they must be measured (MV), so their influence can be considered in the outcome of the study.</a:t>
            </a:r>
            <a:endParaRPr lang="en-AU" sz="1200" dirty="0">
              <a:latin typeface="Arial Narrow" panose="020B0606020202030204" pitchFamily="34" charset="0"/>
              <a:ea typeface="Times New Roman" panose="02020603050405020304" pitchFamily="18" charset="0"/>
            </a:endParaRPr>
          </a:p>
        </p:txBody>
      </p:sp>
      <p:sp>
        <p:nvSpPr>
          <p:cNvPr id="19" name="Rectangle 18"/>
          <p:cNvSpPr/>
          <p:nvPr/>
        </p:nvSpPr>
        <p:spPr>
          <a:xfrm>
            <a:off x="462922" y="7029651"/>
            <a:ext cx="5863483" cy="17291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Q1. Which explanation did you pick? </a:t>
            </a:r>
            <a:r>
              <a:rPr lang="en-AU" sz="1200" dirty="0">
                <a:solidFill>
                  <a:schemeClr val="tx1"/>
                </a:solidFill>
                <a:latin typeface="Arial Narrow" panose="020B0606020202030204" pitchFamily="34" charset="0"/>
              </a:rPr>
              <a:t>E.g. What changed that (you think) made the population change? Was it time, location, other species, protection level, a pollutant? Pick only ONE! </a:t>
            </a:r>
            <a:r>
              <a:rPr lang="en-AU" sz="1200" b="1" dirty="0">
                <a:solidFill>
                  <a:schemeClr val="tx1"/>
                </a:solidFill>
                <a:latin typeface="Arial Narrow" panose="020B0606020202030204" pitchFamily="34" charset="0"/>
              </a:rPr>
              <a:t>Ans.</a:t>
            </a:r>
          </a:p>
          <a:p>
            <a:endParaRPr lang="en-AU" sz="12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Q2. How are you going to measure this change to the independent variable, to measure its effect on the population? </a:t>
            </a:r>
            <a:r>
              <a:rPr lang="en-AU" sz="1200" dirty="0">
                <a:solidFill>
                  <a:schemeClr val="tx1"/>
                </a:solidFill>
                <a:latin typeface="Arial Narrow" panose="020B0606020202030204" pitchFamily="34" charset="0"/>
              </a:rPr>
              <a:t>E.g. group 1 (effect) vs group 2 (no effect). </a:t>
            </a:r>
            <a:r>
              <a:rPr lang="en-AU" sz="1200" b="1" dirty="0">
                <a:solidFill>
                  <a:schemeClr val="tx1"/>
                </a:solidFill>
                <a:latin typeface="Arial Narrow" panose="020B0606020202030204" pitchFamily="34" charset="0"/>
              </a:rPr>
              <a:t>Ans.</a:t>
            </a:r>
          </a:p>
          <a:p>
            <a:endParaRPr lang="en-AU" sz="1200" b="1" dirty="0">
              <a:solidFill>
                <a:schemeClr val="tx1"/>
              </a:solidFill>
              <a:latin typeface="Arial Narrow" panose="020B0606020202030204" pitchFamily="34" charset="0"/>
            </a:endParaRPr>
          </a:p>
        </p:txBody>
      </p:sp>
      <p:sp>
        <p:nvSpPr>
          <p:cNvPr id="20" name="Rectangle 19"/>
          <p:cNvSpPr/>
          <p:nvPr/>
        </p:nvSpPr>
        <p:spPr>
          <a:xfrm>
            <a:off x="549852" y="7472468"/>
            <a:ext cx="5689622" cy="28951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4" name="Rectangle 23"/>
          <p:cNvSpPr/>
          <p:nvPr/>
        </p:nvSpPr>
        <p:spPr>
          <a:xfrm>
            <a:off x="465751" y="2231835"/>
            <a:ext cx="5863483" cy="65012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Research the following </a:t>
            </a:r>
            <a:r>
              <a:rPr lang="en-AU" sz="1200" dirty="0">
                <a:solidFill>
                  <a:schemeClr val="tx1"/>
                </a:solidFill>
                <a:latin typeface="Arial Narrow" panose="020B0606020202030204" pitchFamily="34" charset="0"/>
              </a:rPr>
              <a:t>(and take lots of notes).</a:t>
            </a:r>
            <a:r>
              <a:rPr lang="en-AU" sz="1200" b="1" dirty="0">
                <a:solidFill>
                  <a:schemeClr val="tx1"/>
                </a:solidFill>
                <a:latin typeface="Arial Narrow" panose="020B0606020202030204" pitchFamily="34" charset="0"/>
              </a:rPr>
              <a:t> Tick the checklist box when complete.</a:t>
            </a:r>
          </a:p>
          <a:p>
            <a:pPr marL="171450" indent="-171450">
              <a:buFont typeface="Wingdings" panose="05000000000000000000" pitchFamily="2" charset="2"/>
              <a:buChar char="q"/>
            </a:pPr>
            <a:r>
              <a:rPr lang="en-AU" sz="1200" b="1" dirty="0">
                <a:solidFill>
                  <a:schemeClr val="tx1"/>
                </a:solidFill>
                <a:latin typeface="Arial Narrow" panose="020B0606020202030204" pitchFamily="34" charset="0"/>
              </a:rPr>
              <a:t>Biology: </a:t>
            </a:r>
            <a:r>
              <a:rPr lang="en-AU" sz="1000" dirty="0">
                <a:solidFill>
                  <a:schemeClr val="tx1"/>
                </a:solidFill>
                <a:latin typeface="Arial Narrow" panose="020B0606020202030204" pitchFamily="34" charset="0"/>
              </a:rPr>
              <a:t>adaptations for survival (e.g. structural, functional, behavioural), reproductive strategies </a:t>
            </a:r>
          </a:p>
          <a:p>
            <a:pPr marL="171450" indent="-171450">
              <a:buFont typeface="Wingdings" panose="05000000000000000000" pitchFamily="2" charset="2"/>
              <a:buChar char="q"/>
            </a:pPr>
            <a:r>
              <a:rPr lang="en-AU" sz="1200" b="1" dirty="0">
                <a:solidFill>
                  <a:schemeClr val="tx1"/>
                </a:solidFill>
                <a:latin typeface="Arial Narrow" panose="020B0606020202030204" pitchFamily="34" charset="0"/>
              </a:rPr>
              <a:t>Ecology: </a:t>
            </a:r>
            <a:r>
              <a:rPr lang="en-AU" sz="1000" dirty="0">
                <a:solidFill>
                  <a:schemeClr val="tx1"/>
                </a:solidFill>
                <a:latin typeface="Arial Narrow" panose="020B0606020202030204" pitchFamily="34" charset="0"/>
              </a:rPr>
              <a:t>the</a:t>
            </a:r>
            <a:r>
              <a:rPr lang="en-AU" sz="1000" b="1" dirty="0">
                <a:solidFill>
                  <a:schemeClr val="tx1"/>
                </a:solidFill>
                <a:latin typeface="Arial Narrow" panose="020B0606020202030204" pitchFamily="34" charset="0"/>
              </a:rPr>
              <a:t> biotic</a:t>
            </a:r>
            <a:r>
              <a:rPr lang="en-AU" sz="1000" dirty="0">
                <a:solidFill>
                  <a:schemeClr val="tx1"/>
                </a:solidFill>
                <a:latin typeface="Arial Narrow" panose="020B0606020202030204" pitchFamily="34" charset="0"/>
              </a:rPr>
              <a:t> and </a:t>
            </a:r>
            <a:r>
              <a:rPr lang="en-AU" sz="1000" b="1" dirty="0">
                <a:solidFill>
                  <a:schemeClr val="tx1"/>
                </a:solidFill>
                <a:latin typeface="Arial Narrow" panose="020B0606020202030204" pitchFamily="34" charset="0"/>
              </a:rPr>
              <a:t>abiotic</a:t>
            </a:r>
            <a:r>
              <a:rPr lang="en-AU" sz="1000" dirty="0">
                <a:solidFill>
                  <a:schemeClr val="tx1"/>
                </a:solidFill>
                <a:latin typeface="Arial Narrow" panose="020B0606020202030204" pitchFamily="34" charset="0"/>
              </a:rPr>
              <a:t> components of its environment (and the interactions within and between them)</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31" name="Rectangle 30"/>
          <p:cNvSpPr/>
          <p:nvPr/>
        </p:nvSpPr>
        <p:spPr>
          <a:xfrm>
            <a:off x="462922" y="2946629"/>
            <a:ext cx="5863483" cy="256147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In the space below, create a </a:t>
            </a:r>
            <a:r>
              <a:rPr lang="en-AU" sz="1200" b="1" u="sng" dirty="0">
                <a:solidFill>
                  <a:schemeClr val="tx1"/>
                </a:solidFill>
                <a:latin typeface="Arial Narrow" panose="020B0606020202030204" pitchFamily="34" charset="0"/>
              </a:rPr>
              <a:t>model</a:t>
            </a:r>
            <a:r>
              <a:rPr lang="en-AU" sz="1200" b="1" dirty="0">
                <a:solidFill>
                  <a:schemeClr val="tx1"/>
                </a:solidFill>
                <a:latin typeface="Arial Narrow" panose="020B0606020202030204" pitchFamily="34" charset="0"/>
              </a:rPr>
              <a:t> to include all explanations for your observation.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32" name="Rectangle 31"/>
          <p:cNvSpPr/>
          <p:nvPr/>
        </p:nvSpPr>
        <p:spPr>
          <a:xfrm>
            <a:off x="560965" y="3203671"/>
            <a:ext cx="5673054" cy="219663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Straight Connector 32"/>
          <p:cNvCxnSpPr/>
          <p:nvPr/>
        </p:nvCxnSpPr>
        <p:spPr>
          <a:xfrm flipH="1">
            <a:off x="462921" y="558011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9852" y="8316415"/>
            <a:ext cx="5689622" cy="3433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
            <a:extLst>
              <a:ext uri="{FF2B5EF4-FFF2-40B4-BE49-F238E27FC236}">
                <a16:creationId xmlns:a16="http://schemas.microsoft.com/office/drawing/2014/main" id="{1C5C31A8-2C1E-E4AC-8CD7-2F07BF61751B}"/>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Choose your </a:t>
            </a:r>
            <a:r>
              <a:rPr lang="en-AU" sz="1600" b="1" i="1" dirty="0">
                <a:highlight>
                  <a:srgbClr val="FFFF00"/>
                </a:highlight>
                <a:latin typeface="Arial Narrow" panose="020B0606020202030204" pitchFamily="34" charset="0"/>
              </a:rPr>
              <a:t>in</a:t>
            </a:r>
            <a:r>
              <a:rPr lang="en-AU" sz="1600" b="1" dirty="0">
                <a:highlight>
                  <a:srgbClr val="FFFF00"/>
                </a:highlight>
                <a:latin typeface="Arial Narrow" panose="020B0606020202030204" pitchFamily="34" charset="0"/>
              </a:rPr>
              <a:t>dependent variable</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Model</a:t>
            </a:r>
            <a:endParaRPr lang="en-AU" b="1" i="1" dirty="0">
              <a:highlight>
                <a:srgbClr val="FFFF00"/>
              </a:highlight>
              <a:latin typeface="Arial Narrow" panose="020B0606020202030204" pitchFamily="34" charset="0"/>
            </a:endParaRPr>
          </a:p>
        </p:txBody>
      </p:sp>
      <p:cxnSp>
        <p:nvCxnSpPr>
          <p:cNvPr id="7" name="Straight Connector 6">
            <a:extLst>
              <a:ext uri="{FF2B5EF4-FFF2-40B4-BE49-F238E27FC236}">
                <a16:creationId xmlns:a16="http://schemas.microsoft.com/office/drawing/2014/main" id="{8D23E660-E97F-51A4-AEC7-A4795421C60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3688B4A3-F780-ECD8-3102-C86AB2188AF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481AAB8F-94CD-6AD7-2410-FF72DE38C1B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9352442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08001" y="3603664"/>
            <a:ext cx="5844230"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0" name="Rectangle 29"/>
          <p:cNvSpPr/>
          <p:nvPr/>
        </p:nvSpPr>
        <p:spPr>
          <a:xfrm>
            <a:off x="3689836" y="3657776"/>
            <a:ext cx="1104013" cy="33312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4968305" y="3660434"/>
            <a:ext cx="1147565" cy="33080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213381" y="3660434"/>
            <a:ext cx="863134" cy="3294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459724" y="5425657"/>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49" name="Rectangle 48"/>
          <p:cNvSpPr/>
          <p:nvPr/>
        </p:nvSpPr>
        <p:spPr>
          <a:xfrm>
            <a:off x="4668672" y="5488062"/>
            <a:ext cx="1315618" cy="3124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3155166" y="5482908"/>
            <a:ext cx="1315403" cy="31763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411186" y="2336922"/>
            <a:ext cx="6182493"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Research Question </a:t>
            </a:r>
          </a:p>
          <a:p>
            <a:pPr>
              <a:spcAft>
                <a:spcPts val="0"/>
              </a:spcAft>
            </a:pPr>
            <a:r>
              <a:rPr lang="en-GB" sz="1200" dirty="0">
                <a:latin typeface="Arial Narrow" panose="020B0606020202030204" pitchFamily="34" charset="0"/>
                <a:ea typeface="Times New Roman" panose="02020603050405020304" pitchFamily="18" charset="0"/>
              </a:rPr>
              <a:t>It is very important to create a research question that can be answered using the data that you collect!!!!!</a:t>
            </a:r>
          </a:p>
          <a:p>
            <a:pPr>
              <a:spcAft>
                <a:spcPts val="0"/>
              </a:spcAft>
            </a:pPr>
            <a:r>
              <a:rPr lang="en-GB" sz="1200" dirty="0">
                <a:latin typeface="Arial Narrow" panose="020B0606020202030204" pitchFamily="34" charset="0"/>
                <a:ea typeface="Times New Roman" panose="02020603050405020304" pitchFamily="18" charset="0"/>
              </a:rPr>
              <a:t>One way to ensure you can do this, is to word the research question in one of two ways….</a:t>
            </a:r>
          </a:p>
          <a:p>
            <a:pPr algn="ctr">
              <a:spcAft>
                <a:spcPts val="0"/>
              </a:spcAft>
            </a:pPr>
            <a:r>
              <a:rPr lang="en-GB" sz="1200" b="1" i="1" dirty="0">
                <a:latin typeface="Arial Narrow" panose="020B0606020202030204" pitchFamily="34" charset="0"/>
                <a:ea typeface="Times New Roman" panose="02020603050405020304" pitchFamily="18" charset="0"/>
              </a:rPr>
              <a:t>Is there a difference in ….. between ……. &amp; .……?</a:t>
            </a:r>
          </a:p>
          <a:p>
            <a:pPr algn="ctr">
              <a:spcAft>
                <a:spcPts val="0"/>
              </a:spcAft>
            </a:pPr>
            <a:r>
              <a:rPr lang="en-GB" sz="1200" b="1" i="1" dirty="0">
                <a:latin typeface="Arial Narrow" panose="020B0606020202030204" pitchFamily="34" charset="0"/>
                <a:ea typeface="Times New Roman" panose="02020603050405020304" pitchFamily="18" charset="0"/>
              </a:rPr>
              <a:t>Is there a (linear) relationship between ……. &amp; ……..?</a:t>
            </a:r>
          </a:p>
          <a:p>
            <a:pPr algn="ctr">
              <a:spcAft>
                <a:spcPts val="0"/>
              </a:spcAft>
            </a:pPr>
            <a:r>
              <a:rPr lang="en-GB" sz="1200" dirty="0">
                <a:latin typeface="Arial Narrow" panose="020B0606020202030204" pitchFamily="34" charset="0"/>
                <a:ea typeface="Times New Roman" panose="02020603050405020304" pitchFamily="18" charset="0"/>
              </a:rPr>
              <a:t>If you don’t word it like this, you won’t be able to (statistically) answer your research question! For example,</a:t>
            </a:r>
          </a:p>
        </p:txBody>
      </p:sp>
      <p:sp>
        <p:nvSpPr>
          <p:cNvPr id="6" name="Rectangle 5"/>
          <p:cNvSpPr/>
          <p:nvPr/>
        </p:nvSpPr>
        <p:spPr>
          <a:xfrm>
            <a:off x="508001" y="4224549"/>
            <a:ext cx="2666126" cy="2734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The dependent variable (Q1&amp;3 page 62)</a:t>
            </a:r>
          </a:p>
        </p:txBody>
      </p:sp>
      <p:sp>
        <p:nvSpPr>
          <p:cNvPr id="34" name="Rectangle 33"/>
          <p:cNvSpPr/>
          <p:nvPr/>
        </p:nvSpPr>
        <p:spPr>
          <a:xfrm>
            <a:off x="3232106" y="4231047"/>
            <a:ext cx="3120125" cy="266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dirty="0">
                <a:solidFill>
                  <a:schemeClr val="bg1"/>
                </a:solidFill>
                <a:latin typeface="Arial Narrow" panose="020B0606020202030204" pitchFamily="34" charset="0"/>
              </a:rPr>
              <a:t>Two groups to compare (Q2 page 63)</a:t>
            </a:r>
          </a:p>
        </p:txBody>
      </p:sp>
      <p:sp>
        <p:nvSpPr>
          <p:cNvPr id="36" name="Up Arrow 35"/>
          <p:cNvSpPr/>
          <p:nvPr/>
        </p:nvSpPr>
        <p:spPr>
          <a:xfrm>
            <a:off x="4045648" y="3970789"/>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Up Arrow 44"/>
          <p:cNvSpPr/>
          <p:nvPr/>
        </p:nvSpPr>
        <p:spPr>
          <a:xfrm>
            <a:off x="3593448" y="5745894"/>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Rectangle 45"/>
          <p:cNvSpPr/>
          <p:nvPr/>
        </p:nvSpPr>
        <p:spPr>
          <a:xfrm>
            <a:off x="2959621" y="6009961"/>
            <a:ext cx="3321108" cy="2261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 Must be CONTINUOUS data (&amp; measured as a pair) </a:t>
            </a:r>
          </a:p>
        </p:txBody>
      </p:sp>
      <p:sp>
        <p:nvSpPr>
          <p:cNvPr id="54" name="TextBox 53"/>
          <p:cNvSpPr txBox="1"/>
          <p:nvPr/>
        </p:nvSpPr>
        <p:spPr>
          <a:xfrm>
            <a:off x="418354" y="6183226"/>
            <a:ext cx="5910008" cy="584775"/>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abundance </a:t>
            </a:r>
            <a:r>
              <a:rPr lang="en-AU" sz="800" dirty="0">
                <a:latin typeface="Arial Narrow" panose="020B0606020202030204" pitchFamily="34" charset="0"/>
              </a:rPr>
              <a:t>of</a:t>
            </a:r>
            <a:r>
              <a:rPr lang="en-AU" sz="800" i="1" dirty="0">
                <a:latin typeface="Arial Narrow" panose="020B0606020202030204" pitchFamily="34" charset="0"/>
              </a:rPr>
              <a:t> </a:t>
            </a:r>
            <a:r>
              <a:rPr lang="en-AU" sz="800" i="1" dirty="0" err="1">
                <a:latin typeface="Arial Narrow" panose="020B0606020202030204" pitchFamily="34" charset="0"/>
              </a:rPr>
              <a:t>Grapsidae</a:t>
            </a:r>
            <a:r>
              <a:rPr lang="en-AU" sz="800" i="1" dirty="0">
                <a:latin typeface="Arial Narrow" panose="020B0606020202030204" pitchFamily="34" charset="0"/>
              </a:rPr>
              <a:t> crabs and abundance of </a:t>
            </a:r>
            <a:r>
              <a:rPr lang="en-AU" sz="800" i="1" dirty="0" err="1">
                <a:latin typeface="Arial Narrow" panose="020B0606020202030204" pitchFamily="34" charset="0"/>
              </a:rPr>
              <a:t>pnematophores</a:t>
            </a:r>
            <a:r>
              <a:rPr lang="en-AU" sz="800" dirty="0">
                <a:latin typeface="Arial Narrow" panose="020B0606020202030204" pitchFamily="34" charset="0"/>
              </a:rPr>
              <a:t>? </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abundance of species x </a:t>
            </a:r>
            <a:r>
              <a:rPr lang="en-AU" sz="800" dirty="0">
                <a:latin typeface="Arial Narrow" panose="020B0606020202030204" pitchFamily="34" charset="0"/>
              </a:rPr>
              <a:t>and </a:t>
            </a:r>
            <a:r>
              <a:rPr lang="en-AU" sz="800" i="1" dirty="0">
                <a:latin typeface="Arial Narrow" panose="020B0606020202030204" pitchFamily="34" charset="0"/>
              </a:rPr>
              <a:t>body size</a:t>
            </a:r>
            <a:r>
              <a:rPr lang="en-AU" sz="800" dirty="0">
                <a:latin typeface="Arial Narrow" panose="020B0606020202030204" pitchFamily="34" charset="0"/>
              </a:rPr>
              <a:t>?</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coral mortality </a:t>
            </a:r>
            <a:r>
              <a:rPr lang="en-AU" sz="800" dirty="0">
                <a:latin typeface="Arial Narrow" panose="020B0606020202030204" pitchFamily="34" charset="0"/>
              </a:rPr>
              <a:t>and </a:t>
            </a:r>
            <a:r>
              <a:rPr lang="en-AU" sz="800" i="1" dirty="0">
                <a:latin typeface="Arial Narrow" panose="020B0606020202030204" pitchFamily="34" charset="0"/>
              </a:rPr>
              <a:t>temperature</a:t>
            </a:r>
            <a:r>
              <a:rPr lang="en-AU" sz="800" dirty="0">
                <a:latin typeface="Arial Narrow" panose="020B0606020202030204" pitchFamily="34" charset="0"/>
              </a:rPr>
              <a:t>?</a:t>
            </a:r>
          </a:p>
        </p:txBody>
      </p:sp>
      <p:sp>
        <p:nvSpPr>
          <p:cNvPr id="37" name="Rectangle 36"/>
          <p:cNvSpPr/>
          <p:nvPr/>
        </p:nvSpPr>
        <p:spPr>
          <a:xfrm>
            <a:off x="423626" y="962852"/>
            <a:ext cx="5960204"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aim of this investigation is to measure the effect of </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on</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a:p>
            <a:pPr>
              <a:spcAft>
                <a:spcPts val="0"/>
              </a:spcAft>
            </a:pPr>
            <a:r>
              <a:rPr lang="en-GB" sz="1200" i="1" dirty="0">
                <a:latin typeface="Arial Narrow" panose="020B0606020202030204" pitchFamily="34" charset="0"/>
                <a:ea typeface="Times New Roman" panose="02020603050405020304" pitchFamily="18" charset="0"/>
              </a:rPr>
              <a:t>The aim of your investigation will be to measure the effect of </a:t>
            </a:r>
            <a:r>
              <a:rPr lang="en-GB" sz="1200" dirty="0">
                <a:latin typeface="Arial Narrow" panose="020B0606020202030204" pitchFamily="34" charset="0"/>
                <a:ea typeface="Times New Roman" panose="02020603050405020304" pitchFamily="18" charset="0"/>
              </a:rPr>
              <a:t>the independent variable (Q1 on page 63) </a:t>
            </a:r>
            <a:r>
              <a:rPr lang="en-GB" sz="1200" i="1" dirty="0">
                <a:latin typeface="Arial Narrow" panose="020B0606020202030204" pitchFamily="34" charset="0"/>
                <a:ea typeface="Times New Roman" panose="02020603050405020304" pitchFamily="18" charset="0"/>
              </a:rPr>
              <a:t>on</a:t>
            </a:r>
            <a:r>
              <a:rPr lang="en-GB" sz="1200" dirty="0">
                <a:latin typeface="Arial Narrow" panose="020B0606020202030204" pitchFamily="34" charset="0"/>
                <a:ea typeface="Times New Roman" panose="02020603050405020304" pitchFamily="18" charset="0"/>
              </a:rPr>
              <a:t> the observation that you made about a population (Q1 &amp; 3 on page 62).</a:t>
            </a:r>
          </a:p>
        </p:txBody>
      </p:sp>
      <p:cxnSp>
        <p:nvCxnSpPr>
          <p:cNvPr id="40" name="Straight Connector 39"/>
          <p:cNvCxnSpPr/>
          <p:nvPr/>
        </p:nvCxnSpPr>
        <p:spPr>
          <a:xfrm flipH="1">
            <a:off x="454848" y="23237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0990" y="1665291"/>
            <a:ext cx="5853857" cy="6126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this sentence: </a:t>
            </a:r>
            <a:r>
              <a:rPr lang="en-AU" sz="1200" b="1" i="1" dirty="0">
                <a:solidFill>
                  <a:schemeClr val="tx1"/>
                </a:solidFill>
                <a:latin typeface="Arial Narrow" panose="020B0606020202030204" pitchFamily="34" charset="0"/>
              </a:rPr>
              <a:t>The aim of this investigation is to …..</a:t>
            </a:r>
            <a:endParaRPr lang="en-AU" sz="1200" i="1" dirty="0">
              <a:solidFill>
                <a:schemeClr val="tx1"/>
              </a:solidFill>
              <a:latin typeface="Arial Narrow" panose="020B0606020202030204" pitchFamily="34" charset="0"/>
            </a:endParaRPr>
          </a:p>
        </p:txBody>
      </p:sp>
      <p:sp>
        <p:nvSpPr>
          <p:cNvPr id="4" name="Rectangle 3"/>
          <p:cNvSpPr/>
          <p:nvPr/>
        </p:nvSpPr>
        <p:spPr>
          <a:xfrm>
            <a:off x="520675" y="1902626"/>
            <a:ext cx="5718923" cy="31455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415157" y="4498924"/>
            <a:ext cx="4932551"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difference in</a:t>
            </a:r>
            <a:r>
              <a:rPr lang="en-AU" sz="800" i="1" dirty="0">
                <a:latin typeface="Arial Narrow" panose="020B0606020202030204" pitchFamily="34" charset="0"/>
              </a:rPr>
              <a:t> </a:t>
            </a:r>
            <a:r>
              <a:rPr lang="en-AU" sz="800" dirty="0">
                <a:latin typeface="Arial Narrow" panose="020B0606020202030204" pitchFamily="34" charset="0"/>
              </a:rPr>
              <a:t>the </a:t>
            </a:r>
            <a:r>
              <a:rPr lang="en-AU" sz="800" i="1" dirty="0">
                <a:latin typeface="Arial Narrow" panose="020B0606020202030204" pitchFamily="34" charset="0"/>
              </a:rPr>
              <a:t>density of Morula sp. </a:t>
            </a:r>
            <a:r>
              <a:rPr lang="en-AU" sz="800" dirty="0">
                <a:latin typeface="Arial Narrow" panose="020B0606020202030204" pitchFamily="34" charset="0"/>
              </a:rPr>
              <a:t>between the </a:t>
            </a:r>
            <a:r>
              <a:rPr lang="en-AU" sz="800" i="1" dirty="0">
                <a:latin typeface="Arial Narrow" panose="020B0606020202030204" pitchFamily="34" charset="0"/>
              </a:rPr>
              <a:t>high tide zone </a:t>
            </a:r>
            <a:r>
              <a:rPr lang="en-AU" sz="800" dirty="0">
                <a:latin typeface="Arial Narrow" panose="020B0606020202030204" pitchFamily="34" charset="0"/>
              </a:rPr>
              <a:t>and </a:t>
            </a:r>
            <a:r>
              <a:rPr lang="en-AU" sz="800" i="1" dirty="0">
                <a:latin typeface="Arial Narrow" panose="020B0606020202030204" pitchFamily="34" charset="0"/>
              </a:rPr>
              <a:t>low tide zone</a:t>
            </a:r>
            <a:r>
              <a:rPr lang="en-AU" sz="800" dirty="0">
                <a:latin typeface="Arial Narrow" panose="020B0606020202030204" pitchFamily="34" charset="0"/>
              </a:rPr>
              <a:t>? </a:t>
            </a:r>
          </a:p>
          <a:p>
            <a:r>
              <a:rPr lang="en-AU" sz="800" dirty="0">
                <a:latin typeface="Arial Narrow" panose="020B0606020202030204" pitchFamily="34" charset="0"/>
              </a:rPr>
              <a:t>Is there a difference in </a:t>
            </a:r>
            <a:r>
              <a:rPr lang="en-AU" sz="800" i="1" dirty="0">
                <a:latin typeface="Arial Narrow" panose="020B0606020202030204" pitchFamily="34" charset="0"/>
              </a:rPr>
              <a:t>percentage cover </a:t>
            </a:r>
            <a:r>
              <a:rPr lang="en-AU" sz="800" dirty="0">
                <a:latin typeface="Arial Narrow" panose="020B0606020202030204" pitchFamily="34" charset="0"/>
              </a:rPr>
              <a:t>of </a:t>
            </a:r>
            <a:r>
              <a:rPr lang="en-AU" sz="800" i="1" dirty="0" err="1">
                <a:latin typeface="Arial Narrow" panose="020B0606020202030204" pitchFamily="34" charset="0"/>
              </a:rPr>
              <a:t>Rhizophora</a:t>
            </a:r>
            <a:r>
              <a:rPr lang="en-AU" sz="800" i="1" dirty="0">
                <a:latin typeface="Arial Narrow" panose="020B0606020202030204" pitchFamily="34" charset="0"/>
              </a:rPr>
              <a:t> </a:t>
            </a:r>
            <a:r>
              <a:rPr lang="en-AU" sz="800" i="1" dirty="0" err="1">
                <a:latin typeface="Arial Narrow" panose="020B0606020202030204" pitchFamily="34" charset="0"/>
              </a:rPr>
              <a:t>stylosa</a:t>
            </a:r>
            <a:r>
              <a:rPr lang="en-AU" sz="800" i="1" dirty="0">
                <a:latin typeface="Arial Narrow" panose="020B0606020202030204" pitchFamily="34" charset="0"/>
              </a:rPr>
              <a:t> </a:t>
            </a:r>
            <a:r>
              <a:rPr lang="en-AU" sz="800" dirty="0">
                <a:latin typeface="Arial Narrow" panose="020B0606020202030204" pitchFamily="34" charset="0"/>
              </a:rPr>
              <a:t>between Location A and Location B?</a:t>
            </a:r>
          </a:p>
          <a:p>
            <a:r>
              <a:rPr lang="en-AU" sz="800" dirty="0">
                <a:latin typeface="Arial Narrow" panose="020B0606020202030204" pitchFamily="34" charset="0"/>
              </a:rPr>
              <a:t>Is there a difference in the </a:t>
            </a:r>
            <a:r>
              <a:rPr lang="en-AU" sz="800" i="1" dirty="0">
                <a:latin typeface="Arial Narrow" panose="020B0606020202030204" pitchFamily="34" charset="0"/>
              </a:rPr>
              <a:t>density of a bio-indicator species </a:t>
            </a:r>
            <a:r>
              <a:rPr lang="en-AU" sz="800" dirty="0">
                <a:latin typeface="Arial Narrow" panose="020B0606020202030204" pitchFamily="34" charset="0"/>
              </a:rPr>
              <a:t>between a </a:t>
            </a:r>
            <a:r>
              <a:rPr lang="en-AU" sz="800" i="1" dirty="0">
                <a:latin typeface="Arial Narrow" panose="020B0606020202030204" pitchFamily="34" charset="0"/>
              </a:rPr>
              <a:t>protected</a:t>
            </a:r>
            <a:r>
              <a:rPr lang="en-AU" sz="800" dirty="0">
                <a:latin typeface="Arial Narrow" panose="020B0606020202030204" pitchFamily="34" charset="0"/>
              </a:rPr>
              <a:t> and </a:t>
            </a:r>
            <a:r>
              <a:rPr lang="en-AU" sz="800" i="1" dirty="0">
                <a:latin typeface="Arial Narrow" panose="020B0606020202030204" pitchFamily="34" charset="0"/>
              </a:rPr>
              <a:t>unprotected</a:t>
            </a:r>
            <a:r>
              <a:rPr lang="en-AU" sz="800" dirty="0">
                <a:latin typeface="Arial Narrow" panose="020B0606020202030204" pitchFamily="34" charset="0"/>
              </a:rPr>
              <a:t> zone?</a:t>
            </a:r>
          </a:p>
          <a:p>
            <a:r>
              <a:rPr lang="en-AU" sz="800" dirty="0">
                <a:latin typeface="Arial Narrow" panose="020B0606020202030204" pitchFamily="34" charset="0"/>
              </a:rPr>
              <a:t>Is there a difference in the </a:t>
            </a:r>
            <a:r>
              <a:rPr lang="en-AU" sz="800" i="1" dirty="0">
                <a:latin typeface="Arial Narrow" panose="020B0606020202030204" pitchFamily="34" charset="0"/>
              </a:rPr>
              <a:t>population size of an endangered species </a:t>
            </a:r>
            <a:r>
              <a:rPr lang="en-AU" sz="800" dirty="0">
                <a:latin typeface="Arial Narrow" panose="020B0606020202030204" pitchFamily="34" charset="0"/>
              </a:rPr>
              <a:t>between </a:t>
            </a:r>
            <a:r>
              <a:rPr lang="en-AU" sz="800" i="1" dirty="0">
                <a:latin typeface="Arial Narrow" panose="020B0606020202030204" pitchFamily="34" charset="0"/>
              </a:rPr>
              <a:t>last year </a:t>
            </a:r>
            <a:r>
              <a:rPr lang="en-AU" sz="800" dirty="0">
                <a:latin typeface="Arial Narrow" panose="020B0606020202030204" pitchFamily="34" charset="0"/>
              </a:rPr>
              <a:t>and </a:t>
            </a:r>
            <a:r>
              <a:rPr lang="en-AU" sz="800" i="1" dirty="0">
                <a:latin typeface="Arial Narrow" panose="020B0606020202030204" pitchFamily="34" charset="0"/>
              </a:rPr>
              <a:t>this year</a:t>
            </a:r>
            <a:r>
              <a:rPr lang="en-AU" sz="800" dirty="0">
                <a:latin typeface="Arial Narrow" panose="020B0606020202030204" pitchFamily="34" charset="0"/>
              </a:rPr>
              <a:t>?</a:t>
            </a:r>
          </a:p>
        </p:txBody>
      </p:sp>
      <p:cxnSp>
        <p:nvCxnSpPr>
          <p:cNvPr id="55" name="Straight Connector 54"/>
          <p:cNvCxnSpPr/>
          <p:nvPr/>
        </p:nvCxnSpPr>
        <p:spPr>
          <a:xfrm flipH="1">
            <a:off x="441614" y="744401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187" y="6752264"/>
            <a:ext cx="4520630" cy="584775"/>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For this type of question, once you have measured both pairs of continuous data, draw up a scatter graph (with one dataset on the x-axis and the other dataset on the y-axis). Plot the data and draw a (straight) line of best fit (y=</a:t>
            </a:r>
            <a:r>
              <a:rPr lang="en-GB" sz="800" dirty="0" err="1">
                <a:latin typeface="Arial Narrow" panose="020B0606020202030204" pitchFamily="34" charset="0"/>
                <a:ea typeface="Times New Roman" panose="02020603050405020304" pitchFamily="18" charset="0"/>
              </a:rPr>
              <a:t>mx+c</a:t>
            </a:r>
            <a:r>
              <a:rPr lang="en-GB" sz="800" dirty="0">
                <a:latin typeface="Arial Narrow" panose="020B0606020202030204" pitchFamily="34" charset="0"/>
                <a:ea typeface="Times New Roman" panose="02020603050405020304" pitchFamily="18" charset="0"/>
              </a:rPr>
              <a:t>). </a:t>
            </a:r>
            <a:br>
              <a:rPr lang="en-GB" sz="800" dirty="0">
                <a:latin typeface="Arial Narrow" panose="020B0606020202030204" pitchFamily="34" charset="0"/>
                <a:ea typeface="Times New Roman" panose="02020603050405020304" pitchFamily="18" charset="0"/>
              </a:rPr>
            </a:br>
            <a:r>
              <a:rPr lang="en-GB" sz="800" dirty="0">
                <a:latin typeface="Arial Narrow" panose="020B0606020202030204" pitchFamily="34" charset="0"/>
                <a:ea typeface="Times New Roman" panose="02020603050405020304" pitchFamily="18" charset="0"/>
              </a:rPr>
              <a:t>If plots are close to the line, a ‘linear’ relationship exists, which is quantified by Pearson’s </a:t>
            </a:r>
            <a:r>
              <a:rPr lang="en-GB" sz="800" u="sng" dirty="0">
                <a:latin typeface="Arial Narrow" panose="020B0606020202030204" pitchFamily="34" charset="0"/>
                <a:ea typeface="Times New Roman" panose="02020603050405020304" pitchFamily="18" charset="0"/>
              </a:rPr>
              <a:t>Correlation</a:t>
            </a:r>
            <a:r>
              <a:rPr lang="en-GB" sz="800" dirty="0">
                <a:latin typeface="Arial Narrow" panose="020B0606020202030204" pitchFamily="34" charset="0"/>
                <a:ea typeface="Times New Roman" panose="02020603050405020304" pitchFamily="18" charset="0"/>
              </a:rPr>
              <a:t> Coefficient or ‘r’. The closer r is to 1, the closer the plots are to the line and the stronger the relationship. </a:t>
            </a:r>
            <a:endParaRPr lang="en-AU" sz="800" dirty="0"/>
          </a:p>
        </p:txBody>
      </p:sp>
      <p:sp>
        <p:nvSpPr>
          <p:cNvPr id="16" name="Oval 15"/>
          <p:cNvSpPr/>
          <p:nvPr/>
        </p:nvSpPr>
        <p:spPr>
          <a:xfrm>
            <a:off x="5299172"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3" name="Oval 62"/>
          <p:cNvSpPr/>
          <p:nvPr/>
        </p:nvSpPr>
        <p:spPr>
          <a:xfrm>
            <a:off x="5353035" y="704925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Oval 63"/>
          <p:cNvSpPr/>
          <p:nvPr/>
        </p:nvSpPr>
        <p:spPr>
          <a:xfrm>
            <a:off x="5907176" y="67382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Oval 64"/>
          <p:cNvSpPr/>
          <p:nvPr/>
        </p:nvSpPr>
        <p:spPr>
          <a:xfrm>
            <a:off x="5783563" y="67961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Oval 67"/>
          <p:cNvSpPr/>
          <p:nvPr/>
        </p:nvSpPr>
        <p:spPr>
          <a:xfrm>
            <a:off x="5455471" y="679804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9" name="Oval 68"/>
          <p:cNvSpPr/>
          <p:nvPr/>
        </p:nvSpPr>
        <p:spPr>
          <a:xfrm>
            <a:off x="5455874"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5701824" y="69079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p:nvPr/>
        </p:nvCxnSpPr>
        <p:spPr>
          <a:xfrm flipV="1">
            <a:off x="5299172" y="6644310"/>
            <a:ext cx="666155" cy="427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223000" y="7253359"/>
            <a:ext cx="847295" cy="9986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Temperature °C</a:t>
            </a:r>
          </a:p>
        </p:txBody>
      </p:sp>
      <p:sp>
        <p:nvSpPr>
          <p:cNvPr id="72" name="Rectangle 71"/>
          <p:cNvSpPr/>
          <p:nvPr/>
        </p:nvSpPr>
        <p:spPr>
          <a:xfrm rot="16200000">
            <a:off x="4689924" y="6845467"/>
            <a:ext cx="900134" cy="11538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Coral mortality </a:t>
            </a:r>
          </a:p>
        </p:txBody>
      </p:sp>
      <p:cxnSp>
        <p:nvCxnSpPr>
          <p:cNvPr id="21" name="Straight Arrow Connector 20"/>
          <p:cNvCxnSpPr/>
          <p:nvPr/>
        </p:nvCxnSpPr>
        <p:spPr>
          <a:xfrm flipV="1">
            <a:off x="5216884" y="7240183"/>
            <a:ext cx="94998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214190" y="6526350"/>
            <a:ext cx="1" cy="7222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9480" y="6921542"/>
            <a:ext cx="948148" cy="246221"/>
          </a:xfrm>
          <a:prstGeom prst="rect">
            <a:avLst/>
          </a:prstGeom>
          <a:noFill/>
        </p:spPr>
        <p:txBody>
          <a:bodyPr wrap="square" rtlCol="0">
            <a:spAutoFit/>
          </a:bodyPr>
          <a:lstStyle/>
          <a:p>
            <a:r>
              <a:rPr lang="en-AU" sz="1000" dirty="0"/>
              <a:t>r=0.80</a:t>
            </a:r>
          </a:p>
        </p:txBody>
      </p:sp>
      <p:sp>
        <p:nvSpPr>
          <p:cNvPr id="74" name="TextBox 73"/>
          <p:cNvSpPr txBox="1"/>
          <p:nvPr/>
        </p:nvSpPr>
        <p:spPr>
          <a:xfrm rot="19609769">
            <a:off x="5445576" y="6447830"/>
            <a:ext cx="948148" cy="246221"/>
          </a:xfrm>
          <a:prstGeom prst="rect">
            <a:avLst/>
          </a:prstGeom>
          <a:noFill/>
        </p:spPr>
        <p:txBody>
          <a:bodyPr wrap="square" rtlCol="0">
            <a:spAutoFit/>
          </a:bodyPr>
          <a:lstStyle/>
          <a:p>
            <a:r>
              <a:rPr lang="en-AU" sz="1000" dirty="0"/>
              <a:t>y=</a:t>
            </a:r>
            <a:r>
              <a:rPr lang="en-AU" sz="1000" dirty="0" err="1"/>
              <a:t>mx+c</a:t>
            </a:r>
            <a:endParaRPr lang="en-AU" sz="1000" dirty="0"/>
          </a:p>
        </p:txBody>
      </p:sp>
      <p:cxnSp>
        <p:nvCxnSpPr>
          <p:cNvPr id="80" name="Straight Arrow Connector 79"/>
          <p:cNvCxnSpPr/>
          <p:nvPr/>
        </p:nvCxnSpPr>
        <p:spPr>
          <a:xfrm flipH="1" flipV="1">
            <a:off x="5266623" y="4570970"/>
            <a:ext cx="1687" cy="592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57678" y="5154550"/>
            <a:ext cx="7521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380565" y="4760336"/>
            <a:ext cx="166935" cy="3877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p:cNvSpPr/>
          <p:nvPr/>
        </p:nvSpPr>
        <p:spPr>
          <a:xfrm>
            <a:off x="5655514" y="4878792"/>
            <a:ext cx="163119" cy="261951"/>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Rectangle 92"/>
          <p:cNvSpPr/>
          <p:nvPr/>
        </p:nvSpPr>
        <p:spPr>
          <a:xfrm rot="16200000">
            <a:off x="4830583" y="4827819"/>
            <a:ext cx="631834" cy="127003"/>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solidFill>
                  <a:schemeClr val="tx1"/>
                </a:solidFill>
                <a:latin typeface="Arial Narrow" panose="020B0606020202030204" pitchFamily="34" charset="0"/>
              </a:rPr>
              <a:t>Bio-indicator Density</a:t>
            </a:r>
          </a:p>
        </p:txBody>
      </p:sp>
      <p:cxnSp>
        <p:nvCxnSpPr>
          <p:cNvPr id="94" name="Straight Connector 93"/>
          <p:cNvCxnSpPr/>
          <p:nvPr/>
        </p:nvCxnSpPr>
        <p:spPr>
          <a:xfrm flipH="1">
            <a:off x="5467831" y="4659606"/>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62826" y="4770972"/>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44214" y="4792487"/>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743115" y="4869674"/>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Up Arrow 102"/>
          <p:cNvSpPr/>
          <p:nvPr/>
        </p:nvSpPr>
        <p:spPr>
          <a:xfrm>
            <a:off x="5165308" y="5738131"/>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5" name="Up Arrow 104"/>
          <p:cNvSpPr/>
          <p:nvPr/>
        </p:nvSpPr>
        <p:spPr>
          <a:xfrm>
            <a:off x="5367227" y="3982508"/>
            <a:ext cx="437013" cy="28339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TextBox 106"/>
          <p:cNvSpPr txBox="1"/>
          <p:nvPr/>
        </p:nvSpPr>
        <p:spPr>
          <a:xfrm>
            <a:off x="5604146" y="4517236"/>
            <a:ext cx="563011" cy="246221"/>
          </a:xfrm>
          <a:prstGeom prst="rect">
            <a:avLst/>
          </a:prstGeom>
          <a:noFill/>
        </p:spPr>
        <p:txBody>
          <a:bodyPr wrap="square" rtlCol="0">
            <a:spAutoFit/>
          </a:bodyPr>
          <a:lstStyle/>
          <a:p>
            <a:r>
              <a:rPr lang="en-AU" sz="1000" dirty="0"/>
              <a:t>P=0.12</a:t>
            </a:r>
          </a:p>
        </p:txBody>
      </p:sp>
      <p:sp>
        <p:nvSpPr>
          <p:cNvPr id="108" name="Rectangle 107"/>
          <p:cNvSpPr/>
          <p:nvPr/>
        </p:nvSpPr>
        <p:spPr>
          <a:xfrm>
            <a:off x="5129223" y="5176233"/>
            <a:ext cx="560164" cy="10459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Green Zone</a:t>
            </a:r>
          </a:p>
        </p:txBody>
      </p:sp>
      <p:sp>
        <p:nvSpPr>
          <p:cNvPr id="109" name="Rectangle 108"/>
          <p:cNvSpPr/>
          <p:nvPr/>
        </p:nvSpPr>
        <p:spPr>
          <a:xfrm>
            <a:off x="5582870" y="5175138"/>
            <a:ext cx="531948" cy="10821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Yellow Zone</a:t>
            </a:r>
          </a:p>
        </p:txBody>
      </p:sp>
      <p:sp>
        <p:nvSpPr>
          <p:cNvPr id="9" name="Rectangle 8"/>
          <p:cNvSpPr/>
          <p:nvPr/>
        </p:nvSpPr>
        <p:spPr>
          <a:xfrm>
            <a:off x="450669" y="7492444"/>
            <a:ext cx="5840827" cy="763205"/>
          </a:xfrm>
          <a:prstGeom prst="rect">
            <a:avLst/>
          </a:prstGeom>
          <a:solidFill>
            <a:schemeClr val="bg1">
              <a:lumMod val="75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0333" y="7481828"/>
            <a:ext cx="5429264" cy="276999"/>
          </a:xfrm>
          <a:prstGeom prst="rect">
            <a:avLst/>
          </a:prstGeom>
          <a:noFill/>
        </p:spPr>
        <p:txBody>
          <a:bodyPr wrap="square" rtlCol="0">
            <a:spAutoFit/>
          </a:bodyPr>
          <a:lstStyle/>
          <a:p>
            <a:r>
              <a:rPr lang="en-AU" sz="1200" b="1" dirty="0">
                <a:latin typeface="Arial Narrow" panose="020B0606020202030204" pitchFamily="34" charset="0"/>
              </a:rPr>
              <a:t>Activity: Create one or more research questions using the formatting described above</a:t>
            </a:r>
          </a:p>
        </p:txBody>
      </p:sp>
      <p:sp>
        <p:nvSpPr>
          <p:cNvPr id="11" name="Rectangle 10"/>
          <p:cNvSpPr/>
          <p:nvPr/>
        </p:nvSpPr>
        <p:spPr>
          <a:xfrm>
            <a:off x="518075" y="7744419"/>
            <a:ext cx="5687907" cy="436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Up Arrow 80"/>
          <p:cNvSpPr/>
          <p:nvPr/>
        </p:nvSpPr>
        <p:spPr>
          <a:xfrm>
            <a:off x="2374074" y="3966757"/>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7" name="Rectangle 76"/>
          <p:cNvSpPr/>
          <p:nvPr/>
        </p:nvSpPr>
        <p:spPr>
          <a:xfrm>
            <a:off x="454848" y="8322668"/>
            <a:ext cx="5831718" cy="420013"/>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7093" y="8308009"/>
            <a:ext cx="5861776" cy="461665"/>
          </a:xfrm>
          <a:prstGeom prst="rect">
            <a:avLst/>
          </a:prstGeom>
          <a:noFill/>
        </p:spPr>
        <p:txBody>
          <a:bodyPr wrap="square" rtlCol="0">
            <a:spAutoFit/>
          </a:bodyPr>
          <a:lstStyle/>
          <a:p>
            <a:r>
              <a:rPr lang="en-AU" sz="1200" b="1" i="1" dirty="0">
                <a:solidFill>
                  <a:schemeClr val="bg1"/>
                </a:solidFill>
                <a:latin typeface="Arial Narrow" panose="020B0606020202030204" pitchFamily="34" charset="0"/>
              </a:rPr>
              <a:t>Note: </a:t>
            </a:r>
            <a:r>
              <a:rPr lang="en-AU" sz="1200" b="1" dirty="0">
                <a:solidFill>
                  <a:schemeClr val="bg1"/>
                </a:solidFill>
                <a:latin typeface="Arial Narrow" panose="020B0606020202030204" pitchFamily="34" charset="0"/>
              </a:rPr>
              <a:t>the ‘</a:t>
            </a:r>
            <a:r>
              <a:rPr lang="en-AU" sz="1200" b="1" i="1" dirty="0">
                <a:solidFill>
                  <a:schemeClr val="bg1"/>
                </a:solidFill>
                <a:latin typeface="Arial Narrow" panose="020B0606020202030204" pitchFamily="34" charset="0"/>
              </a:rPr>
              <a:t>null</a:t>
            </a:r>
            <a:r>
              <a:rPr lang="en-AU" sz="1200" b="1" dirty="0">
                <a:solidFill>
                  <a:schemeClr val="bg1"/>
                </a:solidFill>
                <a:latin typeface="Arial Narrow" panose="020B0606020202030204" pitchFamily="34" charset="0"/>
              </a:rPr>
              <a:t>’ hypothesis is a </a:t>
            </a:r>
            <a:r>
              <a:rPr lang="en-AU" sz="1200" b="1" i="1" dirty="0">
                <a:solidFill>
                  <a:schemeClr val="bg1"/>
                </a:solidFill>
                <a:latin typeface="Arial Narrow" panose="020B0606020202030204" pitchFamily="34" charset="0"/>
              </a:rPr>
              <a:t>statistical</a:t>
            </a:r>
            <a:r>
              <a:rPr lang="en-AU" sz="1200" b="1" dirty="0">
                <a:solidFill>
                  <a:schemeClr val="bg1"/>
                </a:solidFill>
                <a:latin typeface="Arial Narrow" panose="020B0606020202030204" pitchFamily="34" charset="0"/>
              </a:rPr>
              <a:t> term that </a:t>
            </a:r>
            <a:r>
              <a:rPr lang="en-AU" sz="1200" b="1" i="1" dirty="0">
                <a:solidFill>
                  <a:schemeClr val="bg1"/>
                </a:solidFill>
                <a:latin typeface="Arial Narrow" panose="020B0606020202030204" pitchFamily="34" charset="0"/>
              </a:rPr>
              <a:t>always</a:t>
            </a:r>
            <a:r>
              <a:rPr lang="en-AU" sz="1200" b="1" dirty="0">
                <a:solidFill>
                  <a:schemeClr val="bg1"/>
                </a:solidFill>
                <a:latin typeface="Arial Narrow" panose="020B0606020202030204" pitchFamily="34" charset="0"/>
              </a:rPr>
              <a:t> states there is NO difference (or NO relationship) between this and that. Your results will either accept or reject the null hypothesis.</a:t>
            </a:r>
          </a:p>
        </p:txBody>
      </p:sp>
      <p:sp>
        <p:nvSpPr>
          <p:cNvPr id="5" name="TextBox 4"/>
          <p:cNvSpPr txBox="1"/>
          <p:nvPr/>
        </p:nvSpPr>
        <p:spPr>
          <a:xfrm>
            <a:off x="449523" y="5165901"/>
            <a:ext cx="2791773" cy="276999"/>
          </a:xfrm>
          <a:prstGeom prst="rect">
            <a:avLst/>
          </a:prstGeom>
          <a:noFill/>
        </p:spPr>
        <p:txBody>
          <a:bodyPr wrap="square" rtlCol="0">
            <a:spAutoFit/>
          </a:bodyPr>
          <a:lstStyle/>
          <a:p>
            <a:r>
              <a:rPr lang="en-AU" sz="1200" dirty="0">
                <a:latin typeface="Arial Narrow" panose="020B0606020202030204" pitchFamily="34" charset="0"/>
              </a:rPr>
              <a:t>Or, you can word it like this….</a:t>
            </a:r>
          </a:p>
        </p:txBody>
      </p:sp>
      <p:sp>
        <p:nvSpPr>
          <p:cNvPr id="67" name="TextBox 66">
            <a:extLst>
              <a:ext uri="{FF2B5EF4-FFF2-40B4-BE49-F238E27FC236}">
                <a16:creationId xmlns:a16="http://schemas.microsoft.com/office/drawing/2014/main" id="{3BE6F527-1E6C-455B-BE67-2E6A8E19B7C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3" name="TextBox 17">
            <a:extLst>
              <a:ext uri="{FF2B5EF4-FFF2-40B4-BE49-F238E27FC236}">
                <a16:creationId xmlns:a16="http://schemas.microsoft.com/office/drawing/2014/main" id="{47F405D7-CE53-4777-A51D-71E9A55134A5}"/>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5" name="Straight Connector 74">
            <a:extLst>
              <a:ext uri="{FF2B5EF4-FFF2-40B4-BE49-F238E27FC236}">
                <a16:creationId xmlns:a16="http://schemas.microsoft.com/office/drawing/2014/main" id="{5B03F815-76DA-47B4-930D-5F61EAF75FC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3717911-ACEA-40C4-A268-7B24E211DDE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4601A6D9-9569-EE32-8469-BABCF079B28E}"/>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Create your research question</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Research Question</a:t>
            </a:r>
            <a:endParaRPr lang="en-AU" b="1" i="1" dirty="0">
              <a:highlight>
                <a:srgbClr val="FFFF00"/>
              </a:highlight>
              <a:latin typeface="Arial Narrow" panose="020B0606020202030204" pitchFamily="34" charset="0"/>
            </a:endParaRPr>
          </a:p>
        </p:txBody>
      </p:sp>
      <p:cxnSp>
        <p:nvCxnSpPr>
          <p:cNvPr id="7" name="Straight Connector 6">
            <a:extLst>
              <a:ext uri="{FF2B5EF4-FFF2-40B4-BE49-F238E27FC236}">
                <a16:creationId xmlns:a16="http://schemas.microsoft.com/office/drawing/2014/main" id="{11E1AD72-1C2E-EC80-414A-11858E9A541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CB694AC6-B351-6719-2F2A-B14D25132E9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8611245-476D-A413-3CC7-F7E64F580A2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4034563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70218" y="2036748"/>
          <a:ext cx="2891238" cy="3660209"/>
        </p:xfrm>
        <a:graphic>
          <a:graphicData uri="http://schemas.openxmlformats.org/drawingml/2006/table">
            <a:tbl>
              <a:tblPr firstRow="1" bandRow="1">
                <a:tableStyleId>{5940675A-B579-460E-94D1-54222C63F5DA}</a:tableStyleId>
              </a:tblPr>
              <a:tblGrid>
                <a:gridCol w="1445619">
                  <a:extLst>
                    <a:ext uri="{9D8B030D-6E8A-4147-A177-3AD203B41FA5}">
                      <a16:colId xmlns:a16="http://schemas.microsoft.com/office/drawing/2014/main" val="20000"/>
                    </a:ext>
                  </a:extLst>
                </a:gridCol>
                <a:gridCol w="1445619">
                  <a:extLst>
                    <a:ext uri="{9D8B030D-6E8A-4147-A177-3AD203B41FA5}">
                      <a16:colId xmlns:a16="http://schemas.microsoft.com/office/drawing/2014/main" val="20001"/>
                    </a:ext>
                  </a:extLst>
                </a:gridCol>
              </a:tblGrid>
              <a:tr h="250271">
                <a:tc gridSpan="2">
                  <a:txBody>
                    <a:bodyPr/>
                    <a:lstStyle/>
                    <a:p>
                      <a:r>
                        <a:rPr lang="en-AU" sz="1000" b="1" baseline="0" dirty="0">
                          <a:latin typeface="Arial Narrow" panose="020B0606020202030204" pitchFamily="34" charset="0"/>
                        </a:rPr>
                        <a:t>Subtidal Hard Substrata (e.g. reefs)</a:t>
                      </a:r>
                      <a:endParaRPr lang="en-AU" sz="1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0"/>
                  </a:ext>
                </a:extLst>
              </a:tr>
              <a:tr h="1220070">
                <a:tc>
                  <a:txBody>
                    <a:bodyPr/>
                    <a:lstStyle/>
                    <a:p>
                      <a:pPr marL="0" indent="0">
                        <a:buFont typeface="Arial" panose="020B0604020202020204" pitchFamily="34" charset="0"/>
                        <a:buNone/>
                      </a:pPr>
                      <a:r>
                        <a:rPr lang="en-AU" sz="800" dirty="0">
                          <a:latin typeface="Arial Narrow" panose="020B0606020202030204" pitchFamily="34" charset="0"/>
                        </a:rPr>
                        <a:t>Satellite</a:t>
                      </a:r>
                      <a:r>
                        <a:rPr lang="en-AU" sz="800" baseline="0" dirty="0">
                          <a:latin typeface="Arial Narrow" panose="020B0606020202030204" pitchFamily="34" charset="0"/>
                        </a:rPr>
                        <a:t> Images and </a:t>
                      </a:r>
                      <a:br>
                        <a:rPr lang="en-AU" sz="800" baseline="0" dirty="0">
                          <a:latin typeface="Arial Narrow" panose="020B0606020202030204" pitchFamily="34" charset="0"/>
                        </a:rPr>
                      </a:br>
                      <a:r>
                        <a:rPr lang="en-AU" sz="800" baseline="0" dirty="0">
                          <a:latin typeface="Arial Narrow" panose="020B0606020202030204" pitchFamily="34" charset="0"/>
                        </a:rPr>
                        <a:t>Aerial Photography</a:t>
                      </a:r>
                    </a:p>
                    <a:p>
                      <a:pPr marL="0" indent="0">
                        <a:buFont typeface="Arial" panose="020B0604020202020204" pitchFamily="34" charset="0"/>
                        <a:buNone/>
                      </a:pPr>
                      <a:r>
                        <a:rPr lang="en-AU" sz="800" baseline="0" dirty="0">
                          <a:latin typeface="Arial Narrow" panose="020B0606020202030204" pitchFamily="34" charset="0"/>
                        </a:rPr>
                        <a:t>Echo sounding</a:t>
                      </a:r>
                    </a:p>
                    <a:p>
                      <a:pPr marL="0" indent="0">
                        <a:buFont typeface="Arial" panose="020B0604020202020204" pitchFamily="34" charset="0"/>
                        <a:buNone/>
                      </a:pPr>
                      <a:r>
                        <a:rPr lang="en-AU" sz="800" baseline="0" dirty="0">
                          <a:latin typeface="Arial Narrow" panose="020B0606020202030204" pitchFamily="34" charset="0"/>
                        </a:rPr>
                        <a:t>Side-scan sonar (swath mapping)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aseline="0" dirty="0">
                          <a:latin typeface="Arial Narrow" panose="020B0606020202030204" pitchFamily="34" charset="0"/>
                        </a:rPr>
                        <a:t>Remote sensing and GIS</a:t>
                      </a:r>
                    </a:p>
                    <a:p>
                      <a:pPr marL="0" indent="0">
                        <a:buFont typeface="Arial" panose="020B0604020202020204" pitchFamily="34" charset="0"/>
                        <a:buNone/>
                      </a:pPr>
                      <a:r>
                        <a:rPr lang="en-AU" sz="800" baseline="0" dirty="0">
                          <a:latin typeface="Arial Narrow" panose="020B0606020202030204" pitchFamily="34" charset="0"/>
                        </a:rPr>
                        <a:t>Manta Tow</a:t>
                      </a:r>
                    </a:p>
                    <a:p>
                      <a:pPr marL="0" indent="0">
                        <a:buFont typeface="Arial" panose="020B0604020202020204" pitchFamily="34" charset="0"/>
                        <a:buNone/>
                      </a:pPr>
                      <a:r>
                        <a:rPr lang="en-AU" sz="800" baseline="0" dirty="0">
                          <a:latin typeface="Arial Narrow" panose="020B0606020202030204" pitchFamily="34" charset="0"/>
                        </a:rPr>
                        <a:t>Free-swimming Observer</a:t>
                      </a:r>
                    </a:p>
                    <a:p>
                      <a:pPr marL="0" indent="0">
                        <a:buFont typeface="Arial" panose="020B0604020202020204" pitchFamily="34" charset="0"/>
                        <a:buNone/>
                      </a:pPr>
                      <a:r>
                        <a:rPr lang="en-AU" sz="800" baseline="0" dirty="0">
                          <a:latin typeface="Arial Narrow" panose="020B0606020202030204" pitchFamily="34" charset="0"/>
                        </a:rPr>
                        <a:t>Underwater Video (remotely or diver controlled)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AU" sz="800" baseline="0" dirty="0">
                          <a:latin typeface="Arial Narrow" panose="020B0606020202030204" pitchFamily="34" charset="0"/>
                        </a:rPr>
                        <a:t>Spot-checks</a:t>
                      </a:r>
                    </a:p>
                    <a:p>
                      <a:pPr marL="0" indent="0">
                        <a:buFont typeface="Arial" panose="020B0604020202020204" pitchFamily="34" charset="0"/>
                        <a:buNone/>
                      </a:pPr>
                      <a:r>
                        <a:rPr lang="en-AU" sz="800" b="0" baseline="0" dirty="0">
                          <a:latin typeface="Arial Narrow" panose="020B0606020202030204" pitchFamily="34" charset="0"/>
                        </a:rPr>
                        <a:t>Quadrats and Transects </a:t>
                      </a:r>
                    </a:p>
                    <a:p>
                      <a:pPr marL="0" indent="0">
                        <a:buFont typeface="Arial" panose="020B0604020202020204" pitchFamily="34" charset="0"/>
                        <a:buNone/>
                      </a:pPr>
                      <a:r>
                        <a:rPr lang="en-AU" sz="800" baseline="0" dirty="0">
                          <a:latin typeface="Arial Narrow" panose="020B0606020202030204" pitchFamily="34" charset="0"/>
                        </a:rPr>
                        <a:t>Photography </a:t>
                      </a:r>
                    </a:p>
                    <a:p>
                      <a:pPr marL="0" indent="0">
                        <a:buFont typeface="Arial" panose="020B0604020202020204" pitchFamily="34" charset="0"/>
                        <a:buNone/>
                      </a:pPr>
                      <a:r>
                        <a:rPr lang="en-AU" sz="800" baseline="0" dirty="0">
                          <a:latin typeface="Arial Narrow" panose="020B0606020202030204" pitchFamily="34" charset="0"/>
                        </a:rPr>
                        <a:t>Sample Removal (plastic and mesh bags)</a:t>
                      </a:r>
                    </a:p>
                    <a:p>
                      <a:pPr marL="0" indent="0">
                        <a:buFont typeface="Arial" panose="020B0604020202020204" pitchFamily="34" charset="0"/>
                        <a:buNone/>
                      </a:pPr>
                      <a:r>
                        <a:rPr lang="en-AU" sz="800" baseline="0" dirty="0">
                          <a:latin typeface="Arial Narrow" panose="020B0606020202030204" pitchFamily="34" charset="0"/>
                        </a:rPr>
                        <a:t>Marking and Tagging</a:t>
                      </a:r>
                    </a:p>
                    <a:p>
                      <a:pPr marL="0" indent="0">
                        <a:buFont typeface="Arial" panose="020B0604020202020204" pitchFamily="34" charset="0"/>
                        <a:buNone/>
                      </a:pPr>
                      <a:r>
                        <a:rPr lang="en-AU" sz="800" baseline="0" dirty="0">
                          <a:latin typeface="Arial Narrow" panose="020B0606020202030204" pitchFamily="34" charset="0"/>
                        </a:rPr>
                        <a:t>Core Sampling</a:t>
                      </a:r>
                    </a:p>
                    <a:p>
                      <a:pPr marL="0" indent="0">
                        <a:buFont typeface="Arial" panose="020B0604020202020204" pitchFamily="34" charset="0"/>
                        <a:buNone/>
                      </a:pPr>
                      <a:r>
                        <a:rPr lang="en-AU" sz="800" baseline="0" dirty="0">
                          <a:latin typeface="Arial Narrow" panose="020B0606020202030204" pitchFamily="34" charset="0"/>
                        </a:rPr>
                        <a:t>Benthic Grabs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aseline="0" dirty="0">
                          <a:latin typeface="Arial Narrow" panose="020B0606020202030204" pitchFamily="34" charset="0"/>
                        </a:rPr>
                        <a:t>Airlifts (i.e. suction airlift)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271">
                <a:tc gridSpan="2">
                  <a:txBody>
                    <a:bodyPr/>
                    <a:lstStyle/>
                    <a:p>
                      <a:r>
                        <a:rPr lang="en-AU" sz="1000" b="1" baseline="0" dirty="0">
                          <a:latin typeface="Arial Narrow" panose="020B0606020202030204" pitchFamily="34" charset="0"/>
                        </a:rPr>
                        <a:t>Intertidal Hard Substrata (e.g. rocky shores)</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2"/>
                  </a:ext>
                </a:extLst>
              </a:tr>
              <a:tr h="844663">
                <a:tc gridSpan="2">
                  <a:txBody>
                    <a:bodyPr/>
                    <a:lstStyle/>
                    <a:p>
                      <a:pPr marL="0" indent="0">
                        <a:buFont typeface="Arial" panose="020B0604020202020204" pitchFamily="34" charset="0"/>
                        <a:buNone/>
                      </a:pPr>
                      <a:r>
                        <a:rPr lang="en-AU" sz="800" baseline="0" dirty="0">
                          <a:latin typeface="Arial Narrow" panose="020B0606020202030204" pitchFamily="34" charset="0"/>
                        </a:rPr>
                        <a:t>Quadrats &amp; Transects</a:t>
                      </a:r>
                    </a:p>
                    <a:p>
                      <a:pPr marL="0" indent="0">
                        <a:buFont typeface="Arial" panose="020B0604020202020204" pitchFamily="34" charset="0"/>
                        <a:buNone/>
                      </a:pPr>
                      <a:r>
                        <a:rPr lang="en-AU" sz="800" baseline="0" dirty="0">
                          <a:latin typeface="Arial Narrow" panose="020B0606020202030204" pitchFamily="34" charset="0"/>
                        </a:rPr>
                        <a:t>Remote sensing and GIS</a:t>
                      </a:r>
                    </a:p>
                    <a:p>
                      <a:pPr marL="0" indent="0">
                        <a:buFont typeface="Arial" panose="020B0604020202020204" pitchFamily="34" charset="0"/>
                        <a:buNone/>
                      </a:pPr>
                      <a:r>
                        <a:rPr lang="en-AU" sz="800" baseline="0" dirty="0">
                          <a:latin typeface="Arial Narrow" panose="020B0606020202030204" pitchFamily="34" charset="0"/>
                        </a:rPr>
                        <a:t>Photography</a:t>
                      </a:r>
                    </a:p>
                    <a:p>
                      <a:pPr marL="0" indent="0">
                        <a:buFont typeface="Arial" panose="020B0604020202020204" pitchFamily="34" charset="0"/>
                        <a:buNone/>
                      </a:pPr>
                      <a:r>
                        <a:rPr lang="en-AU" sz="800" baseline="0" dirty="0">
                          <a:latin typeface="Arial Narrow" panose="020B0606020202030204" pitchFamily="34" charset="0"/>
                        </a:rPr>
                        <a:t>Sample removal</a:t>
                      </a:r>
                    </a:p>
                    <a:p>
                      <a:pPr marL="0" indent="0">
                        <a:buFont typeface="Arial" panose="020B0604020202020204" pitchFamily="34" charset="0"/>
                        <a:buNone/>
                      </a:pPr>
                      <a:r>
                        <a:rPr lang="en-AU" sz="800" baseline="0" dirty="0">
                          <a:latin typeface="Arial Narrow" panose="020B0606020202030204" pitchFamily="34" charset="0"/>
                        </a:rPr>
                        <a:t>Marking and Tagging</a:t>
                      </a:r>
                    </a:p>
                    <a:p>
                      <a:pPr marL="0" indent="0">
                        <a:buFont typeface="Arial" panose="020B0604020202020204" pitchFamily="34" charset="0"/>
                        <a:buNone/>
                      </a:pPr>
                      <a:r>
                        <a:rPr lang="en-AU" sz="800" baseline="0" dirty="0">
                          <a:latin typeface="Arial Narrow" panose="020B0606020202030204" pitchFamily="34" charset="0"/>
                        </a:rPr>
                        <a:t>Exclusion Cages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extLst>
                  <a:ext uri="{0D108BD9-81ED-4DB2-BD59-A6C34878D82A}">
                    <a16:rowId xmlns:a16="http://schemas.microsoft.com/office/drawing/2014/main" val="10003"/>
                  </a:ext>
                </a:extLst>
              </a:tr>
              <a:tr h="250271">
                <a:tc gridSpan="2">
                  <a:txBody>
                    <a:bodyPr/>
                    <a:lstStyle/>
                    <a:p>
                      <a:pPr marL="0" indent="0">
                        <a:buFont typeface="Arial" panose="020B0604020202020204" pitchFamily="34" charset="0"/>
                        <a:buNone/>
                      </a:pPr>
                      <a:r>
                        <a:rPr lang="en-AU" sz="1000" b="1" baseline="0" dirty="0">
                          <a:latin typeface="Arial Narrow" panose="020B0606020202030204" pitchFamily="34" charset="0"/>
                        </a:rPr>
                        <a:t>Soft Sediments (e.g.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4"/>
                  </a:ext>
                </a:extLst>
              </a:tr>
              <a:tr h="844663">
                <a:tc>
                  <a:txBody>
                    <a:bodyPr/>
                    <a:lstStyle/>
                    <a:p>
                      <a:pPr marL="0" indent="0">
                        <a:buFont typeface="Arial" panose="020B0604020202020204" pitchFamily="34" charset="0"/>
                        <a:buNone/>
                      </a:pPr>
                      <a:r>
                        <a:rPr lang="en-AU" sz="800" baseline="0" dirty="0">
                          <a:latin typeface="Arial Narrow" panose="020B0606020202030204" pitchFamily="34" charset="0"/>
                        </a:rPr>
                        <a:t>Box corer and sieve with various mesh sizes for:</a:t>
                      </a:r>
                    </a:p>
                    <a:p>
                      <a:pPr marL="171450" indent="-171450">
                        <a:buFont typeface="Arial" panose="020B0604020202020204" pitchFamily="34" charset="0"/>
                        <a:buChar char="•"/>
                      </a:pPr>
                      <a:r>
                        <a:rPr lang="en-AU" sz="800" baseline="0" dirty="0">
                          <a:latin typeface="Arial Narrow" panose="020B0606020202030204" pitchFamily="34" charset="0"/>
                        </a:rPr>
                        <a:t>Megafauna &gt;200mm</a:t>
                      </a:r>
                    </a:p>
                    <a:p>
                      <a:pPr marL="171450" indent="-171450">
                        <a:buFont typeface="Arial" panose="020B0604020202020204" pitchFamily="34" charset="0"/>
                        <a:buChar char="•"/>
                      </a:pPr>
                      <a:r>
                        <a:rPr lang="en-AU" sz="800" baseline="0" dirty="0" err="1">
                          <a:latin typeface="Arial Narrow" panose="020B0606020202030204" pitchFamily="34" charset="0"/>
                        </a:rPr>
                        <a:t>Macrofauna</a:t>
                      </a:r>
                      <a:r>
                        <a:rPr lang="en-AU" sz="800" baseline="0">
                          <a:latin typeface="Arial Narrow" panose="020B0606020202030204" pitchFamily="34" charset="0"/>
                        </a:rPr>
                        <a:t> 0.5mm-200mm</a:t>
                      </a:r>
                      <a:endParaRPr lang="en-AU" sz="800" baseline="0" dirty="0">
                        <a:latin typeface="Arial Narrow" panose="020B0606020202030204" pitchFamily="34" charset="0"/>
                      </a:endParaRPr>
                    </a:p>
                    <a:p>
                      <a:pPr marL="171450" indent="-171450">
                        <a:buFont typeface="Arial" panose="020B0604020202020204" pitchFamily="34" charset="0"/>
                        <a:buChar char="•"/>
                      </a:pPr>
                      <a:r>
                        <a:rPr lang="en-AU" sz="800" baseline="0" dirty="0" err="1">
                          <a:latin typeface="Arial Narrow" panose="020B0606020202030204" pitchFamily="34" charset="0"/>
                        </a:rPr>
                        <a:t>Meiofauna</a:t>
                      </a:r>
                      <a:r>
                        <a:rPr lang="en-AU" sz="800" baseline="0" dirty="0">
                          <a:latin typeface="Arial Narrow" panose="020B0606020202030204" pitchFamily="34" charset="0"/>
                        </a:rPr>
                        <a:t> 0.063mm-0.5mm</a:t>
                      </a:r>
                    </a:p>
                    <a:p>
                      <a:pPr marL="171450" indent="-171450">
                        <a:buFont typeface="Arial" panose="020B0604020202020204" pitchFamily="34" charset="0"/>
                        <a:buChar char="•"/>
                      </a:pPr>
                      <a:r>
                        <a:rPr lang="en-AU" sz="800" baseline="0" dirty="0">
                          <a:latin typeface="Arial Narrow" panose="020B0606020202030204" pitchFamily="34" charset="0"/>
                        </a:rPr>
                        <a:t>Microfauna &lt;0.063mm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r>
                        <a:rPr lang="en-AU" sz="800" baseline="0" dirty="0">
                          <a:latin typeface="Arial Narrow" panose="020B0606020202030204" pitchFamily="34" charset="0"/>
                        </a:rPr>
                        <a:t>Sediment Analyses </a:t>
                      </a:r>
                    </a:p>
                    <a:p>
                      <a:pPr marL="0" indent="0">
                        <a:buFont typeface="Arial" panose="020B0604020202020204" pitchFamily="34" charset="0"/>
                        <a:buNone/>
                      </a:pPr>
                      <a:r>
                        <a:rPr lang="en-AU" sz="800" baseline="0" dirty="0">
                          <a:latin typeface="Arial Narrow" panose="020B0606020202030204" pitchFamily="34" charset="0"/>
                        </a:rPr>
                        <a:t>Echo sounding </a:t>
                      </a:r>
                    </a:p>
                    <a:p>
                      <a:pPr marL="0" indent="0">
                        <a:buFont typeface="Arial" panose="020B0604020202020204" pitchFamily="34" charset="0"/>
                        <a:buNone/>
                      </a:pPr>
                      <a:r>
                        <a:rPr lang="en-AU" sz="800" baseline="0" dirty="0">
                          <a:latin typeface="Arial Narrow" panose="020B0606020202030204" pitchFamily="34" charset="0"/>
                        </a:rPr>
                        <a:t>Remote sensing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nvGraphicFramePr>
        <p:xfrm>
          <a:off x="3407123" y="2036748"/>
          <a:ext cx="2900238" cy="3660210"/>
        </p:xfrm>
        <a:graphic>
          <a:graphicData uri="http://schemas.openxmlformats.org/drawingml/2006/table">
            <a:tbl>
              <a:tblPr firstRow="1" bandRow="1">
                <a:tableStyleId>{5940675A-B579-460E-94D1-54222C63F5DA}</a:tableStyleId>
              </a:tblPr>
              <a:tblGrid>
                <a:gridCol w="1450119">
                  <a:extLst>
                    <a:ext uri="{9D8B030D-6E8A-4147-A177-3AD203B41FA5}">
                      <a16:colId xmlns:a16="http://schemas.microsoft.com/office/drawing/2014/main" val="20000"/>
                    </a:ext>
                  </a:extLst>
                </a:gridCol>
                <a:gridCol w="1450119">
                  <a:extLst>
                    <a:ext uri="{9D8B030D-6E8A-4147-A177-3AD203B41FA5}">
                      <a16:colId xmlns:a16="http://schemas.microsoft.com/office/drawing/2014/main" val="20001"/>
                    </a:ext>
                  </a:extLst>
                </a:gridCol>
              </a:tblGrid>
              <a:tr h="250271">
                <a:tc gridSpan="2">
                  <a:txBody>
                    <a:bodyPr/>
                    <a:lstStyle/>
                    <a:p>
                      <a:r>
                        <a:rPr lang="en-AU" sz="1000" b="1" baseline="0" dirty="0">
                          <a:latin typeface="Arial Narrow" panose="020B0606020202030204" pitchFamily="34" charset="0"/>
                        </a:rPr>
                        <a:t>Intertidal Estuarine Vegetation (i.e. mangroves)</a:t>
                      </a:r>
                      <a:endParaRPr lang="en-AU" sz="1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0"/>
                  </a:ext>
                </a:extLst>
              </a:tr>
              <a:tr h="344122">
                <a:tc gridSpan="2">
                  <a:txBody>
                    <a:bodyPr/>
                    <a:lstStyle/>
                    <a:p>
                      <a:r>
                        <a:rPr lang="en-AU" sz="800" baseline="0" dirty="0">
                          <a:latin typeface="Arial Narrow" panose="020B0606020202030204" pitchFamily="34" charset="0"/>
                        </a:rPr>
                        <a:t>Aerial photography, remote sensing and GIS</a:t>
                      </a:r>
                    </a:p>
                    <a:p>
                      <a:r>
                        <a:rPr lang="en-AU" sz="800" baseline="0" dirty="0">
                          <a:latin typeface="Arial Narrow" panose="020B0606020202030204" pitchFamily="34" charset="0"/>
                        </a:rPr>
                        <a:t>Quadrats and Transects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10001"/>
                  </a:ext>
                </a:extLst>
              </a:tr>
              <a:tr h="250271">
                <a:tc gridSpan="2">
                  <a:txBody>
                    <a:bodyPr/>
                    <a:lstStyle/>
                    <a:p>
                      <a:r>
                        <a:rPr lang="en-AU" sz="1000" b="1" dirty="0">
                          <a:latin typeface="Arial Narrow" panose="020B0606020202030204" pitchFamily="34" charset="0"/>
                        </a:rPr>
                        <a:t>Fish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2"/>
                  </a:ext>
                </a:extLst>
              </a:tr>
              <a:tr h="1094934">
                <a:tc>
                  <a:txBody>
                    <a:bodyPr/>
                    <a:lstStyle/>
                    <a:p>
                      <a:pPr marL="0" indent="0">
                        <a:buFont typeface="Arial" panose="020B0604020202020204" pitchFamily="34" charset="0"/>
                        <a:buNone/>
                      </a:pPr>
                      <a:r>
                        <a:rPr lang="en-AU" sz="800" baseline="0" dirty="0">
                          <a:latin typeface="Arial Narrow" panose="020B0606020202030204" pitchFamily="34" charset="0"/>
                        </a:rPr>
                        <a:t>Hand lines and set lines</a:t>
                      </a:r>
                    </a:p>
                    <a:p>
                      <a:pPr marL="0" indent="0">
                        <a:buFont typeface="Arial" panose="020B0604020202020204" pitchFamily="34" charset="0"/>
                        <a:buNone/>
                      </a:pPr>
                      <a:r>
                        <a:rPr lang="en-AU" sz="800" baseline="0" dirty="0">
                          <a:latin typeface="Arial Narrow" panose="020B0606020202030204" pitchFamily="34" charset="0"/>
                        </a:rPr>
                        <a:t>Traps</a:t>
                      </a:r>
                    </a:p>
                    <a:p>
                      <a:pPr marL="0" indent="0">
                        <a:buFont typeface="Arial" panose="020B0604020202020204" pitchFamily="34" charset="0"/>
                        <a:buNone/>
                      </a:pPr>
                      <a:r>
                        <a:rPr lang="en-AU" sz="800" baseline="0" dirty="0">
                          <a:latin typeface="Arial Narrow" panose="020B0606020202030204" pitchFamily="34" charset="0"/>
                        </a:rPr>
                        <a:t>Belt transects</a:t>
                      </a:r>
                    </a:p>
                    <a:p>
                      <a:pPr marL="0" indent="0">
                        <a:buFont typeface="Arial" panose="020B0604020202020204" pitchFamily="34" charset="0"/>
                        <a:buNone/>
                      </a:pPr>
                      <a:r>
                        <a:rPr lang="en-AU" sz="800" baseline="0" dirty="0">
                          <a:latin typeface="Arial Narrow" panose="020B0606020202030204" pitchFamily="34" charset="0"/>
                        </a:rPr>
                        <a:t>Stationary visual technique</a:t>
                      </a:r>
                    </a:p>
                    <a:p>
                      <a:pPr marL="0" indent="0">
                        <a:buFont typeface="Arial" panose="020B0604020202020204" pitchFamily="34" charset="0"/>
                        <a:buNone/>
                      </a:pPr>
                      <a:r>
                        <a:rPr lang="en-AU" sz="800" baseline="0" dirty="0">
                          <a:latin typeface="Arial Narrow" panose="020B0606020202030204" pitchFamily="34" charset="0"/>
                        </a:rPr>
                        <a:t>Video methods (i.e. BRUV)</a:t>
                      </a:r>
                    </a:p>
                    <a:p>
                      <a:pPr marL="0" indent="0">
                        <a:buFont typeface="Arial" panose="020B0604020202020204" pitchFamily="34" charset="0"/>
                        <a:buNone/>
                      </a:pPr>
                      <a:r>
                        <a:rPr lang="en-AU" sz="800" baseline="0" dirty="0">
                          <a:latin typeface="Arial Narrow" panose="020B0606020202030204" pitchFamily="34" charset="0"/>
                        </a:rPr>
                        <a:t>Tagging</a:t>
                      </a:r>
                    </a:p>
                    <a:p>
                      <a:pPr marL="0" indent="0">
                        <a:buFont typeface="Arial" panose="020B0604020202020204" pitchFamily="34" charset="0"/>
                        <a:buNone/>
                      </a:pPr>
                      <a:r>
                        <a:rPr lang="en-AU" sz="800" baseline="0" dirty="0">
                          <a:latin typeface="Arial Narrow" panose="020B0606020202030204" pitchFamily="34" charset="0"/>
                        </a:rPr>
                        <a:t>Gill nets </a:t>
                      </a:r>
                    </a:p>
                    <a:p>
                      <a:pPr marL="0" indent="0">
                        <a:buFont typeface="Arial" panose="020B0604020202020204" pitchFamily="34" charset="0"/>
                        <a:buNone/>
                      </a:pPr>
                      <a:r>
                        <a:rPr lang="en-AU" sz="800" baseline="0" dirty="0">
                          <a:latin typeface="Arial Narrow" panose="020B0606020202030204" pitchFamily="34" charset="0"/>
                        </a:rPr>
                        <a:t>Fish traps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AU" sz="800" baseline="0" dirty="0">
                          <a:latin typeface="Arial Narrow" panose="020B0606020202030204" pitchFamily="34" charset="0"/>
                        </a:rPr>
                        <a:t>Seine (drag) nets</a:t>
                      </a:r>
                    </a:p>
                    <a:p>
                      <a:pPr marL="0" indent="0">
                        <a:buFont typeface="Arial" panose="020B0604020202020204" pitchFamily="34" charset="0"/>
                        <a:buNone/>
                      </a:pPr>
                      <a:r>
                        <a:rPr lang="en-AU" sz="800" baseline="0" dirty="0">
                          <a:latin typeface="Arial Narrow" panose="020B0606020202030204" pitchFamily="34" charset="0"/>
                        </a:rPr>
                        <a:t>Trawls</a:t>
                      </a:r>
                    </a:p>
                    <a:p>
                      <a:pPr marL="0" indent="0">
                        <a:buFont typeface="Arial" panose="020B0604020202020204" pitchFamily="34" charset="0"/>
                        <a:buNone/>
                      </a:pPr>
                      <a:r>
                        <a:rPr lang="en-AU" sz="800" baseline="0" dirty="0">
                          <a:latin typeface="Arial Narrow" panose="020B0606020202030204" pitchFamily="34" charset="0"/>
                        </a:rPr>
                        <a:t>Electrofishing</a:t>
                      </a:r>
                    </a:p>
                    <a:p>
                      <a:pPr marL="0" indent="0">
                        <a:buFont typeface="Arial" panose="020B0604020202020204" pitchFamily="34" charset="0"/>
                        <a:buNone/>
                      </a:pPr>
                      <a:r>
                        <a:rPr lang="en-AU" sz="800" baseline="0" dirty="0">
                          <a:latin typeface="Arial Narrow" panose="020B0606020202030204" pitchFamily="34" charset="0"/>
                        </a:rPr>
                        <a:t>Fish poisoning</a:t>
                      </a:r>
                    </a:p>
                    <a:p>
                      <a:pPr marL="0" indent="0">
                        <a:buFont typeface="Arial" panose="020B0604020202020204" pitchFamily="34" charset="0"/>
                        <a:buNone/>
                      </a:pPr>
                      <a:r>
                        <a:rPr lang="en-AU" sz="800" baseline="0" dirty="0">
                          <a:latin typeface="Arial Narrow" panose="020B0606020202030204" pitchFamily="34" charset="0"/>
                        </a:rPr>
                        <a:t>Visual consensus</a:t>
                      </a:r>
                    </a:p>
                    <a:p>
                      <a:pPr marL="0" indent="0">
                        <a:buFont typeface="Arial" panose="020B0604020202020204" pitchFamily="34" charset="0"/>
                        <a:buNone/>
                      </a:pPr>
                      <a:r>
                        <a:rPr lang="en-AU" sz="800" baseline="0" dirty="0">
                          <a:latin typeface="Arial Narrow" panose="020B0606020202030204" pitchFamily="34" charset="0"/>
                        </a:rPr>
                        <a:t>Pot-net traps</a:t>
                      </a:r>
                    </a:p>
                    <a:p>
                      <a:pPr marL="0" indent="0">
                        <a:buFont typeface="Arial" panose="020B0604020202020204" pitchFamily="34" charset="0"/>
                        <a:buNone/>
                      </a:pPr>
                      <a:r>
                        <a:rPr lang="en-AU" sz="800" baseline="0" dirty="0">
                          <a:latin typeface="Arial Narrow" panose="020B0606020202030204" pitchFamily="34" charset="0"/>
                        </a:rPr>
                        <a:t>Drop net traps and throw traps</a:t>
                      </a:r>
                    </a:p>
                    <a:p>
                      <a:pPr marL="0" indent="0">
                        <a:buFont typeface="Arial" panose="020B0604020202020204" pitchFamily="34" charset="0"/>
                        <a:buNone/>
                      </a:pPr>
                      <a:r>
                        <a:rPr lang="en-AU" sz="800" baseline="0" dirty="0">
                          <a:latin typeface="Arial Narrow" panose="020B0606020202030204" pitchFamily="34" charset="0"/>
                        </a:rPr>
                        <a:t>Cast nets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0271">
                <a:tc gridSpan="2">
                  <a:txBody>
                    <a:bodyPr/>
                    <a:lstStyle/>
                    <a:p>
                      <a:pPr marL="0" indent="0">
                        <a:buFont typeface="Arial" panose="020B0604020202020204" pitchFamily="34" charset="0"/>
                        <a:buNone/>
                      </a:pPr>
                      <a:r>
                        <a:rPr lang="en-AU" sz="1000" b="1" baseline="0" dirty="0">
                          <a:latin typeface="Arial Narrow" panose="020B0606020202030204" pitchFamily="34" charset="0"/>
                        </a:rPr>
                        <a:t>Plankton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4"/>
                  </a:ext>
                </a:extLst>
              </a:tr>
              <a:tr h="1470341">
                <a:tc gridSpan="2">
                  <a:txBody>
                    <a:bodyPr/>
                    <a:lstStyle/>
                    <a:p>
                      <a:pPr marL="0" indent="0">
                        <a:buFont typeface="Arial" panose="020B0604020202020204" pitchFamily="34" charset="0"/>
                        <a:buNone/>
                      </a:pPr>
                      <a:r>
                        <a:rPr lang="en-AU" sz="800" baseline="0" dirty="0">
                          <a:latin typeface="Arial Narrow" panose="020B0606020202030204" pitchFamily="34" charset="0"/>
                        </a:rPr>
                        <a:t>Plankton nets and Plankton Tows</a:t>
                      </a:r>
                    </a:p>
                    <a:p>
                      <a:pPr marL="0" indent="0">
                        <a:buFont typeface="Arial" panose="020B0604020202020204" pitchFamily="34" charset="0"/>
                        <a:buNone/>
                      </a:pPr>
                      <a:r>
                        <a:rPr lang="en-AU" sz="800" baseline="0" dirty="0">
                          <a:latin typeface="Arial Narrow" panose="020B0606020202030204" pitchFamily="34" charset="0"/>
                        </a:rPr>
                        <a:t>Continuous plankton recorder (i.e. towed over transects 400nmiles at speeds up to 20knots)</a:t>
                      </a:r>
                    </a:p>
                    <a:p>
                      <a:pPr marL="0" indent="0">
                        <a:buFont typeface="Arial" panose="020B0604020202020204" pitchFamily="34" charset="0"/>
                        <a:buNone/>
                      </a:pPr>
                      <a:r>
                        <a:rPr lang="en-AU" sz="800" baseline="0" dirty="0">
                          <a:latin typeface="Arial Narrow" panose="020B0606020202030204" pitchFamily="34" charset="0"/>
                        </a:rPr>
                        <a:t>Remote sensing</a:t>
                      </a:r>
                    </a:p>
                    <a:p>
                      <a:pPr marL="0" indent="0">
                        <a:buFont typeface="Arial" panose="020B0604020202020204" pitchFamily="34" charset="0"/>
                        <a:buNone/>
                      </a:pPr>
                      <a:r>
                        <a:rPr lang="en-AU" sz="800" baseline="0" dirty="0">
                          <a:latin typeface="Arial Narrow" panose="020B0606020202030204" pitchFamily="34" charset="0"/>
                        </a:rPr>
                        <a:t>Depth stratification in planktonic communities</a:t>
                      </a:r>
                    </a:p>
                    <a:p>
                      <a:pPr marL="0" indent="0">
                        <a:buFont typeface="Arial" panose="020B0604020202020204" pitchFamily="34" charset="0"/>
                        <a:buNone/>
                      </a:pPr>
                      <a:r>
                        <a:rPr lang="en-AU" sz="800" baseline="0" dirty="0">
                          <a:latin typeface="Arial Narrow" panose="020B0606020202030204" pitchFamily="34" charset="0"/>
                        </a:rPr>
                        <a:t>Water pumps</a:t>
                      </a:r>
                    </a:p>
                    <a:p>
                      <a:pPr marL="0" indent="0">
                        <a:buFont typeface="Arial" panose="020B0604020202020204" pitchFamily="34" charset="0"/>
                        <a:buNone/>
                      </a:pPr>
                      <a:r>
                        <a:rPr lang="en-AU" sz="800" baseline="0" dirty="0">
                          <a:latin typeface="Arial Narrow" panose="020B0606020202030204" pitchFamily="34" charset="0"/>
                        </a:rPr>
                        <a:t>Water bottles (open and close at depth)</a:t>
                      </a:r>
                    </a:p>
                    <a:p>
                      <a:pPr marL="0" indent="0">
                        <a:buFont typeface="Arial" panose="020B0604020202020204" pitchFamily="34" charset="0"/>
                        <a:buNone/>
                      </a:pPr>
                      <a:r>
                        <a:rPr lang="en-AU" sz="800" baseline="0" dirty="0">
                          <a:latin typeface="Arial Narrow" panose="020B0606020202030204" pitchFamily="34" charset="0"/>
                        </a:rPr>
                        <a:t>Cod-ends and collecting buckets</a:t>
                      </a:r>
                    </a:p>
                    <a:p>
                      <a:pPr marL="0" indent="0">
                        <a:buFont typeface="Arial" panose="020B0604020202020204" pitchFamily="34" charset="0"/>
                        <a:buNone/>
                      </a:pPr>
                      <a:r>
                        <a:rPr lang="en-AU" sz="800" baseline="0" dirty="0">
                          <a:latin typeface="Arial Narrow" panose="020B0606020202030204" pitchFamily="34" charset="0"/>
                        </a:rPr>
                        <a:t>Purse-seine nets</a:t>
                      </a:r>
                    </a:p>
                    <a:p>
                      <a:pPr marL="0" indent="0">
                        <a:buFont typeface="Arial" panose="020B0604020202020204" pitchFamily="34" charset="0"/>
                        <a:buNone/>
                      </a:pPr>
                      <a:r>
                        <a:rPr lang="en-AU" sz="800" baseline="0" dirty="0">
                          <a:latin typeface="Arial Narrow" panose="020B0606020202030204" pitchFamily="34" charset="0"/>
                        </a:rPr>
                        <a:t>Plankton traps (demersal and light)</a:t>
                      </a:r>
                    </a:p>
                    <a:p>
                      <a:pPr marL="0" indent="0">
                        <a:buFont typeface="Arial" panose="020B0604020202020204" pitchFamily="34" charset="0"/>
                        <a:buNone/>
                      </a:pPr>
                      <a:r>
                        <a:rPr lang="en-AU" sz="800" baseline="0" dirty="0">
                          <a:latin typeface="Arial Narrow" panose="020B0606020202030204" pitchFamily="34" charset="0"/>
                        </a:rPr>
                        <a:t>Optical plankton counters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extLst>
                  <a:ext uri="{0D108BD9-81ED-4DB2-BD59-A6C34878D82A}">
                    <a16:rowId xmlns:a16="http://schemas.microsoft.com/office/drawing/2014/main" val="10005"/>
                  </a:ext>
                </a:extLst>
              </a:tr>
            </a:tbl>
          </a:graphicData>
        </a:graphic>
      </p:graphicFrame>
      <p:sp>
        <p:nvSpPr>
          <p:cNvPr id="14" name="Rectangle 13"/>
          <p:cNvSpPr/>
          <p:nvPr/>
        </p:nvSpPr>
        <p:spPr>
          <a:xfrm>
            <a:off x="382955" y="973118"/>
            <a:ext cx="5941274" cy="104644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Sampling Techniques and Equipment</a:t>
            </a:r>
          </a:p>
          <a:p>
            <a:r>
              <a:rPr lang="en-GB" sz="1150" dirty="0">
                <a:latin typeface="Arial Narrow" panose="020B0606020202030204" pitchFamily="34" charset="0"/>
              </a:rPr>
              <a:t>Your choice of sampling technique and equipment depends on a number of factors: the </a:t>
            </a:r>
            <a:r>
              <a:rPr lang="en-GB" sz="1150" i="1" dirty="0">
                <a:latin typeface="Arial Narrow" panose="020B0606020202030204" pitchFamily="34" charset="0"/>
              </a:rPr>
              <a:t>environment </a:t>
            </a:r>
            <a:r>
              <a:rPr lang="en-GB" sz="1150" dirty="0">
                <a:latin typeface="Arial Narrow" panose="020B0606020202030204" pitchFamily="34" charset="0"/>
              </a:rPr>
              <a:t>that you are sampling, the </a:t>
            </a:r>
            <a:r>
              <a:rPr lang="en-GB" sz="1150" i="1" dirty="0">
                <a:latin typeface="Arial Narrow" panose="020B0606020202030204" pitchFamily="34" charset="0"/>
              </a:rPr>
              <a:t>scale </a:t>
            </a:r>
            <a:r>
              <a:rPr lang="en-GB" sz="1150" dirty="0">
                <a:latin typeface="Arial Narrow" panose="020B0606020202030204" pitchFamily="34" charset="0"/>
              </a:rPr>
              <a:t>of the sample question, the</a:t>
            </a:r>
            <a:r>
              <a:rPr lang="en-GB" sz="1150" i="1" dirty="0">
                <a:latin typeface="Arial Narrow" panose="020B0606020202030204" pitchFamily="34" charset="0"/>
              </a:rPr>
              <a:t> size </a:t>
            </a:r>
            <a:r>
              <a:rPr lang="en-GB" sz="1150" dirty="0">
                <a:latin typeface="Arial Narrow" panose="020B0606020202030204" pitchFamily="34" charset="0"/>
              </a:rPr>
              <a:t>and </a:t>
            </a:r>
            <a:r>
              <a:rPr lang="en-GB" sz="1150" i="1" dirty="0">
                <a:latin typeface="Arial Narrow" panose="020B0606020202030204" pitchFamily="34" charset="0"/>
              </a:rPr>
              <a:t>mobility </a:t>
            </a:r>
            <a:r>
              <a:rPr lang="en-GB" sz="1150" dirty="0">
                <a:latin typeface="Arial Narrow" panose="020B0606020202030204" pitchFamily="34" charset="0"/>
              </a:rPr>
              <a:t>of the organisms, and </a:t>
            </a:r>
            <a:r>
              <a:rPr lang="en-GB" sz="1150" i="1" dirty="0">
                <a:latin typeface="Arial Narrow" panose="020B0606020202030204" pitchFamily="34" charset="0"/>
              </a:rPr>
              <a:t>time</a:t>
            </a:r>
            <a:r>
              <a:rPr lang="en-GB" sz="1150" dirty="0">
                <a:latin typeface="Arial Narrow" panose="020B0606020202030204" pitchFamily="34" charset="0"/>
              </a:rPr>
              <a:t> and</a:t>
            </a:r>
            <a:r>
              <a:rPr lang="en-GB" sz="1150" i="1" dirty="0">
                <a:latin typeface="Arial Narrow" panose="020B0606020202030204" pitchFamily="34" charset="0"/>
              </a:rPr>
              <a:t> budget </a:t>
            </a:r>
            <a:r>
              <a:rPr lang="en-GB" sz="1150" dirty="0">
                <a:latin typeface="Arial Narrow" panose="020B0606020202030204" pitchFamily="34" charset="0"/>
              </a:rPr>
              <a:t>constraints. </a:t>
            </a:r>
            <a:r>
              <a:rPr lang="en-GB" sz="1150" i="1" dirty="0">
                <a:latin typeface="Arial Narrow" panose="020B0606020202030204" pitchFamily="34" charset="0"/>
              </a:rPr>
              <a:t>Note: </a:t>
            </a:r>
            <a:r>
              <a:rPr lang="en-GB" sz="1150" dirty="0">
                <a:latin typeface="Arial Narrow" panose="020B0606020202030204" pitchFamily="34" charset="0"/>
              </a:rPr>
              <a:t>if you standardise the methodology by replicating what others have done in the past, you can compare data! Below is a comprehensive list of sampling techniques and equipment.</a:t>
            </a:r>
            <a:endParaRPr lang="en-GB" sz="1150" dirty="0">
              <a:latin typeface="Arial Narrow" panose="020B0606020202030204" pitchFamily="34" charset="0"/>
              <a:ea typeface="Times New Roman" panose="02020603050405020304" pitchFamily="18" charset="0"/>
            </a:endParaRPr>
          </a:p>
        </p:txBody>
      </p:sp>
      <p:sp>
        <p:nvSpPr>
          <p:cNvPr id="7" name="Rectangle 6"/>
          <p:cNvSpPr/>
          <p:nvPr/>
        </p:nvSpPr>
        <p:spPr>
          <a:xfrm>
            <a:off x="398754" y="5755260"/>
            <a:ext cx="5925475" cy="892552"/>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the answer to your research question will be incorrect.</a:t>
            </a:r>
          </a:p>
        </p:txBody>
      </p:sp>
      <p:cxnSp>
        <p:nvCxnSpPr>
          <p:cNvPr id="20" name="Straight Connector 19"/>
          <p:cNvCxnSpPr/>
          <p:nvPr/>
        </p:nvCxnSpPr>
        <p:spPr>
          <a:xfrm flipH="1">
            <a:off x="452511" y="575686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2003" y="6806461"/>
            <a:ext cx="1808885" cy="17994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p:cNvSpPr/>
          <p:nvPr/>
        </p:nvSpPr>
        <p:spPr>
          <a:xfrm>
            <a:off x="2610971" y="6600791"/>
            <a:ext cx="3746114" cy="1384995"/>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As a result, the 2D (as opposed to 3D) nature of the quadrat is a limitation of the quadrat. Another limitation is when mobile animals ‘flee from the scene’. Or, if the quadrat is too large or too small (or out of focus) for the size and scale of what is being measured. </a:t>
            </a:r>
          </a:p>
        </p:txBody>
      </p:sp>
      <p:sp>
        <p:nvSpPr>
          <p:cNvPr id="19" name="TextBox 18">
            <a:extLst>
              <a:ext uri="{FF2B5EF4-FFF2-40B4-BE49-F238E27FC236}">
                <a16:creationId xmlns:a16="http://schemas.microsoft.com/office/drawing/2014/main" id="{9366C154-AC36-4F21-8A97-B9CEC5625C6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1" name="TextBox 17">
            <a:extLst>
              <a:ext uri="{FF2B5EF4-FFF2-40B4-BE49-F238E27FC236}">
                <a16:creationId xmlns:a16="http://schemas.microsoft.com/office/drawing/2014/main" id="{99726503-4455-433E-B342-0EB352D74CE0}"/>
              </a:ext>
            </a:extLst>
          </p:cNvPr>
          <p:cNvSpPr txBox="1"/>
          <p:nvPr/>
        </p:nvSpPr>
        <p:spPr>
          <a:xfrm>
            <a:off x="5771657" y="17865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2" name="Straight Connector 21">
            <a:extLst>
              <a:ext uri="{FF2B5EF4-FFF2-40B4-BE49-F238E27FC236}">
                <a16:creationId xmlns:a16="http://schemas.microsoft.com/office/drawing/2014/main" id="{FE80D0FD-92B2-4435-9B70-5A566CAF2B85}"/>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3330FA7-FAF7-4DF0-AEED-61AB2FBFBF1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29" name="Picture 28">
            <a:extLst>
              <a:ext uri="{FF2B5EF4-FFF2-40B4-BE49-F238E27FC236}">
                <a16:creationId xmlns:a16="http://schemas.microsoft.com/office/drawing/2014/main" id="{597D0694-B199-41E1-998C-7C253B984A5D}"/>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2003" y="6806461"/>
            <a:ext cx="1808885" cy="17994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1" name="Rectangle 30">
            <a:extLst>
              <a:ext uri="{FF2B5EF4-FFF2-40B4-BE49-F238E27FC236}">
                <a16:creationId xmlns:a16="http://schemas.microsoft.com/office/drawing/2014/main" id="{DDB66B86-52F4-46A8-BE07-F285124FF4B4}"/>
              </a:ext>
            </a:extLst>
          </p:cNvPr>
          <p:cNvSpPr/>
          <p:nvPr/>
        </p:nvSpPr>
        <p:spPr>
          <a:xfrm>
            <a:off x="2689462" y="7990796"/>
            <a:ext cx="3589133" cy="69136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Download and peruse the following publication: </a:t>
            </a:r>
          </a:p>
        </p:txBody>
      </p:sp>
      <p:sp>
        <p:nvSpPr>
          <p:cNvPr id="32" name="Rectangle 31">
            <a:extLst>
              <a:ext uri="{FF2B5EF4-FFF2-40B4-BE49-F238E27FC236}">
                <a16:creationId xmlns:a16="http://schemas.microsoft.com/office/drawing/2014/main" id="{8372204F-975C-420F-B668-7FEC25073C5C}"/>
              </a:ext>
            </a:extLst>
          </p:cNvPr>
          <p:cNvSpPr/>
          <p:nvPr/>
        </p:nvSpPr>
        <p:spPr>
          <a:xfrm>
            <a:off x="2689462" y="8282049"/>
            <a:ext cx="3634767" cy="369332"/>
          </a:xfrm>
          <a:prstGeom prst="rect">
            <a:avLst/>
          </a:prstGeom>
        </p:spPr>
        <p:txBody>
          <a:bodyPr wrap="square">
            <a:spAutoFit/>
          </a:bodyPr>
          <a:lstStyle/>
          <a:p>
            <a:r>
              <a:rPr lang="en-AU" sz="900" dirty="0">
                <a:latin typeface="Arial Narrow" panose="020B0606020202030204" pitchFamily="34" charset="0"/>
              </a:rPr>
              <a:t>Hill J. &amp; Wilkinson, C. (2004). </a:t>
            </a:r>
            <a:r>
              <a:rPr lang="en-AU" sz="900" i="1" dirty="0">
                <a:latin typeface="Arial Narrow" panose="020B0606020202030204" pitchFamily="34" charset="0"/>
              </a:rPr>
              <a:t>Methods for Ecological Monitoring of Coral Reefs: </a:t>
            </a:r>
            <a:br>
              <a:rPr lang="en-AU" sz="900" i="1" dirty="0">
                <a:latin typeface="Arial Narrow" panose="020B0606020202030204" pitchFamily="34" charset="0"/>
              </a:rPr>
            </a:br>
            <a:r>
              <a:rPr lang="en-AU" sz="900" i="1" dirty="0">
                <a:latin typeface="Arial Narrow" panose="020B0606020202030204" pitchFamily="34" charset="0"/>
              </a:rPr>
              <a:t>A resource for Managers: Version 1. </a:t>
            </a:r>
            <a:r>
              <a:rPr lang="en-AU" sz="900" dirty="0">
                <a:latin typeface="Arial Narrow" panose="020B0606020202030204" pitchFamily="34" charset="0"/>
              </a:rPr>
              <a:t>AIMS. Townsville. QLD. ISBN: </a:t>
            </a:r>
            <a:r>
              <a:rPr lang="de-DE" sz="900" dirty="0">
                <a:latin typeface="Arial Narrow" panose="020B0606020202030204" pitchFamily="34" charset="0"/>
              </a:rPr>
              <a:t>0 642 322 376</a:t>
            </a:r>
            <a:endParaRPr lang="en-AU" sz="900" dirty="0">
              <a:latin typeface="Arial Narrow" panose="020B0606020202030204" pitchFamily="34" charset="0"/>
            </a:endParaRPr>
          </a:p>
        </p:txBody>
      </p:sp>
      <p:sp>
        <p:nvSpPr>
          <p:cNvPr id="3" name="TextBox 2">
            <a:extLst>
              <a:ext uri="{FF2B5EF4-FFF2-40B4-BE49-F238E27FC236}">
                <a16:creationId xmlns:a16="http://schemas.microsoft.com/office/drawing/2014/main" id="{8B9C71BE-7101-1EA8-8156-3C79D603D219}"/>
              </a:ext>
            </a:extLst>
          </p:cNvPr>
          <p:cNvSpPr txBox="1"/>
          <p:nvPr/>
        </p:nvSpPr>
        <p:spPr>
          <a:xfrm>
            <a:off x="1470633" y="177114"/>
            <a:ext cx="418673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Select a sampling technique &amp; equipment</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Experimental Design</a:t>
            </a:r>
            <a:endParaRPr lang="en-AU" b="1" i="1" dirty="0">
              <a:highlight>
                <a:srgbClr val="FFFF00"/>
              </a:highlight>
              <a:latin typeface="Arial Narrow" panose="020B0606020202030204" pitchFamily="34" charset="0"/>
            </a:endParaRPr>
          </a:p>
        </p:txBody>
      </p:sp>
      <p:cxnSp>
        <p:nvCxnSpPr>
          <p:cNvPr id="5" name="Straight Connector 4">
            <a:extLst>
              <a:ext uri="{FF2B5EF4-FFF2-40B4-BE49-F238E27FC236}">
                <a16:creationId xmlns:a16="http://schemas.microsoft.com/office/drawing/2014/main" id="{0C0A06BE-0B5C-3DB0-A56E-396E4E29302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95D80E5A-C80A-A622-E94B-1F7C691C77B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1326CCB0-7DD0-3793-5C8B-03244B785CB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8491708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9539" y="5373170"/>
            <a:ext cx="2807793" cy="107942"/>
          </a:xfrm>
          <a:prstGeom prst="rect">
            <a:avLst/>
          </a:prstGeom>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Oval 38"/>
          <p:cNvSpPr/>
          <p:nvPr/>
        </p:nvSpPr>
        <p:spPr>
          <a:xfrm>
            <a:off x="840890" y="5384384"/>
            <a:ext cx="90488" cy="993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Oval 39"/>
          <p:cNvSpPr/>
          <p:nvPr/>
        </p:nvSpPr>
        <p:spPr>
          <a:xfrm>
            <a:off x="1554079" y="5373619"/>
            <a:ext cx="103217" cy="103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Oval 40"/>
          <p:cNvSpPr/>
          <p:nvPr/>
        </p:nvSpPr>
        <p:spPr>
          <a:xfrm>
            <a:off x="2246591" y="5373619"/>
            <a:ext cx="96508" cy="103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Oval 41"/>
          <p:cNvSpPr/>
          <p:nvPr/>
        </p:nvSpPr>
        <p:spPr>
          <a:xfrm>
            <a:off x="2911380" y="5382138"/>
            <a:ext cx="99853" cy="1015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TextBox 44"/>
          <p:cNvSpPr txBox="1"/>
          <p:nvPr/>
        </p:nvSpPr>
        <p:spPr>
          <a:xfrm rot="16200000">
            <a:off x="573092" y="5016908"/>
            <a:ext cx="621854" cy="184666"/>
          </a:xfrm>
          <a:prstGeom prst="rect">
            <a:avLst/>
          </a:prstGeom>
          <a:noFill/>
        </p:spPr>
        <p:txBody>
          <a:bodyPr wrap="square" rtlCol="0">
            <a:spAutoFit/>
          </a:bodyPr>
          <a:lstStyle/>
          <a:p>
            <a:r>
              <a:rPr lang="en-AU" sz="600" dirty="0">
                <a:latin typeface="Arial Narrow" panose="020B0606020202030204" pitchFamily="34" charset="0"/>
              </a:rPr>
              <a:t>Branching</a:t>
            </a:r>
          </a:p>
        </p:txBody>
      </p:sp>
      <p:sp>
        <p:nvSpPr>
          <p:cNvPr id="46" name="TextBox 45"/>
          <p:cNvSpPr txBox="1"/>
          <p:nvPr/>
        </p:nvSpPr>
        <p:spPr>
          <a:xfrm rot="16200000">
            <a:off x="1409443" y="5138111"/>
            <a:ext cx="402560" cy="184666"/>
          </a:xfrm>
          <a:prstGeom prst="rect">
            <a:avLst/>
          </a:prstGeom>
          <a:noFill/>
        </p:spPr>
        <p:txBody>
          <a:bodyPr wrap="square" rtlCol="0">
            <a:spAutoFit/>
          </a:bodyPr>
          <a:lstStyle/>
          <a:p>
            <a:r>
              <a:rPr lang="en-AU" sz="600" dirty="0">
                <a:latin typeface="Arial Narrow" panose="020B0606020202030204" pitchFamily="34" charset="0"/>
              </a:rPr>
              <a:t>Plate</a:t>
            </a:r>
          </a:p>
        </p:txBody>
      </p:sp>
      <p:sp>
        <p:nvSpPr>
          <p:cNvPr id="47" name="TextBox 46"/>
          <p:cNvSpPr txBox="1"/>
          <p:nvPr/>
        </p:nvSpPr>
        <p:spPr>
          <a:xfrm rot="16200000">
            <a:off x="2085215" y="5138900"/>
            <a:ext cx="404138" cy="184666"/>
          </a:xfrm>
          <a:prstGeom prst="rect">
            <a:avLst/>
          </a:prstGeom>
          <a:noFill/>
        </p:spPr>
        <p:txBody>
          <a:bodyPr wrap="square" rtlCol="0">
            <a:spAutoFit/>
          </a:bodyPr>
          <a:lstStyle/>
          <a:p>
            <a:r>
              <a:rPr lang="en-AU" sz="600" dirty="0">
                <a:latin typeface="Arial Narrow" panose="020B0606020202030204" pitchFamily="34" charset="0"/>
              </a:rPr>
              <a:t>Boulder</a:t>
            </a:r>
          </a:p>
        </p:txBody>
      </p:sp>
      <p:sp>
        <p:nvSpPr>
          <p:cNvPr id="49" name="TextBox 48"/>
          <p:cNvSpPr txBox="1"/>
          <p:nvPr/>
        </p:nvSpPr>
        <p:spPr>
          <a:xfrm rot="16200000">
            <a:off x="2714003" y="5078748"/>
            <a:ext cx="503415" cy="184666"/>
          </a:xfrm>
          <a:prstGeom prst="rect">
            <a:avLst/>
          </a:prstGeom>
          <a:noFill/>
        </p:spPr>
        <p:txBody>
          <a:bodyPr wrap="square" rtlCol="0">
            <a:spAutoFit/>
          </a:bodyPr>
          <a:lstStyle/>
          <a:p>
            <a:r>
              <a:rPr lang="en-AU" sz="600" dirty="0">
                <a:latin typeface="Arial Narrow" panose="020B0606020202030204" pitchFamily="34" charset="0"/>
              </a:rPr>
              <a:t>Branching</a:t>
            </a:r>
          </a:p>
        </p:txBody>
      </p:sp>
      <p:sp>
        <p:nvSpPr>
          <p:cNvPr id="67" name="Rectangle 66"/>
          <p:cNvSpPr/>
          <p:nvPr/>
        </p:nvSpPr>
        <p:spPr>
          <a:xfrm>
            <a:off x="398094" y="973010"/>
            <a:ext cx="600164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Quadrats and Transects</a:t>
            </a:r>
          </a:p>
          <a:p>
            <a:pPr>
              <a:spcAft>
                <a:spcPts val="0"/>
              </a:spcAft>
            </a:pPr>
            <a:r>
              <a:rPr lang="en-GB" sz="1200" dirty="0">
                <a:latin typeface="Arial Narrow" panose="020B0606020202030204" pitchFamily="34" charset="0"/>
                <a:ea typeface="Times New Roman" panose="02020603050405020304" pitchFamily="18" charset="0"/>
              </a:rPr>
              <a:t>Quadrats and transects are common tools of the trade in marine science research. Below is a brief overview of the Quadrat-transect method, the Point Intercept Method and the Line Intercept Method</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a:t>
            </a:r>
          </a:p>
        </p:txBody>
      </p:sp>
      <p:sp>
        <p:nvSpPr>
          <p:cNvPr id="108" name="TextBox 107"/>
          <p:cNvSpPr txBox="1"/>
          <p:nvPr/>
        </p:nvSpPr>
        <p:spPr>
          <a:xfrm>
            <a:off x="4516174" y="2981179"/>
            <a:ext cx="1244485" cy="215444"/>
          </a:xfrm>
          <a:prstGeom prst="rect">
            <a:avLst/>
          </a:prstGeom>
          <a:noFill/>
        </p:spPr>
        <p:txBody>
          <a:bodyPr wrap="square" rtlCol="0">
            <a:spAutoFit/>
          </a:bodyPr>
          <a:lstStyle/>
          <a:p>
            <a:pPr algn="r"/>
            <a:r>
              <a:rPr lang="en-AU" sz="800" dirty="0"/>
              <a:t>Transect (tape measure)</a:t>
            </a:r>
          </a:p>
        </p:txBody>
      </p:sp>
      <p:sp>
        <p:nvSpPr>
          <p:cNvPr id="109" name="Rectangle 108"/>
          <p:cNvSpPr/>
          <p:nvPr/>
        </p:nvSpPr>
        <p:spPr>
          <a:xfrm>
            <a:off x="469249" y="1679452"/>
            <a:ext cx="5853202" cy="52322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Quadrat-transect method </a:t>
            </a:r>
          </a:p>
          <a:p>
            <a:r>
              <a:rPr lang="en-AU" sz="1200" dirty="0">
                <a:latin typeface="Arial Narrow" panose="020B0606020202030204" pitchFamily="34" charset="0"/>
                <a:ea typeface="Times New Roman" panose="02020603050405020304" pitchFamily="18" charset="0"/>
              </a:rPr>
              <a:t>Quadrats (i.e. squares) are </a:t>
            </a:r>
            <a:r>
              <a:rPr lang="en-AU" sz="1200" i="1" dirty="0">
                <a:latin typeface="Arial Narrow" panose="020B0606020202030204" pitchFamily="34" charset="0"/>
              </a:rPr>
              <a:t>randomly</a:t>
            </a:r>
            <a:r>
              <a:rPr lang="en-AU" sz="1200" dirty="0">
                <a:latin typeface="Arial Narrow" panose="020B0606020202030204" pitchFamily="34" charset="0"/>
              </a:rPr>
              <a:t> placed along a transect </a:t>
            </a:r>
            <a:r>
              <a:rPr lang="en-AU" sz="1200" b="1" i="1" dirty="0">
                <a:latin typeface="Arial Narrow" panose="020B0606020202030204" pitchFamily="34" charset="0"/>
              </a:rPr>
              <a:t>or </a:t>
            </a:r>
            <a:r>
              <a:rPr lang="en-AU" sz="1200" i="1" dirty="0">
                <a:latin typeface="Arial Narrow" panose="020B0606020202030204" pitchFamily="34" charset="0"/>
              </a:rPr>
              <a:t>evenly </a:t>
            </a:r>
            <a:r>
              <a:rPr lang="en-AU" sz="1200" dirty="0">
                <a:latin typeface="Arial Narrow" panose="020B0606020202030204" pitchFamily="34" charset="0"/>
              </a:rPr>
              <a:t>spaced along a transect (line). </a:t>
            </a:r>
            <a:endParaRPr lang="en-AU" sz="1200" i="1" dirty="0">
              <a:latin typeface="Arial Narrow" panose="020B0606020202030204" pitchFamily="34" charset="0"/>
            </a:endParaRPr>
          </a:p>
        </p:txBody>
      </p:sp>
      <p:graphicFrame>
        <p:nvGraphicFramePr>
          <p:cNvPr id="110" name="Table 109"/>
          <p:cNvGraphicFramePr>
            <a:graphicFrameLocks noGrp="1"/>
          </p:cNvGraphicFramePr>
          <p:nvPr/>
        </p:nvGraphicFramePr>
        <p:xfrm>
          <a:off x="921859" y="2553852"/>
          <a:ext cx="4740505" cy="370840"/>
        </p:xfrm>
        <a:graphic>
          <a:graphicData uri="http://schemas.openxmlformats.org/drawingml/2006/table">
            <a:tbl>
              <a:tblPr firstRow="1" bandRow="1">
                <a:tableStyleId>{5940675A-B579-460E-94D1-54222C63F5DA}</a:tableStyleId>
              </a:tblPr>
              <a:tblGrid>
                <a:gridCol w="430955">
                  <a:extLst>
                    <a:ext uri="{9D8B030D-6E8A-4147-A177-3AD203B41FA5}">
                      <a16:colId xmlns:a16="http://schemas.microsoft.com/office/drawing/2014/main" val="20000"/>
                    </a:ext>
                  </a:extLst>
                </a:gridCol>
                <a:gridCol w="430955">
                  <a:extLst>
                    <a:ext uri="{9D8B030D-6E8A-4147-A177-3AD203B41FA5}">
                      <a16:colId xmlns:a16="http://schemas.microsoft.com/office/drawing/2014/main" val="20001"/>
                    </a:ext>
                  </a:extLst>
                </a:gridCol>
                <a:gridCol w="430955">
                  <a:extLst>
                    <a:ext uri="{9D8B030D-6E8A-4147-A177-3AD203B41FA5}">
                      <a16:colId xmlns:a16="http://schemas.microsoft.com/office/drawing/2014/main" val="20002"/>
                    </a:ext>
                  </a:extLst>
                </a:gridCol>
                <a:gridCol w="430955">
                  <a:extLst>
                    <a:ext uri="{9D8B030D-6E8A-4147-A177-3AD203B41FA5}">
                      <a16:colId xmlns:a16="http://schemas.microsoft.com/office/drawing/2014/main" val="20003"/>
                    </a:ext>
                  </a:extLst>
                </a:gridCol>
                <a:gridCol w="430955">
                  <a:extLst>
                    <a:ext uri="{9D8B030D-6E8A-4147-A177-3AD203B41FA5}">
                      <a16:colId xmlns:a16="http://schemas.microsoft.com/office/drawing/2014/main" val="20004"/>
                    </a:ext>
                  </a:extLst>
                </a:gridCol>
                <a:gridCol w="430955">
                  <a:extLst>
                    <a:ext uri="{9D8B030D-6E8A-4147-A177-3AD203B41FA5}">
                      <a16:colId xmlns:a16="http://schemas.microsoft.com/office/drawing/2014/main" val="20005"/>
                    </a:ext>
                  </a:extLst>
                </a:gridCol>
                <a:gridCol w="430955">
                  <a:extLst>
                    <a:ext uri="{9D8B030D-6E8A-4147-A177-3AD203B41FA5}">
                      <a16:colId xmlns:a16="http://schemas.microsoft.com/office/drawing/2014/main" val="20006"/>
                    </a:ext>
                  </a:extLst>
                </a:gridCol>
                <a:gridCol w="430955">
                  <a:extLst>
                    <a:ext uri="{9D8B030D-6E8A-4147-A177-3AD203B41FA5}">
                      <a16:colId xmlns:a16="http://schemas.microsoft.com/office/drawing/2014/main" val="20007"/>
                    </a:ext>
                  </a:extLst>
                </a:gridCol>
                <a:gridCol w="430955">
                  <a:extLst>
                    <a:ext uri="{9D8B030D-6E8A-4147-A177-3AD203B41FA5}">
                      <a16:colId xmlns:a16="http://schemas.microsoft.com/office/drawing/2014/main" val="20008"/>
                    </a:ext>
                  </a:extLst>
                </a:gridCol>
                <a:gridCol w="430955">
                  <a:extLst>
                    <a:ext uri="{9D8B030D-6E8A-4147-A177-3AD203B41FA5}">
                      <a16:colId xmlns:a16="http://schemas.microsoft.com/office/drawing/2014/main" val="20009"/>
                    </a:ext>
                  </a:extLst>
                </a:gridCol>
                <a:gridCol w="430955">
                  <a:extLst>
                    <a:ext uri="{9D8B030D-6E8A-4147-A177-3AD203B41FA5}">
                      <a16:colId xmlns:a16="http://schemas.microsoft.com/office/drawing/2014/main" val="20010"/>
                    </a:ext>
                  </a:extLst>
                </a:gridCol>
              </a:tblGrid>
              <a:tr h="370840">
                <a:tc>
                  <a:txBody>
                    <a:bodyPr/>
                    <a:lstStyle/>
                    <a:p>
                      <a:pPr algn="ctr"/>
                      <a:r>
                        <a:rPr lang="en-AU" sz="1200" dirty="0">
                          <a:latin typeface="Arial Narrow" panose="020B0606020202030204" pitchFamily="34" charset="0"/>
                        </a:rPr>
                        <a:t>Q1</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Q6</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bl>
          </a:graphicData>
        </a:graphic>
      </p:graphicFrame>
      <p:cxnSp>
        <p:nvCxnSpPr>
          <p:cNvPr id="112" name="Straight Arrow Connector 111"/>
          <p:cNvCxnSpPr/>
          <p:nvPr/>
        </p:nvCxnSpPr>
        <p:spPr>
          <a:xfrm>
            <a:off x="898691" y="3006577"/>
            <a:ext cx="49153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067724" y="2973942"/>
            <a:ext cx="419103" cy="215444"/>
          </a:xfrm>
          <a:prstGeom prst="rect">
            <a:avLst/>
          </a:prstGeom>
          <a:noFill/>
        </p:spPr>
        <p:txBody>
          <a:bodyPr wrap="square" rtlCol="0">
            <a:spAutoFit/>
          </a:bodyPr>
          <a:lstStyle/>
          <a:p>
            <a:pPr algn="r"/>
            <a:r>
              <a:rPr lang="en-AU" sz="800" dirty="0"/>
              <a:t>1m</a:t>
            </a:r>
          </a:p>
        </p:txBody>
      </p:sp>
      <p:sp>
        <p:nvSpPr>
          <p:cNvPr id="116" name="TextBox 115"/>
          <p:cNvSpPr txBox="1"/>
          <p:nvPr/>
        </p:nvSpPr>
        <p:spPr>
          <a:xfrm>
            <a:off x="5831448" y="2810129"/>
            <a:ext cx="359772" cy="338554"/>
          </a:xfrm>
          <a:prstGeom prst="rect">
            <a:avLst/>
          </a:prstGeom>
          <a:noFill/>
        </p:spPr>
        <p:txBody>
          <a:bodyPr wrap="square" rtlCol="0">
            <a:spAutoFit/>
          </a:bodyPr>
          <a:lstStyle/>
          <a:p>
            <a:r>
              <a:rPr lang="en-AU" sz="1600" dirty="0">
                <a:latin typeface="Arial Narrow" panose="020B0606020202030204" pitchFamily="34" charset="0"/>
              </a:rPr>
              <a:t>x3 </a:t>
            </a:r>
          </a:p>
        </p:txBody>
      </p:sp>
      <p:sp>
        <p:nvSpPr>
          <p:cNvPr id="119" name="TextBox 118"/>
          <p:cNvSpPr txBox="1"/>
          <p:nvPr/>
        </p:nvSpPr>
        <p:spPr>
          <a:xfrm>
            <a:off x="1622947" y="2973942"/>
            <a:ext cx="318921" cy="215444"/>
          </a:xfrm>
          <a:prstGeom prst="rect">
            <a:avLst/>
          </a:prstGeom>
          <a:noFill/>
        </p:spPr>
        <p:txBody>
          <a:bodyPr wrap="square" rtlCol="0">
            <a:spAutoFit/>
          </a:bodyPr>
          <a:lstStyle/>
          <a:p>
            <a:pPr algn="r"/>
            <a:r>
              <a:rPr lang="en-AU" sz="800" dirty="0"/>
              <a:t>2m</a:t>
            </a:r>
          </a:p>
        </p:txBody>
      </p:sp>
      <p:sp>
        <p:nvSpPr>
          <p:cNvPr id="120" name="TextBox 119"/>
          <p:cNvSpPr txBox="1"/>
          <p:nvPr/>
        </p:nvSpPr>
        <p:spPr>
          <a:xfrm>
            <a:off x="2025920" y="2970032"/>
            <a:ext cx="327292" cy="215444"/>
          </a:xfrm>
          <a:prstGeom prst="rect">
            <a:avLst/>
          </a:prstGeom>
          <a:noFill/>
        </p:spPr>
        <p:txBody>
          <a:bodyPr wrap="square" rtlCol="0">
            <a:spAutoFit/>
          </a:bodyPr>
          <a:lstStyle/>
          <a:p>
            <a:pPr algn="r"/>
            <a:r>
              <a:rPr lang="en-AU" sz="800" dirty="0"/>
              <a:t>3m</a:t>
            </a:r>
          </a:p>
        </p:txBody>
      </p:sp>
      <p:sp>
        <p:nvSpPr>
          <p:cNvPr id="121" name="TextBox 120"/>
          <p:cNvSpPr txBox="1"/>
          <p:nvPr/>
        </p:nvSpPr>
        <p:spPr>
          <a:xfrm>
            <a:off x="2491131" y="2976438"/>
            <a:ext cx="327292" cy="215444"/>
          </a:xfrm>
          <a:prstGeom prst="rect">
            <a:avLst/>
          </a:prstGeom>
          <a:noFill/>
        </p:spPr>
        <p:txBody>
          <a:bodyPr wrap="square" rtlCol="0">
            <a:spAutoFit/>
          </a:bodyPr>
          <a:lstStyle/>
          <a:p>
            <a:pPr algn="r"/>
            <a:r>
              <a:rPr lang="en-AU" sz="800" dirty="0"/>
              <a:t>4m</a:t>
            </a:r>
          </a:p>
        </p:txBody>
      </p:sp>
      <p:sp>
        <p:nvSpPr>
          <p:cNvPr id="122" name="TextBox 121"/>
          <p:cNvSpPr txBox="1"/>
          <p:nvPr/>
        </p:nvSpPr>
        <p:spPr>
          <a:xfrm>
            <a:off x="2884021" y="2971803"/>
            <a:ext cx="327292" cy="215444"/>
          </a:xfrm>
          <a:prstGeom prst="rect">
            <a:avLst/>
          </a:prstGeom>
          <a:noFill/>
        </p:spPr>
        <p:txBody>
          <a:bodyPr wrap="square" rtlCol="0">
            <a:spAutoFit/>
          </a:bodyPr>
          <a:lstStyle/>
          <a:p>
            <a:pPr algn="r"/>
            <a:r>
              <a:rPr lang="en-AU" sz="800" dirty="0"/>
              <a:t>5m</a:t>
            </a:r>
          </a:p>
        </p:txBody>
      </p:sp>
      <p:sp>
        <p:nvSpPr>
          <p:cNvPr id="123" name="TextBox 122"/>
          <p:cNvSpPr txBox="1"/>
          <p:nvPr/>
        </p:nvSpPr>
        <p:spPr>
          <a:xfrm>
            <a:off x="3292112" y="2970032"/>
            <a:ext cx="375003" cy="215444"/>
          </a:xfrm>
          <a:prstGeom prst="rect">
            <a:avLst/>
          </a:prstGeom>
          <a:noFill/>
        </p:spPr>
        <p:txBody>
          <a:bodyPr wrap="square" rtlCol="0">
            <a:spAutoFit/>
          </a:bodyPr>
          <a:lstStyle/>
          <a:p>
            <a:pPr algn="r"/>
            <a:r>
              <a:rPr lang="en-AU" sz="800" dirty="0"/>
              <a:t>6m</a:t>
            </a:r>
          </a:p>
        </p:txBody>
      </p:sp>
      <p:sp>
        <p:nvSpPr>
          <p:cNvPr id="124" name="Rectangle 123"/>
          <p:cNvSpPr/>
          <p:nvPr/>
        </p:nvSpPr>
        <p:spPr>
          <a:xfrm>
            <a:off x="2355201" y="3241264"/>
            <a:ext cx="918332" cy="8085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tx1"/>
              </a:solidFill>
              <a:latin typeface="Arial Narrow" panose="020B0606020202030204" pitchFamily="34" charset="0"/>
            </a:endParaRPr>
          </a:p>
        </p:txBody>
      </p:sp>
      <p:sp>
        <p:nvSpPr>
          <p:cNvPr id="125" name="Rectangle 124"/>
          <p:cNvSpPr/>
          <p:nvPr/>
        </p:nvSpPr>
        <p:spPr>
          <a:xfrm>
            <a:off x="2284084" y="3421035"/>
            <a:ext cx="1052803" cy="461665"/>
          </a:xfrm>
          <a:prstGeom prst="rect">
            <a:avLst/>
          </a:prstGeom>
        </p:spPr>
        <p:txBody>
          <a:bodyPr wrap="square">
            <a:spAutoFit/>
          </a:bodyPr>
          <a:lstStyle/>
          <a:p>
            <a:pPr algn="ctr"/>
            <a:r>
              <a:rPr lang="en-AU" sz="800" dirty="0">
                <a:latin typeface="Arial Narrow" panose="020B0606020202030204" pitchFamily="34" charset="0"/>
              </a:rPr>
              <a:t>Identify and record everything within the quadrat</a:t>
            </a:r>
          </a:p>
        </p:txBody>
      </p:sp>
      <p:sp>
        <p:nvSpPr>
          <p:cNvPr id="126" name="Rectangle 125"/>
          <p:cNvSpPr/>
          <p:nvPr/>
        </p:nvSpPr>
        <p:spPr>
          <a:xfrm>
            <a:off x="3091022" y="3448064"/>
            <a:ext cx="1002644" cy="276999"/>
          </a:xfrm>
          <a:prstGeom prst="rect">
            <a:avLst/>
          </a:prstGeom>
        </p:spPr>
        <p:txBody>
          <a:bodyPr wrap="square">
            <a:spAutoFit/>
          </a:bodyPr>
          <a:lstStyle/>
          <a:p>
            <a:pPr algn="ctr"/>
            <a:r>
              <a:rPr lang="en-AU" sz="1200" dirty="0">
                <a:latin typeface="Arial Narrow" panose="020B0606020202030204" pitchFamily="34" charset="0"/>
              </a:rPr>
              <a:t>OR</a:t>
            </a:r>
          </a:p>
        </p:txBody>
      </p:sp>
      <p:sp>
        <p:nvSpPr>
          <p:cNvPr id="128" name="Rectangle 127"/>
          <p:cNvSpPr/>
          <p:nvPr/>
        </p:nvSpPr>
        <p:spPr>
          <a:xfrm>
            <a:off x="840890" y="3448982"/>
            <a:ext cx="1398766" cy="338554"/>
          </a:xfrm>
          <a:prstGeom prst="rect">
            <a:avLst/>
          </a:prstGeom>
        </p:spPr>
        <p:txBody>
          <a:bodyPr wrap="square">
            <a:spAutoFit/>
          </a:bodyPr>
          <a:lstStyle/>
          <a:p>
            <a:pPr algn="ctr"/>
            <a:r>
              <a:rPr lang="mr-IN" sz="1600" dirty="0">
                <a:latin typeface="Arial Narrow" panose="020B0606020202030204" pitchFamily="34" charset="0"/>
              </a:rPr>
              <a:t>…</a:t>
            </a:r>
            <a:r>
              <a:rPr lang="en-AU" sz="1200" dirty="0">
                <a:latin typeface="Arial Narrow" panose="020B0606020202030204" pitchFamily="34" charset="0"/>
              </a:rPr>
              <a:t>to EITHER</a:t>
            </a:r>
          </a:p>
        </p:txBody>
      </p:sp>
      <p:sp>
        <p:nvSpPr>
          <p:cNvPr id="129" name="Rectangle 128"/>
          <p:cNvSpPr/>
          <p:nvPr/>
        </p:nvSpPr>
        <p:spPr>
          <a:xfrm>
            <a:off x="484198" y="4228588"/>
            <a:ext cx="2865182" cy="70788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Point Intercept Method     </a:t>
            </a:r>
          </a:p>
          <a:p>
            <a:r>
              <a:rPr lang="en-AU" sz="1200" dirty="0">
                <a:latin typeface="Arial Narrow" panose="020B0606020202030204" pitchFamily="34" charset="0"/>
                <a:ea typeface="Times New Roman" panose="02020603050405020304" pitchFamily="18" charset="0"/>
              </a:rPr>
              <a:t>Identify &amp; record anything under a point along a transect (points are randomly</a:t>
            </a:r>
            <a:r>
              <a:rPr lang="en-AU" sz="1200" i="1" dirty="0">
                <a:latin typeface="Arial Narrow" panose="020B0606020202030204" pitchFamily="34" charset="0"/>
                <a:ea typeface="Times New Roman" panose="02020603050405020304" pitchFamily="18" charset="0"/>
              </a:rPr>
              <a:t> </a:t>
            </a:r>
            <a:r>
              <a:rPr lang="en-AU" sz="1200" i="1" u="sng" dirty="0">
                <a:latin typeface="Arial Narrow" panose="020B0606020202030204" pitchFamily="34" charset="0"/>
                <a:ea typeface="Times New Roman" panose="02020603050405020304" pitchFamily="18" charset="0"/>
              </a:rPr>
              <a:t>or</a:t>
            </a:r>
            <a:r>
              <a:rPr lang="en-AU" sz="1200" i="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equally spaced)</a:t>
            </a:r>
          </a:p>
        </p:txBody>
      </p:sp>
      <p:sp>
        <p:nvSpPr>
          <p:cNvPr id="130" name="TextBox 129"/>
          <p:cNvSpPr txBox="1"/>
          <p:nvPr/>
        </p:nvSpPr>
        <p:spPr>
          <a:xfrm>
            <a:off x="3684545" y="2979228"/>
            <a:ext cx="375003" cy="215444"/>
          </a:xfrm>
          <a:prstGeom prst="rect">
            <a:avLst/>
          </a:prstGeom>
          <a:noFill/>
        </p:spPr>
        <p:txBody>
          <a:bodyPr wrap="square" rtlCol="0">
            <a:spAutoFit/>
          </a:bodyPr>
          <a:lstStyle/>
          <a:p>
            <a:pPr algn="r"/>
            <a:r>
              <a:rPr lang="en-AU" sz="800" dirty="0"/>
              <a:t>7m</a:t>
            </a:r>
          </a:p>
        </p:txBody>
      </p:sp>
      <p:sp>
        <p:nvSpPr>
          <p:cNvPr id="131" name="TextBox 130"/>
          <p:cNvSpPr txBox="1"/>
          <p:nvPr/>
        </p:nvSpPr>
        <p:spPr>
          <a:xfrm>
            <a:off x="4168307" y="2973891"/>
            <a:ext cx="364473" cy="215444"/>
          </a:xfrm>
          <a:prstGeom prst="rect">
            <a:avLst/>
          </a:prstGeom>
          <a:noFill/>
        </p:spPr>
        <p:txBody>
          <a:bodyPr wrap="square" rtlCol="0">
            <a:spAutoFit/>
          </a:bodyPr>
          <a:lstStyle/>
          <a:p>
            <a:pPr algn="r"/>
            <a:r>
              <a:rPr lang="en-AU" sz="800" dirty="0"/>
              <a:t>8m</a:t>
            </a:r>
          </a:p>
        </p:txBody>
      </p:sp>
      <p:sp>
        <p:nvSpPr>
          <p:cNvPr id="132" name="TextBox 131"/>
          <p:cNvSpPr txBox="1"/>
          <p:nvPr/>
        </p:nvSpPr>
        <p:spPr>
          <a:xfrm>
            <a:off x="683544" y="2970874"/>
            <a:ext cx="419103" cy="215444"/>
          </a:xfrm>
          <a:prstGeom prst="rect">
            <a:avLst/>
          </a:prstGeom>
          <a:noFill/>
        </p:spPr>
        <p:txBody>
          <a:bodyPr wrap="square" rtlCol="0">
            <a:spAutoFit/>
          </a:bodyPr>
          <a:lstStyle/>
          <a:p>
            <a:pPr algn="r"/>
            <a:r>
              <a:rPr lang="en-AU" sz="800" dirty="0"/>
              <a:t>0m</a:t>
            </a:r>
          </a:p>
        </p:txBody>
      </p:sp>
      <p:sp>
        <p:nvSpPr>
          <p:cNvPr id="133" name="Oval 132"/>
          <p:cNvSpPr/>
          <p:nvPr/>
        </p:nvSpPr>
        <p:spPr>
          <a:xfrm>
            <a:off x="2451802" y="4356972"/>
            <a:ext cx="97027" cy="1092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p:cNvSpPr txBox="1"/>
          <p:nvPr/>
        </p:nvSpPr>
        <p:spPr>
          <a:xfrm>
            <a:off x="3604837" y="5186076"/>
            <a:ext cx="897110" cy="184666"/>
          </a:xfrm>
          <a:prstGeom prst="rect">
            <a:avLst/>
          </a:prstGeom>
          <a:noFill/>
        </p:spPr>
        <p:txBody>
          <a:bodyPr wrap="square" rtlCol="0">
            <a:spAutoFit/>
          </a:bodyPr>
          <a:lstStyle/>
          <a:p>
            <a:r>
              <a:rPr lang="en-AU" sz="600" dirty="0">
                <a:latin typeface="Arial Narrow" panose="020B0606020202030204" pitchFamily="34" charset="0"/>
              </a:rPr>
              <a:t>Branching Coral</a:t>
            </a:r>
          </a:p>
        </p:txBody>
      </p:sp>
      <p:cxnSp>
        <p:nvCxnSpPr>
          <p:cNvPr id="148" name="Straight Connector 147"/>
          <p:cNvCxnSpPr/>
          <p:nvPr/>
        </p:nvCxnSpPr>
        <p:spPr>
          <a:xfrm flipH="1">
            <a:off x="3517028" y="5192254"/>
            <a:ext cx="5214" cy="60287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549297" y="5642094"/>
            <a:ext cx="2778035" cy="365760"/>
          </a:xfrm>
          <a:custGeom>
            <a:avLst/>
            <a:gdLst>
              <a:gd name="connsiteX0" fmla="*/ 0 w 2778035"/>
              <a:gd name="connsiteY0" fmla="*/ 339635 h 365760"/>
              <a:gd name="connsiteX1" fmla="*/ 148046 w 2778035"/>
              <a:gd name="connsiteY1" fmla="*/ 339635 h 365760"/>
              <a:gd name="connsiteX2" fmla="*/ 165463 w 2778035"/>
              <a:gd name="connsiteY2" fmla="*/ 322217 h 365760"/>
              <a:gd name="connsiteX3" fmla="*/ 191589 w 2778035"/>
              <a:gd name="connsiteY3" fmla="*/ 269966 h 365760"/>
              <a:gd name="connsiteX4" fmla="*/ 182880 w 2778035"/>
              <a:gd name="connsiteY4" fmla="*/ 191589 h 365760"/>
              <a:gd name="connsiteX5" fmla="*/ 156755 w 2778035"/>
              <a:gd name="connsiteY5" fmla="*/ 174172 h 365760"/>
              <a:gd name="connsiteX6" fmla="*/ 104503 w 2778035"/>
              <a:gd name="connsiteY6" fmla="*/ 156755 h 365760"/>
              <a:gd name="connsiteX7" fmla="*/ 78378 w 2778035"/>
              <a:gd name="connsiteY7" fmla="*/ 139337 h 365760"/>
              <a:gd name="connsiteX8" fmla="*/ 52252 w 2778035"/>
              <a:gd name="connsiteY8" fmla="*/ 130629 h 365760"/>
              <a:gd name="connsiteX9" fmla="*/ 78378 w 2778035"/>
              <a:gd name="connsiteY9" fmla="*/ 113212 h 365760"/>
              <a:gd name="connsiteX10" fmla="*/ 174172 w 2778035"/>
              <a:gd name="connsiteY10" fmla="*/ 130629 h 365760"/>
              <a:gd name="connsiteX11" fmla="*/ 200298 w 2778035"/>
              <a:gd name="connsiteY11" fmla="*/ 148046 h 365760"/>
              <a:gd name="connsiteX12" fmla="*/ 226423 w 2778035"/>
              <a:gd name="connsiteY12" fmla="*/ 87086 h 365760"/>
              <a:gd name="connsiteX13" fmla="*/ 139338 w 2778035"/>
              <a:gd name="connsiteY13" fmla="*/ 60960 h 365760"/>
              <a:gd name="connsiteX14" fmla="*/ 139338 w 2778035"/>
              <a:gd name="connsiteY14" fmla="*/ 26126 h 365760"/>
              <a:gd name="connsiteX15" fmla="*/ 217715 w 2778035"/>
              <a:gd name="connsiteY15" fmla="*/ 43543 h 365760"/>
              <a:gd name="connsiteX16" fmla="*/ 269966 w 2778035"/>
              <a:gd name="connsiteY16" fmla="*/ 60960 h 365760"/>
              <a:gd name="connsiteX17" fmla="*/ 339635 w 2778035"/>
              <a:gd name="connsiteY17" fmla="*/ 121920 h 365760"/>
              <a:gd name="connsiteX18" fmla="*/ 357052 w 2778035"/>
              <a:gd name="connsiteY18" fmla="*/ 95795 h 365760"/>
              <a:gd name="connsiteX19" fmla="*/ 383178 w 2778035"/>
              <a:gd name="connsiteY19" fmla="*/ 87086 h 365760"/>
              <a:gd name="connsiteX20" fmla="*/ 418012 w 2778035"/>
              <a:gd name="connsiteY20" fmla="*/ 17417 h 365760"/>
              <a:gd name="connsiteX21" fmla="*/ 444138 w 2778035"/>
              <a:gd name="connsiteY21" fmla="*/ 0 h 365760"/>
              <a:gd name="connsiteX22" fmla="*/ 487680 w 2778035"/>
              <a:gd name="connsiteY22" fmla="*/ 8709 h 365760"/>
              <a:gd name="connsiteX23" fmla="*/ 452846 w 2778035"/>
              <a:gd name="connsiteY23" fmla="*/ 87086 h 365760"/>
              <a:gd name="connsiteX24" fmla="*/ 426720 w 2778035"/>
              <a:gd name="connsiteY24" fmla="*/ 104503 h 365760"/>
              <a:gd name="connsiteX25" fmla="*/ 435429 w 2778035"/>
              <a:gd name="connsiteY25" fmla="*/ 148046 h 365760"/>
              <a:gd name="connsiteX26" fmla="*/ 461555 w 2778035"/>
              <a:gd name="connsiteY26" fmla="*/ 130629 h 365760"/>
              <a:gd name="connsiteX27" fmla="*/ 487680 w 2778035"/>
              <a:gd name="connsiteY27" fmla="*/ 121920 h 365760"/>
              <a:gd name="connsiteX28" fmla="*/ 505098 w 2778035"/>
              <a:gd name="connsiteY28" fmla="*/ 95795 h 365760"/>
              <a:gd name="connsiteX29" fmla="*/ 627018 w 2778035"/>
              <a:gd name="connsiteY29" fmla="*/ 95795 h 365760"/>
              <a:gd name="connsiteX30" fmla="*/ 618309 w 2778035"/>
              <a:gd name="connsiteY30" fmla="*/ 121920 h 365760"/>
              <a:gd name="connsiteX31" fmla="*/ 592183 w 2778035"/>
              <a:gd name="connsiteY31" fmla="*/ 139337 h 365760"/>
              <a:gd name="connsiteX32" fmla="*/ 496389 w 2778035"/>
              <a:gd name="connsiteY32" fmla="*/ 156755 h 365760"/>
              <a:gd name="connsiteX33" fmla="*/ 435429 w 2778035"/>
              <a:gd name="connsiteY33" fmla="*/ 200297 h 365760"/>
              <a:gd name="connsiteX34" fmla="*/ 452846 w 2778035"/>
              <a:gd name="connsiteY34" fmla="*/ 217715 h 365760"/>
              <a:gd name="connsiteX35" fmla="*/ 478972 w 2778035"/>
              <a:gd name="connsiteY35" fmla="*/ 226423 h 365760"/>
              <a:gd name="connsiteX36" fmla="*/ 635726 w 2778035"/>
              <a:gd name="connsiteY36" fmla="*/ 235132 h 365760"/>
              <a:gd name="connsiteX37" fmla="*/ 583475 w 2778035"/>
              <a:gd name="connsiteY37" fmla="*/ 261257 h 365760"/>
              <a:gd name="connsiteX38" fmla="*/ 566058 w 2778035"/>
              <a:gd name="connsiteY38" fmla="*/ 278675 h 365760"/>
              <a:gd name="connsiteX39" fmla="*/ 487680 w 2778035"/>
              <a:gd name="connsiteY39" fmla="*/ 296092 h 365760"/>
              <a:gd name="connsiteX40" fmla="*/ 444138 w 2778035"/>
              <a:gd name="connsiteY40" fmla="*/ 304800 h 365760"/>
              <a:gd name="connsiteX41" fmla="*/ 426720 w 2778035"/>
              <a:gd name="connsiteY41" fmla="*/ 322217 h 365760"/>
              <a:gd name="connsiteX42" fmla="*/ 444138 w 2778035"/>
              <a:gd name="connsiteY42" fmla="*/ 339635 h 365760"/>
              <a:gd name="connsiteX43" fmla="*/ 452846 w 2778035"/>
              <a:gd name="connsiteY43" fmla="*/ 365760 h 365760"/>
              <a:gd name="connsiteX44" fmla="*/ 644435 w 2778035"/>
              <a:gd name="connsiteY44" fmla="*/ 348343 h 365760"/>
              <a:gd name="connsiteX45" fmla="*/ 775063 w 2778035"/>
              <a:gd name="connsiteY45" fmla="*/ 357052 h 365760"/>
              <a:gd name="connsiteX46" fmla="*/ 862149 w 2778035"/>
              <a:gd name="connsiteY46" fmla="*/ 348343 h 365760"/>
              <a:gd name="connsiteX47" fmla="*/ 888275 w 2778035"/>
              <a:gd name="connsiteY47" fmla="*/ 339635 h 365760"/>
              <a:gd name="connsiteX48" fmla="*/ 896983 w 2778035"/>
              <a:gd name="connsiteY48" fmla="*/ 313509 h 365760"/>
              <a:gd name="connsiteX49" fmla="*/ 870858 w 2778035"/>
              <a:gd name="connsiteY49" fmla="*/ 296092 h 365760"/>
              <a:gd name="connsiteX50" fmla="*/ 783772 w 2778035"/>
              <a:gd name="connsiteY50" fmla="*/ 269966 h 365760"/>
              <a:gd name="connsiteX51" fmla="*/ 722812 w 2778035"/>
              <a:gd name="connsiteY51" fmla="*/ 261257 h 365760"/>
              <a:gd name="connsiteX52" fmla="*/ 687978 w 2778035"/>
              <a:gd name="connsiteY52" fmla="*/ 252549 h 365760"/>
              <a:gd name="connsiteX53" fmla="*/ 836023 w 2778035"/>
              <a:gd name="connsiteY53" fmla="*/ 235132 h 365760"/>
              <a:gd name="connsiteX54" fmla="*/ 862149 w 2778035"/>
              <a:gd name="connsiteY54" fmla="*/ 226423 h 365760"/>
              <a:gd name="connsiteX55" fmla="*/ 896983 w 2778035"/>
              <a:gd name="connsiteY55" fmla="*/ 217715 h 365760"/>
              <a:gd name="connsiteX56" fmla="*/ 1010195 w 2778035"/>
              <a:gd name="connsiteY56" fmla="*/ 226423 h 365760"/>
              <a:gd name="connsiteX57" fmla="*/ 1297578 w 2778035"/>
              <a:gd name="connsiteY57" fmla="*/ 209006 h 365760"/>
              <a:gd name="connsiteX58" fmla="*/ 1489166 w 2778035"/>
              <a:gd name="connsiteY58" fmla="*/ 209006 h 365760"/>
              <a:gd name="connsiteX59" fmla="*/ 1576252 w 2778035"/>
              <a:gd name="connsiteY59" fmla="*/ 226423 h 365760"/>
              <a:gd name="connsiteX60" fmla="*/ 1602378 w 2778035"/>
              <a:gd name="connsiteY60" fmla="*/ 243840 h 365760"/>
              <a:gd name="connsiteX61" fmla="*/ 1593669 w 2778035"/>
              <a:gd name="connsiteY61" fmla="*/ 269966 h 365760"/>
              <a:gd name="connsiteX62" fmla="*/ 1463040 w 2778035"/>
              <a:gd name="connsiteY62" fmla="*/ 278675 h 365760"/>
              <a:gd name="connsiteX63" fmla="*/ 1280160 w 2778035"/>
              <a:gd name="connsiteY63" fmla="*/ 296092 h 365760"/>
              <a:gd name="connsiteX64" fmla="*/ 1210492 w 2778035"/>
              <a:gd name="connsiteY64" fmla="*/ 304800 h 365760"/>
              <a:gd name="connsiteX65" fmla="*/ 1132115 w 2778035"/>
              <a:gd name="connsiteY65" fmla="*/ 322217 h 365760"/>
              <a:gd name="connsiteX66" fmla="*/ 1062446 w 2778035"/>
              <a:gd name="connsiteY66" fmla="*/ 330926 h 365760"/>
              <a:gd name="connsiteX67" fmla="*/ 1088572 w 2778035"/>
              <a:gd name="connsiteY67" fmla="*/ 348343 h 365760"/>
              <a:gd name="connsiteX68" fmla="*/ 1114698 w 2778035"/>
              <a:gd name="connsiteY68" fmla="*/ 357052 h 365760"/>
              <a:gd name="connsiteX69" fmla="*/ 1663338 w 2778035"/>
              <a:gd name="connsiteY69" fmla="*/ 348343 h 365760"/>
              <a:gd name="connsiteX70" fmla="*/ 1689463 w 2778035"/>
              <a:gd name="connsiteY70" fmla="*/ 339635 h 365760"/>
              <a:gd name="connsiteX71" fmla="*/ 1680755 w 2778035"/>
              <a:gd name="connsiteY71" fmla="*/ 261257 h 365760"/>
              <a:gd name="connsiteX72" fmla="*/ 1672046 w 2778035"/>
              <a:gd name="connsiteY72" fmla="*/ 235132 h 365760"/>
              <a:gd name="connsiteX73" fmla="*/ 1645920 w 2778035"/>
              <a:gd name="connsiteY73" fmla="*/ 217715 h 365760"/>
              <a:gd name="connsiteX74" fmla="*/ 1637212 w 2778035"/>
              <a:gd name="connsiteY74" fmla="*/ 191589 h 365760"/>
              <a:gd name="connsiteX75" fmla="*/ 1628503 w 2778035"/>
              <a:gd name="connsiteY75" fmla="*/ 139337 h 365760"/>
              <a:gd name="connsiteX76" fmla="*/ 1654629 w 2778035"/>
              <a:gd name="connsiteY76" fmla="*/ 121920 h 365760"/>
              <a:gd name="connsiteX77" fmla="*/ 1672046 w 2778035"/>
              <a:gd name="connsiteY77" fmla="*/ 95795 h 365760"/>
              <a:gd name="connsiteX78" fmla="*/ 1733006 w 2778035"/>
              <a:gd name="connsiteY78" fmla="*/ 87086 h 365760"/>
              <a:gd name="connsiteX79" fmla="*/ 1793966 w 2778035"/>
              <a:gd name="connsiteY79" fmla="*/ 69669 h 365760"/>
              <a:gd name="connsiteX80" fmla="*/ 1837509 w 2778035"/>
              <a:gd name="connsiteY80" fmla="*/ 60960 h 365760"/>
              <a:gd name="connsiteX81" fmla="*/ 2090058 w 2778035"/>
              <a:gd name="connsiteY81" fmla="*/ 78377 h 365760"/>
              <a:gd name="connsiteX82" fmla="*/ 2116183 w 2778035"/>
              <a:gd name="connsiteY82" fmla="*/ 87086 h 365760"/>
              <a:gd name="connsiteX83" fmla="*/ 2124892 w 2778035"/>
              <a:gd name="connsiteY83" fmla="*/ 113212 h 365760"/>
              <a:gd name="connsiteX84" fmla="*/ 2142309 w 2778035"/>
              <a:gd name="connsiteY84" fmla="*/ 139337 h 365760"/>
              <a:gd name="connsiteX85" fmla="*/ 2107475 w 2778035"/>
              <a:gd name="connsiteY85" fmla="*/ 191589 h 365760"/>
              <a:gd name="connsiteX86" fmla="*/ 2072640 w 2778035"/>
              <a:gd name="connsiteY86" fmla="*/ 235132 h 365760"/>
              <a:gd name="connsiteX87" fmla="*/ 2081349 w 2778035"/>
              <a:gd name="connsiteY87" fmla="*/ 269966 h 365760"/>
              <a:gd name="connsiteX88" fmla="*/ 2116183 w 2778035"/>
              <a:gd name="connsiteY88" fmla="*/ 322217 h 365760"/>
              <a:gd name="connsiteX89" fmla="*/ 2168435 w 2778035"/>
              <a:gd name="connsiteY89" fmla="*/ 339635 h 365760"/>
              <a:gd name="connsiteX90" fmla="*/ 2194560 w 2778035"/>
              <a:gd name="connsiteY90" fmla="*/ 348343 h 365760"/>
              <a:gd name="connsiteX91" fmla="*/ 2281646 w 2778035"/>
              <a:gd name="connsiteY91" fmla="*/ 304800 h 365760"/>
              <a:gd name="connsiteX92" fmla="*/ 2255520 w 2778035"/>
              <a:gd name="connsiteY92" fmla="*/ 252549 h 365760"/>
              <a:gd name="connsiteX93" fmla="*/ 2203269 w 2778035"/>
              <a:gd name="connsiteY93" fmla="*/ 235132 h 365760"/>
              <a:gd name="connsiteX94" fmla="*/ 2194560 w 2778035"/>
              <a:gd name="connsiteY94" fmla="*/ 209006 h 365760"/>
              <a:gd name="connsiteX95" fmla="*/ 2211978 w 2778035"/>
              <a:gd name="connsiteY95" fmla="*/ 191589 h 365760"/>
              <a:gd name="connsiteX96" fmla="*/ 2290355 w 2778035"/>
              <a:gd name="connsiteY96" fmla="*/ 182880 h 365760"/>
              <a:gd name="connsiteX97" fmla="*/ 2281646 w 2778035"/>
              <a:gd name="connsiteY97" fmla="*/ 139337 h 365760"/>
              <a:gd name="connsiteX98" fmla="*/ 2177143 w 2778035"/>
              <a:gd name="connsiteY98" fmla="*/ 113212 h 365760"/>
              <a:gd name="connsiteX99" fmla="*/ 2185852 w 2778035"/>
              <a:gd name="connsiteY99" fmla="*/ 87086 h 365760"/>
              <a:gd name="connsiteX100" fmla="*/ 2264229 w 2778035"/>
              <a:gd name="connsiteY100" fmla="*/ 78377 h 365760"/>
              <a:gd name="connsiteX101" fmla="*/ 2316480 w 2778035"/>
              <a:gd name="connsiteY101" fmla="*/ 95795 h 365760"/>
              <a:gd name="connsiteX102" fmla="*/ 2342606 w 2778035"/>
              <a:gd name="connsiteY102" fmla="*/ 104503 h 365760"/>
              <a:gd name="connsiteX103" fmla="*/ 2360023 w 2778035"/>
              <a:gd name="connsiteY103" fmla="*/ 78377 h 365760"/>
              <a:gd name="connsiteX104" fmla="*/ 2368732 w 2778035"/>
              <a:gd name="connsiteY104" fmla="*/ 26126 h 365760"/>
              <a:gd name="connsiteX105" fmla="*/ 2438400 w 2778035"/>
              <a:gd name="connsiteY105" fmla="*/ 34835 h 365760"/>
              <a:gd name="connsiteX106" fmla="*/ 2412275 w 2778035"/>
              <a:gd name="connsiteY106" fmla="*/ 148046 h 365760"/>
              <a:gd name="connsiteX107" fmla="*/ 2394858 w 2778035"/>
              <a:gd name="connsiteY107" fmla="*/ 174172 h 365760"/>
              <a:gd name="connsiteX108" fmla="*/ 2368732 w 2778035"/>
              <a:gd name="connsiteY108" fmla="*/ 182880 h 365760"/>
              <a:gd name="connsiteX109" fmla="*/ 2394858 w 2778035"/>
              <a:gd name="connsiteY109" fmla="*/ 200297 h 365760"/>
              <a:gd name="connsiteX110" fmla="*/ 2447109 w 2778035"/>
              <a:gd name="connsiteY110" fmla="*/ 165463 h 365760"/>
              <a:gd name="connsiteX111" fmla="*/ 2455818 w 2778035"/>
              <a:gd name="connsiteY111" fmla="*/ 139337 h 365760"/>
              <a:gd name="connsiteX112" fmla="*/ 2473235 w 2778035"/>
              <a:gd name="connsiteY112" fmla="*/ 113212 h 365760"/>
              <a:gd name="connsiteX113" fmla="*/ 2516778 w 2778035"/>
              <a:gd name="connsiteY113" fmla="*/ 121920 h 365760"/>
              <a:gd name="connsiteX114" fmla="*/ 2525486 w 2778035"/>
              <a:gd name="connsiteY114" fmla="*/ 148046 h 365760"/>
              <a:gd name="connsiteX115" fmla="*/ 2490652 w 2778035"/>
              <a:gd name="connsiteY115" fmla="*/ 217715 h 365760"/>
              <a:gd name="connsiteX116" fmla="*/ 2473235 w 2778035"/>
              <a:gd name="connsiteY116" fmla="*/ 243840 h 365760"/>
              <a:gd name="connsiteX117" fmla="*/ 2394858 w 2778035"/>
              <a:gd name="connsiteY117" fmla="*/ 278675 h 365760"/>
              <a:gd name="connsiteX118" fmla="*/ 2368732 w 2778035"/>
              <a:gd name="connsiteY118" fmla="*/ 287383 h 365760"/>
              <a:gd name="connsiteX119" fmla="*/ 2377440 w 2778035"/>
              <a:gd name="connsiteY119" fmla="*/ 348343 h 365760"/>
              <a:gd name="connsiteX120" fmla="*/ 2455818 w 2778035"/>
              <a:gd name="connsiteY120" fmla="*/ 330926 h 365760"/>
              <a:gd name="connsiteX121" fmla="*/ 2560320 w 2778035"/>
              <a:gd name="connsiteY121" fmla="*/ 322217 h 365760"/>
              <a:gd name="connsiteX122" fmla="*/ 2778035 w 2778035"/>
              <a:gd name="connsiteY122" fmla="*/ 33963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78035" h="365760">
                <a:moveTo>
                  <a:pt x="0" y="339635"/>
                </a:moveTo>
                <a:cubicBezTo>
                  <a:pt x="61856" y="352005"/>
                  <a:pt x="66491" y="357111"/>
                  <a:pt x="148046" y="339635"/>
                </a:cubicBezTo>
                <a:cubicBezTo>
                  <a:pt x="156074" y="337915"/>
                  <a:pt x="160334" y="328628"/>
                  <a:pt x="165463" y="322217"/>
                </a:cubicBezTo>
                <a:cubicBezTo>
                  <a:pt x="184757" y="298099"/>
                  <a:pt x="182390" y="297561"/>
                  <a:pt x="191589" y="269966"/>
                </a:cubicBezTo>
                <a:cubicBezTo>
                  <a:pt x="188686" y="243840"/>
                  <a:pt x="191863" y="216293"/>
                  <a:pt x="182880" y="191589"/>
                </a:cubicBezTo>
                <a:cubicBezTo>
                  <a:pt x="179303" y="181753"/>
                  <a:pt x="166319" y="178423"/>
                  <a:pt x="156755" y="174172"/>
                </a:cubicBezTo>
                <a:cubicBezTo>
                  <a:pt x="139978" y="166716"/>
                  <a:pt x="104503" y="156755"/>
                  <a:pt x="104503" y="156755"/>
                </a:cubicBezTo>
                <a:cubicBezTo>
                  <a:pt x="95795" y="150949"/>
                  <a:pt x="87739" y="144018"/>
                  <a:pt x="78378" y="139337"/>
                </a:cubicBezTo>
                <a:cubicBezTo>
                  <a:pt x="70167" y="135232"/>
                  <a:pt x="52252" y="139809"/>
                  <a:pt x="52252" y="130629"/>
                </a:cubicBezTo>
                <a:cubicBezTo>
                  <a:pt x="52252" y="120163"/>
                  <a:pt x="69669" y="119018"/>
                  <a:pt x="78378" y="113212"/>
                </a:cubicBezTo>
                <a:cubicBezTo>
                  <a:pt x="102400" y="116215"/>
                  <a:pt x="147321" y="117203"/>
                  <a:pt x="174172" y="130629"/>
                </a:cubicBezTo>
                <a:cubicBezTo>
                  <a:pt x="183533" y="135310"/>
                  <a:pt x="191589" y="142240"/>
                  <a:pt x="200298" y="148046"/>
                </a:cubicBezTo>
                <a:cubicBezTo>
                  <a:pt x="227027" y="141363"/>
                  <a:pt x="274329" y="141835"/>
                  <a:pt x="226423" y="87086"/>
                </a:cubicBezTo>
                <a:cubicBezTo>
                  <a:pt x="220487" y="80302"/>
                  <a:pt x="154387" y="64722"/>
                  <a:pt x="139338" y="60960"/>
                </a:cubicBezTo>
                <a:cubicBezTo>
                  <a:pt x="133532" y="55154"/>
                  <a:pt x="98696" y="31932"/>
                  <a:pt x="139338" y="26126"/>
                </a:cubicBezTo>
                <a:cubicBezTo>
                  <a:pt x="144947" y="25325"/>
                  <a:pt x="208685" y="40834"/>
                  <a:pt x="217715" y="43543"/>
                </a:cubicBezTo>
                <a:cubicBezTo>
                  <a:pt x="235300" y="48818"/>
                  <a:pt x="269966" y="60960"/>
                  <a:pt x="269966" y="60960"/>
                </a:cubicBezTo>
                <a:cubicBezTo>
                  <a:pt x="330926" y="101601"/>
                  <a:pt x="310606" y="78378"/>
                  <a:pt x="339635" y="121920"/>
                </a:cubicBezTo>
                <a:cubicBezTo>
                  <a:pt x="345441" y="113212"/>
                  <a:pt x="348879" y="102333"/>
                  <a:pt x="357052" y="95795"/>
                </a:cubicBezTo>
                <a:cubicBezTo>
                  <a:pt x="364220" y="90060"/>
                  <a:pt x="377842" y="94556"/>
                  <a:pt x="383178" y="87086"/>
                </a:cubicBezTo>
                <a:cubicBezTo>
                  <a:pt x="433900" y="16076"/>
                  <a:pt x="373880" y="52723"/>
                  <a:pt x="418012" y="17417"/>
                </a:cubicBezTo>
                <a:cubicBezTo>
                  <a:pt x="426185" y="10879"/>
                  <a:pt x="435429" y="5806"/>
                  <a:pt x="444138" y="0"/>
                </a:cubicBezTo>
                <a:cubicBezTo>
                  <a:pt x="458652" y="2903"/>
                  <a:pt x="481850" y="-4896"/>
                  <a:pt x="487680" y="8709"/>
                </a:cubicBezTo>
                <a:cubicBezTo>
                  <a:pt x="492853" y="20781"/>
                  <a:pt x="465681" y="74251"/>
                  <a:pt x="452846" y="87086"/>
                </a:cubicBezTo>
                <a:cubicBezTo>
                  <a:pt x="445445" y="94487"/>
                  <a:pt x="435429" y="98697"/>
                  <a:pt x="426720" y="104503"/>
                </a:cubicBezTo>
                <a:cubicBezTo>
                  <a:pt x="418979" y="116115"/>
                  <a:pt x="385113" y="148046"/>
                  <a:pt x="435429" y="148046"/>
                </a:cubicBezTo>
                <a:cubicBezTo>
                  <a:pt x="445895" y="148046"/>
                  <a:pt x="452194" y="135310"/>
                  <a:pt x="461555" y="130629"/>
                </a:cubicBezTo>
                <a:cubicBezTo>
                  <a:pt x="469765" y="126524"/>
                  <a:pt x="478972" y="124823"/>
                  <a:pt x="487680" y="121920"/>
                </a:cubicBezTo>
                <a:cubicBezTo>
                  <a:pt x="493486" y="113212"/>
                  <a:pt x="496925" y="102333"/>
                  <a:pt x="505098" y="95795"/>
                </a:cubicBezTo>
                <a:cubicBezTo>
                  <a:pt x="532025" y="74254"/>
                  <a:pt x="625527" y="95659"/>
                  <a:pt x="627018" y="95795"/>
                </a:cubicBezTo>
                <a:cubicBezTo>
                  <a:pt x="624115" y="104503"/>
                  <a:pt x="624044" y="114752"/>
                  <a:pt x="618309" y="121920"/>
                </a:cubicBezTo>
                <a:cubicBezTo>
                  <a:pt x="611770" y="130093"/>
                  <a:pt x="601544" y="134656"/>
                  <a:pt x="592183" y="139337"/>
                </a:cubicBezTo>
                <a:cubicBezTo>
                  <a:pt x="565332" y="152763"/>
                  <a:pt x="520410" y="153752"/>
                  <a:pt x="496389" y="156755"/>
                </a:cubicBezTo>
                <a:cubicBezTo>
                  <a:pt x="435430" y="177075"/>
                  <a:pt x="449944" y="156755"/>
                  <a:pt x="435429" y="200297"/>
                </a:cubicBezTo>
                <a:cubicBezTo>
                  <a:pt x="441235" y="206103"/>
                  <a:pt x="445805" y="213491"/>
                  <a:pt x="452846" y="217715"/>
                </a:cubicBezTo>
                <a:cubicBezTo>
                  <a:pt x="460717" y="222438"/>
                  <a:pt x="469834" y="225553"/>
                  <a:pt x="478972" y="226423"/>
                </a:cubicBezTo>
                <a:cubicBezTo>
                  <a:pt x="531068" y="231385"/>
                  <a:pt x="583475" y="232229"/>
                  <a:pt x="635726" y="235132"/>
                </a:cubicBezTo>
                <a:cubicBezTo>
                  <a:pt x="608132" y="244329"/>
                  <a:pt x="607591" y="241963"/>
                  <a:pt x="583475" y="261257"/>
                </a:cubicBezTo>
                <a:cubicBezTo>
                  <a:pt x="577064" y="266386"/>
                  <a:pt x="573099" y="274451"/>
                  <a:pt x="566058" y="278675"/>
                </a:cubicBezTo>
                <a:cubicBezTo>
                  <a:pt x="549371" y="288687"/>
                  <a:pt x="498607" y="294105"/>
                  <a:pt x="487680" y="296092"/>
                </a:cubicBezTo>
                <a:cubicBezTo>
                  <a:pt x="473117" y="298740"/>
                  <a:pt x="458652" y="301897"/>
                  <a:pt x="444138" y="304800"/>
                </a:cubicBezTo>
                <a:cubicBezTo>
                  <a:pt x="438332" y="310606"/>
                  <a:pt x="426720" y="314006"/>
                  <a:pt x="426720" y="322217"/>
                </a:cubicBezTo>
                <a:cubicBezTo>
                  <a:pt x="426720" y="330428"/>
                  <a:pt x="439913" y="332594"/>
                  <a:pt x="444138" y="339635"/>
                </a:cubicBezTo>
                <a:cubicBezTo>
                  <a:pt x="448861" y="347506"/>
                  <a:pt x="449943" y="357052"/>
                  <a:pt x="452846" y="365760"/>
                </a:cubicBezTo>
                <a:cubicBezTo>
                  <a:pt x="523835" y="355619"/>
                  <a:pt x="563851" y="348343"/>
                  <a:pt x="644435" y="348343"/>
                </a:cubicBezTo>
                <a:cubicBezTo>
                  <a:pt x="688074" y="348343"/>
                  <a:pt x="731520" y="354149"/>
                  <a:pt x="775063" y="357052"/>
                </a:cubicBezTo>
                <a:cubicBezTo>
                  <a:pt x="804092" y="354149"/>
                  <a:pt x="833315" y="352779"/>
                  <a:pt x="862149" y="348343"/>
                </a:cubicBezTo>
                <a:cubicBezTo>
                  <a:pt x="871222" y="346947"/>
                  <a:pt x="881784" y="346126"/>
                  <a:pt x="888275" y="339635"/>
                </a:cubicBezTo>
                <a:cubicBezTo>
                  <a:pt x="894766" y="333144"/>
                  <a:pt x="894080" y="322218"/>
                  <a:pt x="896983" y="313509"/>
                </a:cubicBezTo>
                <a:cubicBezTo>
                  <a:pt x="888275" y="307703"/>
                  <a:pt x="880422" y="300343"/>
                  <a:pt x="870858" y="296092"/>
                </a:cubicBezTo>
                <a:cubicBezTo>
                  <a:pt x="855132" y="289103"/>
                  <a:pt x="805203" y="273863"/>
                  <a:pt x="783772" y="269966"/>
                </a:cubicBezTo>
                <a:cubicBezTo>
                  <a:pt x="763577" y="266294"/>
                  <a:pt x="743007" y="264929"/>
                  <a:pt x="722812" y="261257"/>
                </a:cubicBezTo>
                <a:cubicBezTo>
                  <a:pt x="711036" y="259116"/>
                  <a:pt x="699589" y="255452"/>
                  <a:pt x="687978" y="252549"/>
                </a:cubicBezTo>
                <a:cubicBezTo>
                  <a:pt x="731105" y="187857"/>
                  <a:pt x="688682" y="235132"/>
                  <a:pt x="836023" y="235132"/>
                </a:cubicBezTo>
                <a:cubicBezTo>
                  <a:pt x="845203" y="235132"/>
                  <a:pt x="853322" y="228945"/>
                  <a:pt x="862149" y="226423"/>
                </a:cubicBezTo>
                <a:cubicBezTo>
                  <a:pt x="873657" y="223135"/>
                  <a:pt x="885372" y="220618"/>
                  <a:pt x="896983" y="217715"/>
                </a:cubicBezTo>
                <a:cubicBezTo>
                  <a:pt x="934720" y="220618"/>
                  <a:pt x="972346" y="226423"/>
                  <a:pt x="1010195" y="226423"/>
                </a:cubicBezTo>
                <a:cubicBezTo>
                  <a:pt x="1157247" y="226423"/>
                  <a:pt x="1183154" y="221720"/>
                  <a:pt x="1297578" y="209006"/>
                </a:cubicBezTo>
                <a:cubicBezTo>
                  <a:pt x="1374177" y="183471"/>
                  <a:pt x="1326099" y="195960"/>
                  <a:pt x="1489166" y="209006"/>
                </a:cubicBezTo>
                <a:cubicBezTo>
                  <a:pt x="1520562" y="211518"/>
                  <a:pt x="1546426" y="218967"/>
                  <a:pt x="1576252" y="226423"/>
                </a:cubicBezTo>
                <a:cubicBezTo>
                  <a:pt x="1584961" y="232229"/>
                  <a:pt x="1598491" y="234122"/>
                  <a:pt x="1602378" y="243840"/>
                </a:cubicBezTo>
                <a:cubicBezTo>
                  <a:pt x="1605787" y="252363"/>
                  <a:pt x="1602575" y="267740"/>
                  <a:pt x="1593669" y="269966"/>
                </a:cubicBezTo>
                <a:cubicBezTo>
                  <a:pt x="1551332" y="280550"/>
                  <a:pt x="1506583" y="275772"/>
                  <a:pt x="1463040" y="278675"/>
                </a:cubicBezTo>
                <a:cubicBezTo>
                  <a:pt x="1352476" y="297101"/>
                  <a:pt x="1466140" y="279920"/>
                  <a:pt x="1280160" y="296092"/>
                </a:cubicBezTo>
                <a:cubicBezTo>
                  <a:pt x="1256845" y="298119"/>
                  <a:pt x="1233715" y="301897"/>
                  <a:pt x="1210492" y="304800"/>
                </a:cubicBezTo>
                <a:cubicBezTo>
                  <a:pt x="1182745" y="311737"/>
                  <a:pt x="1160872" y="317793"/>
                  <a:pt x="1132115" y="322217"/>
                </a:cubicBezTo>
                <a:cubicBezTo>
                  <a:pt x="1108983" y="325776"/>
                  <a:pt x="1085669" y="328023"/>
                  <a:pt x="1062446" y="330926"/>
                </a:cubicBezTo>
                <a:cubicBezTo>
                  <a:pt x="1071155" y="336732"/>
                  <a:pt x="1079211" y="343662"/>
                  <a:pt x="1088572" y="348343"/>
                </a:cubicBezTo>
                <a:cubicBezTo>
                  <a:pt x="1096783" y="352448"/>
                  <a:pt x="1105518" y="357052"/>
                  <a:pt x="1114698" y="357052"/>
                </a:cubicBezTo>
                <a:cubicBezTo>
                  <a:pt x="1297601" y="357052"/>
                  <a:pt x="1480458" y="351246"/>
                  <a:pt x="1663338" y="348343"/>
                </a:cubicBezTo>
                <a:cubicBezTo>
                  <a:pt x="1672046" y="345440"/>
                  <a:pt x="1687663" y="348636"/>
                  <a:pt x="1689463" y="339635"/>
                </a:cubicBezTo>
                <a:cubicBezTo>
                  <a:pt x="1694618" y="313859"/>
                  <a:pt x="1685076" y="287186"/>
                  <a:pt x="1680755" y="261257"/>
                </a:cubicBezTo>
                <a:cubicBezTo>
                  <a:pt x="1679246" y="252202"/>
                  <a:pt x="1677781" y="242300"/>
                  <a:pt x="1672046" y="235132"/>
                </a:cubicBezTo>
                <a:cubicBezTo>
                  <a:pt x="1665507" y="226959"/>
                  <a:pt x="1654629" y="223521"/>
                  <a:pt x="1645920" y="217715"/>
                </a:cubicBezTo>
                <a:cubicBezTo>
                  <a:pt x="1643017" y="209006"/>
                  <a:pt x="1641317" y="199800"/>
                  <a:pt x="1637212" y="191589"/>
                </a:cubicBezTo>
                <a:cubicBezTo>
                  <a:pt x="1625545" y="168254"/>
                  <a:pt x="1606976" y="166245"/>
                  <a:pt x="1628503" y="139337"/>
                </a:cubicBezTo>
                <a:cubicBezTo>
                  <a:pt x="1635041" y="131164"/>
                  <a:pt x="1645920" y="127726"/>
                  <a:pt x="1654629" y="121920"/>
                </a:cubicBezTo>
                <a:cubicBezTo>
                  <a:pt x="1660435" y="113212"/>
                  <a:pt x="1662482" y="100046"/>
                  <a:pt x="1672046" y="95795"/>
                </a:cubicBezTo>
                <a:cubicBezTo>
                  <a:pt x="1690803" y="87459"/>
                  <a:pt x="1712811" y="90758"/>
                  <a:pt x="1733006" y="87086"/>
                </a:cubicBezTo>
                <a:cubicBezTo>
                  <a:pt x="1792718" y="76229"/>
                  <a:pt x="1744235" y="82102"/>
                  <a:pt x="1793966" y="69669"/>
                </a:cubicBezTo>
                <a:cubicBezTo>
                  <a:pt x="1808326" y="66079"/>
                  <a:pt x="1822995" y="63863"/>
                  <a:pt x="1837509" y="60960"/>
                </a:cubicBezTo>
                <a:cubicBezTo>
                  <a:pt x="1934732" y="65011"/>
                  <a:pt x="2005008" y="57114"/>
                  <a:pt x="2090058" y="78377"/>
                </a:cubicBezTo>
                <a:cubicBezTo>
                  <a:pt x="2098963" y="80603"/>
                  <a:pt x="2107475" y="84183"/>
                  <a:pt x="2116183" y="87086"/>
                </a:cubicBezTo>
                <a:cubicBezTo>
                  <a:pt x="2119086" y="95795"/>
                  <a:pt x="2120787" y="105001"/>
                  <a:pt x="2124892" y="113212"/>
                </a:cubicBezTo>
                <a:cubicBezTo>
                  <a:pt x="2129573" y="122573"/>
                  <a:pt x="2140588" y="129013"/>
                  <a:pt x="2142309" y="139337"/>
                </a:cubicBezTo>
                <a:cubicBezTo>
                  <a:pt x="2146135" y="162293"/>
                  <a:pt x="2118049" y="178900"/>
                  <a:pt x="2107475" y="191589"/>
                </a:cubicBezTo>
                <a:cubicBezTo>
                  <a:pt x="2052563" y="257486"/>
                  <a:pt x="2123300" y="184475"/>
                  <a:pt x="2072640" y="235132"/>
                </a:cubicBezTo>
                <a:cubicBezTo>
                  <a:pt x="2075543" y="246743"/>
                  <a:pt x="2078061" y="258458"/>
                  <a:pt x="2081349" y="269966"/>
                </a:cubicBezTo>
                <a:cubicBezTo>
                  <a:pt x="2088143" y="293743"/>
                  <a:pt x="2091362" y="308427"/>
                  <a:pt x="2116183" y="322217"/>
                </a:cubicBezTo>
                <a:cubicBezTo>
                  <a:pt x="2132232" y="331133"/>
                  <a:pt x="2151018" y="333829"/>
                  <a:pt x="2168435" y="339635"/>
                </a:cubicBezTo>
                <a:lnTo>
                  <a:pt x="2194560" y="348343"/>
                </a:lnTo>
                <a:cubicBezTo>
                  <a:pt x="2274383" y="328388"/>
                  <a:pt x="2250951" y="350843"/>
                  <a:pt x="2281646" y="304800"/>
                </a:cubicBezTo>
                <a:cubicBezTo>
                  <a:pt x="2276335" y="283556"/>
                  <a:pt x="2277705" y="263641"/>
                  <a:pt x="2255520" y="252549"/>
                </a:cubicBezTo>
                <a:cubicBezTo>
                  <a:pt x="2239099" y="244339"/>
                  <a:pt x="2203269" y="235132"/>
                  <a:pt x="2203269" y="235132"/>
                </a:cubicBezTo>
                <a:cubicBezTo>
                  <a:pt x="2200366" y="226423"/>
                  <a:pt x="2192760" y="218007"/>
                  <a:pt x="2194560" y="209006"/>
                </a:cubicBezTo>
                <a:cubicBezTo>
                  <a:pt x="2196170" y="200955"/>
                  <a:pt x="2204057" y="193749"/>
                  <a:pt x="2211978" y="191589"/>
                </a:cubicBezTo>
                <a:cubicBezTo>
                  <a:pt x="2237338" y="184673"/>
                  <a:pt x="2264229" y="185783"/>
                  <a:pt x="2290355" y="182880"/>
                </a:cubicBezTo>
                <a:cubicBezTo>
                  <a:pt x="2287452" y="168366"/>
                  <a:pt x="2290249" y="151382"/>
                  <a:pt x="2281646" y="139337"/>
                </a:cubicBezTo>
                <a:cubicBezTo>
                  <a:pt x="2265244" y="116374"/>
                  <a:pt x="2188727" y="114660"/>
                  <a:pt x="2177143" y="113212"/>
                </a:cubicBezTo>
                <a:cubicBezTo>
                  <a:pt x="2180046" y="104503"/>
                  <a:pt x="2180117" y="94254"/>
                  <a:pt x="2185852" y="87086"/>
                </a:cubicBezTo>
                <a:cubicBezTo>
                  <a:pt x="2209862" y="57074"/>
                  <a:pt x="2230009" y="72674"/>
                  <a:pt x="2264229" y="78377"/>
                </a:cubicBezTo>
                <a:lnTo>
                  <a:pt x="2316480" y="95795"/>
                </a:lnTo>
                <a:lnTo>
                  <a:pt x="2342606" y="104503"/>
                </a:lnTo>
                <a:cubicBezTo>
                  <a:pt x="2348412" y="95794"/>
                  <a:pt x="2356713" y="88306"/>
                  <a:pt x="2360023" y="78377"/>
                </a:cubicBezTo>
                <a:cubicBezTo>
                  <a:pt x="2365607" y="61626"/>
                  <a:pt x="2353297" y="34701"/>
                  <a:pt x="2368732" y="26126"/>
                </a:cubicBezTo>
                <a:cubicBezTo>
                  <a:pt x="2389190" y="14760"/>
                  <a:pt x="2415177" y="31932"/>
                  <a:pt x="2438400" y="34835"/>
                </a:cubicBezTo>
                <a:cubicBezTo>
                  <a:pt x="2434385" y="62941"/>
                  <a:pt x="2429663" y="121963"/>
                  <a:pt x="2412275" y="148046"/>
                </a:cubicBezTo>
                <a:cubicBezTo>
                  <a:pt x="2406469" y="156755"/>
                  <a:pt x="2403031" y="167634"/>
                  <a:pt x="2394858" y="174172"/>
                </a:cubicBezTo>
                <a:cubicBezTo>
                  <a:pt x="2387690" y="179906"/>
                  <a:pt x="2377441" y="179977"/>
                  <a:pt x="2368732" y="182880"/>
                </a:cubicBezTo>
                <a:cubicBezTo>
                  <a:pt x="2377441" y="188686"/>
                  <a:pt x="2384497" y="198817"/>
                  <a:pt x="2394858" y="200297"/>
                </a:cubicBezTo>
                <a:cubicBezTo>
                  <a:pt x="2425180" y="204629"/>
                  <a:pt x="2435878" y="187925"/>
                  <a:pt x="2447109" y="165463"/>
                </a:cubicBezTo>
                <a:cubicBezTo>
                  <a:pt x="2451214" y="157252"/>
                  <a:pt x="2451713" y="147548"/>
                  <a:pt x="2455818" y="139337"/>
                </a:cubicBezTo>
                <a:cubicBezTo>
                  <a:pt x="2460499" y="129976"/>
                  <a:pt x="2467429" y="121920"/>
                  <a:pt x="2473235" y="113212"/>
                </a:cubicBezTo>
                <a:cubicBezTo>
                  <a:pt x="2487749" y="116115"/>
                  <a:pt x="2504462" y="113709"/>
                  <a:pt x="2516778" y="121920"/>
                </a:cubicBezTo>
                <a:cubicBezTo>
                  <a:pt x="2524416" y="127012"/>
                  <a:pt x="2526500" y="138922"/>
                  <a:pt x="2525486" y="148046"/>
                </a:cubicBezTo>
                <a:cubicBezTo>
                  <a:pt x="2518774" y="208449"/>
                  <a:pt x="2515102" y="187153"/>
                  <a:pt x="2490652" y="217715"/>
                </a:cubicBezTo>
                <a:cubicBezTo>
                  <a:pt x="2484114" y="225888"/>
                  <a:pt x="2480636" y="236439"/>
                  <a:pt x="2473235" y="243840"/>
                </a:cubicBezTo>
                <a:cubicBezTo>
                  <a:pt x="2452535" y="264539"/>
                  <a:pt x="2420725" y="270053"/>
                  <a:pt x="2394858" y="278675"/>
                </a:cubicBezTo>
                <a:lnTo>
                  <a:pt x="2368732" y="287383"/>
                </a:lnTo>
                <a:cubicBezTo>
                  <a:pt x="2371635" y="307703"/>
                  <a:pt x="2361855" y="334985"/>
                  <a:pt x="2377440" y="348343"/>
                </a:cubicBezTo>
                <a:cubicBezTo>
                  <a:pt x="2392032" y="360851"/>
                  <a:pt x="2437227" y="333405"/>
                  <a:pt x="2455818" y="330926"/>
                </a:cubicBezTo>
                <a:cubicBezTo>
                  <a:pt x="2490466" y="326306"/>
                  <a:pt x="2525486" y="325120"/>
                  <a:pt x="2560320" y="322217"/>
                </a:cubicBezTo>
                <a:cubicBezTo>
                  <a:pt x="2773428" y="331097"/>
                  <a:pt x="2720020" y="281620"/>
                  <a:pt x="2778035" y="33963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p:cNvSpPr/>
          <p:nvPr/>
        </p:nvSpPr>
        <p:spPr>
          <a:xfrm>
            <a:off x="3499717" y="4229998"/>
            <a:ext cx="2865182" cy="70788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Line Intercept Method     </a:t>
            </a:r>
            <a:endParaRPr lang="en-AU" sz="1200" dirty="0">
              <a:latin typeface="Arial Narrow" panose="020B0606020202030204" pitchFamily="34" charset="0"/>
              <a:ea typeface="Times New Roman" panose="02020603050405020304" pitchFamily="18" charset="0"/>
            </a:endParaRPr>
          </a:p>
          <a:p>
            <a:r>
              <a:rPr lang="en-AU" sz="1200" dirty="0">
                <a:latin typeface="Arial Narrow" panose="020B0606020202030204" pitchFamily="34" charset="0"/>
                <a:ea typeface="Times New Roman" panose="02020603050405020304" pitchFamily="18" charset="0"/>
              </a:rPr>
              <a:t>Identify and record anything under a length of transect (the transect is a tape measure)</a:t>
            </a:r>
          </a:p>
        </p:txBody>
      </p:sp>
      <p:sp>
        <p:nvSpPr>
          <p:cNvPr id="161" name="Freeform 160"/>
          <p:cNvSpPr/>
          <p:nvPr/>
        </p:nvSpPr>
        <p:spPr>
          <a:xfrm>
            <a:off x="3567196" y="5639685"/>
            <a:ext cx="2778035" cy="365760"/>
          </a:xfrm>
          <a:custGeom>
            <a:avLst/>
            <a:gdLst>
              <a:gd name="connsiteX0" fmla="*/ 0 w 2778035"/>
              <a:gd name="connsiteY0" fmla="*/ 339635 h 365760"/>
              <a:gd name="connsiteX1" fmla="*/ 148046 w 2778035"/>
              <a:gd name="connsiteY1" fmla="*/ 339635 h 365760"/>
              <a:gd name="connsiteX2" fmla="*/ 165463 w 2778035"/>
              <a:gd name="connsiteY2" fmla="*/ 322217 h 365760"/>
              <a:gd name="connsiteX3" fmla="*/ 191589 w 2778035"/>
              <a:gd name="connsiteY3" fmla="*/ 269966 h 365760"/>
              <a:gd name="connsiteX4" fmla="*/ 182880 w 2778035"/>
              <a:gd name="connsiteY4" fmla="*/ 191589 h 365760"/>
              <a:gd name="connsiteX5" fmla="*/ 156755 w 2778035"/>
              <a:gd name="connsiteY5" fmla="*/ 174172 h 365760"/>
              <a:gd name="connsiteX6" fmla="*/ 104503 w 2778035"/>
              <a:gd name="connsiteY6" fmla="*/ 156755 h 365760"/>
              <a:gd name="connsiteX7" fmla="*/ 78378 w 2778035"/>
              <a:gd name="connsiteY7" fmla="*/ 139337 h 365760"/>
              <a:gd name="connsiteX8" fmla="*/ 52252 w 2778035"/>
              <a:gd name="connsiteY8" fmla="*/ 130629 h 365760"/>
              <a:gd name="connsiteX9" fmla="*/ 78378 w 2778035"/>
              <a:gd name="connsiteY9" fmla="*/ 113212 h 365760"/>
              <a:gd name="connsiteX10" fmla="*/ 174172 w 2778035"/>
              <a:gd name="connsiteY10" fmla="*/ 130629 h 365760"/>
              <a:gd name="connsiteX11" fmla="*/ 200298 w 2778035"/>
              <a:gd name="connsiteY11" fmla="*/ 148046 h 365760"/>
              <a:gd name="connsiteX12" fmla="*/ 226423 w 2778035"/>
              <a:gd name="connsiteY12" fmla="*/ 87086 h 365760"/>
              <a:gd name="connsiteX13" fmla="*/ 139338 w 2778035"/>
              <a:gd name="connsiteY13" fmla="*/ 60960 h 365760"/>
              <a:gd name="connsiteX14" fmla="*/ 139338 w 2778035"/>
              <a:gd name="connsiteY14" fmla="*/ 26126 h 365760"/>
              <a:gd name="connsiteX15" fmla="*/ 217715 w 2778035"/>
              <a:gd name="connsiteY15" fmla="*/ 43543 h 365760"/>
              <a:gd name="connsiteX16" fmla="*/ 269966 w 2778035"/>
              <a:gd name="connsiteY16" fmla="*/ 60960 h 365760"/>
              <a:gd name="connsiteX17" fmla="*/ 339635 w 2778035"/>
              <a:gd name="connsiteY17" fmla="*/ 121920 h 365760"/>
              <a:gd name="connsiteX18" fmla="*/ 357052 w 2778035"/>
              <a:gd name="connsiteY18" fmla="*/ 95795 h 365760"/>
              <a:gd name="connsiteX19" fmla="*/ 383178 w 2778035"/>
              <a:gd name="connsiteY19" fmla="*/ 87086 h 365760"/>
              <a:gd name="connsiteX20" fmla="*/ 418012 w 2778035"/>
              <a:gd name="connsiteY20" fmla="*/ 17417 h 365760"/>
              <a:gd name="connsiteX21" fmla="*/ 444138 w 2778035"/>
              <a:gd name="connsiteY21" fmla="*/ 0 h 365760"/>
              <a:gd name="connsiteX22" fmla="*/ 487680 w 2778035"/>
              <a:gd name="connsiteY22" fmla="*/ 8709 h 365760"/>
              <a:gd name="connsiteX23" fmla="*/ 452846 w 2778035"/>
              <a:gd name="connsiteY23" fmla="*/ 87086 h 365760"/>
              <a:gd name="connsiteX24" fmla="*/ 426720 w 2778035"/>
              <a:gd name="connsiteY24" fmla="*/ 104503 h 365760"/>
              <a:gd name="connsiteX25" fmla="*/ 435429 w 2778035"/>
              <a:gd name="connsiteY25" fmla="*/ 148046 h 365760"/>
              <a:gd name="connsiteX26" fmla="*/ 461555 w 2778035"/>
              <a:gd name="connsiteY26" fmla="*/ 130629 h 365760"/>
              <a:gd name="connsiteX27" fmla="*/ 487680 w 2778035"/>
              <a:gd name="connsiteY27" fmla="*/ 121920 h 365760"/>
              <a:gd name="connsiteX28" fmla="*/ 505098 w 2778035"/>
              <a:gd name="connsiteY28" fmla="*/ 95795 h 365760"/>
              <a:gd name="connsiteX29" fmla="*/ 627018 w 2778035"/>
              <a:gd name="connsiteY29" fmla="*/ 95795 h 365760"/>
              <a:gd name="connsiteX30" fmla="*/ 618309 w 2778035"/>
              <a:gd name="connsiteY30" fmla="*/ 121920 h 365760"/>
              <a:gd name="connsiteX31" fmla="*/ 592183 w 2778035"/>
              <a:gd name="connsiteY31" fmla="*/ 139337 h 365760"/>
              <a:gd name="connsiteX32" fmla="*/ 496389 w 2778035"/>
              <a:gd name="connsiteY32" fmla="*/ 156755 h 365760"/>
              <a:gd name="connsiteX33" fmla="*/ 435429 w 2778035"/>
              <a:gd name="connsiteY33" fmla="*/ 200297 h 365760"/>
              <a:gd name="connsiteX34" fmla="*/ 452846 w 2778035"/>
              <a:gd name="connsiteY34" fmla="*/ 217715 h 365760"/>
              <a:gd name="connsiteX35" fmla="*/ 478972 w 2778035"/>
              <a:gd name="connsiteY35" fmla="*/ 226423 h 365760"/>
              <a:gd name="connsiteX36" fmla="*/ 635726 w 2778035"/>
              <a:gd name="connsiteY36" fmla="*/ 235132 h 365760"/>
              <a:gd name="connsiteX37" fmla="*/ 583475 w 2778035"/>
              <a:gd name="connsiteY37" fmla="*/ 261257 h 365760"/>
              <a:gd name="connsiteX38" fmla="*/ 566058 w 2778035"/>
              <a:gd name="connsiteY38" fmla="*/ 278675 h 365760"/>
              <a:gd name="connsiteX39" fmla="*/ 487680 w 2778035"/>
              <a:gd name="connsiteY39" fmla="*/ 296092 h 365760"/>
              <a:gd name="connsiteX40" fmla="*/ 444138 w 2778035"/>
              <a:gd name="connsiteY40" fmla="*/ 304800 h 365760"/>
              <a:gd name="connsiteX41" fmla="*/ 426720 w 2778035"/>
              <a:gd name="connsiteY41" fmla="*/ 322217 h 365760"/>
              <a:gd name="connsiteX42" fmla="*/ 444138 w 2778035"/>
              <a:gd name="connsiteY42" fmla="*/ 339635 h 365760"/>
              <a:gd name="connsiteX43" fmla="*/ 452846 w 2778035"/>
              <a:gd name="connsiteY43" fmla="*/ 365760 h 365760"/>
              <a:gd name="connsiteX44" fmla="*/ 644435 w 2778035"/>
              <a:gd name="connsiteY44" fmla="*/ 348343 h 365760"/>
              <a:gd name="connsiteX45" fmla="*/ 775063 w 2778035"/>
              <a:gd name="connsiteY45" fmla="*/ 357052 h 365760"/>
              <a:gd name="connsiteX46" fmla="*/ 862149 w 2778035"/>
              <a:gd name="connsiteY46" fmla="*/ 348343 h 365760"/>
              <a:gd name="connsiteX47" fmla="*/ 888275 w 2778035"/>
              <a:gd name="connsiteY47" fmla="*/ 339635 h 365760"/>
              <a:gd name="connsiteX48" fmla="*/ 896983 w 2778035"/>
              <a:gd name="connsiteY48" fmla="*/ 313509 h 365760"/>
              <a:gd name="connsiteX49" fmla="*/ 870858 w 2778035"/>
              <a:gd name="connsiteY49" fmla="*/ 296092 h 365760"/>
              <a:gd name="connsiteX50" fmla="*/ 783772 w 2778035"/>
              <a:gd name="connsiteY50" fmla="*/ 269966 h 365760"/>
              <a:gd name="connsiteX51" fmla="*/ 722812 w 2778035"/>
              <a:gd name="connsiteY51" fmla="*/ 261257 h 365760"/>
              <a:gd name="connsiteX52" fmla="*/ 687978 w 2778035"/>
              <a:gd name="connsiteY52" fmla="*/ 252549 h 365760"/>
              <a:gd name="connsiteX53" fmla="*/ 836023 w 2778035"/>
              <a:gd name="connsiteY53" fmla="*/ 235132 h 365760"/>
              <a:gd name="connsiteX54" fmla="*/ 862149 w 2778035"/>
              <a:gd name="connsiteY54" fmla="*/ 226423 h 365760"/>
              <a:gd name="connsiteX55" fmla="*/ 896983 w 2778035"/>
              <a:gd name="connsiteY55" fmla="*/ 217715 h 365760"/>
              <a:gd name="connsiteX56" fmla="*/ 1010195 w 2778035"/>
              <a:gd name="connsiteY56" fmla="*/ 226423 h 365760"/>
              <a:gd name="connsiteX57" fmla="*/ 1297578 w 2778035"/>
              <a:gd name="connsiteY57" fmla="*/ 209006 h 365760"/>
              <a:gd name="connsiteX58" fmla="*/ 1489166 w 2778035"/>
              <a:gd name="connsiteY58" fmla="*/ 209006 h 365760"/>
              <a:gd name="connsiteX59" fmla="*/ 1576252 w 2778035"/>
              <a:gd name="connsiteY59" fmla="*/ 226423 h 365760"/>
              <a:gd name="connsiteX60" fmla="*/ 1602378 w 2778035"/>
              <a:gd name="connsiteY60" fmla="*/ 243840 h 365760"/>
              <a:gd name="connsiteX61" fmla="*/ 1593669 w 2778035"/>
              <a:gd name="connsiteY61" fmla="*/ 269966 h 365760"/>
              <a:gd name="connsiteX62" fmla="*/ 1463040 w 2778035"/>
              <a:gd name="connsiteY62" fmla="*/ 278675 h 365760"/>
              <a:gd name="connsiteX63" fmla="*/ 1280160 w 2778035"/>
              <a:gd name="connsiteY63" fmla="*/ 296092 h 365760"/>
              <a:gd name="connsiteX64" fmla="*/ 1210492 w 2778035"/>
              <a:gd name="connsiteY64" fmla="*/ 304800 h 365760"/>
              <a:gd name="connsiteX65" fmla="*/ 1132115 w 2778035"/>
              <a:gd name="connsiteY65" fmla="*/ 322217 h 365760"/>
              <a:gd name="connsiteX66" fmla="*/ 1062446 w 2778035"/>
              <a:gd name="connsiteY66" fmla="*/ 330926 h 365760"/>
              <a:gd name="connsiteX67" fmla="*/ 1088572 w 2778035"/>
              <a:gd name="connsiteY67" fmla="*/ 348343 h 365760"/>
              <a:gd name="connsiteX68" fmla="*/ 1114698 w 2778035"/>
              <a:gd name="connsiteY68" fmla="*/ 357052 h 365760"/>
              <a:gd name="connsiteX69" fmla="*/ 1663338 w 2778035"/>
              <a:gd name="connsiteY69" fmla="*/ 348343 h 365760"/>
              <a:gd name="connsiteX70" fmla="*/ 1689463 w 2778035"/>
              <a:gd name="connsiteY70" fmla="*/ 339635 h 365760"/>
              <a:gd name="connsiteX71" fmla="*/ 1680755 w 2778035"/>
              <a:gd name="connsiteY71" fmla="*/ 261257 h 365760"/>
              <a:gd name="connsiteX72" fmla="*/ 1672046 w 2778035"/>
              <a:gd name="connsiteY72" fmla="*/ 235132 h 365760"/>
              <a:gd name="connsiteX73" fmla="*/ 1645920 w 2778035"/>
              <a:gd name="connsiteY73" fmla="*/ 217715 h 365760"/>
              <a:gd name="connsiteX74" fmla="*/ 1637212 w 2778035"/>
              <a:gd name="connsiteY74" fmla="*/ 191589 h 365760"/>
              <a:gd name="connsiteX75" fmla="*/ 1628503 w 2778035"/>
              <a:gd name="connsiteY75" fmla="*/ 139337 h 365760"/>
              <a:gd name="connsiteX76" fmla="*/ 1654629 w 2778035"/>
              <a:gd name="connsiteY76" fmla="*/ 121920 h 365760"/>
              <a:gd name="connsiteX77" fmla="*/ 1672046 w 2778035"/>
              <a:gd name="connsiteY77" fmla="*/ 95795 h 365760"/>
              <a:gd name="connsiteX78" fmla="*/ 1733006 w 2778035"/>
              <a:gd name="connsiteY78" fmla="*/ 87086 h 365760"/>
              <a:gd name="connsiteX79" fmla="*/ 1793966 w 2778035"/>
              <a:gd name="connsiteY79" fmla="*/ 69669 h 365760"/>
              <a:gd name="connsiteX80" fmla="*/ 1837509 w 2778035"/>
              <a:gd name="connsiteY80" fmla="*/ 60960 h 365760"/>
              <a:gd name="connsiteX81" fmla="*/ 2090058 w 2778035"/>
              <a:gd name="connsiteY81" fmla="*/ 78377 h 365760"/>
              <a:gd name="connsiteX82" fmla="*/ 2116183 w 2778035"/>
              <a:gd name="connsiteY82" fmla="*/ 87086 h 365760"/>
              <a:gd name="connsiteX83" fmla="*/ 2124892 w 2778035"/>
              <a:gd name="connsiteY83" fmla="*/ 113212 h 365760"/>
              <a:gd name="connsiteX84" fmla="*/ 2142309 w 2778035"/>
              <a:gd name="connsiteY84" fmla="*/ 139337 h 365760"/>
              <a:gd name="connsiteX85" fmla="*/ 2107475 w 2778035"/>
              <a:gd name="connsiteY85" fmla="*/ 191589 h 365760"/>
              <a:gd name="connsiteX86" fmla="*/ 2072640 w 2778035"/>
              <a:gd name="connsiteY86" fmla="*/ 235132 h 365760"/>
              <a:gd name="connsiteX87" fmla="*/ 2081349 w 2778035"/>
              <a:gd name="connsiteY87" fmla="*/ 269966 h 365760"/>
              <a:gd name="connsiteX88" fmla="*/ 2116183 w 2778035"/>
              <a:gd name="connsiteY88" fmla="*/ 322217 h 365760"/>
              <a:gd name="connsiteX89" fmla="*/ 2168435 w 2778035"/>
              <a:gd name="connsiteY89" fmla="*/ 339635 h 365760"/>
              <a:gd name="connsiteX90" fmla="*/ 2194560 w 2778035"/>
              <a:gd name="connsiteY90" fmla="*/ 348343 h 365760"/>
              <a:gd name="connsiteX91" fmla="*/ 2281646 w 2778035"/>
              <a:gd name="connsiteY91" fmla="*/ 304800 h 365760"/>
              <a:gd name="connsiteX92" fmla="*/ 2255520 w 2778035"/>
              <a:gd name="connsiteY92" fmla="*/ 252549 h 365760"/>
              <a:gd name="connsiteX93" fmla="*/ 2203269 w 2778035"/>
              <a:gd name="connsiteY93" fmla="*/ 235132 h 365760"/>
              <a:gd name="connsiteX94" fmla="*/ 2194560 w 2778035"/>
              <a:gd name="connsiteY94" fmla="*/ 209006 h 365760"/>
              <a:gd name="connsiteX95" fmla="*/ 2211978 w 2778035"/>
              <a:gd name="connsiteY95" fmla="*/ 191589 h 365760"/>
              <a:gd name="connsiteX96" fmla="*/ 2290355 w 2778035"/>
              <a:gd name="connsiteY96" fmla="*/ 182880 h 365760"/>
              <a:gd name="connsiteX97" fmla="*/ 2281646 w 2778035"/>
              <a:gd name="connsiteY97" fmla="*/ 139337 h 365760"/>
              <a:gd name="connsiteX98" fmla="*/ 2177143 w 2778035"/>
              <a:gd name="connsiteY98" fmla="*/ 113212 h 365760"/>
              <a:gd name="connsiteX99" fmla="*/ 2185852 w 2778035"/>
              <a:gd name="connsiteY99" fmla="*/ 87086 h 365760"/>
              <a:gd name="connsiteX100" fmla="*/ 2264229 w 2778035"/>
              <a:gd name="connsiteY100" fmla="*/ 78377 h 365760"/>
              <a:gd name="connsiteX101" fmla="*/ 2316480 w 2778035"/>
              <a:gd name="connsiteY101" fmla="*/ 95795 h 365760"/>
              <a:gd name="connsiteX102" fmla="*/ 2342606 w 2778035"/>
              <a:gd name="connsiteY102" fmla="*/ 104503 h 365760"/>
              <a:gd name="connsiteX103" fmla="*/ 2360023 w 2778035"/>
              <a:gd name="connsiteY103" fmla="*/ 78377 h 365760"/>
              <a:gd name="connsiteX104" fmla="*/ 2368732 w 2778035"/>
              <a:gd name="connsiteY104" fmla="*/ 26126 h 365760"/>
              <a:gd name="connsiteX105" fmla="*/ 2438400 w 2778035"/>
              <a:gd name="connsiteY105" fmla="*/ 34835 h 365760"/>
              <a:gd name="connsiteX106" fmla="*/ 2412275 w 2778035"/>
              <a:gd name="connsiteY106" fmla="*/ 148046 h 365760"/>
              <a:gd name="connsiteX107" fmla="*/ 2394858 w 2778035"/>
              <a:gd name="connsiteY107" fmla="*/ 174172 h 365760"/>
              <a:gd name="connsiteX108" fmla="*/ 2368732 w 2778035"/>
              <a:gd name="connsiteY108" fmla="*/ 182880 h 365760"/>
              <a:gd name="connsiteX109" fmla="*/ 2394858 w 2778035"/>
              <a:gd name="connsiteY109" fmla="*/ 200297 h 365760"/>
              <a:gd name="connsiteX110" fmla="*/ 2447109 w 2778035"/>
              <a:gd name="connsiteY110" fmla="*/ 165463 h 365760"/>
              <a:gd name="connsiteX111" fmla="*/ 2455818 w 2778035"/>
              <a:gd name="connsiteY111" fmla="*/ 139337 h 365760"/>
              <a:gd name="connsiteX112" fmla="*/ 2473235 w 2778035"/>
              <a:gd name="connsiteY112" fmla="*/ 113212 h 365760"/>
              <a:gd name="connsiteX113" fmla="*/ 2516778 w 2778035"/>
              <a:gd name="connsiteY113" fmla="*/ 121920 h 365760"/>
              <a:gd name="connsiteX114" fmla="*/ 2525486 w 2778035"/>
              <a:gd name="connsiteY114" fmla="*/ 148046 h 365760"/>
              <a:gd name="connsiteX115" fmla="*/ 2490652 w 2778035"/>
              <a:gd name="connsiteY115" fmla="*/ 217715 h 365760"/>
              <a:gd name="connsiteX116" fmla="*/ 2473235 w 2778035"/>
              <a:gd name="connsiteY116" fmla="*/ 243840 h 365760"/>
              <a:gd name="connsiteX117" fmla="*/ 2394858 w 2778035"/>
              <a:gd name="connsiteY117" fmla="*/ 278675 h 365760"/>
              <a:gd name="connsiteX118" fmla="*/ 2368732 w 2778035"/>
              <a:gd name="connsiteY118" fmla="*/ 287383 h 365760"/>
              <a:gd name="connsiteX119" fmla="*/ 2377440 w 2778035"/>
              <a:gd name="connsiteY119" fmla="*/ 348343 h 365760"/>
              <a:gd name="connsiteX120" fmla="*/ 2455818 w 2778035"/>
              <a:gd name="connsiteY120" fmla="*/ 330926 h 365760"/>
              <a:gd name="connsiteX121" fmla="*/ 2560320 w 2778035"/>
              <a:gd name="connsiteY121" fmla="*/ 322217 h 365760"/>
              <a:gd name="connsiteX122" fmla="*/ 2778035 w 2778035"/>
              <a:gd name="connsiteY122" fmla="*/ 33963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78035" h="365760">
                <a:moveTo>
                  <a:pt x="0" y="339635"/>
                </a:moveTo>
                <a:cubicBezTo>
                  <a:pt x="61856" y="352005"/>
                  <a:pt x="66491" y="357111"/>
                  <a:pt x="148046" y="339635"/>
                </a:cubicBezTo>
                <a:cubicBezTo>
                  <a:pt x="156074" y="337915"/>
                  <a:pt x="160334" y="328628"/>
                  <a:pt x="165463" y="322217"/>
                </a:cubicBezTo>
                <a:cubicBezTo>
                  <a:pt x="184757" y="298099"/>
                  <a:pt x="182390" y="297561"/>
                  <a:pt x="191589" y="269966"/>
                </a:cubicBezTo>
                <a:cubicBezTo>
                  <a:pt x="188686" y="243840"/>
                  <a:pt x="191863" y="216293"/>
                  <a:pt x="182880" y="191589"/>
                </a:cubicBezTo>
                <a:cubicBezTo>
                  <a:pt x="179303" y="181753"/>
                  <a:pt x="166319" y="178423"/>
                  <a:pt x="156755" y="174172"/>
                </a:cubicBezTo>
                <a:cubicBezTo>
                  <a:pt x="139978" y="166716"/>
                  <a:pt x="104503" y="156755"/>
                  <a:pt x="104503" y="156755"/>
                </a:cubicBezTo>
                <a:cubicBezTo>
                  <a:pt x="95795" y="150949"/>
                  <a:pt x="87739" y="144018"/>
                  <a:pt x="78378" y="139337"/>
                </a:cubicBezTo>
                <a:cubicBezTo>
                  <a:pt x="70167" y="135232"/>
                  <a:pt x="52252" y="139809"/>
                  <a:pt x="52252" y="130629"/>
                </a:cubicBezTo>
                <a:cubicBezTo>
                  <a:pt x="52252" y="120163"/>
                  <a:pt x="69669" y="119018"/>
                  <a:pt x="78378" y="113212"/>
                </a:cubicBezTo>
                <a:cubicBezTo>
                  <a:pt x="102400" y="116215"/>
                  <a:pt x="147321" y="117203"/>
                  <a:pt x="174172" y="130629"/>
                </a:cubicBezTo>
                <a:cubicBezTo>
                  <a:pt x="183533" y="135310"/>
                  <a:pt x="191589" y="142240"/>
                  <a:pt x="200298" y="148046"/>
                </a:cubicBezTo>
                <a:cubicBezTo>
                  <a:pt x="227027" y="141363"/>
                  <a:pt x="274329" y="141835"/>
                  <a:pt x="226423" y="87086"/>
                </a:cubicBezTo>
                <a:cubicBezTo>
                  <a:pt x="220487" y="80302"/>
                  <a:pt x="154387" y="64722"/>
                  <a:pt x="139338" y="60960"/>
                </a:cubicBezTo>
                <a:cubicBezTo>
                  <a:pt x="133532" y="55154"/>
                  <a:pt x="98696" y="31932"/>
                  <a:pt x="139338" y="26126"/>
                </a:cubicBezTo>
                <a:cubicBezTo>
                  <a:pt x="144947" y="25325"/>
                  <a:pt x="208685" y="40834"/>
                  <a:pt x="217715" y="43543"/>
                </a:cubicBezTo>
                <a:cubicBezTo>
                  <a:pt x="235300" y="48818"/>
                  <a:pt x="269966" y="60960"/>
                  <a:pt x="269966" y="60960"/>
                </a:cubicBezTo>
                <a:cubicBezTo>
                  <a:pt x="330926" y="101601"/>
                  <a:pt x="310606" y="78378"/>
                  <a:pt x="339635" y="121920"/>
                </a:cubicBezTo>
                <a:cubicBezTo>
                  <a:pt x="345441" y="113212"/>
                  <a:pt x="348879" y="102333"/>
                  <a:pt x="357052" y="95795"/>
                </a:cubicBezTo>
                <a:cubicBezTo>
                  <a:pt x="364220" y="90060"/>
                  <a:pt x="377842" y="94556"/>
                  <a:pt x="383178" y="87086"/>
                </a:cubicBezTo>
                <a:cubicBezTo>
                  <a:pt x="433900" y="16076"/>
                  <a:pt x="373880" y="52723"/>
                  <a:pt x="418012" y="17417"/>
                </a:cubicBezTo>
                <a:cubicBezTo>
                  <a:pt x="426185" y="10879"/>
                  <a:pt x="435429" y="5806"/>
                  <a:pt x="444138" y="0"/>
                </a:cubicBezTo>
                <a:cubicBezTo>
                  <a:pt x="458652" y="2903"/>
                  <a:pt x="481850" y="-4896"/>
                  <a:pt x="487680" y="8709"/>
                </a:cubicBezTo>
                <a:cubicBezTo>
                  <a:pt x="492853" y="20781"/>
                  <a:pt x="465681" y="74251"/>
                  <a:pt x="452846" y="87086"/>
                </a:cubicBezTo>
                <a:cubicBezTo>
                  <a:pt x="445445" y="94487"/>
                  <a:pt x="435429" y="98697"/>
                  <a:pt x="426720" y="104503"/>
                </a:cubicBezTo>
                <a:cubicBezTo>
                  <a:pt x="418979" y="116115"/>
                  <a:pt x="385113" y="148046"/>
                  <a:pt x="435429" y="148046"/>
                </a:cubicBezTo>
                <a:cubicBezTo>
                  <a:pt x="445895" y="148046"/>
                  <a:pt x="452194" y="135310"/>
                  <a:pt x="461555" y="130629"/>
                </a:cubicBezTo>
                <a:cubicBezTo>
                  <a:pt x="469765" y="126524"/>
                  <a:pt x="478972" y="124823"/>
                  <a:pt x="487680" y="121920"/>
                </a:cubicBezTo>
                <a:cubicBezTo>
                  <a:pt x="493486" y="113212"/>
                  <a:pt x="496925" y="102333"/>
                  <a:pt x="505098" y="95795"/>
                </a:cubicBezTo>
                <a:cubicBezTo>
                  <a:pt x="532025" y="74254"/>
                  <a:pt x="625527" y="95659"/>
                  <a:pt x="627018" y="95795"/>
                </a:cubicBezTo>
                <a:cubicBezTo>
                  <a:pt x="624115" y="104503"/>
                  <a:pt x="624044" y="114752"/>
                  <a:pt x="618309" y="121920"/>
                </a:cubicBezTo>
                <a:cubicBezTo>
                  <a:pt x="611770" y="130093"/>
                  <a:pt x="601544" y="134656"/>
                  <a:pt x="592183" y="139337"/>
                </a:cubicBezTo>
                <a:cubicBezTo>
                  <a:pt x="565332" y="152763"/>
                  <a:pt x="520410" y="153752"/>
                  <a:pt x="496389" y="156755"/>
                </a:cubicBezTo>
                <a:cubicBezTo>
                  <a:pt x="435430" y="177075"/>
                  <a:pt x="449944" y="156755"/>
                  <a:pt x="435429" y="200297"/>
                </a:cubicBezTo>
                <a:cubicBezTo>
                  <a:pt x="441235" y="206103"/>
                  <a:pt x="445805" y="213491"/>
                  <a:pt x="452846" y="217715"/>
                </a:cubicBezTo>
                <a:cubicBezTo>
                  <a:pt x="460717" y="222438"/>
                  <a:pt x="469834" y="225553"/>
                  <a:pt x="478972" y="226423"/>
                </a:cubicBezTo>
                <a:cubicBezTo>
                  <a:pt x="531068" y="231385"/>
                  <a:pt x="583475" y="232229"/>
                  <a:pt x="635726" y="235132"/>
                </a:cubicBezTo>
                <a:cubicBezTo>
                  <a:pt x="608132" y="244329"/>
                  <a:pt x="607591" y="241963"/>
                  <a:pt x="583475" y="261257"/>
                </a:cubicBezTo>
                <a:cubicBezTo>
                  <a:pt x="577064" y="266386"/>
                  <a:pt x="573099" y="274451"/>
                  <a:pt x="566058" y="278675"/>
                </a:cubicBezTo>
                <a:cubicBezTo>
                  <a:pt x="549371" y="288687"/>
                  <a:pt x="498607" y="294105"/>
                  <a:pt x="487680" y="296092"/>
                </a:cubicBezTo>
                <a:cubicBezTo>
                  <a:pt x="473117" y="298740"/>
                  <a:pt x="458652" y="301897"/>
                  <a:pt x="444138" y="304800"/>
                </a:cubicBezTo>
                <a:cubicBezTo>
                  <a:pt x="438332" y="310606"/>
                  <a:pt x="426720" y="314006"/>
                  <a:pt x="426720" y="322217"/>
                </a:cubicBezTo>
                <a:cubicBezTo>
                  <a:pt x="426720" y="330428"/>
                  <a:pt x="439913" y="332594"/>
                  <a:pt x="444138" y="339635"/>
                </a:cubicBezTo>
                <a:cubicBezTo>
                  <a:pt x="448861" y="347506"/>
                  <a:pt x="449943" y="357052"/>
                  <a:pt x="452846" y="365760"/>
                </a:cubicBezTo>
                <a:cubicBezTo>
                  <a:pt x="523835" y="355619"/>
                  <a:pt x="563851" y="348343"/>
                  <a:pt x="644435" y="348343"/>
                </a:cubicBezTo>
                <a:cubicBezTo>
                  <a:pt x="688074" y="348343"/>
                  <a:pt x="731520" y="354149"/>
                  <a:pt x="775063" y="357052"/>
                </a:cubicBezTo>
                <a:cubicBezTo>
                  <a:pt x="804092" y="354149"/>
                  <a:pt x="833315" y="352779"/>
                  <a:pt x="862149" y="348343"/>
                </a:cubicBezTo>
                <a:cubicBezTo>
                  <a:pt x="871222" y="346947"/>
                  <a:pt x="881784" y="346126"/>
                  <a:pt x="888275" y="339635"/>
                </a:cubicBezTo>
                <a:cubicBezTo>
                  <a:pt x="894766" y="333144"/>
                  <a:pt x="894080" y="322218"/>
                  <a:pt x="896983" y="313509"/>
                </a:cubicBezTo>
                <a:cubicBezTo>
                  <a:pt x="888275" y="307703"/>
                  <a:pt x="880422" y="300343"/>
                  <a:pt x="870858" y="296092"/>
                </a:cubicBezTo>
                <a:cubicBezTo>
                  <a:pt x="855132" y="289103"/>
                  <a:pt x="805203" y="273863"/>
                  <a:pt x="783772" y="269966"/>
                </a:cubicBezTo>
                <a:cubicBezTo>
                  <a:pt x="763577" y="266294"/>
                  <a:pt x="743007" y="264929"/>
                  <a:pt x="722812" y="261257"/>
                </a:cubicBezTo>
                <a:cubicBezTo>
                  <a:pt x="711036" y="259116"/>
                  <a:pt x="699589" y="255452"/>
                  <a:pt x="687978" y="252549"/>
                </a:cubicBezTo>
                <a:cubicBezTo>
                  <a:pt x="731105" y="187857"/>
                  <a:pt x="688682" y="235132"/>
                  <a:pt x="836023" y="235132"/>
                </a:cubicBezTo>
                <a:cubicBezTo>
                  <a:pt x="845203" y="235132"/>
                  <a:pt x="853322" y="228945"/>
                  <a:pt x="862149" y="226423"/>
                </a:cubicBezTo>
                <a:cubicBezTo>
                  <a:pt x="873657" y="223135"/>
                  <a:pt x="885372" y="220618"/>
                  <a:pt x="896983" y="217715"/>
                </a:cubicBezTo>
                <a:cubicBezTo>
                  <a:pt x="934720" y="220618"/>
                  <a:pt x="972346" y="226423"/>
                  <a:pt x="1010195" y="226423"/>
                </a:cubicBezTo>
                <a:cubicBezTo>
                  <a:pt x="1157247" y="226423"/>
                  <a:pt x="1183154" y="221720"/>
                  <a:pt x="1297578" y="209006"/>
                </a:cubicBezTo>
                <a:cubicBezTo>
                  <a:pt x="1374177" y="183471"/>
                  <a:pt x="1326099" y="195960"/>
                  <a:pt x="1489166" y="209006"/>
                </a:cubicBezTo>
                <a:cubicBezTo>
                  <a:pt x="1520562" y="211518"/>
                  <a:pt x="1546426" y="218967"/>
                  <a:pt x="1576252" y="226423"/>
                </a:cubicBezTo>
                <a:cubicBezTo>
                  <a:pt x="1584961" y="232229"/>
                  <a:pt x="1598491" y="234122"/>
                  <a:pt x="1602378" y="243840"/>
                </a:cubicBezTo>
                <a:cubicBezTo>
                  <a:pt x="1605787" y="252363"/>
                  <a:pt x="1602575" y="267740"/>
                  <a:pt x="1593669" y="269966"/>
                </a:cubicBezTo>
                <a:cubicBezTo>
                  <a:pt x="1551332" y="280550"/>
                  <a:pt x="1506583" y="275772"/>
                  <a:pt x="1463040" y="278675"/>
                </a:cubicBezTo>
                <a:cubicBezTo>
                  <a:pt x="1352476" y="297101"/>
                  <a:pt x="1466140" y="279920"/>
                  <a:pt x="1280160" y="296092"/>
                </a:cubicBezTo>
                <a:cubicBezTo>
                  <a:pt x="1256845" y="298119"/>
                  <a:pt x="1233715" y="301897"/>
                  <a:pt x="1210492" y="304800"/>
                </a:cubicBezTo>
                <a:cubicBezTo>
                  <a:pt x="1182745" y="311737"/>
                  <a:pt x="1160872" y="317793"/>
                  <a:pt x="1132115" y="322217"/>
                </a:cubicBezTo>
                <a:cubicBezTo>
                  <a:pt x="1108983" y="325776"/>
                  <a:pt x="1085669" y="328023"/>
                  <a:pt x="1062446" y="330926"/>
                </a:cubicBezTo>
                <a:cubicBezTo>
                  <a:pt x="1071155" y="336732"/>
                  <a:pt x="1079211" y="343662"/>
                  <a:pt x="1088572" y="348343"/>
                </a:cubicBezTo>
                <a:cubicBezTo>
                  <a:pt x="1096783" y="352448"/>
                  <a:pt x="1105518" y="357052"/>
                  <a:pt x="1114698" y="357052"/>
                </a:cubicBezTo>
                <a:cubicBezTo>
                  <a:pt x="1297601" y="357052"/>
                  <a:pt x="1480458" y="351246"/>
                  <a:pt x="1663338" y="348343"/>
                </a:cubicBezTo>
                <a:cubicBezTo>
                  <a:pt x="1672046" y="345440"/>
                  <a:pt x="1687663" y="348636"/>
                  <a:pt x="1689463" y="339635"/>
                </a:cubicBezTo>
                <a:cubicBezTo>
                  <a:pt x="1694618" y="313859"/>
                  <a:pt x="1685076" y="287186"/>
                  <a:pt x="1680755" y="261257"/>
                </a:cubicBezTo>
                <a:cubicBezTo>
                  <a:pt x="1679246" y="252202"/>
                  <a:pt x="1677781" y="242300"/>
                  <a:pt x="1672046" y="235132"/>
                </a:cubicBezTo>
                <a:cubicBezTo>
                  <a:pt x="1665507" y="226959"/>
                  <a:pt x="1654629" y="223521"/>
                  <a:pt x="1645920" y="217715"/>
                </a:cubicBezTo>
                <a:cubicBezTo>
                  <a:pt x="1643017" y="209006"/>
                  <a:pt x="1641317" y="199800"/>
                  <a:pt x="1637212" y="191589"/>
                </a:cubicBezTo>
                <a:cubicBezTo>
                  <a:pt x="1625545" y="168254"/>
                  <a:pt x="1606976" y="166245"/>
                  <a:pt x="1628503" y="139337"/>
                </a:cubicBezTo>
                <a:cubicBezTo>
                  <a:pt x="1635041" y="131164"/>
                  <a:pt x="1645920" y="127726"/>
                  <a:pt x="1654629" y="121920"/>
                </a:cubicBezTo>
                <a:cubicBezTo>
                  <a:pt x="1660435" y="113212"/>
                  <a:pt x="1662482" y="100046"/>
                  <a:pt x="1672046" y="95795"/>
                </a:cubicBezTo>
                <a:cubicBezTo>
                  <a:pt x="1690803" y="87459"/>
                  <a:pt x="1712811" y="90758"/>
                  <a:pt x="1733006" y="87086"/>
                </a:cubicBezTo>
                <a:cubicBezTo>
                  <a:pt x="1792718" y="76229"/>
                  <a:pt x="1744235" y="82102"/>
                  <a:pt x="1793966" y="69669"/>
                </a:cubicBezTo>
                <a:cubicBezTo>
                  <a:pt x="1808326" y="66079"/>
                  <a:pt x="1822995" y="63863"/>
                  <a:pt x="1837509" y="60960"/>
                </a:cubicBezTo>
                <a:cubicBezTo>
                  <a:pt x="1934732" y="65011"/>
                  <a:pt x="2005008" y="57114"/>
                  <a:pt x="2090058" y="78377"/>
                </a:cubicBezTo>
                <a:cubicBezTo>
                  <a:pt x="2098963" y="80603"/>
                  <a:pt x="2107475" y="84183"/>
                  <a:pt x="2116183" y="87086"/>
                </a:cubicBezTo>
                <a:cubicBezTo>
                  <a:pt x="2119086" y="95795"/>
                  <a:pt x="2120787" y="105001"/>
                  <a:pt x="2124892" y="113212"/>
                </a:cubicBezTo>
                <a:cubicBezTo>
                  <a:pt x="2129573" y="122573"/>
                  <a:pt x="2140588" y="129013"/>
                  <a:pt x="2142309" y="139337"/>
                </a:cubicBezTo>
                <a:cubicBezTo>
                  <a:pt x="2146135" y="162293"/>
                  <a:pt x="2118049" y="178900"/>
                  <a:pt x="2107475" y="191589"/>
                </a:cubicBezTo>
                <a:cubicBezTo>
                  <a:pt x="2052563" y="257486"/>
                  <a:pt x="2123300" y="184475"/>
                  <a:pt x="2072640" y="235132"/>
                </a:cubicBezTo>
                <a:cubicBezTo>
                  <a:pt x="2075543" y="246743"/>
                  <a:pt x="2078061" y="258458"/>
                  <a:pt x="2081349" y="269966"/>
                </a:cubicBezTo>
                <a:cubicBezTo>
                  <a:pt x="2088143" y="293743"/>
                  <a:pt x="2091362" y="308427"/>
                  <a:pt x="2116183" y="322217"/>
                </a:cubicBezTo>
                <a:cubicBezTo>
                  <a:pt x="2132232" y="331133"/>
                  <a:pt x="2151018" y="333829"/>
                  <a:pt x="2168435" y="339635"/>
                </a:cubicBezTo>
                <a:lnTo>
                  <a:pt x="2194560" y="348343"/>
                </a:lnTo>
                <a:cubicBezTo>
                  <a:pt x="2274383" y="328388"/>
                  <a:pt x="2250951" y="350843"/>
                  <a:pt x="2281646" y="304800"/>
                </a:cubicBezTo>
                <a:cubicBezTo>
                  <a:pt x="2276335" y="283556"/>
                  <a:pt x="2277705" y="263641"/>
                  <a:pt x="2255520" y="252549"/>
                </a:cubicBezTo>
                <a:cubicBezTo>
                  <a:pt x="2239099" y="244339"/>
                  <a:pt x="2203269" y="235132"/>
                  <a:pt x="2203269" y="235132"/>
                </a:cubicBezTo>
                <a:cubicBezTo>
                  <a:pt x="2200366" y="226423"/>
                  <a:pt x="2192760" y="218007"/>
                  <a:pt x="2194560" y="209006"/>
                </a:cubicBezTo>
                <a:cubicBezTo>
                  <a:pt x="2196170" y="200955"/>
                  <a:pt x="2204057" y="193749"/>
                  <a:pt x="2211978" y="191589"/>
                </a:cubicBezTo>
                <a:cubicBezTo>
                  <a:pt x="2237338" y="184673"/>
                  <a:pt x="2264229" y="185783"/>
                  <a:pt x="2290355" y="182880"/>
                </a:cubicBezTo>
                <a:cubicBezTo>
                  <a:pt x="2287452" y="168366"/>
                  <a:pt x="2290249" y="151382"/>
                  <a:pt x="2281646" y="139337"/>
                </a:cubicBezTo>
                <a:cubicBezTo>
                  <a:pt x="2265244" y="116374"/>
                  <a:pt x="2188727" y="114660"/>
                  <a:pt x="2177143" y="113212"/>
                </a:cubicBezTo>
                <a:cubicBezTo>
                  <a:pt x="2180046" y="104503"/>
                  <a:pt x="2180117" y="94254"/>
                  <a:pt x="2185852" y="87086"/>
                </a:cubicBezTo>
                <a:cubicBezTo>
                  <a:pt x="2209862" y="57074"/>
                  <a:pt x="2230009" y="72674"/>
                  <a:pt x="2264229" y="78377"/>
                </a:cubicBezTo>
                <a:lnTo>
                  <a:pt x="2316480" y="95795"/>
                </a:lnTo>
                <a:lnTo>
                  <a:pt x="2342606" y="104503"/>
                </a:lnTo>
                <a:cubicBezTo>
                  <a:pt x="2348412" y="95794"/>
                  <a:pt x="2356713" y="88306"/>
                  <a:pt x="2360023" y="78377"/>
                </a:cubicBezTo>
                <a:cubicBezTo>
                  <a:pt x="2365607" y="61626"/>
                  <a:pt x="2353297" y="34701"/>
                  <a:pt x="2368732" y="26126"/>
                </a:cubicBezTo>
                <a:cubicBezTo>
                  <a:pt x="2389190" y="14760"/>
                  <a:pt x="2415177" y="31932"/>
                  <a:pt x="2438400" y="34835"/>
                </a:cubicBezTo>
                <a:cubicBezTo>
                  <a:pt x="2434385" y="62941"/>
                  <a:pt x="2429663" y="121963"/>
                  <a:pt x="2412275" y="148046"/>
                </a:cubicBezTo>
                <a:cubicBezTo>
                  <a:pt x="2406469" y="156755"/>
                  <a:pt x="2403031" y="167634"/>
                  <a:pt x="2394858" y="174172"/>
                </a:cubicBezTo>
                <a:cubicBezTo>
                  <a:pt x="2387690" y="179906"/>
                  <a:pt x="2377441" y="179977"/>
                  <a:pt x="2368732" y="182880"/>
                </a:cubicBezTo>
                <a:cubicBezTo>
                  <a:pt x="2377441" y="188686"/>
                  <a:pt x="2384497" y="198817"/>
                  <a:pt x="2394858" y="200297"/>
                </a:cubicBezTo>
                <a:cubicBezTo>
                  <a:pt x="2425180" y="204629"/>
                  <a:pt x="2435878" y="187925"/>
                  <a:pt x="2447109" y="165463"/>
                </a:cubicBezTo>
                <a:cubicBezTo>
                  <a:pt x="2451214" y="157252"/>
                  <a:pt x="2451713" y="147548"/>
                  <a:pt x="2455818" y="139337"/>
                </a:cubicBezTo>
                <a:cubicBezTo>
                  <a:pt x="2460499" y="129976"/>
                  <a:pt x="2467429" y="121920"/>
                  <a:pt x="2473235" y="113212"/>
                </a:cubicBezTo>
                <a:cubicBezTo>
                  <a:pt x="2487749" y="116115"/>
                  <a:pt x="2504462" y="113709"/>
                  <a:pt x="2516778" y="121920"/>
                </a:cubicBezTo>
                <a:cubicBezTo>
                  <a:pt x="2524416" y="127012"/>
                  <a:pt x="2526500" y="138922"/>
                  <a:pt x="2525486" y="148046"/>
                </a:cubicBezTo>
                <a:cubicBezTo>
                  <a:pt x="2518774" y="208449"/>
                  <a:pt x="2515102" y="187153"/>
                  <a:pt x="2490652" y="217715"/>
                </a:cubicBezTo>
                <a:cubicBezTo>
                  <a:pt x="2484114" y="225888"/>
                  <a:pt x="2480636" y="236439"/>
                  <a:pt x="2473235" y="243840"/>
                </a:cubicBezTo>
                <a:cubicBezTo>
                  <a:pt x="2452535" y="264539"/>
                  <a:pt x="2420725" y="270053"/>
                  <a:pt x="2394858" y="278675"/>
                </a:cubicBezTo>
                <a:lnTo>
                  <a:pt x="2368732" y="287383"/>
                </a:lnTo>
                <a:cubicBezTo>
                  <a:pt x="2371635" y="307703"/>
                  <a:pt x="2361855" y="334985"/>
                  <a:pt x="2377440" y="348343"/>
                </a:cubicBezTo>
                <a:cubicBezTo>
                  <a:pt x="2392032" y="360851"/>
                  <a:pt x="2437227" y="333405"/>
                  <a:pt x="2455818" y="330926"/>
                </a:cubicBezTo>
                <a:cubicBezTo>
                  <a:pt x="2490466" y="326306"/>
                  <a:pt x="2525486" y="325120"/>
                  <a:pt x="2560320" y="322217"/>
                </a:cubicBezTo>
                <a:cubicBezTo>
                  <a:pt x="2773428" y="331097"/>
                  <a:pt x="2720020" y="281620"/>
                  <a:pt x="2778035" y="33963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Rectangle 161"/>
          <p:cNvSpPr/>
          <p:nvPr/>
        </p:nvSpPr>
        <p:spPr>
          <a:xfrm>
            <a:off x="3508463" y="5373619"/>
            <a:ext cx="2828466" cy="112071"/>
          </a:xfrm>
          <a:prstGeom prst="rect">
            <a:avLst/>
          </a:prstGeom>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63" name="Straight Connector 162"/>
          <p:cNvCxnSpPr/>
          <p:nvPr/>
        </p:nvCxnSpPr>
        <p:spPr>
          <a:xfrm flipH="1">
            <a:off x="500331" y="41905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228365" y="5210061"/>
            <a:ext cx="11759" cy="59383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145574" y="5219624"/>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5731064" y="5219624"/>
            <a:ext cx="5594" cy="55433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113642" y="5198321"/>
            <a:ext cx="10611" cy="60557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4490874" y="5196614"/>
            <a:ext cx="897110" cy="184666"/>
          </a:xfrm>
          <a:prstGeom prst="rect">
            <a:avLst/>
          </a:prstGeom>
          <a:noFill/>
        </p:spPr>
        <p:txBody>
          <a:bodyPr wrap="square" rtlCol="0">
            <a:spAutoFit/>
          </a:bodyPr>
          <a:lstStyle/>
          <a:p>
            <a:r>
              <a:rPr lang="en-AU" sz="600" dirty="0">
                <a:latin typeface="Arial Narrow" panose="020B0606020202030204" pitchFamily="34" charset="0"/>
              </a:rPr>
              <a:t>Plate Coral</a:t>
            </a:r>
          </a:p>
        </p:txBody>
      </p:sp>
      <p:sp>
        <p:nvSpPr>
          <p:cNvPr id="169" name="TextBox 168"/>
          <p:cNvSpPr txBox="1"/>
          <p:nvPr/>
        </p:nvSpPr>
        <p:spPr>
          <a:xfrm>
            <a:off x="5159442" y="5188504"/>
            <a:ext cx="897110" cy="184666"/>
          </a:xfrm>
          <a:prstGeom prst="rect">
            <a:avLst/>
          </a:prstGeom>
          <a:noFill/>
        </p:spPr>
        <p:txBody>
          <a:bodyPr wrap="square" rtlCol="0">
            <a:spAutoFit/>
          </a:bodyPr>
          <a:lstStyle/>
          <a:p>
            <a:r>
              <a:rPr lang="en-AU" sz="600" dirty="0">
                <a:latin typeface="Arial Narrow" panose="020B0606020202030204" pitchFamily="34" charset="0"/>
              </a:rPr>
              <a:t>Boulder Coral</a:t>
            </a:r>
          </a:p>
        </p:txBody>
      </p:sp>
      <p:sp>
        <p:nvSpPr>
          <p:cNvPr id="170" name="TextBox 169"/>
          <p:cNvSpPr txBox="1"/>
          <p:nvPr/>
        </p:nvSpPr>
        <p:spPr>
          <a:xfrm>
            <a:off x="5701605" y="5188504"/>
            <a:ext cx="489062" cy="184666"/>
          </a:xfrm>
          <a:prstGeom prst="rect">
            <a:avLst/>
          </a:prstGeom>
          <a:noFill/>
        </p:spPr>
        <p:txBody>
          <a:bodyPr wrap="square" rtlCol="0">
            <a:spAutoFit/>
          </a:bodyPr>
          <a:lstStyle/>
          <a:p>
            <a:r>
              <a:rPr lang="en-AU" sz="600" dirty="0">
                <a:latin typeface="Arial Narrow" panose="020B0606020202030204" pitchFamily="34" charset="0"/>
              </a:rPr>
              <a:t>Branching </a:t>
            </a:r>
          </a:p>
        </p:txBody>
      </p:sp>
      <p:sp>
        <p:nvSpPr>
          <p:cNvPr id="171" name="TextBox 170"/>
          <p:cNvSpPr txBox="1"/>
          <p:nvPr/>
        </p:nvSpPr>
        <p:spPr>
          <a:xfrm>
            <a:off x="6068655" y="5187786"/>
            <a:ext cx="431599" cy="184666"/>
          </a:xfrm>
          <a:prstGeom prst="rect">
            <a:avLst/>
          </a:prstGeom>
          <a:noFill/>
        </p:spPr>
        <p:txBody>
          <a:bodyPr wrap="square" rtlCol="0">
            <a:spAutoFit/>
          </a:bodyPr>
          <a:lstStyle/>
          <a:p>
            <a:r>
              <a:rPr lang="en-AU" sz="600" dirty="0">
                <a:latin typeface="Arial Narrow" panose="020B0606020202030204" pitchFamily="34" charset="0"/>
              </a:rPr>
              <a:t>Sand</a:t>
            </a:r>
          </a:p>
        </p:txBody>
      </p:sp>
      <p:cxnSp>
        <p:nvCxnSpPr>
          <p:cNvPr id="172" name="Straight Connector 171"/>
          <p:cNvCxnSpPr/>
          <p:nvPr/>
        </p:nvCxnSpPr>
        <p:spPr>
          <a:xfrm flipH="1">
            <a:off x="6333000" y="5192254"/>
            <a:ext cx="7272" cy="60757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657240" y="5036562"/>
            <a:ext cx="529184" cy="215444"/>
          </a:xfrm>
          <a:prstGeom prst="rect">
            <a:avLst/>
          </a:prstGeom>
          <a:noFill/>
        </p:spPr>
        <p:txBody>
          <a:bodyPr wrap="square" rtlCol="0">
            <a:spAutoFit/>
          </a:bodyPr>
          <a:lstStyle/>
          <a:p>
            <a:r>
              <a:rPr lang="en-AU" sz="800" dirty="0">
                <a:latin typeface="Arial Narrow" panose="020B0606020202030204" pitchFamily="34" charset="0"/>
              </a:rPr>
              <a:t>10.0 cm</a:t>
            </a:r>
          </a:p>
        </p:txBody>
      </p:sp>
      <p:sp>
        <p:nvSpPr>
          <p:cNvPr id="174" name="TextBox 173"/>
          <p:cNvSpPr txBox="1"/>
          <p:nvPr/>
        </p:nvSpPr>
        <p:spPr>
          <a:xfrm>
            <a:off x="4498576" y="5029164"/>
            <a:ext cx="529184" cy="215444"/>
          </a:xfrm>
          <a:prstGeom prst="rect">
            <a:avLst/>
          </a:prstGeom>
          <a:noFill/>
        </p:spPr>
        <p:txBody>
          <a:bodyPr wrap="square" rtlCol="0">
            <a:spAutoFit/>
          </a:bodyPr>
          <a:lstStyle/>
          <a:p>
            <a:r>
              <a:rPr lang="en-AU" sz="800" dirty="0">
                <a:latin typeface="Arial Narrow" panose="020B0606020202030204" pitchFamily="34" charset="0"/>
              </a:rPr>
              <a:t>14.6 cm</a:t>
            </a:r>
          </a:p>
        </p:txBody>
      </p:sp>
      <p:sp>
        <p:nvSpPr>
          <p:cNvPr id="175" name="TextBox 174"/>
          <p:cNvSpPr txBox="1"/>
          <p:nvPr/>
        </p:nvSpPr>
        <p:spPr>
          <a:xfrm>
            <a:off x="5235210" y="5029164"/>
            <a:ext cx="529184" cy="215444"/>
          </a:xfrm>
          <a:prstGeom prst="rect">
            <a:avLst/>
          </a:prstGeom>
          <a:noFill/>
        </p:spPr>
        <p:txBody>
          <a:bodyPr wrap="square" rtlCol="0">
            <a:spAutoFit/>
          </a:bodyPr>
          <a:lstStyle/>
          <a:p>
            <a:r>
              <a:rPr lang="en-AU" sz="800" dirty="0">
                <a:latin typeface="Arial Narrow" panose="020B0606020202030204" pitchFamily="34" charset="0"/>
              </a:rPr>
              <a:t>8.4 cm</a:t>
            </a:r>
          </a:p>
        </p:txBody>
      </p:sp>
      <p:sp>
        <p:nvSpPr>
          <p:cNvPr id="176" name="TextBox 175"/>
          <p:cNvSpPr txBox="1"/>
          <p:nvPr/>
        </p:nvSpPr>
        <p:spPr>
          <a:xfrm>
            <a:off x="5725812" y="5036562"/>
            <a:ext cx="529184" cy="215444"/>
          </a:xfrm>
          <a:prstGeom prst="rect">
            <a:avLst/>
          </a:prstGeom>
          <a:noFill/>
        </p:spPr>
        <p:txBody>
          <a:bodyPr wrap="square" rtlCol="0">
            <a:spAutoFit/>
          </a:bodyPr>
          <a:lstStyle/>
          <a:p>
            <a:r>
              <a:rPr lang="en-AU" sz="800" dirty="0">
                <a:latin typeface="Arial Narrow" panose="020B0606020202030204" pitchFamily="34" charset="0"/>
              </a:rPr>
              <a:t>6.2 cm</a:t>
            </a:r>
          </a:p>
        </p:txBody>
      </p:sp>
      <p:sp>
        <p:nvSpPr>
          <p:cNvPr id="177" name="TextBox 176"/>
          <p:cNvSpPr txBox="1"/>
          <p:nvPr/>
        </p:nvSpPr>
        <p:spPr>
          <a:xfrm>
            <a:off x="6060979" y="5035395"/>
            <a:ext cx="529184" cy="215444"/>
          </a:xfrm>
          <a:prstGeom prst="rect">
            <a:avLst/>
          </a:prstGeom>
          <a:noFill/>
        </p:spPr>
        <p:txBody>
          <a:bodyPr wrap="square" rtlCol="0">
            <a:spAutoFit/>
          </a:bodyPr>
          <a:lstStyle/>
          <a:p>
            <a:r>
              <a:rPr lang="en-AU" sz="800" dirty="0">
                <a:latin typeface="Arial Narrow" panose="020B0606020202030204" pitchFamily="34" charset="0"/>
              </a:rPr>
              <a:t>4 cm</a:t>
            </a:r>
          </a:p>
        </p:txBody>
      </p:sp>
      <p:cxnSp>
        <p:nvCxnSpPr>
          <p:cNvPr id="192" name="Straight Connector 191"/>
          <p:cNvCxnSpPr/>
          <p:nvPr/>
        </p:nvCxnSpPr>
        <p:spPr>
          <a:xfrm>
            <a:off x="6306869" y="4293711"/>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524230" y="4308312"/>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3520361" y="5325763"/>
            <a:ext cx="1244485" cy="215444"/>
          </a:xfrm>
          <a:prstGeom prst="rect">
            <a:avLst/>
          </a:prstGeom>
          <a:noFill/>
        </p:spPr>
        <p:txBody>
          <a:bodyPr wrap="square" rtlCol="0">
            <a:spAutoFit/>
          </a:bodyPr>
          <a:lstStyle/>
          <a:p>
            <a:pPr algn="r"/>
            <a:r>
              <a:rPr lang="en-AU" sz="800" dirty="0"/>
              <a:t>Transect (tape   measure)</a:t>
            </a:r>
          </a:p>
        </p:txBody>
      </p:sp>
      <p:sp>
        <p:nvSpPr>
          <p:cNvPr id="195" name="TextBox 194"/>
          <p:cNvSpPr txBox="1"/>
          <p:nvPr/>
        </p:nvSpPr>
        <p:spPr>
          <a:xfrm>
            <a:off x="264915" y="5312607"/>
            <a:ext cx="2002838" cy="215444"/>
          </a:xfrm>
          <a:prstGeom prst="rect">
            <a:avLst/>
          </a:prstGeom>
          <a:noFill/>
        </p:spPr>
        <p:txBody>
          <a:bodyPr wrap="square" rtlCol="0">
            <a:spAutoFit/>
          </a:bodyPr>
          <a:lstStyle/>
          <a:p>
            <a:pPr algn="ctr"/>
            <a:r>
              <a:rPr lang="en-AU" sz="800" dirty="0"/>
              <a:t>Transect            </a:t>
            </a:r>
          </a:p>
        </p:txBody>
      </p:sp>
      <p:sp>
        <p:nvSpPr>
          <p:cNvPr id="2" name="Rectangle 1"/>
          <p:cNvSpPr/>
          <p:nvPr/>
        </p:nvSpPr>
        <p:spPr>
          <a:xfrm>
            <a:off x="398716" y="2195698"/>
            <a:ext cx="6001019" cy="276999"/>
          </a:xfrm>
          <a:prstGeom prst="rect">
            <a:avLst/>
          </a:prstGeom>
        </p:spPr>
        <p:txBody>
          <a:bodyPr wrap="square">
            <a:spAutoFit/>
          </a:bodyPr>
          <a:lstStyle/>
          <a:p>
            <a:r>
              <a:rPr lang="en-AU" sz="1200" dirty="0">
                <a:latin typeface="Arial Narrow" panose="020B0606020202030204" pitchFamily="34" charset="0"/>
              </a:rPr>
              <a:t>For example, a 1mx1m square quadrat is placed every 2m along a transect (tape measure)……</a:t>
            </a:r>
            <a:endParaRPr lang="en-AU" sz="1200" dirty="0"/>
          </a:p>
        </p:txBody>
      </p:sp>
      <p:sp>
        <p:nvSpPr>
          <p:cNvPr id="79" name="Rectangle 78"/>
          <p:cNvSpPr/>
          <p:nvPr/>
        </p:nvSpPr>
        <p:spPr>
          <a:xfrm>
            <a:off x="3911154" y="3253872"/>
            <a:ext cx="918332" cy="8085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tx1"/>
              </a:solidFill>
              <a:latin typeface="Arial Narrow" panose="020B0606020202030204" pitchFamily="34" charset="0"/>
            </a:endParaRPr>
          </a:p>
        </p:txBody>
      </p:sp>
      <p:sp>
        <p:nvSpPr>
          <p:cNvPr id="80" name="Oval 79"/>
          <p:cNvSpPr/>
          <p:nvPr/>
        </p:nvSpPr>
        <p:spPr>
          <a:xfrm>
            <a:off x="3985462" y="330960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1" name="Oval 80"/>
          <p:cNvSpPr/>
          <p:nvPr/>
        </p:nvSpPr>
        <p:spPr>
          <a:xfrm>
            <a:off x="4470455" y="35481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Oval 81"/>
          <p:cNvSpPr/>
          <p:nvPr/>
        </p:nvSpPr>
        <p:spPr>
          <a:xfrm>
            <a:off x="4713344" y="388838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82"/>
          <p:cNvSpPr/>
          <p:nvPr/>
        </p:nvSpPr>
        <p:spPr>
          <a:xfrm>
            <a:off x="3858355" y="3227343"/>
            <a:ext cx="1013068" cy="861774"/>
          </a:xfrm>
          <a:prstGeom prst="rect">
            <a:avLst/>
          </a:prstGeom>
        </p:spPr>
        <p:txBody>
          <a:bodyPr wrap="square">
            <a:spAutoFit/>
          </a:bodyPr>
          <a:lstStyle/>
          <a:p>
            <a:pPr algn="ctr"/>
            <a:r>
              <a:rPr lang="en-AU" sz="1000" dirty="0">
                <a:latin typeface="Arial Narrow" panose="020B0606020202030204" pitchFamily="34" charset="0"/>
              </a:rPr>
              <a:t>Identify &amp; record anything under a point (randomly or evenly spaced) in a quadrat</a:t>
            </a:r>
          </a:p>
        </p:txBody>
      </p:sp>
      <p:sp>
        <p:nvSpPr>
          <p:cNvPr id="84" name="Oval 83"/>
          <p:cNvSpPr/>
          <p:nvPr/>
        </p:nvSpPr>
        <p:spPr>
          <a:xfrm>
            <a:off x="4679756" y="33227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p:cNvSpPr txBox="1"/>
          <p:nvPr/>
        </p:nvSpPr>
        <p:spPr>
          <a:xfrm>
            <a:off x="4818623" y="3242929"/>
            <a:ext cx="1681631" cy="784830"/>
          </a:xfrm>
          <a:prstGeom prst="rect">
            <a:avLst/>
          </a:prstGeom>
          <a:noFill/>
        </p:spPr>
        <p:txBody>
          <a:bodyPr wrap="square" rtlCol="0">
            <a:spAutoFit/>
          </a:bodyPr>
          <a:lstStyle/>
          <a:p>
            <a:r>
              <a:rPr lang="en-AU" sz="900" dirty="0">
                <a:latin typeface="Arial Narrow" panose="020B0606020202030204" pitchFamily="34" charset="0"/>
              </a:rPr>
              <a:t>The dot method is commonly used when quadrats are photographs, called ‘</a:t>
            </a:r>
            <a:r>
              <a:rPr lang="en-AU" sz="900" dirty="0" err="1">
                <a:latin typeface="Arial Narrow" panose="020B0606020202030204" pitchFamily="34" charset="0"/>
              </a:rPr>
              <a:t>photoquadrats</a:t>
            </a:r>
            <a:r>
              <a:rPr lang="en-AU" sz="900" dirty="0">
                <a:latin typeface="Arial Narrow" panose="020B0606020202030204" pitchFamily="34" charset="0"/>
              </a:rPr>
              <a:t>’ (i.e. using Coral Point Count (</a:t>
            </a:r>
            <a:r>
              <a:rPr lang="en-AU" sz="900" dirty="0" err="1">
                <a:latin typeface="Arial Narrow" panose="020B0606020202030204" pitchFamily="34" charset="0"/>
              </a:rPr>
              <a:t>CPCe</a:t>
            </a:r>
            <a:r>
              <a:rPr lang="en-AU" sz="900" dirty="0">
                <a:latin typeface="Arial Narrow" panose="020B0606020202030204" pitchFamily="34" charset="0"/>
              </a:rPr>
              <a:t>) software with Excel extension).</a:t>
            </a:r>
          </a:p>
        </p:txBody>
      </p:sp>
      <p:sp>
        <p:nvSpPr>
          <p:cNvPr id="86" name="Oval 85"/>
          <p:cNvSpPr/>
          <p:nvPr/>
        </p:nvSpPr>
        <p:spPr>
          <a:xfrm>
            <a:off x="4052863" y="387864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TextBox 86">
            <a:extLst>
              <a:ext uri="{FF2B5EF4-FFF2-40B4-BE49-F238E27FC236}">
                <a16:creationId xmlns:a16="http://schemas.microsoft.com/office/drawing/2014/main" id="{68489EE5-3CDB-43A9-AF20-94454B4E362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17">
            <a:extLst>
              <a:ext uri="{FF2B5EF4-FFF2-40B4-BE49-F238E27FC236}">
                <a16:creationId xmlns:a16="http://schemas.microsoft.com/office/drawing/2014/main" id="{41D4D8EC-A66C-4A79-84CF-E138729AD14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0" name="Straight Connector 89">
            <a:extLst>
              <a:ext uri="{FF2B5EF4-FFF2-40B4-BE49-F238E27FC236}">
                <a16:creationId xmlns:a16="http://schemas.microsoft.com/office/drawing/2014/main" id="{F5C223C1-05A8-4DE0-B4B2-D841D3B1AF6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70FA034-909B-4799-8F80-8A175005960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6" name="TextBox 95">
            <a:extLst>
              <a:ext uri="{FF2B5EF4-FFF2-40B4-BE49-F238E27FC236}">
                <a16:creationId xmlns:a16="http://schemas.microsoft.com/office/drawing/2014/main" id="{7927E6E1-7BB8-4CC2-B511-AC86BED0917F}"/>
              </a:ext>
            </a:extLst>
          </p:cNvPr>
          <p:cNvSpPr txBox="1"/>
          <p:nvPr/>
        </p:nvSpPr>
        <p:spPr>
          <a:xfrm>
            <a:off x="377574" y="8634410"/>
            <a:ext cx="6122680" cy="323165"/>
          </a:xfrm>
          <a:prstGeom prst="rect">
            <a:avLst/>
          </a:prstGeom>
          <a:noFill/>
        </p:spPr>
        <p:txBody>
          <a:bodyPr wrap="square" rtlCol="0">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US" sz="700" dirty="0">
                <a:latin typeface="Arial Narrow" panose="020B0606020202030204" pitchFamily="34" charset="0"/>
              </a:rPr>
              <a:t>Hill J. &amp; Wilkinson, C. (2004). </a:t>
            </a:r>
            <a:r>
              <a:rPr lang="en-US" sz="700" i="1" dirty="0">
                <a:latin typeface="Arial Narrow" panose="020B0606020202030204" pitchFamily="34" charset="0"/>
              </a:rPr>
              <a:t>Methods for Ecological Monitoring of Coral Reefs: A resource for Managers: Version 1. </a:t>
            </a:r>
            <a:r>
              <a:rPr lang="en-US" sz="700" dirty="0">
                <a:latin typeface="Arial Narrow" panose="020B0606020202030204" pitchFamily="34" charset="0"/>
              </a:rPr>
              <a:t>AIMS. Townsville. QLD. ISBN: 0 642 322 376</a:t>
            </a:r>
          </a:p>
          <a:p>
            <a:endParaRPr lang="en-AU" sz="800" dirty="0">
              <a:latin typeface="Arial Narrow" panose="020B0606020202030204" pitchFamily="34" charset="0"/>
            </a:endParaRPr>
          </a:p>
        </p:txBody>
      </p:sp>
      <p:cxnSp>
        <p:nvCxnSpPr>
          <p:cNvPr id="97" name="Straight Connector 96">
            <a:extLst>
              <a:ext uri="{FF2B5EF4-FFF2-40B4-BE49-F238E27FC236}">
                <a16:creationId xmlns:a16="http://schemas.microsoft.com/office/drawing/2014/main" id="{085AC805-F1DC-4D4E-ADC9-55D041E447AC}"/>
              </a:ext>
            </a:extLst>
          </p:cNvPr>
          <p:cNvCxnSpPr/>
          <p:nvPr/>
        </p:nvCxnSpPr>
        <p:spPr>
          <a:xfrm flipH="1">
            <a:off x="514466" y="61534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5F0A7ED-4D6A-4E08-BAF6-CE993AA5DA90}"/>
              </a:ext>
            </a:extLst>
          </p:cNvPr>
          <p:cNvSpPr/>
          <p:nvPr/>
        </p:nvSpPr>
        <p:spPr>
          <a:xfrm>
            <a:off x="425194" y="6162575"/>
            <a:ext cx="6166538" cy="249299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Replicates and Precision</a:t>
            </a:r>
          </a:p>
          <a:p>
            <a:pPr>
              <a:spcAft>
                <a:spcPts val="0"/>
              </a:spcAft>
            </a:pPr>
            <a:r>
              <a:rPr lang="en-GB" sz="1200" dirty="0">
                <a:latin typeface="Arial Narrow" panose="020B0606020202030204" pitchFamily="34" charset="0"/>
                <a:ea typeface="Times New Roman" panose="02020603050405020304" pitchFamily="18" charset="0"/>
              </a:rPr>
              <a:t>Marine environments can be highly variable (i.e. different) in both space and time. To collect enough information that is representative of the entire area of interest, you need to take more than one sample at a survey site. Additional samples are called </a:t>
            </a:r>
            <a:r>
              <a:rPr lang="en-GB" sz="1200" b="1" dirty="0">
                <a:latin typeface="Arial Narrow" panose="020B0606020202030204" pitchFamily="34" charset="0"/>
                <a:ea typeface="Times New Roman" panose="02020603050405020304" pitchFamily="18" charset="0"/>
              </a:rPr>
              <a:t>replicates</a:t>
            </a:r>
            <a:r>
              <a:rPr lang="en-GB" sz="1200" b="1"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The number of replicates that you choose to include in your experimental design depends on the level of </a:t>
            </a:r>
            <a:r>
              <a:rPr lang="en-GB" sz="1200" b="1" dirty="0">
                <a:latin typeface="Arial Narrow" panose="020B0606020202030204" pitchFamily="34" charset="0"/>
                <a:ea typeface="Times New Roman" panose="02020603050405020304" pitchFamily="18" charset="0"/>
              </a:rPr>
              <a:t>precision </a:t>
            </a:r>
            <a:r>
              <a:rPr lang="en-GB" sz="1200" dirty="0">
                <a:latin typeface="Arial Narrow" panose="020B0606020202030204" pitchFamily="34" charset="0"/>
                <a:ea typeface="Times New Roman" panose="02020603050405020304" pitchFamily="18" charset="0"/>
              </a:rPr>
              <a:t>(and reliability) that you desire. Precision is the degree to which several measurements (replicates) provide answers very close to each other.</a:t>
            </a:r>
          </a:p>
          <a:p>
            <a:pPr>
              <a:spcAft>
                <a:spcPts val="0"/>
              </a:spcAft>
            </a:pP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Because marine environments, such as coral reefs, are highly variable, replicates are rarely </a:t>
            </a:r>
            <a:r>
              <a:rPr lang="en-GB" sz="1200" i="1" dirty="0">
                <a:latin typeface="Arial Narrow" panose="020B0606020202030204" pitchFamily="34" charset="0"/>
                <a:ea typeface="Times New Roman" panose="02020603050405020304" pitchFamily="18" charset="0"/>
              </a:rPr>
              <a:t>exactly</a:t>
            </a:r>
            <a:r>
              <a:rPr lang="en-GB" sz="1200" dirty="0">
                <a:latin typeface="Arial Narrow" panose="020B0606020202030204" pitchFamily="34" charset="0"/>
                <a:ea typeface="Times New Roman" panose="02020603050405020304" pitchFamily="18" charset="0"/>
              </a:rPr>
              <a:t> the same. But if you have </a:t>
            </a:r>
            <a:r>
              <a:rPr lang="en-GB" sz="1200" i="1" dirty="0">
                <a:latin typeface="Arial Narrow" panose="020B0606020202030204" pitchFamily="34" charset="0"/>
                <a:ea typeface="Times New Roman" panose="02020603050405020304" pitchFamily="18" charset="0"/>
              </a:rPr>
              <a:t>enough</a:t>
            </a:r>
            <a:r>
              <a:rPr lang="en-GB" sz="1200" dirty="0">
                <a:latin typeface="Arial Narrow" panose="020B0606020202030204" pitchFamily="34" charset="0"/>
                <a:ea typeface="Times New Roman" panose="02020603050405020304" pitchFamily="18" charset="0"/>
              </a:rPr>
              <a:t> of them, they can come close. If you don’t have enough replicates, the level of precision, and the </a:t>
            </a:r>
            <a:r>
              <a:rPr lang="en-GB" sz="1200" b="1" dirty="0">
                <a:latin typeface="Arial Narrow" panose="020B0606020202030204" pitchFamily="34" charset="0"/>
                <a:ea typeface="Times New Roman" panose="02020603050405020304" pitchFamily="18" charset="0"/>
              </a:rPr>
              <a:t>reliability </a:t>
            </a:r>
            <a:r>
              <a:rPr lang="en-GB" sz="1200" dirty="0">
                <a:latin typeface="Arial Narrow" panose="020B0606020202030204" pitchFamily="34" charset="0"/>
                <a:ea typeface="Times New Roman" panose="02020603050405020304" pitchFamily="18" charset="0"/>
              </a:rPr>
              <a:t>of the experiment, will be low (you will know this because your standard deviation will be high). As a result, you will not be able to detect any significant difference between two populations (if there is one) and accurately answer your research question. If you think this has happened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you, recommend more replicates and consider a </a:t>
            </a:r>
            <a:r>
              <a:rPr lang="en-GB" sz="1200" b="1" dirty="0">
                <a:latin typeface="Arial Narrow" panose="020B0606020202030204" pitchFamily="34" charset="0"/>
                <a:ea typeface="Times New Roman" panose="02020603050405020304" pitchFamily="18" charset="0"/>
              </a:rPr>
              <a:t>stratified, </a:t>
            </a:r>
            <a:r>
              <a:rPr lang="en-GB" sz="1200" dirty="0">
                <a:latin typeface="Arial Narrow" panose="020B0606020202030204" pitchFamily="34" charset="0"/>
                <a:ea typeface="Times New Roman" panose="02020603050405020304" pitchFamily="18" charset="0"/>
              </a:rPr>
              <a:t>or </a:t>
            </a:r>
            <a:r>
              <a:rPr lang="en-GB" sz="1200" b="1" dirty="0">
                <a:latin typeface="Arial Narrow" panose="020B0606020202030204" pitchFamily="34" charset="0"/>
                <a:ea typeface="Times New Roman" panose="02020603050405020304" pitchFamily="18" charset="0"/>
              </a:rPr>
              <a:t>nested sampling design </a:t>
            </a:r>
            <a:r>
              <a:rPr lang="en-GB" sz="1200" dirty="0">
                <a:latin typeface="Arial Narrow" panose="020B0606020202030204" pitchFamily="34" charset="0"/>
                <a:ea typeface="Times New Roman" panose="02020603050405020304" pitchFamily="18" charset="0"/>
              </a:rPr>
              <a:t>for next time.  </a:t>
            </a:r>
          </a:p>
        </p:txBody>
      </p:sp>
      <p:sp>
        <p:nvSpPr>
          <p:cNvPr id="5" name="TextBox 4">
            <a:extLst>
              <a:ext uri="{FF2B5EF4-FFF2-40B4-BE49-F238E27FC236}">
                <a16:creationId xmlns:a16="http://schemas.microsoft.com/office/drawing/2014/main" id="{52B09CC4-0214-12A8-CC9A-9757E2F3860C}"/>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Choose your Experimental Design</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Experimental Design</a:t>
            </a:r>
            <a:endParaRPr lang="en-AU" b="1" i="1" dirty="0">
              <a:highlight>
                <a:srgbClr val="FFFF00"/>
              </a:highlight>
              <a:latin typeface="Arial Narrow" panose="020B0606020202030204" pitchFamily="34" charset="0"/>
            </a:endParaRPr>
          </a:p>
        </p:txBody>
      </p:sp>
      <p:cxnSp>
        <p:nvCxnSpPr>
          <p:cNvPr id="3" name="Straight Connector 2">
            <a:extLst>
              <a:ext uri="{FF2B5EF4-FFF2-40B4-BE49-F238E27FC236}">
                <a16:creationId xmlns:a16="http://schemas.microsoft.com/office/drawing/2014/main" id="{94623192-7361-6B79-6F4A-C89879AB312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1105EFBA-800C-56A5-2168-7675FE49D17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1B91190-EFDA-06DB-5A2E-6D9DC22D039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73421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8983" y="1019802"/>
            <a:ext cx="5718329" cy="107721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Arial Narrow" pitchFamily="34" charset="0"/>
              </a:rPr>
              <a:t>Imagine the ocean </a:t>
            </a:r>
            <a:r>
              <a:rPr lang="en-US" sz="1600" b="1" i="1" dirty="0">
                <a:latin typeface="Arial Narrow" pitchFamily="34" charset="0"/>
              </a:rPr>
              <a:t>without</a:t>
            </a:r>
            <a:r>
              <a:rPr lang="en-US" sz="1600" b="1" dirty="0">
                <a:latin typeface="Arial Narrow" pitchFamily="34" charset="0"/>
              </a:rPr>
              <a:t> currents….</a:t>
            </a:r>
            <a:r>
              <a:rPr lang="en-US" sz="1200" dirty="0">
                <a:latin typeface="Arial Narrow" pitchFamily="34" charset="0"/>
              </a:rPr>
              <a:t>There would be no recycling of food, no free-ride for migratory species, no dispersal of larvae from one ecosystem to the next. There would be no movement of heat around the earth, no oxygen in the deep oceans, or movement of sediment from one place to the next. Earth would be very different indeed. There are many different types of currents. Some have very interesting and quirky names. I wonder why? Let’s find out!</a:t>
            </a:r>
            <a:endParaRPr lang="en-US" sz="1200" b="1" dirty="0">
              <a:latin typeface="Arial Narrow" pitchFamily="34" charset="0"/>
            </a:endParaRPr>
          </a:p>
        </p:txBody>
      </p:sp>
      <p:sp>
        <p:nvSpPr>
          <p:cNvPr id="38" name="TextBox 37"/>
          <p:cNvSpPr txBox="1"/>
          <p:nvPr/>
        </p:nvSpPr>
        <p:spPr>
          <a:xfrm>
            <a:off x="476671" y="2107976"/>
            <a:ext cx="6048672" cy="338554"/>
          </a:xfrm>
          <a:prstGeom prst="rect">
            <a:avLst/>
          </a:prstGeom>
          <a:noFill/>
        </p:spPr>
        <p:txBody>
          <a:bodyPr wrap="square" rtlCol="0" anchor="ctr">
            <a:spAutoFit/>
          </a:bodyPr>
          <a:lstStyle/>
          <a:p>
            <a:r>
              <a:rPr lang="en-US" sz="1600" b="1" dirty="0">
                <a:latin typeface="Arial Narrow" pitchFamily="34" charset="0"/>
              </a:rPr>
              <a:t>The Name Game: </a:t>
            </a:r>
            <a:r>
              <a:rPr lang="en-US" sz="1200" b="1" dirty="0">
                <a:latin typeface="Arial Narrow" pitchFamily="34" charset="0"/>
              </a:rPr>
              <a:t>Name the current by matching their names to the descriptions below   </a:t>
            </a:r>
            <a:endParaRPr lang="en-US" sz="1000" b="1" dirty="0">
              <a:latin typeface="Arial Narrow" pitchFamily="34" charset="0"/>
            </a:endParaRPr>
          </a:p>
        </p:txBody>
      </p:sp>
      <p:sp>
        <p:nvSpPr>
          <p:cNvPr id="51" name="Rectangle 50"/>
          <p:cNvSpPr/>
          <p:nvPr/>
        </p:nvSpPr>
        <p:spPr>
          <a:xfrm>
            <a:off x="527443" y="2477991"/>
            <a:ext cx="5709869" cy="517040"/>
          </a:xfrm>
          <a:prstGeom prst="rect">
            <a:avLst/>
          </a:prstGeom>
          <a:solidFill>
            <a:schemeClr val="tx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555624" y="2481952"/>
            <a:ext cx="5675665" cy="461665"/>
          </a:xfrm>
          <a:prstGeom prst="rect">
            <a:avLst/>
          </a:prstGeom>
          <a:solidFill>
            <a:schemeClr val="tx1"/>
          </a:solidFill>
          <a:ln>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         Upwelling           </a:t>
            </a:r>
            <a:r>
              <a:rPr lang="en-AU" sz="1200" b="1" dirty="0" err="1">
                <a:solidFill>
                  <a:schemeClr val="bg1"/>
                </a:solidFill>
                <a:latin typeface="Arial Narrow" panose="020B0606020202030204" pitchFamily="34" charset="0"/>
              </a:rPr>
              <a:t>Downwelling</a:t>
            </a:r>
            <a:r>
              <a:rPr lang="en-AU" sz="1200" b="1" dirty="0">
                <a:solidFill>
                  <a:schemeClr val="bg1"/>
                </a:solidFill>
                <a:latin typeface="Arial Narrow" panose="020B0606020202030204" pitchFamily="34" charset="0"/>
              </a:rPr>
              <a:t>           Ocean gyres            El Nino             La Nina                 Langmuir circulation             Ekman Spiral                Rip Current           Ocean Eddy Current</a:t>
            </a:r>
          </a:p>
        </p:txBody>
      </p:sp>
      <p:sp>
        <p:nvSpPr>
          <p:cNvPr id="2" name="Up Arrow 1"/>
          <p:cNvSpPr/>
          <p:nvPr/>
        </p:nvSpPr>
        <p:spPr>
          <a:xfrm>
            <a:off x="518983" y="3088520"/>
            <a:ext cx="1391313" cy="990899"/>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91659" y="3228733"/>
            <a:ext cx="741300" cy="830997"/>
          </a:xfrm>
          <a:prstGeom prst="rect">
            <a:avLst/>
          </a:prstGeom>
          <a:noFill/>
        </p:spPr>
        <p:txBody>
          <a:bodyPr wrap="square" rtlCol="0">
            <a:spAutoFit/>
          </a:bodyPr>
          <a:lstStyle/>
          <a:p>
            <a:r>
              <a:rPr lang="en-US" sz="800" dirty="0">
                <a:latin typeface="Arial Narrow" pitchFamily="34" charset="0"/>
              </a:rPr>
              <a:t>Vertical currents that bring nutrient-rich, cold water </a:t>
            </a:r>
            <a:r>
              <a:rPr lang="en-US" sz="800" b="1" dirty="0">
                <a:latin typeface="Arial Narrow" pitchFamily="34" charset="0"/>
              </a:rPr>
              <a:t>UP</a:t>
            </a:r>
            <a:r>
              <a:rPr lang="en-US" sz="800" dirty="0">
                <a:latin typeface="Arial Narrow" pitchFamily="34" charset="0"/>
              </a:rPr>
              <a:t> from the bottom.</a:t>
            </a:r>
          </a:p>
        </p:txBody>
      </p:sp>
      <p:sp>
        <p:nvSpPr>
          <p:cNvPr id="17" name="Up Arrow 16"/>
          <p:cNvSpPr/>
          <p:nvPr/>
        </p:nvSpPr>
        <p:spPr>
          <a:xfrm rot="10800000">
            <a:off x="520366" y="5866880"/>
            <a:ext cx="1391313" cy="1285920"/>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893043" y="5883072"/>
            <a:ext cx="704837" cy="1077218"/>
          </a:xfrm>
          <a:prstGeom prst="rect">
            <a:avLst/>
          </a:prstGeom>
          <a:noFill/>
        </p:spPr>
        <p:txBody>
          <a:bodyPr wrap="square" rtlCol="0">
            <a:spAutoFit/>
          </a:bodyPr>
          <a:lstStyle/>
          <a:p>
            <a:r>
              <a:rPr lang="en-US" sz="800" dirty="0">
                <a:latin typeface="Arial Narrow" pitchFamily="34" charset="0"/>
              </a:rPr>
              <a:t>Vertical currents that send water back DOWN to the bottom. </a:t>
            </a:r>
            <a:r>
              <a:rPr lang="en-US" sz="800" i="1" dirty="0">
                <a:latin typeface="Arial Narrow" pitchFamily="34" charset="0"/>
              </a:rPr>
              <a:t>Hint: </a:t>
            </a:r>
            <a:r>
              <a:rPr lang="en-US" sz="800" dirty="0">
                <a:latin typeface="Arial Narrow" pitchFamily="34" charset="0"/>
              </a:rPr>
              <a:t>the opposite to an upwelling </a:t>
            </a:r>
            <a:endParaRPr lang="en-AU" dirty="0"/>
          </a:p>
        </p:txBody>
      </p:sp>
      <p:sp>
        <p:nvSpPr>
          <p:cNvPr id="5" name="Rectangle 4"/>
          <p:cNvSpPr/>
          <p:nvPr/>
        </p:nvSpPr>
        <p:spPr>
          <a:xfrm>
            <a:off x="2101093" y="3171298"/>
            <a:ext cx="2088232" cy="9434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p:cNvSpPr/>
          <p:nvPr/>
        </p:nvSpPr>
        <p:spPr>
          <a:xfrm>
            <a:off x="548370" y="4524823"/>
            <a:ext cx="1416316"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A current that flows in a downward </a:t>
            </a:r>
            <a:r>
              <a:rPr lang="en-US" sz="800" b="1" dirty="0">
                <a:latin typeface="Arial Narrow" pitchFamily="34" charset="0"/>
              </a:rPr>
              <a:t>spiral </a:t>
            </a:r>
            <a:r>
              <a:rPr lang="en-US" sz="800" dirty="0">
                <a:latin typeface="Arial Narrow" pitchFamily="34" charset="0"/>
              </a:rPr>
              <a:t>pattern deflecting left in the southern hemisphere and right in the northern hemisphere due to the Coriolis Effect. Physicist Ekman first explained it in 1902.</a:t>
            </a:r>
          </a:p>
        </p:txBody>
      </p:sp>
      <p:sp>
        <p:nvSpPr>
          <p:cNvPr id="13" name="Rectangle 12"/>
          <p:cNvSpPr/>
          <p:nvPr/>
        </p:nvSpPr>
        <p:spPr>
          <a:xfrm>
            <a:off x="4381526" y="3160677"/>
            <a:ext cx="185851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This current delivers nutrients UP from the deep. Primary producers (such as phytoplankton and algae) LOVE nutrients. They use them to carry out photosynthesis which helps them to grow and become food for consumers.</a:t>
            </a:r>
          </a:p>
          <a:p>
            <a:pPr algn="just"/>
            <a:endParaRPr lang="en-US" sz="400" dirty="0">
              <a:latin typeface="Arial Narrow" pitchFamily="34" charset="0"/>
            </a:endParaRPr>
          </a:p>
        </p:txBody>
      </p:sp>
      <p:sp>
        <p:nvSpPr>
          <p:cNvPr id="16" name="Rectangle 15"/>
          <p:cNvSpPr/>
          <p:nvPr/>
        </p:nvSpPr>
        <p:spPr>
          <a:xfrm>
            <a:off x="2092241" y="4524823"/>
            <a:ext cx="4140984" cy="507831"/>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A surface current that resembles a ‘corkscrew’ type of flow, named after its discoverer Irving Langmuir. It produces long streaks that go for several kilometers and sit 10-50m apart </a:t>
            </a:r>
            <a:br>
              <a:rPr lang="en-US" sz="900" dirty="0">
                <a:latin typeface="Arial Narrow" pitchFamily="34" charset="0"/>
              </a:rPr>
            </a:br>
            <a:r>
              <a:rPr lang="en-US" sz="900" dirty="0">
                <a:latin typeface="Arial Narrow" pitchFamily="34" charset="0"/>
              </a:rPr>
              <a:t>(0-6m deep). Sometimes the streaks carry floating material, bubbles or algae.</a:t>
            </a:r>
          </a:p>
        </p:txBody>
      </p:sp>
      <p:sp>
        <p:nvSpPr>
          <p:cNvPr id="19" name="Rectangle 18"/>
          <p:cNvSpPr/>
          <p:nvPr/>
        </p:nvSpPr>
        <p:spPr>
          <a:xfrm>
            <a:off x="540168" y="7502200"/>
            <a:ext cx="2818207"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The name means ‘the little boy’ or ‘Christ child’ in Spanish. It was first named by fishermen in Peru to warn their people of the occasional (unwelcomed) return of a </a:t>
            </a:r>
            <a:r>
              <a:rPr lang="en-US" sz="800" b="1" dirty="0">
                <a:latin typeface="Arial Narrow" pitchFamily="34" charset="0"/>
              </a:rPr>
              <a:t>warm water current </a:t>
            </a:r>
            <a:r>
              <a:rPr lang="en-US" sz="800" dirty="0">
                <a:latin typeface="Arial Narrow" pitchFamily="34" charset="0"/>
              </a:rPr>
              <a:t>around Christmas time. The warm water would stop nutrient-rich </a:t>
            </a:r>
            <a:r>
              <a:rPr lang="en-US" sz="800" dirty="0" err="1">
                <a:latin typeface="Arial Narrow" pitchFamily="34" charset="0"/>
              </a:rPr>
              <a:t>upwellings</a:t>
            </a:r>
            <a:r>
              <a:rPr lang="en-US" sz="800" dirty="0">
                <a:latin typeface="Arial Narrow" pitchFamily="34" charset="0"/>
              </a:rPr>
              <a:t> near Peru from reaching the surface. The name is now used by people around the world to cast blame on the havoc wreaked by weather due to the transfer of heat and energy from one side of the Pacific to the other. </a:t>
            </a:r>
            <a:endParaRPr lang="en-AU" sz="800" dirty="0"/>
          </a:p>
        </p:txBody>
      </p:sp>
      <p:sp>
        <p:nvSpPr>
          <p:cNvPr id="33" name="Rectangle 32"/>
          <p:cNvSpPr/>
          <p:nvPr/>
        </p:nvSpPr>
        <p:spPr>
          <a:xfrm>
            <a:off x="2096489" y="5409804"/>
            <a:ext cx="1499734" cy="1690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Rectangle 20"/>
          <p:cNvSpPr/>
          <p:nvPr/>
        </p:nvSpPr>
        <p:spPr>
          <a:xfrm>
            <a:off x="5168265" y="5413608"/>
            <a:ext cx="1064960" cy="3385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US" sz="800" dirty="0">
                <a:latin typeface="Arial Narrow" pitchFamily="34" charset="0"/>
              </a:rPr>
              <a:t>This name means ‘the little girl’ in Spanish. </a:t>
            </a:r>
            <a:endParaRPr lang="en-AU" sz="800" dirty="0"/>
          </a:p>
        </p:txBody>
      </p:sp>
      <p:sp>
        <p:nvSpPr>
          <p:cNvPr id="40" name="Rectangle 39"/>
          <p:cNvSpPr/>
          <p:nvPr/>
        </p:nvSpPr>
        <p:spPr>
          <a:xfrm>
            <a:off x="3454809" y="7496603"/>
            <a:ext cx="1631759" cy="9556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7" name="Frame 26"/>
          <p:cNvSpPr/>
          <p:nvPr/>
        </p:nvSpPr>
        <p:spPr>
          <a:xfrm>
            <a:off x="541309" y="4107001"/>
            <a:ext cx="1421993"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Frame 41"/>
          <p:cNvSpPr/>
          <p:nvPr/>
        </p:nvSpPr>
        <p:spPr>
          <a:xfrm>
            <a:off x="4381525" y="4126794"/>
            <a:ext cx="1857170"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3" name="Frame 42"/>
          <p:cNvSpPr/>
          <p:nvPr/>
        </p:nvSpPr>
        <p:spPr>
          <a:xfrm>
            <a:off x="531746" y="5484428"/>
            <a:ext cx="142610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4" name="Frame 43"/>
          <p:cNvSpPr/>
          <p:nvPr/>
        </p:nvSpPr>
        <p:spPr>
          <a:xfrm>
            <a:off x="2099743" y="5031968"/>
            <a:ext cx="413895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5" name="Frame 44"/>
          <p:cNvSpPr/>
          <p:nvPr/>
        </p:nvSpPr>
        <p:spPr>
          <a:xfrm>
            <a:off x="2096489" y="7107567"/>
            <a:ext cx="1499734" cy="29193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6" name="Frame 45"/>
          <p:cNvSpPr/>
          <p:nvPr/>
        </p:nvSpPr>
        <p:spPr>
          <a:xfrm>
            <a:off x="552696" y="7171252"/>
            <a:ext cx="1421993"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7" name="Frame 46"/>
          <p:cNvSpPr/>
          <p:nvPr/>
        </p:nvSpPr>
        <p:spPr>
          <a:xfrm>
            <a:off x="538580" y="8462347"/>
            <a:ext cx="2819795"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8" name="Frame 47"/>
          <p:cNvSpPr/>
          <p:nvPr/>
        </p:nvSpPr>
        <p:spPr>
          <a:xfrm>
            <a:off x="3454810" y="8470882"/>
            <a:ext cx="1631758"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150" dirty="0">
              <a:solidFill>
                <a:schemeClr val="bg1">
                  <a:lumMod val="50000"/>
                </a:schemeClr>
              </a:solidFill>
              <a:latin typeface="Comic Sans MS" panose="030F0702030302020204" pitchFamily="66" charset="0"/>
            </a:endParaRPr>
          </a:p>
        </p:txBody>
      </p:sp>
      <p:sp>
        <p:nvSpPr>
          <p:cNvPr id="49" name="Frame 48"/>
          <p:cNvSpPr/>
          <p:nvPr/>
        </p:nvSpPr>
        <p:spPr>
          <a:xfrm>
            <a:off x="3707680" y="7114144"/>
            <a:ext cx="1378887"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50" name="Frame 49"/>
          <p:cNvSpPr/>
          <p:nvPr/>
        </p:nvSpPr>
        <p:spPr>
          <a:xfrm>
            <a:off x="5161250" y="5758853"/>
            <a:ext cx="106278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53" name="Rectangle 52"/>
          <p:cNvSpPr/>
          <p:nvPr/>
        </p:nvSpPr>
        <p:spPr>
          <a:xfrm>
            <a:off x="3707680" y="5409804"/>
            <a:ext cx="1378887" cy="17043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TextBox 3"/>
          <p:cNvSpPr txBox="1"/>
          <p:nvPr/>
        </p:nvSpPr>
        <p:spPr>
          <a:xfrm>
            <a:off x="564258" y="4096752"/>
            <a:ext cx="1399045" cy="276999"/>
          </a:xfrm>
          <a:prstGeom prst="rect">
            <a:avLst/>
          </a:prstGeom>
          <a:noFill/>
        </p:spPr>
        <p:txBody>
          <a:bodyPr wrap="square" rtlCol="0">
            <a:spAutoFit/>
          </a:bodyPr>
          <a:lstStyle/>
          <a:p>
            <a:pPr algn="ctr"/>
            <a:r>
              <a:rPr lang="en-AU" sz="1200" i="1" dirty="0">
                <a:latin typeface="Comic Sans MS" panose="030F0702030302020204" pitchFamily="66" charset="0"/>
              </a:rPr>
              <a:t>e.g. Upwelling</a:t>
            </a:r>
          </a:p>
        </p:txBody>
      </p:sp>
      <p:sp>
        <p:nvSpPr>
          <p:cNvPr id="8" name="Curved Up Arrow 7"/>
          <p:cNvSpPr/>
          <p:nvPr/>
        </p:nvSpPr>
        <p:spPr>
          <a:xfrm rot="16200000">
            <a:off x="3134685" y="3407363"/>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4" name="Curved Up Arrow 53"/>
          <p:cNvSpPr/>
          <p:nvPr/>
        </p:nvSpPr>
        <p:spPr>
          <a:xfrm rot="5137879">
            <a:off x="2486259" y="3463572"/>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9" name="Left Arrow Callout 8"/>
          <p:cNvSpPr/>
          <p:nvPr/>
        </p:nvSpPr>
        <p:spPr>
          <a:xfrm>
            <a:off x="2136421" y="3250935"/>
            <a:ext cx="372148" cy="777581"/>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latin typeface="Arial Narrow" panose="020B0606020202030204" pitchFamily="34" charset="0"/>
              </a:rPr>
              <a:t>Australia</a:t>
            </a:r>
          </a:p>
        </p:txBody>
      </p:sp>
      <p:sp>
        <p:nvSpPr>
          <p:cNvPr id="55" name="Left Arrow Callout 54"/>
          <p:cNvSpPr/>
          <p:nvPr/>
        </p:nvSpPr>
        <p:spPr>
          <a:xfrm rot="10800000">
            <a:off x="3796139" y="3250936"/>
            <a:ext cx="393186" cy="777580"/>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dirty="0" err="1">
                <a:solidFill>
                  <a:schemeClr val="tx1"/>
                </a:solidFill>
                <a:latin typeface="Arial Narrow" panose="020B0606020202030204" pitchFamily="34" charset="0"/>
              </a:rPr>
              <a:t>Sth</a:t>
            </a:r>
            <a:r>
              <a:rPr lang="en-AU" sz="1100" dirty="0">
                <a:solidFill>
                  <a:schemeClr val="tx1"/>
                </a:solidFill>
                <a:latin typeface="Arial Narrow" panose="020B0606020202030204" pitchFamily="34" charset="0"/>
              </a:rPr>
              <a:t>. America</a:t>
            </a:r>
          </a:p>
        </p:txBody>
      </p:sp>
      <p:sp>
        <p:nvSpPr>
          <p:cNvPr id="10" name="TextBox 9"/>
          <p:cNvSpPr txBox="1"/>
          <p:nvPr/>
        </p:nvSpPr>
        <p:spPr>
          <a:xfrm>
            <a:off x="2736724" y="3429528"/>
            <a:ext cx="867213" cy="400110"/>
          </a:xfrm>
          <a:prstGeom prst="rect">
            <a:avLst/>
          </a:prstGeom>
          <a:noFill/>
        </p:spPr>
        <p:txBody>
          <a:bodyPr wrap="square" rtlCol="0">
            <a:spAutoFit/>
          </a:bodyPr>
          <a:lstStyle/>
          <a:p>
            <a:pPr algn="ctr"/>
            <a:r>
              <a:rPr lang="en-AU" sz="1000" dirty="0">
                <a:latin typeface="Arial Narrow" panose="020B0606020202030204" pitchFamily="34" charset="0"/>
              </a:rPr>
              <a:t>South </a:t>
            </a:r>
          </a:p>
          <a:p>
            <a:pPr algn="ctr"/>
            <a:r>
              <a:rPr lang="en-AU" sz="1000" dirty="0">
                <a:latin typeface="Arial Narrow" panose="020B0606020202030204" pitchFamily="34" charset="0"/>
              </a:rPr>
              <a:t>Pacific Ocean </a:t>
            </a:r>
          </a:p>
        </p:txBody>
      </p:sp>
      <p:sp>
        <p:nvSpPr>
          <p:cNvPr id="20" name="Left Arrow 19"/>
          <p:cNvSpPr/>
          <p:nvPr/>
        </p:nvSpPr>
        <p:spPr>
          <a:xfrm rot="3170446">
            <a:off x="4137879" y="5711158"/>
            <a:ext cx="948062" cy="3419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Arial Narrow" panose="020B0606020202030204" pitchFamily="34" charset="0"/>
              </a:rPr>
              <a:t>Wind</a:t>
            </a:r>
          </a:p>
        </p:txBody>
      </p:sp>
      <p:sp>
        <p:nvSpPr>
          <p:cNvPr id="22" name="Left Arrow 21"/>
          <p:cNvSpPr/>
          <p:nvPr/>
        </p:nvSpPr>
        <p:spPr>
          <a:xfrm rot="1107564">
            <a:off x="4188825" y="6177680"/>
            <a:ext cx="499340" cy="1288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 name="Straight Arrow Connector 24"/>
          <p:cNvCxnSpPr/>
          <p:nvPr/>
        </p:nvCxnSpPr>
        <p:spPr>
          <a:xfrm flipH="1">
            <a:off x="4516150" y="6539735"/>
            <a:ext cx="147654" cy="1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17764" y="6431351"/>
            <a:ext cx="357024" cy="3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p:cNvCxnSpPr>
          <p:nvPr/>
        </p:nvCxnSpPr>
        <p:spPr>
          <a:xfrm flipH="1">
            <a:off x="4664660" y="6321137"/>
            <a:ext cx="10659" cy="72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611910" y="6741201"/>
            <a:ext cx="51894" cy="13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4788" y="6874369"/>
            <a:ext cx="20923" cy="12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71710" y="6285798"/>
            <a:ext cx="642357" cy="400110"/>
          </a:xfrm>
          <a:prstGeom prst="rect">
            <a:avLst/>
          </a:prstGeom>
          <a:noFill/>
        </p:spPr>
        <p:txBody>
          <a:bodyPr wrap="square" rtlCol="0">
            <a:spAutoFit/>
          </a:bodyPr>
          <a:lstStyle/>
          <a:p>
            <a:r>
              <a:rPr lang="en-AU" sz="1000" dirty="0">
                <a:latin typeface="Arial Narrow" panose="020B0606020202030204" pitchFamily="34" charset="0"/>
              </a:rPr>
              <a:t>Spiralling currents</a:t>
            </a:r>
          </a:p>
        </p:txBody>
      </p:sp>
      <p:sp>
        <p:nvSpPr>
          <p:cNvPr id="66" name="Up Arrow 65"/>
          <p:cNvSpPr/>
          <p:nvPr/>
        </p:nvSpPr>
        <p:spPr>
          <a:xfrm>
            <a:off x="2740665" y="5717907"/>
            <a:ext cx="278200" cy="84098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69"/>
          <p:cNvSpPr/>
          <p:nvPr/>
        </p:nvSpPr>
        <p:spPr>
          <a:xfrm>
            <a:off x="2116735" y="6746865"/>
            <a:ext cx="1473123" cy="339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Beach</a:t>
            </a:r>
          </a:p>
        </p:txBody>
      </p:sp>
      <p:sp>
        <p:nvSpPr>
          <p:cNvPr id="71" name="Rectangle 70"/>
          <p:cNvSpPr/>
          <p:nvPr/>
        </p:nvSpPr>
        <p:spPr>
          <a:xfrm>
            <a:off x="2492017" y="6567407"/>
            <a:ext cx="753288" cy="117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p:cNvSpPr txBox="1"/>
          <p:nvPr/>
        </p:nvSpPr>
        <p:spPr>
          <a:xfrm>
            <a:off x="2231294" y="5915781"/>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3" name="TextBox 72"/>
          <p:cNvSpPr txBox="1"/>
          <p:nvPr/>
        </p:nvSpPr>
        <p:spPr>
          <a:xfrm>
            <a:off x="3036359" y="5914398"/>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4" name="TextBox 73"/>
          <p:cNvSpPr txBox="1"/>
          <p:nvPr/>
        </p:nvSpPr>
        <p:spPr>
          <a:xfrm>
            <a:off x="2419374" y="5441788"/>
            <a:ext cx="1118310" cy="276999"/>
          </a:xfrm>
          <a:prstGeom prst="rect">
            <a:avLst/>
          </a:prstGeom>
          <a:noFill/>
        </p:spPr>
        <p:txBody>
          <a:bodyPr wrap="square" rtlCol="0">
            <a:spAutoFit/>
          </a:bodyPr>
          <a:lstStyle/>
          <a:p>
            <a:r>
              <a:rPr lang="en-AU" sz="1200" dirty="0">
                <a:latin typeface="Arial Narrow" panose="020B0606020202030204" pitchFamily="34" charset="0"/>
              </a:rPr>
              <a:t>Deeper water</a:t>
            </a:r>
          </a:p>
        </p:txBody>
      </p:sp>
      <p:sp>
        <p:nvSpPr>
          <p:cNvPr id="76" name="Left Arrow 75"/>
          <p:cNvSpPr/>
          <p:nvPr/>
        </p:nvSpPr>
        <p:spPr>
          <a:xfrm rot="19491204">
            <a:off x="3801874" y="6718326"/>
            <a:ext cx="568132" cy="2847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Net flow</a:t>
            </a:r>
          </a:p>
        </p:txBody>
      </p:sp>
      <p:sp>
        <p:nvSpPr>
          <p:cNvPr id="77" name="Down Arrow 76"/>
          <p:cNvSpPr/>
          <p:nvPr/>
        </p:nvSpPr>
        <p:spPr>
          <a:xfrm>
            <a:off x="5401539" y="6217605"/>
            <a:ext cx="246291" cy="1029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en-AU" sz="800" dirty="0">
                <a:solidFill>
                  <a:schemeClr val="bg1"/>
                </a:solidFill>
                <a:latin typeface="Arial Narrow" panose="020B0606020202030204" pitchFamily="34" charset="0"/>
              </a:rPr>
              <a:t>Main Flow direction….</a:t>
            </a:r>
          </a:p>
        </p:txBody>
      </p:sp>
      <p:sp>
        <p:nvSpPr>
          <p:cNvPr id="82" name="Curved Right Arrow 81"/>
          <p:cNvSpPr/>
          <p:nvPr/>
        </p:nvSpPr>
        <p:spPr>
          <a:xfrm rot="16200000">
            <a:off x="5463274" y="8004849"/>
            <a:ext cx="250055" cy="4486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3" name="Freeform 82"/>
          <p:cNvSpPr/>
          <p:nvPr/>
        </p:nvSpPr>
        <p:spPr>
          <a:xfrm>
            <a:off x="5488208" y="6140270"/>
            <a:ext cx="502949" cy="2200188"/>
          </a:xfrm>
          <a:custGeom>
            <a:avLst/>
            <a:gdLst>
              <a:gd name="connsiteX0" fmla="*/ 389614 w 502949"/>
              <a:gd name="connsiteY0" fmla="*/ 19416 h 2571784"/>
              <a:gd name="connsiteX1" fmla="*/ 397565 w 502949"/>
              <a:gd name="connsiteY1" fmla="*/ 106880 h 2571784"/>
              <a:gd name="connsiteX2" fmla="*/ 405516 w 502949"/>
              <a:gd name="connsiteY2" fmla="*/ 162539 h 2571784"/>
              <a:gd name="connsiteX3" fmla="*/ 397565 w 502949"/>
              <a:gd name="connsiteY3" fmla="*/ 377224 h 2571784"/>
              <a:gd name="connsiteX4" fmla="*/ 381662 w 502949"/>
              <a:gd name="connsiteY4" fmla="*/ 679374 h 2571784"/>
              <a:gd name="connsiteX5" fmla="*/ 389614 w 502949"/>
              <a:gd name="connsiteY5" fmla="*/ 750936 h 2571784"/>
              <a:gd name="connsiteX6" fmla="*/ 397565 w 502949"/>
              <a:gd name="connsiteY6" fmla="*/ 774790 h 2571784"/>
              <a:gd name="connsiteX7" fmla="*/ 405516 w 502949"/>
              <a:gd name="connsiteY7" fmla="*/ 878157 h 2571784"/>
              <a:gd name="connsiteX8" fmla="*/ 413467 w 502949"/>
              <a:gd name="connsiteY8" fmla="*/ 902010 h 2571784"/>
              <a:gd name="connsiteX9" fmla="*/ 421419 w 502949"/>
              <a:gd name="connsiteY9" fmla="*/ 949718 h 2571784"/>
              <a:gd name="connsiteX10" fmla="*/ 429370 w 502949"/>
              <a:gd name="connsiteY10" fmla="*/ 1100793 h 2571784"/>
              <a:gd name="connsiteX11" fmla="*/ 437321 w 502949"/>
              <a:gd name="connsiteY11" fmla="*/ 1156452 h 2571784"/>
              <a:gd name="connsiteX12" fmla="*/ 445273 w 502949"/>
              <a:gd name="connsiteY12" fmla="*/ 1228014 h 2571784"/>
              <a:gd name="connsiteX13" fmla="*/ 437321 w 502949"/>
              <a:gd name="connsiteY13" fmla="*/ 1426797 h 2571784"/>
              <a:gd name="connsiteX14" fmla="*/ 429370 w 502949"/>
              <a:gd name="connsiteY14" fmla="*/ 1450650 h 2571784"/>
              <a:gd name="connsiteX15" fmla="*/ 413467 w 502949"/>
              <a:gd name="connsiteY15" fmla="*/ 1546066 h 2571784"/>
              <a:gd name="connsiteX16" fmla="*/ 397565 w 502949"/>
              <a:gd name="connsiteY16" fmla="*/ 1617628 h 2571784"/>
              <a:gd name="connsiteX17" fmla="*/ 381662 w 502949"/>
              <a:gd name="connsiteY17" fmla="*/ 1641482 h 2571784"/>
              <a:gd name="connsiteX18" fmla="*/ 357808 w 502949"/>
              <a:gd name="connsiteY18" fmla="*/ 1689190 h 2571784"/>
              <a:gd name="connsiteX19" fmla="*/ 333954 w 502949"/>
              <a:gd name="connsiteY19" fmla="*/ 1713043 h 2571784"/>
              <a:gd name="connsiteX20" fmla="*/ 254441 w 502949"/>
              <a:gd name="connsiteY20" fmla="*/ 1728946 h 2571784"/>
              <a:gd name="connsiteX21" fmla="*/ 230587 w 502949"/>
              <a:gd name="connsiteY21" fmla="*/ 1736897 h 2571784"/>
              <a:gd name="connsiteX22" fmla="*/ 166977 w 502949"/>
              <a:gd name="connsiteY22" fmla="*/ 1752800 h 2571784"/>
              <a:gd name="connsiteX23" fmla="*/ 119269 w 502949"/>
              <a:gd name="connsiteY23" fmla="*/ 1768703 h 2571784"/>
              <a:gd name="connsiteX24" fmla="*/ 95415 w 502949"/>
              <a:gd name="connsiteY24" fmla="*/ 1776654 h 2571784"/>
              <a:gd name="connsiteX25" fmla="*/ 23854 w 502949"/>
              <a:gd name="connsiteY25" fmla="*/ 1832313 h 2571784"/>
              <a:gd name="connsiteX26" fmla="*/ 7951 w 502949"/>
              <a:gd name="connsiteY26" fmla="*/ 1856167 h 2571784"/>
              <a:gd name="connsiteX27" fmla="*/ 0 w 502949"/>
              <a:gd name="connsiteY27" fmla="*/ 1880021 h 2571784"/>
              <a:gd name="connsiteX28" fmla="*/ 55659 w 502949"/>
              <a:gd name="connsiteY28" fmla="*/ 1911826 h 2571784"/>
              <a:gd name="connsiteX29" fmla="*/ 310100 w 502949"/>
              <a:gd name="connsiteY29" fmla="*/ 1919777 h 2571784"/>
              <a:gd name="connsiteX30" fmla="*/ 333954 w 502949"/>
              <a:gd name="connsiteY30" fmla="*/ 1935680 h 2571784"/>
              <a:gd name="connsiteX31" fmla="*/ 357808 w 502949"/>
              <a:gd name="connsiteY31" fmla="*/ 1943631 h 2571784"/>
              <a:gd name="connsiteX32" fmla="*/ 365760 w 502949"/>
              <a:gd name="connsiteY32" fmla="*/ 1967485 h 2571784"/>
              <a:gd name="connsiteX33" fmla="*/ 397565 w 502949"/>
              <a:gd name="connsiteY33" fmla="*/ 2015193 h 2571784"/>
              <a:gd name="connsiteX34" fmla="*/ 405516 w 502949"/>
              <a:gd name="connsiteY34" fmla="*/ 2213976 h 2571784"/>
              <a:gd name="connsiteX35" fmla="*/ 405516 w 502949"/>
              <a:gd name="connsiteY35" fmla="*/ 2452515 h 2571784"/>
              <a:gd name="connsiteX36" fmla="*/ 397565 w 502949"/>
              <a:gd name="connsiteY36" fmla="*/ 2476369 h 2571784"/>
              <a:gd name="connsiteX37" fmla="*/ 413467 w 502949"/>
              <a:gd name="connsiteY37" fmla="*/ 2539979 h 2571784"/>
              <a:gd name="connsiteX38" fmla="*/ 429370 w 502949"/>
              <a:gd name="connsiteY38" fmla="*/ 2563833 h 2571784"/>
              <a:gd name="connsiteX39" fmla="*/ 453224 w 502949"/>
              <a:gd name="connsiteY39" fmla="*/ 2571784 h 2571784"/>
              <a:gd name="connsiteX40" fmla="*/ 477078 w 502949"/>
              <a:gd name="connsiteY40" fmla="*/ 2420710 h 2571784"/>
              <a:gd name="connsiteX41" fmla="*/ 492980 w 502949"/>
              <a:gd name="connsiteY41" fmla="*/ 2373002 h 2571784"/>
              <a:gd name="connsiteX42" fmla="*/ 485029 w 502949"/>
              <a:gd name="connsiteY42" fmla="*/ 2301440 h 2571784"/>
              <a:gd name="connsiteX43" fmla="*/ 477078 w 502949"/>
              <a:gd name="connsiteY43" fmla="*/ 2269635 h 2571784"/>
              <a:gd name="connsiteX44" fmla="*/ 469127 w 502949"/>
              <a:gd name="connsiteY44" fmla="*/ 2229878 h 2571784"/>
              <a:gd name="connsiteX45" fmla="*/ 477078 w 502949"/>
              <a:gd name="connsiteY45" fmla="*/ 2174219 h 2571784"/>
              <a:gd name="connsiteX46" fmla="*/ 485029 w 502949"/>
              <a:gd name="connsiteY46" fmla="*/ 2134463 h 2571784"/>
              <a:gd name="connsiteX47" fmla="*/ 477078 w 502949"/>
              <a:gd name="connsiteY47" fmla="*/ 1959534 h 2571784"/>
              <a:gd name="connsiteX48" fmla="*/ 485029 w 502949"/>
              <a:gd name="connsiteY48" fmla="*/ 1538115 h 2571784"/>
              <a:gd name="connsiteX49" fmla="*/ 461175 w 502949"/>
              <a:gd name="connsiteY49" fmla="*/ 1275722 h 2571784"/>
              <a:gd name="connsiteX50" fmla="*/ 477078 w 502949"/>
              <a:gd name="connsiteY50" fmla="*/ 949718 h 2571784"/>
              <a:gd name="connsiteX51" fmla="*/ 485029 w 502949"/>
              <a:gd name="connsiteY51" fmla="*/ 917913 h 2571784"/>
              <a:gd name="connsiteX52" fmla="*/ 477078 w 502949"/>
              <a:gd name="connsiteY52" fmla="*/ 727082 h 2571784"/>
              <a:gd name="connsiteX53" fmla="*/ 469127 w 502949"/>
              <a:gd name="connsiteY53" fmla="*/ 695277 h 2571784"/>
              <a:gd name="connsiteX54" fmla="*/ 492980 w 502949"/>
              <a:gd name="connsiteY54" fmla="*/ 591910 h 2571784"/>
              <a:gd name="connsiteX55" fmla="*/ 492980 w 502949"/>
              <a:gd name="connsiteY55" fmla="*/ 218198 h 2571784"/>
              <a:gd name="connsiteX56" fmla="*/ 477078 w 502949"/>
              <a:gd name="connsiteY56" fmla="*/ 90977 h 2571784"/>
              <a:gd name="connsiteX57" fmla="*/ 469127 w 502949"/>
              <a:gd name="connsiteY57" fmla="*/ 67123 h 2571784"/>
              <a:gd name="connsiteX58" fmla="*/ 445273 w 502949"/>
              <a:gd name="connsiteY58" fmla="*/ 43270 h 2571784"/>
              <a:gd name="connsiteX59" fmla="*/ 469127 w 502949"/>
              <a:gd name="connsiteY59" fmla="*/ 27367 h 2571784"/>
              <a:gd name="connsiteX60" fmla="*/ 477078 w 502949"/>
              <a:gd name="connsiteY60" fmla="*/ 3513 h 2571784"/>
              <a:gd name="connsiteX61" fmla="*/ 389614 w 502949"/>
              <a:gd name="connsiteY61" fmla="*/ 19416 h 25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2949" h="2571784">
                <a:moveTo>
                  <a:pt x="389614" y="19416"/>
                </a:moveTo>
                <a:cubicBezTo>
                  <a:pt x="376362" y="36644"/>
                  <a:pt x="394332" y="77784"/>
                  <a:pt x="397565" y="106880"/>
                </a:cubicBezTo>
                <a:cubicBezTo>
                  <a:pt x="399635" y="125507"/>
                  <a:pt x="405516" y="143798"/>
                  <a:pt x="405516" y="162539"/>
                </a:cubicBezTo>
                <a:cubicBezTo>
                  <a:pt x="405516" y="234150"/>
                  <a:pt x="400485" y="305673"/>
                  <a:pt x="397565" y="377224"/>
                </a:cubicBezTo>
                <a:cubicBezTo>
                  <a:pt x="390590" y="548119"/>
                  <a:pt x="391140" y="527731"/>
                  <a:pt x="381662" y="679374"/>
                </a:cubicBezTo>
                <a:cubicBezTo>
                  <a:pt x="384313" y="703228"/>
                  <a:pt x="385668" y="727262"/>
                  <a:pt x="389614" y="750936"/>
                </a:cubicBezTo>
                <a:cubicBezTo>
                  <a:pt x="390992" y="759203"/>
                  <a:pt x="396525" y="766473"/>
                  <a:pt x="397565" y="774790"/>
                </a:cubicBezTo>
                <a:cubicBezTo>
                  <a:pt x="401851" y="809081"/>
                  <a:pt x="401230" y="843866"/>
                  <a:pt x="405516" y="878157"/>
                </a:cubicBezTo>
                <a:cubicBezTo>
                  <a:pt x="406556" y="886473"/>
                  <a:pt x="411649" y="893829"/>
                  <a:pt x="413467" y="902010"/>
                </a:cubicBezTo>
                <a:cubicBezTo>
                  <a:pt x="416964" y="917748"/>
                  <a:pt x="418768" y="933815"/>
                  <a:pt x="421419" y="949718"/>
                </a:cubicBezTo>
                <a:cubicBezTo>
                  <a:pt x="424069" y="1000076"/>
                  <a:pt x="425502" y="1050513"/>
                  <a:pt x="429370" y="1100793"/>
                </a:cubicBezTo>
                <a:cubicBezTo>
                  <a:pt x="430807" y="1119479"/>
                  <a:pt x="434996" y="1137855"/>
                  <a:pt x="437321" y="1156452"/>
                </a:cubicBezTo>
                <a:cubicBezTo>
                  <a:pt x="440298" y="1180267"/>
                  <a:pt x="442622" y="1204160"/>
                  <a:pt x="445273" y="1228014"/>
                </a:cubicBezTo>
                <a:cubicBezTo>
                  <a:pt x="442622" y="1294275"/>
                  <a:pt x="442046" y="1360652"/>
                  <a:pt x="437321" y="1426797"/>
                </a:cubicBezTo>
                <a:cubicBezTo>
                  <a:pt x="436724" y="1435157"/>
                  <a:pt x="431014" y="1442432"/>
                  <a:pt x="429370" y="1450650"/>
                </a:cubicBezTo>
                <a:cubicBezTo>
                  <a:pt x="423046" y="1482268"/>
                  <a:pt x="418768" y="1514261"/>
                  <a:pt x="413467" y="1546066"/>
                </a:cubicBezTo>
                <a:cubicBezTo>
                  <a:pt x="410413" y="1564387"/>
                  <a:pt x="407352" y="1598055"/>
                  <a:pt x="397565" y="1617628"/>
                </a:cubicBezTo>
                <a:cubicBezTo>
                  <a:pt x="393291" y="1626175"/>
                  <a:pt x="386963" y="1633531"/>
                  <a:pt x="381662" y="1641482"/>
                </a:cubicBezTo>
                <a:cubicBezTo>
                  <a:pt x="373693" y="1665390"/>
                  <a:pt x="374935" y="1668638"/>
                  <a:pt x="357808" y="1689190"/>
                </a:cubicBezTo>
                <a:cubicBezTo>
                  <a:pt x="350609" y="1697828"/>
                  <a:pt x="344449" y="1709006"/>
                  <a:pt x="333954" y="1713043"/>
                </a:cubicBezTo>
                <a:cubicBezTo>
                  <a:pt x="308726" y="1722746"/>
                  <a:pt x="280083" y="1720399"/>
                  <a:pt x="254441" y="1728946"/>
                </a:cubicBezTo>
                <a:cubicBezTo>
                  <a:pt x="246490" y="1731596"/>
                  <a:pt x="238673" y="1734692"/>
                  <a:pt x="230587" y="1736897"/>
                </a:cubicBezTo>
                <a:cubicBezTo>
                  <a:pt x="209501" y="1742648"/>
                  <a:pt x="187711" y="1745888"/>
                  <a:pt x="166977" y="1752800"/>
                </a:cubicBezTo>
                <a:lnTo>
                  <a:pt x="119269" y="1768703"/>
                </a:lnTo>
                <a:lnTo>
                  <a:pt x="95415" y="1776654"/>
                </a:lnTo>
                <a:cubicBezTo>
                  <a:pt x="62165" y="1798821"/>
                  <a:pt x="47211" y="1804284"/>
                  <a:pt x="23854" y="1832313"/>
                </a:cubicBezTo>
                <a:cubicBezTo>
                  <a:pt x="17736" y="1839654"/>
                  <a:pt x="13252" y="1848216"/>
                  <a:pt x="7951" y="1856167"/>
                </a:cubicBezTo>
                <a:cubicBezTo>
                  <a:pt x="5301" y="1864118"/>
                  <a:pt x="0" y="1871640"/>
                  <a:pt x="0" y="1880021"/>
                </a:cubicBezTo>
                <a:cubicBezTo>
                  <a:pt x="0" y="1915165"/>
                  <a:pt x="24784" y="1910201"/>
                  <a:pt x="55659" y="1911826"/>
                </a:cubicBezTo>
                <a:cubicBezTo>
                  <a:pt x="140397" y="1916286"/>
                  <a:pt x="225286" y="1917127"/>
                  <a:pt x="310100" y="1919777"/>
                </a:cubicBezTo>
                <a:cubicBezTo>
                  <a:pt x="318051" y="1925078"/>
                  <a:pt x="325407" y="1931406"/>
                  <a:pt x="333954" y="1935680"/>
                </a:cubicBezTo>
                <a:cubicBezTo>
                  <a:pt x="341451" y="1939428"/>
                  <a:pt x="351881" y="1937705"/>
                  <a:pt x="357808" y="1943631"/>
                </a:cubicBezTo>
                <a:cubicBezTo>
                  <a:pt x="363735" y="1949558"/>
                  <a:pt x="361690" y="1960158"/>
                  <a:pt x="365760" y="1967485"/>
                </a:cubicBezTo>
                <a:cubicBezTo>
                  <a:pt x="375042" y="1984192"/>
                  <a:pt x="397565" y="2015193"/>
                  <a:pt x="397565" y="2015193"/>
                </a:cubicBezTo>
                <a:cubicBezTo>
                  <a:pt x="400215" y="2081454"/>
                  <a:pt x="402435" y="2147734"/>
                  <a:pt x="405516" y="2213976"/>
                </a:cubicBezTo>
                <a:cubicBezTo>
                  <a:pt x="411295" y="2338232"/>
                  <a:pt x="420068" y="2343370"/>
                  <a:pt x="405516" y="2452515"/>
                </a:cubicBezTo>
                <a:cubicBezTo>
                  <a:pt x="404408" y="2460823"/>
                  <a:pt x="400215" y="2468418"/>
                  <a:pt x="397565" y="2476369"/>
                </a:cubicBezTo>
                <a:cubicBezTo>
                  <a:pt x="400589" y="2491488"/>
                  <a:pt x="405318" y="2523680"/>
                  <a:pt x="413467" y="2539979"/>
                </a:cubicBezTo>
                <a:cubicBezTo>
                  <a:pt x="417741" y="2548526"/>
                  <a:pt x="421908" y="2557863"/>
                  <a:pt x="429370" y="2563833"/>
                </a:cubicBezTo>
                <a:cubicBezTo>
                  <a:pt x="435915" y="2569069"/>
                  <a:pt x="445273" y="2569134"/>
                  <a:pt x="453224" y="2571784"/>
                </a:cubicBezTo>
                <a:cubicBezTo>
                  <a:pt x="489015" y="2464414"/>
                  <a:pt x="449370" y="2596203"/>
                  <a:pt x="477078" y="2420710"/>
                </a:cubicBezTo>
                <a:cubicBezTo>
                  <a:pt x="479692" y="2404152"/>
                  <a:pt x="492980" y="2373002"/>
                  <a:pt x="492980" y="2373002"/>
                </a:cubicBezTo>
                <a:cubicBezTo>
                  <a:pt x="490330" y="2349148"/>
                  <a:pt x="488678" y="2325162"/>
                  <a:pt x="485029" y="2301440"/>
                </a:cubicBezTo>
                <a:cubicBezTo>
                  <a:pt x="483367" y="2290639"/>
                  <a:pt x="479449" y="2280303"/>
                  <a:pt x="477078" y="2269635"/>
                </a:cubicBezTo>
                <a:cubicBezTo>
                  <a:pt x="474146" y="2256442"/>
                  <a:pt x="471777" y="2243130"/>
                  <a:pt x="469127" y="2229878"/>
                </a:cubicBezTo>
                <a:cubicBezTo>
                  <a:pt x="471777" y="2211325"/>
                  <a:pt x="473997" y="2192705"/>
                  <a:pt x="477078" y="2174219"/>
                </a:cubicBezTo>
                <a:cubicBezTo>
                  <a:pt x="479300" y="2160888"/>
                  <a:pt x="485029" y="2147977"/>
                  <a:pt x="485029" y="2134463"/>
                </a:cubicBezTo>
                <a:cubicBezTo>
                  <a:pt x="485029" y="2076093"/>
                  <a:pt x="479728" y="2017844"/>
                  <a:pt x="477078" y="1959534"/>
                </a:cubicBezTo>
                <a:cubicBezTo>
                  <a:pt x="479728" y="1819061"/>
                  <a:pt x="486722" y="1678603"/>
                  <a:pt x="485029" y="1538115"/>
                </a:cubicBezTo>
                <a:cubicBezTo>
                  <a:pt x="482560" y="1333181"/>
                  <a:pt x="492857" y="1370761"/>
                  <a:pt x="461175" y="1275722"/>
                </a:cubicBezTo>
                <a:cubicBezTo>
                  <a:pt x="464436" y="1164846"/>
                  <a:pt x="457467" y="1057580"/>
                  <a:pt x="477078" y="949718"/>
                </a:cubicBezTo>
                <a:cubicBezTo>
                  <a:pt x="479033" y="938966"/>
                  <a:pt x="482379" y="928515"/>
                  <a:pt x="485029" y="917913"/>
                </a:cubicBezTo>
                <a:cubicBezTo>
                  <a:pt x="482379" y="854303"/>
                  <a:pt x="481614" y="790586"/>
                  <a:pt x="477078" y="727082"/>
                </a:cubicBezTo>
                <a:cubicBezTo>
                  <a:pt x="476299" y="716182"/>
                  <a:pt x="469127" y="706205"/>
                  <a:pt x="469127" y="695277"/>
                </a:cubicBezTo>
                <a:cubicBezTo>
                  <a:pt x="469127" y="630455"/>
                  <a:pt x="470918" y="636036"/>
                  <a:pt x="492980" y="591910"/>
                </a:cubicBezTo>
                <a:cubicBezTo>
                  <a:pt x="507595" y="416550"/>
                  <a:pt x="504882" y="491938"/>
                  <a:pt x="492980" y="218198"/>
                </a:cubicBezTo>
                <a:cubicBezTo>
                  <a:pt x="491161" y="176358"/>
                  <a:pt x="487374" y="132165"/>
                  <a:pt x="477078" y="90977"/>
                </a:cubicBezTo>
                <a:cubicBezTo>
                  <a:pt x="475045" y="82846"/>
                  <a:pt x="473776" y="74097"/>
                  <a:pt x="469127" y="67123"/>
                </a:cubicBezTo>
                <a:cubicBezTo>
                  <a:pt x="462890" y="57767"/>
                  <a:pt x="453224" y="51221"/>
                  <a:pt x="445273" y="43270"/>
                </a:cubicBezTo>
                <a:cubicBezTo>
                  <a:pt x="453224" y="37969"/>
                  <a:pt x="463157" y="34829"/>
                  <a:pt x="469127" y="27367"/>
                </a:cubicBezTo>
                <a:cubicBezTo>
                  <a:pt x="474363" y="20822"/>
                  <a:pt x="484782" y="6815"/>
                  <a:pt x="477078" y="3513"/>
                </a:cubicBezTo>
                <a:cubicBezTo>
                  <a:pt x="457589" y="-4839"/>
                  <a:pt x="402866" y="2188"/>
                  <a:pt x="389614" y="1941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flipH="1">
            <a:off x="5428265" y="7349969"/>
            <a:ext cx="66666" cy="282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74847" y="7678357"/>
            <a:ext cx="27629" cy="338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707858" y="7863771"/>
            <a:ext cx="54513" cy="169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467586" y="7871286"/>
            <a:ext cx="202497" cy="8463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50059" y="6136488"/>
            <a:ext cx="273976" cy="22115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ame 93"/>
          <p:cNvSpPr/>
          <p:nvPr/>
        </p:nvSpPr>
        <p:spPr>
          <a:xfrm>
            <a:off x="5152494" y="8456307"/>
            <a:ext cx="1078795" cy="2888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95" name="Rectangle 94"/>
          <p:cNvSpPr/>
          <p:nvPr/>
        </p:nvSpPr>
        <p:spPr>
          <a:xfrm>
            <a:off x="5150482" y="6130304"/>
            <a:ext cx="1073553" cy="232198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934755" y="8326281"/>
            <a:ext cx="292684" cy="127221"/>
          </a:xfrm>
          <a:custGeom>
            <a:avLst/>
            <a:gdLst>
              <a:gd name="connsiteX0" fmla="*/ 6252 w 292684"/>
              <a:gd name="connsiteY0" fmla="*/ 15903 h 127221"/>
              <a:gd name="connsiteX1" fmla="*/ 14204 w 292684"/>
              <a:gd name="connsiteY1" fmla="*/ 111318 h 127221"/>
              <a:gd name="connsiteX2" fmla="*/ 38058 w 292684"/>
              <a:gd name="connsiteY2" fmla="*/ 103367 h 127221"/>
              <a:gd name="connsiteX3" fmla="*/ 109619 w 292684"/>
              <a:gd name="connsiteY3" fmla="*/ 111318 h 127221"/>
              <a:gd name="connsiteX4" fmla="*/ 284548 w 292684"/>
              <a:gd name="connsiteY4" fmla="*/ 127221 h 127221"/>
              <a:gd name="connsiteX5" fmla="*/ 292499 w 292684"/>
              <a:gd name="connsiteY5" fmla="*/ 103367 h 127221"/>
              <a:gd name="connsiteX6" fmla="*/ 276597 w 292684"/>
              <a:gd name="connsiteY6" fmla="*/ 79513 h 127221"/>
              <a:gd name="connsiteX7" fmla="*/ 268645 w 292684"/>
              <a:gd name="connsiteY7" fmla="*/ 55659 h 127221"/>
              <a:gd name="connsiteX8" fmla="*/ 276597 w 292684"/>
              <a:gd name="connsiteY8" fmla="*/ 15903 h 127221"/>
              <a:gd name="connsiteX9" fmla="*/ 252743 w 292684"/>
              <a:gd name="connsiteY9" fmla="*/ 7951 h 127221"/>
              <a:gd name="connsiteX10" fmla="*/ 220938 w 292684"/>
              <a:gd name="connsiteY10" fmla="*/ 0 h 127221"/>
              <a:gd name="connsiteX11" fmla="*/ 93717 w 292684"/>
              <a:gd name="connsiteY11" fmla="*/ 7951 h 127221"/>
              <a:gd name="connsiteX12" fmla="*/ 6252 w 292684"/>
              <a:gd name="connsiteY12" fmla="*/ 15903 h 12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84" h="127221">
                <a:moveTo>
                  <a:pt x="6252" y="15903"/>
                </a:moveTo>
                <a:cubicBezTo>
                  <a:pt x="-7000" y="33131"/>
                  <a:pt x="3297" y="81324"/>
                  <a:pt x="14204" y="111318"/>
                </a:cubicBezTo>
                <a:cubicBezTo>
                  <a:pt x="17068" y="119195"/>
                  <a:pt x="29677" y="103367"/>
                  <a:pt x="38058" y="103367"/>
                </a:cubicBezTo>
                <a:cubicBezTo>
                  <a:pt x="62058" y="103367"/>
                  <a:pt x="85829" y="108146"/>
                  <a:pt x="109619" y="111318"/>
                </a:cubicBezTo>
                <a:cubicBezTo>
                  <a:pt x="241421" y="128892"/>
                  <a:pt x="30063" y="111316"/>
                  <a:pt x="284548" y="127221"/>
                </a:cubicBezTo>
                <a:cubicBezTo>
                  <a:pt x="287198" y="119270"/>
                  <a:pt x="293877" y="111634"/>
                  <a:pt x="292499" y="103367"/>
                </a:cubicBezTo>
                <a:cubicBezTo>
                  <a:pt x="290928" y="93941"/>
                  <a:pt x="280871" y="88060"/>
                  <a:pt x="276597" y="79513"/>
                </a:cubicBezTo>
                <a:cubicBezTo>
                  <a:pt x="272849" y="72016"/>
                  <a:pt x="271296" y="63610"/>
                  <a:pt x="268645" y="55659"/>
                </a:cubicBezTo>
                <a:cubicBezTo>
                  <a:pt x="271296" y="42407"/>
                  <a:pt x="280870" y="28724"/>
                  <a:pt x="276597" y="15903"/>
                </a:cubicBezTo>
                <a:cubicBezTo>
                  <a:pt x="273947" y="7952"/>
                  <a:pt x="260802" y="10254"/>
                  <a:pt x="252743" y="7951"/>
                </a:cubicBezTo>
                <a:cubicBezTo>
                  <a:pt x="242236" y="4949"/>
                  <a:pt x="231540" y="2650"/>
                  <a:pt x="220938" y="0"/>
                </a:cubicBezTo>
                <a:cubicBezTo>
                  <a:pt x="178531" y="2650"/>
                  <a:pt x="135817" y="2210"/>
                  <a:pt x="93717" y="7951"/>
                </a:cubicBezTo>
                <a:cubicBezTo>
                  <a:pt x="-47490" y="27207"/>
                  <a:pt x="19504" y="-1325"/>
                  <a:pt x="6252" y="15903"/>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924983" y="8342184"/>
            <a:ext cx="87586" cy="127221"/>
          </a:xfrm>
          <a:custGeom>
            <a:avLst/>
            <a:gdLst>
              <a:gd name="connsiteX0" fmla="*/ 122 w 87586"/>
              <a:gd name="connsiteY0" fmla="*/ 0 h 127221"/>
              <a:gd name="connsiteX1" fmla="*/ 16024 w 87586"/>
              <a:gd name="connsiteY1" fmla="*/ 95415 h 127221"/>
              <a:gd name="connsiteX2" fmla="*/ 39878 w 87586"/>
              <a:gd name="connsiteY2" fmla="*/ 111318 h 127221"/>
              <a:gd name="connsiteX3" fmla="*/ 87586 w 87586"/>
              <a:gd name="connsiteY3" fmla="*/ 127221 h 127221"/>
            </a:gdLst>
            <a:ahLst/>
            <a:cxnLst>
              <a:cxn ang="0">
                <a:pos x="connsiteX0" y="connsiteY0"/>
              </a:cxn>
              <a:cxn ang="0">
                <a:pos x="connsiteX1" y="connsiteY1"/>
              </a:cxn>
              <a:cxn ang="0">
                <a:pos x="connsiteX2" y="connsiteY2"/>
              </a:cxn>
              <a:cxn ang="0">
                <a:pos x="connsiteX3" y="connsiteY3"/>
              </a:cxn>
            </a:cxnLst>
            <a:rect l="l" t="t" r="r" b="b"/>
            <a:pathLst>
              <a:path w="87586" h="127221">
                <a:moveTo>
                  <a:pt x="122" y="0"/>
                </a:moveTo>
                <a:cubicBezTo>
                  <a:pt x="5423" y="31805"/>
                  <a:pt x="-10804" y="77529"/>
                  <a:pt x="16024" y="95415"/>
                </a:cubicBezTo>
                <a:cubicBezTo>
                  <a:pt x="23975" y="100716"/>
                  <a:pt x="31145" y="107437"/>
                  <a:pt x="39878" y="111318"/>
                </a:cubicBezTo>
                <a:cubicBezTo>
                  <a:pt x="55196" y="118126"/>
                  <a:pt x="87586" y="127221"/>
                  <a:pt x="87586" y="1272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p:cNvSpPr txBox="1"/>
          <p:nvPr/>
        </p:nvSpPr>
        <p:spPr>
          <a:xfrm rot="16200000">
            <a:off x="5814888" y="7271364"/>
            <a:ext cx="307777" cy="874230"/>
          </a:xfrm>
          <a:prstGeom prst="rect">
            <a:avLst/>
          </a:prstGeom>
          <a:noFill/>
        </p:spPr>
        <p:txBody>
          <a:bodyPr vert="vert" wrap="square" rtlCol="0">
            <a:spAutoFit/>
          </a:bodyPr>
          <a:lstStyle/>
          <a:p>
            <a:r>
              <a:rPr lang="en-AU" sz="800" dirty="0">
                <a:latin typeface="Arial Narrow" panose="020B0606020202030204" pitchFamily="34" charset="0"/>
              </a:rPr>
              <a:t> obstruction</a:t>
            </a:r>
          </a:p>
        </p:txBody>
      </p:sp>
      <p:sp>
        <p:nvSpPr>
          <p:cNvPr id="99" name="Oval 98"/>
          <p:cNvSpPr/>
          <p:nvPr/>
        </p:nvSpPr>
        <p:spPr>
          <a:xfrm>
            <a:off x="3762485" y="7973912"/>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59731" y="7967430"/>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Arrow Connector 101"/>
          <p:cNvCxnSpPr/>
          <p:nvPr/>
        </p:nvCxnSpPr>
        <p:spPr>
          <a:xfrm flipH="1" flipV="1">
            <a:off x="4794284" y="8113093"/>
            <a:ext cx="5540" cy="8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766299" y="8090236"/>
            <a:ext cx="18253" cy="96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285624" y="7922970"/>
            <a:ext cx="0" cy="43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443395" y="7851487"/>
            <a:ext cx="1622066" cy="79513"/>
          </a:xfrm>
          <a:custGeom>
            <a:avLst/>
            <a:gdLst>
              <a:gd name="connsiteX0" fmla="*/ 0 w 1622066"/>
              <a:gd name="connsiteY0" fmla="*/ 55659 h 79513"/>
              <a:gd name="connsiteX1" fmla="*/ 39757 w 1622066"/>
              <a:gd name="connsiteY1" fmla="*/ 63611 h 79513"/>
              <a:gd name="connsiteX2" fmla="*/ 63611 w 1622066"/>
              <a:gd name="connsiteY2" fmla="*/ 71562 h 79513"/>
              <a:gd name="connsiteX3" fmla="*/ 95416 w 1622066"/>
              <a:gd name="connsiteY3" fmla="*/ 63611 h 79513"/>
              <a:gd name="connsiteX4" fmla="*/ 135172 w 1622066"/>
              <a:gd name="connsiteY4" fmla="*/ 55659 h 79513"/>
              <a:gd name="connsiteX5" fmla="*/ 182880 w 1622066"/>
              <a:gd name="connsiteY5" fmla="*/ 39757 h 79513"/>
              <a:gd name="connsiteX6" fmla="*/ 206734 w 1622066"/>
              <a:gd name="connsiteY6" fmla="*/ 31805 h 79513"/>
              <a:gd name="connsiteX7" fmla="*/ 278296 w 1622066"/>
              <a:gd name="connsiteY7" fmla="*/ 47708 h 79513"/>
              <a:gd name="connsiteX8" fmla="*/ 302150 w 1622066"/>
              <a:gd name="connsiteY8" fmla="*/ 63611 h 79513"/>
              <a:gd name="connsiteX9" fmla="*/ 349857 w 1622066"/>
              <a:gd name="connsiteY9" fmla="*/ 79513 h 79513"/>
              <a:gd name="connsiteX10" fmla="*/ 397565 w 1622066"/>
              <a:gd name="connsiteY10" fmla="*/ 63611 h 79513"/>
              <a:gd name="connsiteX11" fmla="*/ 445273 w 1622066"/>
              <a:gd name="connsiteY11" fmla="*/ 31805 h 79513"/>
              <a:gd name="connsiteX12" fmla="*/ 492981 w 1622066"/>
              <a:gd name="connsiteY12" fmla="*/ 15903 h 79513"/>
              <a:gd name="connsiteX13" fmla="*/ 572494 w 1622066"/>
              <a:gd name="connsiteY13" fmla="*/ 31805 h 79513"/>
              <a:gd name="connsiteX14" fmla="*/ 596348 w 1622066"/>
              <a:gd name="connsiteY14" fmla="*/ 47708 h 79513"/>
              <a:gd name="connsiteX15" fmla="*/ 612251 w 1622066"/>
              <a:gd name="connsiteY15" fmla="*/ 71562 h 79513"/>
              <a:gd name="connsiteX16" fmla="*/ 636104 w 1622066"/>
              <a:gd name="connsiteY16" fmla="*/ 79513 h 79513"/>
              <a:gd name="connsiteX17" fmla="*/ 707666 w 1622066"/>
              <a:gd name="connsiteY17" fmla="*/ 63611 h 79513"/>
              <a:gd name="connsiteX18" fmla="*/ 779228 w 1622066"/>
              <a:gd name="connsiteY18" fmla="*/ 31805 h 79513"/>
              <a:gd name="connsiteX19" fmla="*/ 803082 w 1622066"/>
              <a:gd name="connsiteY19" fmla="*/ 23854 h 79513"/>
              <a:gd name="connsiteX20" fmla="*/ 890546 w 1622066"/>
              <a:gd name="connsiteY20" fmla="*/ 47708 h 79513"/>
              <a:gd name="connsiteX21" fmla="*/ 914400 w 1622066"/>
              <a:gd name="connsiteY21" fmla="*/ 55659 h 79513"/>
              <a:gd name="connsiteX22" fmla="*/ 938254 w 1622066"/>
              <a:gd name="connsiteY22" fmla="*/ 63611 h 79513"/>
              <a:gd name="connsiteX23" fmla="*/ 1009816 w 1622066"/>
              <a:gd name="connsiteY23" fmla="*/ 55659 h 79513"/>
              <a:gd name="connsiteX24" fmla="*/ 1033670 w 1622066"/>
              <a:gd name="connsiteY24" fmla="*/ 47708 h 79513"/>
              <a:gd name="connsiteX25" fmla="*/ 1057524 w 1622066"/>
              <a:gd name="connsiteY25" fmla="*/ 23854 h 79513"/>
              <a:gd name="connsiteX26" fmla="*/ 1105231 w 1622066"/>
              <a:gd name="connsiteY26" fmla="*/ 0 h 79513"/>
              <a:gd name="connsiteX27" fmla="*/ 1216550 w 1622066"/>
              <a:gd name="connsiteY27" fmla="*/ 7951 h 79513"/>
              <a:gd name="connsiteX28" fmla="*/ 1240404 w 1622066"/>
              <a:gd name="connsiteY28" fmla="*/ 15903 h 79513"/>
              <a:gd name="connsiteX29" fmla="*/ 1280160 w 1622066"/>
              <a:gd name="connsiteY29" fmla="*/ 63611 h 79513"/>
              <a:gd name="connsiteX30" fmla="*/ 1311965 w 1622066"/>
              <a:gd name="connsiteY30" fmla="*/ 71562 h 79513"/>
              <a:gd name="connsiteX31" fmla="*/ 1367624 w 1622066"/>
              <a:gd name="connsiteY31" fmla="*/ 63611 h 79513"/>
              <a:gd name="connsiteX32" fmla="*/ 1391478 w 1622066"/>
              <a:gd name="connsiteY32" fmla="*/ 55659 h 79513"/>
              <a:gd name="connsiteX33" fmla="*/ 1423284 w 1622066"/>
              <a:gd name="connsiteY33" fmla="*/ 47708 h 79513"/>
              <a:gd name="connsiteX34" fmla="*/ 1502797 w 1622066"/>
              <a:gd name="connsiteY34" fmla="*/ 23854 h 79513"/>
              <a:gd name="connsiteX35" fmla="*/ 1550504 w 1622066"/>
              <a:gd name="connsiteY35" fmla="*/ 39757 h 79513"/>
              <a:gd name="connsiteX36" fmla="*/ 1582310 w 1622066"/>
              <a:gd name="connsiteY36" fmla="*/ 47708 h 79513"/>
              <a:gd name="connsiteX37" fmla="*/ 1622066 w 1622066"/>
              <a:gd name="connsiteY37" fmla="*/ 55659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066" h="79513">
                <a:moveTo>
                  <a:pt x="0" y="55659"/>
                </a:moveTo>
                <a:cubicBezTo>
                  <a:pt x="13252" y="58310"/>
                  <a:pt x="26646" y="60333"/>
                  <a:pt x="39757" y="63611"/>
                </a:cubicBezTo>
                <a:cubicBezTo>
                  <a:pt x="47888" y="65644"/>
                  <a:pt x="55230" y="71562"/>
                  <a:pt x="63611" y="71562"/>
                </a:cubicBezTo>
                <a:cubicBezTo>
                  <a:pt x="74539" y="71562"/>
                  <a:pt x="84748" y="65982"/>
                  <a:pt x="95416" y="63611"/>
                </a:cubicBezTo>
                <a:cubicBezTo>
                  <a:pt x="108609" y="60679"/>
                  <a:pt x="122134" y="59215"/>
                  <a:pt x="135172" y="55659"/>
                </a:cubicBezTo>
                <a:cubicBezTo>
                  <a:pt x="151344" y="51248"/>
                  <a:pt x="166977" y="45058"/>
                  <a:pt x="182880" y="39757"/>
                </a:cubicBezTo>
                <a:lnTo>
                  <a:pt x="206734" y="31805"/>
                </a:lnTo>
                <a:cubicBezTo>
                  <a:pt x="225052" y="34858"/>
                  <a:pt x="258724" y="37922"/>
                  <a:pt x="278296" y="47708"/>
                </a:cubicBezTo>
                <a:cubicBezTo>
                  <a:pt x="286843" y="51982"/>
                  <a:pt x="293417" y="59730"/>
                  <a:pt x="302150" y="63611"/>
                </a:cubicBezTo>
                <a:cubicBezTo>
                  <a:pt x="317468" y="70419"/>
                  <a:pt x="349857" y="79513"/>
                  <a:pt x="349857" y="79513"/>
                </a:cubicBezTo>
                <a:cubicBezTo>
                  <a:pt x="365760" y="74212"/>
                  <a:pt x="383618" y="72909"/>
                  <a:pt x="397565" y="63611"/>
                </a:cubicBezTo>
                <a:cubicBezTo>
                  <a:pt x="413468" y="53009"/>
                  <a:pt x="427141" y="37849"/>
                  <a:pt x="445273" y="31805"/>
                </a:cubicBezTo>
                <a:lnTo>
                  <a:pt x="492981" y="15903"/>
                </a:lnTo>
                <a:cubicBezTo>
                  <a:pt x="513490" y="18833"/>
                  <a:pt x="550291" y="20703"/>
                  <a:pt x="572494" y="31805"/>
                </a:cubicBezTo>
                <a:cubicBezTo>
                  <a:pt x="581041" y="36079"/>
                  <a:pt x="588397" y="42407"/>
                  <a:pt x="596348" y="47708"/>
                </a:cubicBezTo>
                <a:cubicBezTo>
                  <a:pt x="601649" y="55659"/>
                  <a:pt x="604789" y="65592"/>
                  <a:pt x="612251" y="71562"/>
                </a:cubicBezTo>
                <a:cubicBezTo>
                  <a:pt x="618796" y="76798"/>
                  <a:pt x="627723" y="79513"/>
                  <a:pt x="636104" y="79513"/>
                </a:cubicBezTo>
                <a:cubicBezTo>
                  <a:pt x="664092" y="79513"/>
                  <a:pt x="683067" y="71810"/>
                  <a:pt x="707666" y="63611"/>
                </a:cubicBezTo>
                <a:cubicBezTo>
                  <a:pt x="745467" y="38410"/>
                  <a:pt x="722455" y="50729"/>
                  <a:pt x="779228" y="31805"/>
                </a:cubicBezTo>
                <a:lnTo>
                  <a:pt x="803082" y="23854"/>
                </a:lnTo>
                <a:cubicBezTo>
                  <a:pt x="859278" y="35093"/>
                  <a:pt x="830014" y="27531"/>
                  <a:pt x="890546" y="47708"/>
                </a:cubicBezTo>
                <a:lnTo>
                  <a:pt x="914400" y="55659"/>
                </a:lnTo>
                <a:lnTo>
                  <a:pt x="938254" y="63611"/>
                </a:lnTo>
                <a:cubicBezTo>
                  <a:pt x="962108" y="60960"/>
                  <a:pt x="986142" y="59605"/>
                  <a:pt x="1009816" y="55659"/>
                </a:cubicBezTo>
                <a:cubicBezTo>
                  <a:pt x="1018083" y="54281"/>
                  <a:pt x="1026696" y="52357"/>
                  <a:pt x="1033670" y="47708"/>
                </a:cubicBezTo>
                <a:cubicBezTo>
                  <a:pt x="1043026" y="41471"/>
                  <a:pt x="1048886" y="31053"/>
                  <a:pt x="1057524" y="23854"/>
                </a:cubicBezTo>
                <a:cubicBezTo>
                  <a:pt x="1078077" y="6726"/>
                  <a:pt x="1081322" y="7969"/>
                  <a:pt x="1105231" y="0"/>
                </a:cubicBezTo>
                <a:cubicBezTo>
                  <a:pt x="1142337" y="2650"/>
                  <a:pt x="1179604" y="3604"/>
                  <a:pt x="1216550" y="7951"/>
                </a:cubicBezTo>
                <a:cubicBezTo>
                  <a:pt x="1224874" y="8930"/>
                  <a:pt x="1233859" y="10667"/>
                  <a:pt x="1240404" y="15903"/>
                </a:cubicBezTo>
                <a:cubicBezTo>
                  <a:pt x="1281569" y="48836"/>
                  <a:pt x="1227161" y="33326"/>
                  <a:pt x="1280160" y="63611"/>
                </a:cubicBezTo>
                <a:cubicBezTo>
                  <a:pt x="1289648" y="69033"/>
                  <a:pt x="1301363" y="68912"/>
                  <a:pt x="1311965" y="71562"/>
                </a:cubicBezTo>
                <a:cubicBezTo>
                  <a:pt x="1330518" y="68912"/>
                  <a:pt x="1349247" y="67287"/>
                  <a:pt x="1367624" y="63611"/>
                </a:cubicBezTo>
                <a:cubicBezTo>
                  <a:pt x="1375843" y="61967"/>
                  <a:pt x="1383419" y="57962"/>
                  <a:pt x="1391478" y="55659"/>
                </a:cubicBezTo>
                <a:cubicBezTo>
                  <a:pt x="1401986" y="52657"/>
                  <a:pt x="1412682" y="50358"/>
                  <a:pt x="1423284" y="47708"/>
                </a:cubicBezTo>
                <a:cubicBezTo>
                  <a:pt x="1475528" y="12878"/>
                  <a:pt x="1455054" y="9531"/>
                  <a:pt x="1502797" y="23854"/>
                </a:cubicBezTo>
                <a:cubicBezTo>
                  <a:pt x="1518853" y="28671"/>
                  <a:pt x="1534242" y="35692"/>
                  <a:pt x="1550504" y="39757"/>
                </a:cubicBezTo>
                <a:cubicBezTo>
                  <a:pt x="1561106" y="42407"/>
                  <a:pt x="1571642" y="45337"/>
                  <a:pt x="1582310" y="47708"/>
                </a:cubicBezTo>
                <a:cubicBezTo>
                  <a:pt x="1595503" y="50640"/>
                  <a:pt x="1622066" y="55659"/>
                  <a:pt x="1622066" y="55659"/>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4020443" y="7458192"/>
            <a:ext cx="591467" cy="461665"/>
          </a:xfrm>
          <a:prstGeom prst="rect">
            <a:avLst/>
          </a:prstGeom>
          <a:noFill/>
        </p:spPr>
        <p:txBody>
          <a:bodyPr wrap="square" rtlCol="0">
            <a:spAutoFit/>
          </a:bodyPr>
          <a:lstStyle/>
          <a:p>
            <a:r>
              <a:rPr lang="en-AU" sz="800" dirty="0">
                <a:latin typeface="Arial Narrow" panose="020B0606020202030204" pitchFamily="34" charset="0"/>
              </a:rPr>
              <a:t>Streaks of bubbles, algae etc.</a:t>
            </a:r>
          </a:p>
        </p:txBody>
      </p:sp>
      <p:cxnSp>
        <p:nvCxnSpPr>
          <p:cNvPr id="116" name="Straight Connector 115"/>
          <p:cNvCxnSpPr>
            <a:endCxn id="107" idx="16"/>
          </p:cNvCxnSpPr>
          <p:nvPr/>
        </p:nvCxnSpPr>
        <p:spPr>
          <a:xfrm flipH="1">
            <a:off x="4079499" y="7502200"/>
            <a:ext cx="6441" cy="428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94296" y="7496522"/>
            <a:ext cx="6442" cy="3941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762485" y="7814422"/>
            <a:ext cx="317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4509575" y="7802699"/>
            <a:ext cx="2929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54723">
            <a:off x="4136253" y="6184167"/>
            <a:ext cx="83354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Surface current</a:t>
            </a:r>
          </a:p>
        </p:txBody>
      </p:sp>
      <p:sp>
        <p:nvSpPr>
          <p:cNvPr id="88" name="Frame 87"/>
          <p:cNvSpPr/>
          <p:nvPr/>
        </p:nvSpPr>
        <p:spPr>
          <a:xfrm>
            <a:off x="2099743" y="4105709"/>
            <a:ext cx="208958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7" name="TextBox 6"/>
          <p:cNvSpPr txBox="1"/>
          <p:nvPr/>
        </p:nvSpPr>
        <p:spPr>
          <a:xfrm>
            <a:off x="4595014" y="6936905"/>
            <a:ext cx="724331" cy="215444"/>
          </a:xfrm>
          <a:prstGeom prst="rect">
            <a:avLst/>
          </a:prstGeom>
          <a:noFill/>
        </p:spPr>
        <p:txBody>
          <a:bodyPr wrap="square" rtlCol="0">
            <a:spAutoFit/>
          </a:bodyPr>
          <a:lstStyle/>
          <a:p>
            <a:r>
              <a:rPr lang="en-AU" sz="800" dirty="0">
                <a:latin typeface="Arial Narrow" panose="020B0606020202030204" pitchFamily="34" charset="0"/>
              </a:rPr>
              <a:t>~200m</a:t>
            </a:r>
          </a:p>
        </p:txBody>
      </p:sp>
      <p:sp>
        <p:nvSpPr>
          <p:cNvPr id="14" name="TextBox 13"/>
          <p:cNvSpPr txBox="1"/>
          <p:nvPr/>
        </p:nvSpPr>
        <p:spPr>
          <a:xfrm>
            <a:off x="4786034" y="2971502"/>
            <a:ext cx="1768098"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Some feature more than once</a:t>
            </a:r>
          </a:p>
        </p:txBody>
      </p:sp>
      <p:sp>
        <p:nvSpPr>
          <p:cNvPr id="105" name="TextBox 104">
            <a:extLst>
              <a:ext uri="{FF2B5EF4-FFF2-40B4-BE49-F238E27FC236}">
                <a16:creationId xmlns:a16="http://schemas.microsoft.com/office/drawing/2014/main" id="{21363A9F-5979-4437-BAE0-230057C81980}"/>
              </a:ext>
            </a:extLst>
          </p:cNvPr>
          <p:cNvSpPr txBox="1"/>
          <p:nvPr/>
        </p:nvSpPr>
        <p:spPr>
          <a:xfrm>
            <a:off x="1410717" y="61659"/>
            <a:ext cx="4106515" cy="1046440"/>
          </a:xfrm>
          <a:prstGeom prst="rect">
            <a:avLst/>
          </a:prstGeom>
          <a:noFill/>
        </p:spPr>
        <p:txBody>
          <a:bodyPr wrap="square" rtlCol="0">
            <a:spAutoFit/>
          </a:bodyPr>
          <a:lstStyle/>
          <a:p>
            <a:r>
              <a:rPr lang="en-US" b="1" dirty="0">
                <a:latin typeface="Arial Narrow" pitchFamily="34" charset="0"/>
              </a:rPr>
              <a:t>Free postage &amp; handling – </a:t>
            </a:r>
            <a:r>
              <a:rPr lang="en-US" sz="1100" dirty="0">
                <a:latin typeface="Arial Narrow" pitchFamily="34" charset="0"/>
              </a:rPr>
              <a:t>Describe how water, heat and nutrients are distributed across coastal regions and global ocean basins </a:t>
            </a:r>
          </a:p>
          <a:p>
            <a:r>
              <a:rPr lang="en-US" sz="1100" dirty="0">
                <a:latin typeface="Arial Narrow" pitchFamily="34" charset="0"/>
              </a:rPr>
              <a:t>(e.g. upwelling and downwelling, El Nino and La Nina events, Langmuir circulation, Ekman spiral)</a:t>
            </a:r>
          </a:p>
          <a:p>
            <a:endParaRPr lang="en-US" sz="1100" i="1" dirty="0">
              <a:latin typeface="Arial Narrow" pitchFamily="34" charset="0"/>
            </a:endParaRPr>
          </a:p>
        </p:txBody>
      </p:sp>
      <p:sp>
        <p:nvSpPr>
          <p:cNvPr id="108" name="TextBox 17">
            <a:extLst>
              <a:ext uri="{FF2B5EF4-FFF2-40B4-BE49-F238E27FC236}">
                <a16:creationId xmlns:a16="http://schemas.microsoft.com/office/drawing/2014/main" id="{CF041697-6ABD-4E38-ADCA-B2EF8CAE60B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9" name="TextBox 108">
            <a:extLst>
              <a:ext uri="{FF2B5EF4-FFF2-40B4-BE49-F238E27FC236}">
                <a16:creationId xmlns:a16="http://schemas.microsoft.com/office/drawing/2014/main" id="{6C6233D7-08B0-4E66-87F5-A58ED1FB477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0" name="Straight Connector 109">
            <a:extLst>
              <a:ext uri="{FF2B5EF4-FFF2-40B4-BE49-F238E27FC236}">
                <a16:creationId xmlns:a16="http://schemas.microsoft.com/office/drawing/2014/main" id="{88854B48-D1EE-4313-A187-0EF0CF2FF80B}"/>
              </a:ext>
            </a:extLst>
          </p:cNvPr>
          <p:cNvCxnSpPr/>
          <p:nvPr/>
        </p:nvCxnSpPr>
        <p:spPr>
          <a:xfrm flipH="1">
            <a:off x="504499"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B1774E-F1F5-43E8-9B62-6433E60D9D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5" name="Straight Connector 14">
            <a:extLst>
              <a:ext uri="{FF2B5EF4-FFF2-40B4-BE49-F238E27FC236}">
                <a16:creationId xmlns:a16="http://schemas.microsoft.com/office/drawing/2014/main" id="{072A69F5-B199-82A5-0309-C9FCD6622CBF}"/>
              </a:ext>
            </a:extLst>
          </p:cNvPr>
          <p:cNvCxnSpPr>
            <a:cxnSpLocks/>
          </p:cNvCxnSpPr>
          <p:nvPr/>
        </p:nvCxnSpPr>
        <p:spPr>
          <a:xfrm flipH="1">
            <a:off x="450023" y="8839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36">
            <a:extLst>
              <a:ext uri="{FF2B5EF4-FFF2-40B4-BE49-F238E27FC236}">
                <a16:creationId xmlns:a16="http://schemas.microsoft.com/office/drawing/2014/main" id="{28639399-8A47-86CF-E182-78F322DA769A}"/>
              </a:ext>
            </a:extLst>
          </p:cNvPr>
          <p:cNvSpPr txBox="1"/>
          <p:nvPr/>
        </p:nvSpPr>
        <p:spPr>
          <a:xfrm>
            <a:off x="404664" y="8839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4" name="TextBox 36">
            <a:extLst>
              <a:ext uri="{FF2B5EF4-FFF2-40B4-BE49-F238E27FC236}">
                <a16:creationId xmlns:a16="http://schemas.microsoft.com/office/drawing/2014/main" id="{D443E46B-23E8-3BCB-0611-4146F6BB2C9E}"/>
              </a:ext>
            </a:extLst>
          </p:cNvPr>
          <p:cNvSpPr txBox="1"/>
          <p:nvPr/>
        </p:nvSpPr>
        <p:spPr>
          <a:xfrm>
            <a:off x="2913144" y="8846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42155028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6024" y="962391"/>
            <a:ext cx="6047880"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Quadrat and Transect Data  </a:t>
            </a:r>
          </a:p>
          <a:p>
            <a:pPr>
              <a:spcAft>
                <a:spcPts val="0"/>
              </a:spcAft>
            </a:pPr>
            <a:r>
              <a:rPr lang="en-GB" sz="1200" dirty="0">
                <a:latin typeface="Arial Narrow" panose="020B0606020202030204" pitchFamily="34" charset="0"/>
                <a:ea typeface="Times New Roman" panose="02020603050405020304" pitchFamily="18" charset="0"/>
              </a:rPr>
              <a:t>Either identify species as you go along, writing their scientific names on the data sheet </a:t>
            </a:r>
            <a:r>
              <a:rPr lang="en-GB" sz="1200" i="1" dirty="0">
                <a:latin typeface="Arial Narrow" panose="020B0606020202030204" pitchFamily="34" charset="0"/>
                <a:ea typeface="Times New Roman" panose="02020603050405020304" pitchFamily="18" charset="0"/>
              </a:rPr>
              <a:t>in the field </a:t>
            </a:r>
            <a:br>
              <a:rPr lang="en-GB" sz="1200" i="1"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(see below left) OR set up categories of what to</a:t>
            </a:r>
            <a:r>
              <a:rPr lang="en-GB" sz="1200" i="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measure, </a:t>
            </a:r>
            <a:r>
              <a:rPr lang="en-GB" sz="1200" i="1" dirty="0">
                <a:latin typeface="Arial Narrow" panose="020B0606020202030204" pitchFamily="34" charset="0"/>
                <a:ea typeface="Times New Roman" panose="02020603050405020304" pitchFamily="18" charset="0"/>
              </a:rPr>
              <a:t>prior </a:t>
            </a:r>
            <a:r>
              <a:rPr lang="en-GB" sz="1200" dirty="0">
                <a:latin typeface="Arial Narrow" panose="020B0606020202030204" pitchFamily="34" charset="0"/>
                <a:ea typeface="Times New Roman" panose="02020603050405020304" pitchFamily="18" charset="0"/>
              </a:rPr>
              <a:t>to sampling in the field (see below right). </a:t>
            </a:r>
            <a:endParaRPr lang="en-GB" sz="800" dirty="0">
              <a:latin typeface="Arial Narrow" panose="020B0606020202030204" pitchFamily="34" charset="0"/>
              <a:ea typeface="Times New Roman" panose="02020603050405020304" pitchFamily="18" charset="0"/>
            </a:endParaRPr>
          </a:p>
        </p:txBody>
      </p:sp>
      <p:sp>
        <p:nvSpPr>
          <p:cNvPr id="15" name="Rectangle 14"/>
          <p:cNvSpPr/>
          <p:nvPr/>
        </p:nvSpPr>
        <p:spPr>
          <a:xfrm>
            <a:off x="458432" y="1715046"/>
            <a:ext cx="2682625" cy="156966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p:txBody>
      </p:sp>
      <p:graphicFrame>
        <p:nvGraphicFramePr>
          <p:cNvPr id="4" name="Table 3"/>
          <p:cNvGraphicFramePr>
            <a:graphicFrameLocks noGrp="1"/>
          </p:cNvGraphicFramePr>
          <p:nvPr/>
        </p:nvGraphicFramePr>
        <p:xfrm>
          <a:off x="566724" y="1895773"/>
          <a:ext cx="2396822" cy="1310640"/>
        </p:xfrm>
        <a:graphic>
          <a:graphicData uri="http://schemas.openxmlformats.org/drawingml/2006/table">
            <a:tbl>
              <a:tblPr firstRow="1" bandRow="1">
                <a:tableStyleId>{5940675A-B579-460E-94D1-54222C63F5DA}</a:tableStyleId>
              </a:tblPr>
              <a:tblGrid>
                <a:gridCol w="1001930">
                  <a:extLst>
                    <a:ext uri="{9D8B030D-6E8A-4147-A177-3AD203B41FA5}">
                      <a16:colId xmlns:a16="http://schemas.microsoft.com/office/drawing/2014/main" val="20000"/>
                    </a:ext>
                  </a:extLst>
                </a:gridCol>
                <a:gridCol w="364354">
                  <a:extLst>
                    <a:ext uri="{9D8B030D-6E8A-4147-A177-3AD203B41FA5}">
                      <a16:colId xmlns:a16="http://schemas.microsoft.com/office/drawing/2014/main" val="20001"/>
                    </a:ext>
                  </a:extLst>
                </a:gridCol>
                <a:gridCol w="364354">
                  <a:extLst>
                    <a:ext uri="{9D8B030D-6E8A-4147-A177-3AD203B41FA5}">
                      <a16:colId xmlns:a16="http://schemas.microsoft.com/office/drawing/2014/main" val="20002"/>
                    </a:ext>
                  </a:extLst>
                </a:gridCol>
                <a:gridCol w="344286">
                  <a:extLst>
                    <a:ext uri="{9D8B030D-6E8A-4147-A177-3AD203B41FA5}">
                      <a16:colId xmlns:a16="http://schemas.microsoft.com/office/drawing/2014/main" val="20003"/>
                    </a:ext>
                  </a:extLst>
                </a:gridCol>
                <a:gridCol w="321898">
                  <a:extLst>
                    <a:ext uri="{9D8B030D-6E8A-4147-A177-3AD203B41FA5}">
                      <a16:colId xmlns:a16="http://schemas.microsoft.com/office/drawing/2014/main" val="20004"/>
                    </a:ext>
                  </a:extLst>
                </a:gridCol>
              </a:tblGrid>
              <a:tr h="171963">
                <a:tc rowSpan="2">
                  <a:txBody>
                    <a:bodyPr/>
                    <a:lstStyle/>
                    <a:p>
                      <a:r>
                        <a:rPr lang="en-AU" sz="800" baseline="0" dirty="0">
                          <a:solidFill>
                            <a:schemeClr val="bg1"/>
                          </a:solidFill>
                          <a:latin typeface="Arial Narrow" panose="020B0606020202030204" pitchFamily="34" charset="0"/>
                        </a:rPr>
                        <a:t>SCIENTIFIC NAME</a:t>
                      </a:r>
                    </a:p>
                  </a:txBody>
                  <a:tcPr anchor="ctr">
                    <a:solidFill>
                      <a:schemeClr val="tx1"/>
                    </a:solidFill>
                  </a:tcPr>
                </a:tc>
                <a:tc gridSpan="4">
                  <a:txBody>
                    <a:bodyPr/>
                    <a:lstStyle/>
                    <a:p>
                      <a:r>
                        <a:rPr lang="en-AU" sz="800" dirty="0">
                          <a:latin typeface="Arial Narrow" panose="020B0606020202030204" pitchFamily="34" charset="0"/>
                        </a:rPr>
                        <a:t>Tally of </a:t>
                      </a:r>
                      <a:r>
                        <a:rPr lang="en-AU" sz="800" i="1" dirty="0">
                          <a:latin typeface="Arial Narrow" panose="020B0606020202030204" pitchFamily="34" charset="0"/>
                        </a:rPr>
                        <a:t>individuals</a:t>
                      </a:r>
                      <a:r>
                        <a:rPr lang="en-AU" sz="800" dirty="0">
                          <a:latin typeface="Arial Narrow" panose="020B0606020202030204" pitchFamily="34" charset="0"/>
                        </a:rPr>
                        <a:t> </a:t>
                      </a:r>
                      <a:r>
                        <a:rPr lang="en-AU" sz="800" baseline="0" dirty="0">
                          <a:latin typeface="Arial Narrow" panose="020B0606020202030204" pitchFamily="34" charset="0"/>
                        </a:rPr>
                        <a:t>OR percentage cover of </a:t>
                      </a:r>
                      <a:r>
                        <a:rPr lang="en-AU" sz="800" i="1" baseline="0" dirty="0">
                          <a:latin typeface="Arial Narrow" panose="020B0606020202030204" pitchFamily="34" charset="0"/>
                        </a:rPr>
                        <a:t>modular </a:t>
                      </a:r>
                      <a:r>
                        <a:rPr lang="en-AU" sz="800" baseline="0" dirty="0">
                          <a:latin typeface="Arial Narrow" panose="020B0606020202030204" pitchFamily="34" charset="0"/>
                        </a:rPr>
                        <a:t>organisms </a:t>
                      </a:r>
                      <a:r>
                        <a:rPr lang="en-AU" sz="600" baseline="0" dirty="0">
                          <a:latin typeface="Arial Narrow" panose="020B0606020202030204" pitchFamily="34" charset="0"/>
                        </a:rPr>
                        <a:t>(Q stands for Quadrat)</a:t>
                      </a:r>
                      <a:endParaRPr lang="en-AU" sz="6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endParaRPr lang="en-AU" sz="800" i="1"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6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899153" y="3069818"/>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19" name="Rectangle 18"/>
          <p:cNvSpPr/>
          <p:nvPr/>
        </p:nvSpPr>
        <p:spPr>
          <a:xfrm>
            <a:off x="3595343" y="1711373"/>
            <a:ext cx="2712963" cy="156966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p:txBody>
      </p:sp>
      <p:sp>
        <p:nvSpPr>
          <p:cNvPr id="6" name="TextBox 5"/>
          <p:cNvSpPr txBox="1"/>
          <p:nvPr/>
        </p:nvSpPr>
        <p:spPr>
          <a:xfrm>
            <a:off x="3164748" y="2373898"/>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21" name="TextBox 20"/>
          <p:cNvSpPr txBox="1"/>
          <p:nvPr/>
        </p:nvSpPr>
        <p:spPr>
          <a:xfrm>
            <a:off x="6084675" y="3052830"/>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 name="Rectangle 6"/>
          <p:cNvSpPr/>
          <p:nvPr/>
        </p:nvSpPr>
        <p:spPr>
          <a:xfrm>
            <a:off x="3607574" y="5139160"/>
            <a:ext cx="2706071"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5" name="Table 34"/>
          <p:cNvGraphicFramePr>
            <a:graphicFrameLocks noGrp="1"/>
          </p:cNvGraphicFramePr>
          <p:nvPr/>
        </p:nvGraphicFramePr>
        <p:xfrm>
          <a:off x="3713053" y="5276686"/>
          <a:ext cx="1297961" cy="1493520"/>
        </p:xfrm>
        <a:graphic>
          <a:graphicData uri="http://schemas.openxmlformats.org/drawingml/2006/table">
            <a:tbl>
              <a:tblPr firstRow="1" bandRow="1">
                <a:tableStyleId>{5940675A-B579-460E-94D1-54222C63F5DA}</a:tableStyleId>
              </a:tblPr>
              <a:tblGrid>
                <a:gridCol w="50587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71963">
                <a:tc>
                  <a:txBody>
                    <a:bodyPr/>
                    <a:lstStyle/>
                    <a:p>
                      <a:r>
                        <a:rPr lang="en-AU" sz="800" dirty="0">
                          <a:latin typeface="Arial Narrow" panose="020B0606020202030204" pitchFamily="34" charset="0"/>
                        </a:rPr>
                        <a:t>POINT</a:t>
                      </a:r>
                    </a:p>
                  </a:txBody>
                  <a:tcPr/>
                </a:tc>
                <a:tc>
                  <a:txBody>
                    <a:bodyPr/>
                    <a:lstStyle/>
                    <a:p>
                      <a:r>
                        <a:rPr lang="en-AU" sz="800" dirty="0">
                          <a:solidFill>
                            <a:schemeClr val="bg1"/>
                          </a:solidFill>
                          <a:latin typeface="Arial Narrow" panose="020B0606020202030204" pitchFamily="34" charset="0"/>
                        </a:rPr>
                        <a:t>CATEGORY</a:t>
                      </a:r>
                    </a:p>
                  </a:txBody>
                  <a:tcP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1</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2</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3</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4</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5</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r>
                        <a:rPr lang="en-AU" sz="800" dirty="0">
                          <a:latin typeface="Arial Narrow" panose="020B0606020202030204" pitchFamily="34" charset="0"/>
                        </a:rPr>
                        <a:t>6</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06658" y="5234077"/>
            <a:ext cx="1156011" cy="584775"/>
          </a:xfrm>
          <a:prstGeom prst="rect">
            <a:avLst/>
          </a:prstGeom>
          <a:noFill/>
        </p:spPr>
        <p:txBody>
          <a:bodyPr wrap="square" rtlCol="0">
            <a:spAutoFit/>
          </a:bodyPr>
          <a:lstStyle/>
          <a:p>
            <a:r>
              <a:rPr lang="en-AU" sz="800" b="1" dirty="0">
                <a:latin typeface="Arial Narrow" panose="020B0606020202030204" pitchFamily="34" charset="0"/>
              </a:rPr>
              <a:t>Substrate Code</a:t>
            </a:r>
            <a:endParaRPr lang="en-AU" sz="800" dirty="0">
              <a:latin typeface="Arial Narrow" panose="020B0606020202030204" pitchFamily="34" charset="0"/>
            </a:endParaRPr>
          </a:p>
          <a:p>
            <a:endParaRPr lang="en-AU" sz="800" dirty="0">
              <a:latin typeface="Arial Narrow" panose="020B0606020202030204" pitchFamily="34" charset="0"/>
            </a:endParaRPr>
          </a:p>
          <a:p>
            <a:r>
              <a:rPr lang="en-AU" sz="800" dirty="0">
                <a:latin typeface="Arial Narrow" panose="020B0606020202030204" pitchFamily="34" charset="0"/>
              </a:rPr>
              <a:t>HC Hard Coral</a:t>
            </a:r>
          </a:p>
          <a:p>
            <a:r>
              <a:rPr lang="en-AU" sz="800" dirty="0">
                <a:latin typeface="Arial Narrow" panose="020B0606020202030204" pitchFamily="34" charset="0"/>
              </a:rPr>
              <a:t>RB Rubble</a:t>
            </a:r>
          </a:p>
        </p:txBody>
      </p:sp>
      <p:sp>
        <p:nvSpPr>
          <p:cNvPr id="37" name="TextBox 36"/>
          <p:cNvSpPr txBox="1"/>
          <p:nvPr/>
        </p:nvSpPr>
        <p:spPr>
          <a:xfrm>
            <a:off x="4995960" y="5588728"/>
            <a:ext cx="1166709" cy="584775"/>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OT Other</a:t>
            </a:r>
          </a:p>
          <a:p>
            <a:r>
              <a:rPr lang="en-AU" sz="800" dirty="0">
                <a:latin typeface="Arial Narrow" panose="020B0606020202030204" pitchFamily="34" charset="0"/>
              </a:rPr>
              <a:t>SC Soft Coral</a:t>
            </a:r>
          </a:p>
          <a:p>
            <a:r>
              <a:rPr lang="en-AU" sz="800" dirty="0">
                <a:latin typeface="Arial Narrow" panose="020B0606020202030204" pitchFamily="34" charset="0"/>
              </a:rPr>
              <a:t>SD Sand</a:t>
            </a:r>
          </a:p>
        </p:txBody>
      </p:sp>
      <p:sp>
        <p:nvSpPr>
          <p:cNvPr id="38" name="TextBox 37"/>
          <p:cNvSpPr txBox="1"/>
          <p:nvPr/>
        </p:nvSpPr>
        <p:spPr>
          <a:xfrm>
            <a:off x="5003780" y="5959387"/>
            <a:ext cx="1417246" cy="707886"/>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RC Rock</a:t>
            </a:r>
          </a:p>
          <a:p>
            <a:r>
              <a:rPr lang="en-AU" sz="800" dirty="0">
                <a:latin typeface="Arial Narrow" panose="020B0606020202030204" pitchFamily="34" charset="0"/>
              </a:rPr>
              <a:t>SI Silt/Clay</a:t>
            </a:r>
          </a:p>
          <a:p>
            <a:r>
              <a:rPr lang="en-AU" sz="800" dirty="0">
                <a:latin typeface="Arial Narrow" panose="020B0606020202030204" pitchFamily="34" charset="0"/>
              </a:rPr>
              <a:t>NIA Nutrient Indicator Algae</a:t>
            </a:r>
          </a:p>
          <a:p>
            <a:r>
              <a:rPr lang="en-AU" sz="800" dirty="0">
                <a:latin typeface="Arial Narrow" panose="020B0606020202030204" pitchFamily="34" charset="0"/>
              </a:rPr>
              <a:t>RKC Recently Killed Coral</a:t>
            </a:r>
          </a:p>
        </p:txBody>
      </p:sp>
      <p:sp>
        <p:nvSpPr>
          <p:cNvPr id="39" name="TextBox 38"/>
          <p:cNvSpPr txBox="1"/>
          <p:nvPr/>
        </p:nvSpPr>
        <p:spPr>
          <a:xfrm>
            <a:off x="4960610" y="6628030"/>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40" name="Rectangle 39"/>
          <p:cNvSpPr/>
          <p:nvPr/>
        </p:nvSpPr>
        <p:spPr>
          <a:xfrm>
            <a:off x="486809" y="6967184"/>
            <a:ext cx="2689482"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1" name="Table 40"/>
          <p:cNvGraphicFramePr>
            <a:graphicFrameLocks noGrp="1"/>
          </p:cNvGraphicFramePr>
          <p:nvPr/>
        </p:nvGraphicFramePr>
        <p:xfrm>
          <a:off x="576029" y="7131226"/>
          <a:ext cx="2368445" cy="1493520"/>
        </p:xfrm>
        <a:graphic>
          <a:graphicData uri="http://schemas.openxmlformats.org/drawingml/2006/table">
            <a:tbl>
              <a:tblPr firstRow="1" bandRow="1">
                <a:tableStyleId>{5940675A-B579-460E-94D1-54222C63F5DA}</a:tableStyleId>
              </a:tblPr>
              <a:tblGrid>
                <a:gridCol w="58352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208859">
                  <a:extLst>
                    <a:ext uri="{9D8B030D-6E8A-4147-A177-3AD203B41FA5}">
                      <a16:colId xmlns:a16="http://schemas.microsoft.com/office/drawing/2014/main" val="20002"/>
                    </a:ext>
                  </a:extLst>
                </a:gridCol>
              </a:tblGrid>
              <a:tr h="171963">
                <a:tc gridSpan="2">
                  <a:txBody>
                    <a:bodyPr/>
                    <a:lstStyle/>
                    <a:p>
                      <a:r>
                        <a:rPr lang="en-AU" sz="800" dirty="0">
                          <a:latin typeface="Arial Narrow" panose="020B0606020202030204" pitchFamily="34" charset="0"/>
                        </a:rPr>
                        <a:t>LINE</a:t>
                      </a:r>
                      <a:r>
                        <a:rPr lang="en-AU" sz="800" baseline="0" dirty="0">
                          <a:latin typeface="Arial Narrow" panose="020B0606020202030204" pitchFamily="34" charset="0"/>
                        </a:rPr>
                        <a:t> INTERCEPT (cm)</a:t>
                      </a:r>
                      <a:endParaRPr lang="en-AU" sz="800" dirty="0">
                        <a:latin typeface="Arial Narrow" panose="020B0606020202030204" pitchFamily="34" charset="0"/>
                      </a:endParaRPr>
                    </a:p>
                  </a:txBody>
                  <a:tcPr/>
                </a:tc>
                <a:tc hMerge="1">
                  <a:txBody>
                    <a:bodyPr/>
                    <a:lstStyle/>
                    <a:p>
                      <a:endParaRPr lang="en-AU"/>
                    </a:p>
                  </a:txBody>
                  <a:tcPr/>
                </a:tc>
                <a:tc rowSpan="2">
                  <a:txBody>
                    <a:bodyPr/>
                    <a:lstStyle/>
                    <a:p>
                      <a:pPr algn="ctr"/>
                      <a:r>
                        <a:rPr lang="en-AU" sz="800" dirty="0">
                          <a:solidFill>
                            <a:schemeClr val="bg1"/>
                          </a:solidFill>
                          <a:latin typeface="Arial Narrow" panose="020B0606020202030204" pitchFamily="34" charset="0"/>
                        </a:rPr>
                        <a:t>SCIENTIFIC</a:t>
                      </a:r>
                      <a:r>
                        <a:rPr lang="en-AU" sz="800" baseline="0" dirty="0">
                          <a:solidFill>
                            <a:schemeClr val="bg1"/>
                          </a:solidFill>
                          <a:latin typeface="Arial Narrow" panose="020B0606020202030204" pitchFamily="34" charset="0"/>
                        </a:rPr>
                        <a:t> NAME</a:t>
                      </a:r>
                      <a:endParaRPr lang="en-AU" sz="800" dirty="0">
                        <a:solidFill>
                          <a:schemeClr val="bg1"/>
                        </a:solidFill>
                        <a:latin typeface="Arial Narrow" panose="020B0606020202030204" pitchFamily="34" charset="0"/>
                      </a:endParaRPr>
                    </a:p>
                  </a:txBody>
                  <a:tcPr anchor="ct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START</a:t>
                      </a:r>
                    </a:p>
                  </a:txBody>
                  <a:tcPr/>
                </a:tc>
                <a:tc>
                  <a:txBody>
                    <a:bodyPr/>
                    <a:lstStyle/>
                    <a:p>
                      <a:r>
                        <a:rPr lang="en-AU" sz="800" dirty="0">
                          <a:latin typeface="Arial Narrow" panose="020B0606020202030204" pitchFamily="34" charset="0"/>
                        </a:rPr>
                        <a:t>FINISH</a:t>
                      </a:r>
                    </a:p>
                  </a:txBody>
                  <a:tcPr/>
                </a:tc>
                <a:tc vMerge="1">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i="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42" name="TextBox 41"/>
          <p:cNvSpPr txBox="1"/>
          <p:nvPr/>
        </p:nvSpPr>
        <p:spPr>
          <a:xfrm>
            <a:off x="2890810" y="8475197"/>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44" name="TextBox 43"/>
          <p:cNvSpPr txBox="1"/>
          <p:nvPr/>
        </p:nvSpPr>
        <p:spPr>
          <a:xfrm>
            <a:off x="486809" y="1739287"/>
            <a:ext cx="2448359" cy="184666"/>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everything in the quadrat</a:t>
            </a:r>
          </a:p>
        </p:txBody>
      </p:sp>
      <p:sp>
        <p:nvSpPr>
          <p:cNvPr id="45" name="TextBox 44"/>
          <p:cNvSpPr txBox="1"/>
          <p:nvPr/>
        </p:nvSpPr>
        <p:spPr>
          <a:xfrm>
            <a:off x="3604096" y="1740642"/>
            <a:ext cx="2523758" cy="184666"/>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everything in the quadrat</a:t>
            </a:r>
          </a:p>
        </p:txBody>
      </p:sp>
      <p:sp>
        <p:nvSpPr>
          <p:cNvPr id="46" name="TextBox 45"/>
          <p:cNvSpPr txBox="1"/>
          <p:nvPr/>
        </p:nvSpPr>
        <p:spPr>
          <a:xfrm>
            <a:off x="486810" y="6982876"/>
            <a:ext cx="1330429" cy="184666"/>
          </a:xfrm>
          <a:prstGeom prst="rect">
            <a:avLst/>
          </a:prstGeom>
          <a:noFill/>
        </p:spPr>
        <p:txBody>
          <a:bodyPr wrap="square" rtlCol="0">
            <a:spAutoFit/>
          </a:bodyPr>
          <a:lstStyle/>
          <a:p>
            <a:r>
              <a:rPr lang="en-AU" sz="600" dirty="0">
                <a:latin typeface="Arial Narrow" panose="020B0606020202030204" pitchFamily="34" charset="0"/>
              </a:rPr>
              <a:t>Line-Intercept Method</a:t>
            </a:r>
          </a:p>
        </p:txBody>
      </p:sp>
      <p:sp>
        <p:nvSpPr>
          <p:cNvPr id="47" name="TextBox 46"/>
          <p:cNvSpPr txBox="1"/>
          <p:nvPr/>
        </p:nvSpPr>
        <p:spPr>
          <a:xfrm>
            <a:off x="3640555" y="5128194"/>
            <a:ext cx="1330429" cy="184666"/>
          </a:xfrm>
          <a:prstGeom prst="rect">
            <a:avLst/>
          </a:prstGeom>
          <a:noFill/>
        </p:spPr>
        <p:txBody>
          <a:bodyPr wrap="square" rtlCol="0">
            <a:spAutoFit/>
          </a:bodyPr>
          <a:lstStyle/>
          <a:p>
            <a:r>
              <a:rPr lang="en-AU" sz="600" dirty="0">
                <a:latin typeface="Arial Narrow" panose="020B0606020202030204" pitchFamily="34" charset="0"/>
              </a:rPr>
              <a:t>Point-Intercept Method</a:t>
            </a:r>
          </a:p>
        </p:txBody>
      </p:sp>
      <p:sp>
        <p:nvSpPr>
          <p:cNvPr id="49" name="Rectangle 48"/>
          <p:cNvSpPr/>
          <p:nvPr/>
        </p:nvSpPr>
        <p:spPr>
          <a:xfrm>
            <a:off x="476078" y="5143694"/>
            <a:ext cx="2685134"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0" name="Table 49"/>
          <p:cNvGraphicFramePr>
            <a:graphicFrameLocks noGrp="1"/>
          </p:cNvGraphicFramePr>
          <p:nvPr/>
        </p:nvGraphicFramePr>
        <p:xfrm>
          <a:off x="575965" y="5291376"/>
          <a:ext cx="2364633" cy="1493520"/>
        </p:xfrm>
        <a:graphic>
          <a:graphicData uri="http://schemas.openxmlformats.org/drawingml/2006/table">
            <a:tbl>
              <a:tblPr firstRow="1" bandRow="1">
                <a:tableStyleId>{5940675A-B579-460E-94D1-54222C63F5DA}</a:tableStyleId>
              </a:tblPr>
              <a:tblGrid>
                <a:gridCol w="516227">
                  <a:extLst>
                    <a:ext uri="{9D8B030D-6E8A-4147-A177-3AD203B41FA5}">
                      <a16:colId xmlns:a16="http://schemas.microsoft.com/office/drawing/2014/main" val="20000"/>
                    </a:ext>
                  </a:extLst>
                </a:gridCol>
                <a:gridCol w="1848406">
                  <a:extLst>
                    <a:ext uri="{9D8B030D-6E8A-4147-A177-3AD203B41FA5}">
                      <a16:colId xmlns:a16="http://schemas.microsoft.com/office/drawing/2014/main" val="20001"/>
                    </a:ext>
                  </a:extLst>
                </a:gridCol>
              </a:tblGrid>
              <a:tr h="171963">
                <a:tc>
                  <a:txBody>
                    <a:bodyPr/>
                    <a:lstStyle/>
                    <a:p>
                      <a:r>
                        <a:rPr lang="en-AU" sz="800" dirty="0">
                          <a:latin typeface="Arial Narrow" panose="020B0606020202030204" pitchFamily="34" charset="0"/>
                        </a:rPr>
                        <a:t>POINT</a:t>
                      </a:r>
                    </a:p>
                  </a:txBody>
                  <a:tcPr/>
                </a:tc>
                <a:tc>
                  <a:txBody>
                    <a:bodyPr/>
                    <a:lstStyle/>
                    <a:p>
                      <a:r>
                        <a:rPr lang="en-AU" sz="800" dirty="0">
                          <a:solidFill>
                            <a:schemeClr val="bg1"/>
                          </a:solidFill>
                          <a:latin typeface="Arial Narrow" panose="020B0606020202030204" pitchFamily="34" charset="0"/>
                        </a:rPr>
                        <a:t>SCIENTIFIC</a:t>
                      </a:r>
                      <a:r>
                        <a:rPr lang="en-AU" sz="800" baseline="0" dirty="0">
                          <a:solidFill>
                            <a:schemeClr val="bg1"/>
                          </a:solidFill>
                          <a:latin typeface="Arial Narrow" panose="020B0606020202030204" pitchFamily="34" charset="0"/>
                        </a:rPr>
                        <a:t> NAME</a:t>
                      </a:r>
                      <a:endParaRPr lang="en-AU" sz="800" dirty="0">
                        <a:solidFill>
                          <a:schemeClr val="bg1"/>
                        </a:solidFill>
                        <a:latin typeface="Arial Narrow" panose="020B0606020202030204" pitchFamily="34" charset="0"/>
                      </a:endParaRPr>
                    </a:p>
                  </a:txBody>
                  <a:tcP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1</a:t>
                      </a:r>
                    </a:p>
                  </a:txBody>
                  <a:tcPr/>
                </a:tc>
                <a:tc>
                  <a:txBody>
                    <a:bodyPr/>
                    <a:lstStyle/>
                    <a:p>
                      <a:endParaRPr lang="en-AU" sz="800" i="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2</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3</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4</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5</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r>
                        <a:rPr lang="en-AU" sz="800" dirty="0">
                          <a:latin typeface="Arial Narrow" panose="020B0606020202030204" pitchFamily="34" charset="0"/>
                        </a:rPr>
                        <a:t>6</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53" name="TextBox 52"/>
          <p:cNvSpPr txBox="1"/>
          <p:nvPr/>
        </p:nvSpPr>
        <p:spPr>
          <a:xfrm>
            <a:off x="2884970" y="6647593"/>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54" name="TextBox 53"/>
          <p:cNvSpPr txBox="1"/>
          <p:nvPr/>
        </p:nvSpPr>
        <p:spPr>
          <a:xfrm>
            <a:off x="489913" y="5143441"/>
            <a:ext cx="1330429" cy="184666"/>
          </a:xfrm>
          <a:prstGeom prst="rect">
            <a:avLst/>
          </a:prstGeom>
          <a:noFill/>
        </p:spPr>
        <p:txBody>
          <a:bodyPr wrap="square" rtlCol="0">
            <a:spAutoFit/>
          </a:bodyPr>
          <a:lstStyle/>
          <a:p>
            <a:r>
              <a:rPr lang="en-AU" sz="600" dirty="0">
                <a:latin typeface="Arial Narrow" panose="020B0606020202030204" pitchFamily="34" charset="0"/>
              </a:rPr>
              <a:t>Point-Intercept Method</a:t>
            </a:r>
          </a:p>
        </p:txBody>
      </p:sp>
      <p:sp>
        <p:nvSpPr>
          <p:cNvPr id="55" name="TextBox 54"/>
          <p:cNvSpPr txBox="1"/>
          <p:nvPr/>
        </p:nvSpPr>
        <p:spPr>
          <a:xfrm>
            <a:off x="3183462" y="5777948"/>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56" name="Rectangle 55"/>
          <p:cNvSpPr/>
          <p:nvPr/>
        </p:nvSpPr>
        <p:spPr>
          <a:xfrm>
            <a:off x="480265" y="3398743"/>
            <a:ext cx="2682625" cy="163121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2000" b="1" i="1" dirty="0">
              <a:latin typeface="Arial Narrow" panose="020B0606020202030204" pitchFamily="34" charset="0"/>
            </a:endParaRPr>
          </a:p>
          <a:p>
            <a:endParaRPr lang="en-AU" sz="2000" b="1" i="1" dirty="0">
              <a:latin typeface="Arial Narrow" panose="020B0606020202030204" pitchFamily="34" charset="0"/>
            </a:endParaRPr>
          </a:p>
          <a:p>
            <a:endParaRPr lang="en-AU" sz="1200" b="1" i="1" dirty="0">
              <a:latin typeface="Arial Narrow" panose="020B0606020202030204" pitchFamily="34" charset="0"/>
            </a:endParaRPr>
          </a:p>
        </p:txBody>
      </p:sp>
      <p:graphicFrame>
        <p:nvGraphicFramePr>
          <p:cNvPr id="57" name="Table 56"/>
          <p:cNvGraphicFramePr>
            <a:graphicFrameLocks noGrp="1"/>
          </p:cNvGraphicFramePr>
          <p:nvPr/>
        </p:nvGraphicFramePr>
        <p:xfrm>
          <a:off x="588555" y="3649777"/>
          <a:ext cx="2368446" cy="1280160"/>
        </p:xfrm>
        <a:graphic>
          <a:graphicData uri="http://schemas.openxmlformats.org/drawingml/2006/table">
            <a:tbl>
              <a:tblPr firstRow="1" bandRow="1">
                <a:tableStyleId>{5940675A-B579-460E-94D1-54222C63F5DA}</a:tableStyleId>
              </a:tblPr>
              <a:tblGrid>
                <a:gridCol w="981483">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06843">
                  <a:extLst>
                    <a:ext uri="{9D8B030D-6E8A-4147-A177-3AD203B41FA5}">
                      <a16:colId xmlns:a16="http://schemas.microsoft.com/office/drawing/2014/main" val="20004"/>
                    </a:ext>
                  </a:extLst>
                </a:gridCol>
              </a:tblGrid>
              <a:tr h="171963">
                <a:tc rowSpan="2">
                  <a:txBody>
                    <a:bodyPr/>
                    <a:lstStyle/>
                    <a:p>
                      <a:r>
                        <a:rPr lang="en-AU" sz="800" baseline="0" dirty="0">
                          <a:solidFill>
                            <a:schemeClr val="bg1"/>
                          </a:solidFill>
                          <a:latin typeface="Arial Narrow" panose="020B0606020202030204" pitchFamily="34" charset="0"/>
                        </a:rPr>
                        <a:t>SCIENTIFIC NAME</a:t>
                      </a:r>
                    </a:p>
                  </a:txBody>
                  <a:tcPr anchor="ctr">
                    <a:solidFill>
                      <a:schemeClr val="tx1"/>
                    </a:solidFill>
                  </a:tcPr>
                </a:tc>
                <a:tc gridSpan="4">
                  <a:txBody>
                    <a:bodyPr/>
                    <a:lstStyle/>
                    <a:p>
                      <a:pPr algn="ctr"/>
                      <a:r>
                        <a:rPr lang="en-AU" sz="800" dirty="0">
                          <a:latin typeface="Arial Narrow" panose="020B0606020202030204" pitchFamily="34" charset="0"/>
                        </a:rPr>
                        <a:t>TALLY</a:t>
                      </a:r>
                      <a:r>
                        <a:rPr lang="en-AU" sz="800" baseline="0" dirty="0">
                          <a:latin typeface="Arial Narrow" panose="020B0606020202030204" pitchFamily="34" charset="0"/>
                        </a:rPr>
                        <a:t> of POINTS</a:t>
                      </a:r>
                      <a:r>
                        <a:rPr lang="en-AU" sz="600" baseline="0" dirty="0">
                          <a:latin typeface="Arial Narrow" panose="020B0606020202030204" pitchFamily="34" charset="0"/>
                        </a:rPr>
                        <a:t> (i.e. 50/Quadrat)</a:t>
                      </a:r>
                      <a:endParaRPr lang="en-AU" sz="600" dirty="0">
                        <a:latin typeface="Arial Narrow" panose="020B0606020202030204" pitchFamily="34" charset="0"/>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endParaRPr lang="en-AU" sz="800" i="1"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p:sp>
        <p:nvSpPr>
          <p:cNvPr id="59" name="TextBox 58"/>
          <p:cNvSpPr txBox="1"/>
          <p:nvPr/>
        </p:nvSpPr>
        <p:spPr>
          <a:xfrm>
            <a:off x="508642" y="3408062"/>
            <a:ext cx="1790063" cy="276999"/>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anything under a randomly placed point in the quadrat</a:t>
            </a:r>
          </a:p>
        </p:txBody>
      </p:sp>
      <p:sp>
        <p:nvSpPr>
          <p:cNvPr id="63" name="TextBox 62"/>
          <p:cNvSpPr txBox="1"/>
          <p:nvPr/>
        </p:nvSpPr>
        <p:spPr>
          <a:xfrm>
            <a:off x="6064407" y="4602074"/>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65" name="TextBox 64"/>
          <p:cNvSpPr txBox="1"/>
          <p:nvPr/>
        </p:nvSpPr>
        <p:spPr>
          <a:xfrm>
            <a:off x="3164748" y="4062833"/>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graphicFrame>
        <p:nvGraphicFramePr>
          <p:cNvPr id="69" name="Table 68"/>
          <p:cNvGraphicFramePr>
            <a:graphicFrameLocks noGrp="1"/>
          </p:cNvGraphicFramePr>
          <p:nvPr/>
        </p:nvGraphicFramePr>
        <p:xfrm>
          <a:off x="3700731" y="1895716"/>
          <a:ext cx="2461938" cy="1310640"/>
        </p:xfrm>
        <a:graphic>
          <a:graphicData uri="http://schemas.openxmlformats.org/drawingml/2006/table">
            <a:tbl>
              <a:tblPr firstRow="1" bandRow="1">
                <a:tableStyleId>{5940675A-B579-460E-94D1-54222C63F5DA}</a:tableStyleId>
              </a:tblPr>
              <a:tblGrid>
                <a:gridCol w="1029150">
                  <a:extLst>
                    <a:ext uri="{9D8B030D-6E8A-4147-A177-3AD203B41FA5}">
                      <a16:colId xmlns:a16="http://schemas.microsoft.com/office/drawing/2014/main" val="20000"/>
                    </a:ext>
                  </a:extLst>
                </a:gridCol>
                <a:gridCol w="374253">
                  <a:extLst>
                    <a:ext uri="{9D8B030D-6E8A-4147-A177-3AD203B41FA5}">
                      <a16:colId xmlns:a16="http://schemas.microsoft.com/office/drawing/2014/main" val="20001"/>
                    </a:ext>
                  </a:extLst>
                </a:gridCol>
                <a:gridCol w="374253">
                  <a:extLst>
                    <a:ext uri="{9D8B030D-6E8A-4147-A177-3AD203B41FA5}">
                      <a16:colId xmlns:a16="http://schemas.microsoft.com/office/drawing/2014/main" val="20002"/>
                    </a:ext>
                  </a:extLst>
                </a:gridCol>
                <a:gridCol w="353639">
                  <a:extLst>
                    <a:ext uri="{9D8B030D-6E8A-4147-A177-3AD203B41FA5}">
                      <a16:colId xmlns:a16="http://schemas.microsoft.com/office/drawing/2014/main" val="20003"/>
                    </a:ext>
                  </a:extLst>
                </a:gridCol>
                <a:gridCol w="330643">
                  <a:extLst>
                    <a:ext uri="{9D8B030D-6E8A-4147-A177-3AD203B41FA5}">
                      <a16:colId xmlns:a16="http://schemas.microsoft.com/office/drawing/2014/main" val="20004"/>
                    </a:ext>
                  </a:extLst>
                </a:gridCol>
              </a:tblGrid>
              <a:tr h="171963">
                <a:tc rowSpan="2">
                  <a:txBody>
                    <a:bodyPr/>
                    <a:lstStyle/>
                    <a:p>
                      <a:pPr algn="ctr"/>
                      <a:r>
                        <a:rPr lang="en-AU" sz="800" baseline="0" dirty="0">
                          <a:solidFill>
                            <a:schemeClr val="bg1"/>
                          </a:solidFill>
                          <a:latin typeface="Arial Narrow" panose="020B0606020202030204" pitchFamily="34" charset="0"/>
                        </a:rPr>
                        <a:t>CATEGORY</a:t>
                      </a:r>
                    </a:p>
                  </a:txBody>
                  <a:tcPr anchor="ctr">
                    <a:solidFill>
                      <a:schemeClr val="tx1"/>
                    </a:solidFill>
                  </a:tcPr>
                </a:tc>
                <a:tc gridSpan="4">
                  <a:txBody>
                    <a:bodyPr/>
                    <a:lstStyle/>
                    <a:p>
                      <a:r>
                        <a:rPr lang="en-AU" sz="800" dirty="0">
                          <a:latin typeface="Arial Narrow" panose="020B0606020202030204" pitchFamily="34" charset="0"/>
                        </a:rPr>
                        <a:t>Tally of</a:t>
                      </a:r>
                      <a:r>
                        <a:rPr lang="en-AU" sz="800" baseline="0" dirty="0">
                          <a:latin typeface="Arial Narrow" panose="020B0606020202030204" pitchFamily="34" charset="0"/>
                        </a:rPr>
                        <a:t> </a:t>
                      </a:r>
                      <a:r>
                        <a:rPr lang="en-AU" sz="800" i="1" baseline="0" dirty="0">
                          <a:latin typeface="Arial Narrow" panose="020B0606020202030204" pitchFamily="34" charset="0"/>
                        </a:rPr>
                        <a:t>individuals</a:t>
                      </a:r>
                      <a:r>
                        <a:rPr lang="en-AU" sz="800" dirty="0">
                          <a:latin typeface="Arial Narrow" panose="020B0606020202030204" pitchFamily="34" charset="0"/>
                        </a:rPr>
                        <a:t> </a:t>
                      </a:r>
                      <a:r>
                        <a:rPr lang="en-AU" sz="800" baseline="0" dirty="0">
                          <a:latin typeface="Arial Narrow" panose="020B0606020202030204" pitchFamily="34" charset="0"/>
                        </a:rPr>
                        <a:t>OR percentage cover of </a:t>
                      </a:r>
                      <a:r>
                        <a:rPr lang="en-AU" sz="800" i="1" baseline="0" dirty="0">
                          <a:latin typeface="Arial Narrow" panose="020B0606020202030204" pitchFamily="34" charset="0"/>
                        </a:rPr>
                        <a:t>modular </a:t>
                      </a:r>
                      <a:r>
                        <a:rPr lang="en-AU" sz="800" baseline="0" dirty="0">
                          <a:latin typeface="Arial Narrow" panose="020B0606020202030204" pitchFamily="34" charset="0"/>
                        </a:rPr>
                        <a:t>organisms </a:t>
                      </a:r>
                      <a:r>
                        <a:rPr lang="en-AU" sz="600" baseline="0" dirty="0">
                          <a:latin typeface="Arial Narrow" panose="020B0606020202030204" pitchFamily="34" charset="0"/>
                        </a:rPr>
                        <a:t>(Q stands for Quadrat)</a:t>
                      </a:r>
                      <a:endParaRPr lang="en-AU" sz="6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HARD CORAL </a:t>
                      </a:r>
                    </a:p>
                  </a:txBody>
                  <a:tcPr>
                    <a:solidFill>
                      <a:schemeClr val="bg1">
                        <a:lumMod val="85000"/>
                      </a:schemeClr>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SOFT</a:t>
                      </a:r>
                      <a:r>
                        <a:rPr lang="en-AU" sz="800" baseline="0" dirty="0">
                          <a:latin typeface="Arial Narrow" panose="020B0606020202030204" pitchFamily="34" charset="0"/>
                        </a:rPr>
                        <a:t> CORAL </a:t>
                      </a:r>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TURF</a:t>
                      </a:r>
                      <a:r>
                        <a:rPr lang="en-AU" sz="800" baseline="0" dirty="0">
                          <a:latin typeface="Arial Narrow" panose="020B0606020202030204" pitchFamily="34" charset="0"/>
                        </a:rPr>
                        <a:t> </a:t>
                      </a:r>
                      <a:r>
                        <a:rPr lang="en-AU" sz="800" dirty="0">
                          <a:latin typeface="Arial Narrow" panose="020B0606020202030204" pitchFamily="34" charset="0"/>
                        </a:rPr>
                        <a:t>ALGAE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70" name="Rectangle 69"/>
          <p:cNvSpPr/>
          <p:nvPr/>
        </p:nvSpPr>
        <p:spPr>
          <a:xfrm>
            <a:off x="3610511" y="3400385"/>
            <a:ext cx="2682625" cy="163121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2000" b="1" i="1" dirty="0">
              <a:latin typeface="Arial Narrow" panose="020B0606020202030204" pitchFamily="34" charset="0"/>
            </a:endParaRPr>
          </a:p>
          <a:p>
            <a:endParaRPr lang="en-AU" sz="2000" b="1" i="1" dirty="0">
              <a:latin typeface="Arial Narrow" panose="020B0606020202030204" pitchFamily="34" charset="0"/>
            </a:endParaRPr>
          </a:p>
          <a:p>
            <a:endParaRPr lang="en-AU" sz="1200" b="1" i="1" dirty="0">
              <a:latin typeface="Arial Narrow" panose="020B0606020202030204" pitchFamily="34" charset="0"/>
            </a:endParaRPr>
          </a:p>
        </p:txBody>
      </p:sp>
      <p:graphicFrame>
        <p:nvGraphicFramePr>
          <p:cNvPr id="71" name="Table 70"/>
          <p:cNvGraphicFramePr>
            <a:graphicFrameLocks noGrp="1"/>
          </p:cNvGraphicFramePr>
          <p:nvPr/>
        </p:nvGraphicFramePr>
        <p:xfrm>
          <a:off x="3718803" y="3649777"/>
          <a:ext cx="2368446" cy="1280160"/>
        </p:xfrm>
        <a:graphic>
          <a:graphicData uri="http://schemas.openxmlformats.org/drawingml/2006/table">
            <a:tbl>
              <a:tblPr firstRow="1" bandRow="1">
                <a:tableStyleId>{5940675A-B579-460E-94D1-54222C63F5DA}</a:tableStyleId>
              </a:tblPr>
              <a:tblGrid>
                <a:gridCol w="981483">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06843">
                  <a:extLst>
                    <a:ext uri="{9D8B030D-6E8A-4147-A177-3AD203B41FA5}">
                      <a16:colId xmlns:a16="http://schemas.microsoft.com/office/drawing/2014/main" val="20004"/>
                    </a:ext>
                  </a:extLst>
                </a:gridCol>
              </a:tblGrid>
              <a:tr h="171963">
                <a:tc rowSpan="2">
                  <a:txBody>
                    <a:bodyPr/>
                    <a:lstStyle/>
                    <a:p>
                      <a:pPr algn="ctr"/>
                      <a:r>
                        <a:rPr lang="en-AU" sz="800" baseline="0" dirty="0">
                          <a:solidFill>
                            <a:schemeClr val="bg1"/>
                          </a:solidFill>
                          <a:latin typeface="Arial Narrow" panose="020B0606020202030204" pitchFamily="34" charset="0"/>
                        </a:rPr>
                        <a:t>CATEGORY</a:t>
                      </a:r>
                    </a:p>
                  </a:txBody>
                  <a:tcPr anchor="ctr">
                    <a:solidFill>
                      <a:schemeClr val="tx1"/>
                    </a:solidFill>
                  </a:tcPr>
                </a:tc>
                <a:tc gridSpan="4">
                  <a:txBody>
                    <a:bodyPr/>
                    <a:lstStyle/>
                    <a:p>
                      <a:pPr algn="ctr"/>
                      <a:r>
                        <a:rPr lang="en-AU" sz="800" dirty="0">
                          <a:latin typeface="Arial Narrow" panose="020B0606020202030204" pitchFamily="34" charset="0"/>
                        </a:rPr>
                        <a:t>TALLY</a:t>
                      </a:r>
                      <a:r>
                        <a:rPr lang="en-AU" sz="800" baseline="0" dirty="0">
                          <a:latin typeface="Arial Narrow" panose="020B0606020202030204" pitchFamily="34" charset="0"/>
                        </a:rPr>
                        <a:t> of POINTS </a:t>
                      </a:r>
                      <a:r>
                        <a:rPr lang="en-AU" sz="600" baseline="0" dirty="0">
                          <a:latin typeface="Arial Narrow" panose="020B0606020202030204" pitchFamily="34" charset="0"/>
                        </a:rPr>
                        <a:t>(i.e. 50/Quadrat)</a:t>
                      </a:r>
                      <a:endParaRPr lang="en-AU" sz="800" dirty="0">
                        <a:latin typeface="Arial Narrow" panose="020B0606020202030204" pitchFamily="34" charset="0"/>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HARD CORAL </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SOFT CORAL</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TURF ALGAE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DEAD CORAL</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p:sp>
        <p:nvSpPr>
          <p:cNvPr id="72" name="TextBox 71"/>
          <p:cNvSpPr txBox="1"/>
          <p:nvPr/>
        </p:nvSpPr>
        <p:spPr>
          <a:xfrm>
            <a:off x="3637143" y="3407399"/>
            <a:ext cx="1790063" cy="276999"/>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anything under a randomly placed point in the quadrat</a:t>
            </a:r>
          </a:p>
        </p:txBody>
      </p:sp>
      <p:sp>
        <p:nvSpPr>
          <p:cNvPr id="73" name="TextBox 72"/>
          <p:cNvSpPr txBox="1"/>
          <p:nvPr/>
        </p:nvSpPr>
        <p:spPr>
          <a:xfrm>
            <a:off x="6042544" y="4803918"/>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4" name="Rectangle 73"/>
          <p:cNvSpPr/>
          <p:nvPr/>
        </p:nvSpPr>
        <p:spPr>
          <a:xfrm>
            <a:off x="3607395" y="6976585"/>
            <a:ext cx="2712963"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5" name="Table 74"/>
          <p:cNvGraphicFramePr>
            <a:graphicFrameLocks noGrp="1"/>
          </p:cNvGraphicFramePr>
          <p:nvPr/>
        </p:nvGraphicFramePr>
        <p:xfrm>
          <a:off x="3725438" y="7128903"/>
          <a:ext cx="1863802" cy="1493520"/>
        </p:xfrm>
        <a:graphic>
          <a:graphicData uri="http://schemas.openxmlformats.org/drawingml/2006/table">
            <a:tbl>
              <a:tblPr firstRow="1" bandRow="1">
                <a:tableStyleId>{5940675A-B579-460E-94D1-54222C63F5DA}</a:tableStyleId>
              </a:tblPr>
              <a:tblGrid>
                <a:gridCol w="58352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04216">
                  <a:extLst>
                    <a:ext uri="{9D8B030D-6E8A-4147-A177-3AD203B41FA5}">
                      <a16:colId xmlns:a16="http://schemas.microsoft.com/office/drawing/2014/main" val="20002"/>
                    </a:ext>
                  </a:extLst>
                </a:gridCol>
              </a:tblGrid>
              <a:tr h="171963">
                <a:tc gridSpan="2">
                  <a:txBody>
                    <a:bodyPr/>
                    <a:lstStyle/>
                    <a:p>
                      <a:r>
                        <a:rPr lang="en-AU" sz="800" dirty="0">
                          <a:latin typeface="Arial Narrow" panose="020B0606020202030204" pitchFamily="34" charset="0"/>
                        </a:rPr>
                        <a:t>LINE</a:t>
                      </a:r>
                      <a:r>
                        <a:rPr lang="en-AU" sz="800" baseline="0" dirty="0">
                          <a:latin typeface="Arial Narrow" panose="020B0606020202030204" pitchFamily="34" charset="0"/>
                        </a:rPr>
                        <a:t> INTERCEPT (cm)</a:t>
                      </a:r>
                      <a:endParaRPr lang="en-AU" sz="800" dirty="0">
                        <a:latin typeface="Arial Narrow" panose="020B0606020202030204" pitchFamily="34" charset="0"/>
                      </a:endParaRPr>
                    </a:p>
                  </a:txBody>
                  <a:tcPr/>
                </a:tc>
                <a:tc hMerge="1">
                  <a:txBody>
                    <a:bodyPr/>
                    <a:lstStyle/>
                    <a:p>
                      <a:endParaRPr lang="en-AU"/>
                    </a:p>
                  </a:txBody>
                  <a:tcPr/>
                </a:tc>
                <a:tc rowSpan="2">
                  <a:txBody>
                    <a:bodyPr/>
                    <a:lstStyle/>
                    <a:p>
                      <a:pPr algn="ctr"/>
                      <a:r>
                        <a:rPr lang="en-AU" sz="800" dirty="0">
                          <a:solidFill>
                            <a:schemeClr val="bg1"/>
                          </a:solidFill>
                          <a:latin typeface="Arial Narrow" panose="020B0606020202030204" pitchFamily="34" charset="0"/>
                        </a:rPr>
                        <a:t>CATEGORY</a:t>
                      </a:r>
                    </a:p>
                  </a:txBody>
                  <a:tcPr anchor="ct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START</a:t>
                      </a:r>
                    </a:p>
                  </a:txBody>
                  <a:tcPr/>
                </a:tc>
                <a:tc>
                  <a:txBody>
                    <a:bodyPr/>
                    <a:lstStyle/>
                    <a:p>
                      <a:r>
                        <a:rPr lang="en-AU" sz="800" dirty="0">
                          <a:latin typeface="Arial Narrow" panose="020B0606020202030204" pitchFamily="34" charset="0"/>
                        </a:rPr>
                        <a:t>FINISH</a:t>
                      </a:r>
                    </a:p>
                  </a:txBody>
                  <a:tcPr/>
                </a:tc>
                <a:tc vMerge="1">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76" name="TextBox 75"/>
          <p:cNvSpPr txBox="1"/>
          <p:nvPr/>
        </p:nvSpPr>
        <p:spPr>
          <a:xfrm>
            <a:off x="5562768" y="8461016"/>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7" name="TextBox 76"/>
          <p:cNvSpPr txBox="1"/>
          <p:nvPr/>
        </p:nvSpPr>
        <p:spPr>
          <a:xfrm>
            <a:off x="3636219" y="6980553"/>
            <a:ext cx="1330429" cy="184666"/>
          </a:xfrm>
          <a:prstGeom prst="rect">
            <a:avLst/>
          </a:prstGeom>
          <a:noFill/>
        </p:spPr>
        <p:txBody>
          <a:bodyPr wrap="square" rtlCol="0">
            <a:spAutoFit/>
          </a:bodyPr>
          <a:lstStyle/>
          <a:p>
            <a:r>
              <a:rPr lang="en-AU" sz="600" dirty="0">
                <a:latin typeface="Arial Narrow" panose="020B0606020202030204" pitchFamily="34" charset="0"/>
              </a:rPr>
              <a:t>Line-Intercept Method</a:t>
            </a:r>
          </a:p>
        </p:txBody>
      </p:sp>
      <p:sp>
        <p:nvSpPr>
          <p:cNvPr id="78" name="TextBox 77"/>
          <p:cNvSpPr txBox="1"/>
          <p:nvPr/>
        </p:nvSpPr>
        <p:spPr>
          <a:xfrm>
            <a:off x="3183462" y="7647945"/>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80" name="TextBox 79"/>
          <p:cNvSpPr txBox="1"/>
          <p:nvPr/>
        </p:nvSpPr>
        <p:spPr>
          <a:xfrm>
            <a:off x="5003779" y="5366020"/>
            <a:ext cx="1335785" cy="184666"/>
          </a:xfrm>
          <a:prstGeom prst="rect">
            <a:avLst/>
          </a:prstGeom>
          <a:noFill/>
        </p:spPr>
        <p:txBody>
          <a:bodyPr wrap="square" rtlCol="0">
            <a:spAutoFit/>
          </a:bodyPr>
          <a:lstStyle/>
          <a:p>
            <a:r>
              <a:rPr lang="en-AU" sz="600" dirty="0">
                <a:latin typeface="Arial Narrow" panose="020B0606020202030204" pitchFamily="34" charset="0"/>
              </a:rPr>
              <a:t>Adapted from Reef Watch methods</a:t>
            </a:r>
          </a:p>
        </p:txBody>
      </p:sp>
      <p:sp>
        <p:nvSpPr>
          <p:cNvPr id="81" name="TextBox 80"/>
          <p:cNvSpPr txBox="1"/>
          <p:nvPr/>
        </p:nvSpPr>
        <p:spPr>
          <a:xfrm>
            <a:off x="5573466" y="7078181"/>
            <a:ext cx="864936" cy="461665"/>
          </a:xfrm>
          <a:prstGeom prst="rect">
            <a:avLst/>
          </a:prstGeom>
          <a:noFill/>
        </p:spPr>
        <p:txBody>
          <a:bodyPr wrap="square" rtlCol="0">
            <a:spAutoFit/>
          </a:bodyPr>
          <a:lstStyle/>
          <a:p>
            <a:r>
              <a:rPr lang="en-AU" sz="800" b="1" dirty="0">
                <a:latin typeface="Arial Narrow" panose="020B0606020202030204" pitchFamily="34" charset="0"/>
              </a:rPr>
              <a:t>Substrate Code</a:t>
            </a:r>
            <a:endParaRPr lang="en-AU" sz="800" dirty="0">
              <a:latin typeface="Arial Narrow" panose="020B0606020202030204" pitchFamily="34" charset="0"/>
            </a:endParaRPr>
          </a:p>
          <a:p>
            <a:r>
              <a:rPr lang="en-AU" sz="800" dirty="0">
                <a:latin typeface="Arial Narrow" panose="020B0606020202030204" pitchFamily="34" charset="0"/>
              </a:rPr>
              <a:t>HC </a:t>
            </a:r>
          </a:p>
          <a:p>
            <a:r>
              <a:rPr lang="en-AU" sz="800" dirty="0">
                <a:latin typeface="Arial Narrow" panose="020B0606020202030204" pitchFamily="34" charset="0"/>
              </a:rPr>
              <a:t>RB</a:t>
            </a:r>
          </a:p>
        </p:txBody>
      </p:sp>
      <p:sp>
        <p:nvSpPr>
          <p:cNvPr id="82" name="TextBox 81"/>
          <p:cNvSpPr txBox="1"/>
          <p:nvPr/>
        </p:nvSpPr>
        <p:spPr>
          <a:xfrm>
            <a:off x="5562768" y="7316738"/>
            <a:ext cx="633290" cy="584775"/>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OT </a:t>
            </a:r>
          </a:p>
          <a:p>
            <a:r>
              <a:rPr lang="en-AU" sz="800" dirty="0">
                <a:latin typeface="Arial Narrow" panose="020B0606020202030204" pitchFamily="34" charset="0"/>
              </a:rPr>
              <a:t>SC </a:t>
            </a:r>
          </a:p>
          <a:p>
            <a:r>
              <a:rPr lang="en-AU" sz="800" dirty="0">
                <a:latin typeface="Arial Narrow" panose="020B0606020202030204" pitchFamily="34" charset="0"/>
              </a:rPr>
              <a:t>SD</a:t>
            </a:r>
          </a:p>
        </p:txBody>
      </p:sp>
      <p:sp>
        <p:nvSpPr>
          <p:cNvPr id="83" name="TextBox 82"/>
          <p:cNvSpPr txBox="1"/>
          <p:nvPr/>
        </p:nvSpPr>
        <p:spPr>
          <a:xfrm>
            <a:off x="5568476" y="7702635"/>
            <a:ext cx="724660" cy="707886"/>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RC </a:t>
            </a:r>
          </a:p>
          <a:p>
            <a:r>
              <a:rPr lang="en-AU" sz="800" dirty="0">
                <a:latin typeface="Arial Narrow" panose="020B0606020202030204" pitchFamily="34" charset="0"/>
              </a:rPr>
              <a:t>SI </a:t>
            </a:r>
          </a:p>
          <a:p>
            <a:r>
              <a:rPr lang="en-AU" sz="800" dirty="0">
                <a:latin typeface="Arial Narrow" panose="020B0606020202030204" pitchFamily="34" charset="0"/>
              </a:rPr>
              <a:t>NIA </a:t>
            </a:r>
          </a:p>
          <a:p>
            <a:r>
              <a:rPr lang="en-AU" sz="800" dirty="0">
                <a:latin typeface="Arial Narrow" panose="020B0606020202030204" pitchFamily="34" charset="0"/>
              </a:rPr>
              <a:t>RKC </a:t>
            </a:r>
          </a:p>
        </p:txBody>
      </p:sp>
      <p:sp>
        <p:nvSpPr>
          <p:cNvPr id="61" name="TextBox 60"/>
          <p:cNvSpPr txBox="1"/>
          <p:nvPr/>
        </p:nvSpPr>
        <p:spPr>
          <a:xfrm>
            <a:off x="2899153" y="4777596"/>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62" name="TextBox 61">
            <a:extLst>
              <a:ext uri="{FF2B5EF4-FFF2-40B4-BE49-F238E27FC236}">
                <a16:creationId xmlns:a16="http://schemas.microsoft.com/office/drawing/2014/main" id="{3BB58683-F549-4539-9E2D-D62B664332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4" name="TextBox 17">
            <a:extLst>
              <a:ext uri="{FF2B5EF4-FFF2-40B4-BE49-F238E27FC236}">
                <a16:creationId xmlns:a16="http://schemas.microsoft.com/office/drawing/2014/main" id="{1D609DCB-B423-4D7B-937D-34C1EDDE46FE}"/>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7" name="Straight Connector 66">
            <a:extLst>
              <a:ext uri="{FF2B5EF4-FFF2-40B4-BE49-F238E27FC236}">
                <a16:creationId xmlns:a16="http://schemas.microsoft.com/office/drawing/2014/main" id="{2F4500DD-A291-4D10-A7AB-C849415EB9E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AC8F7BE-755F-42E1-81D9-FDDA7BFE6E1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198761CB-72CB-A704-2C0A-24F7697105DB}"/>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Prepare to collect your data</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Experimental Design</a:t>
            </a:r>
            <a:endParaRPr lang="en-AU" b="1" i="1" dirty="0">
              <a:highlight>
                <a:srgbClr val="FFFF00"/>
              </a:highlight>
              <a:latin typeface="Arial Narrow" panose="020B0606020202030204" pitchFamily="34" charset="0"/>
            </a:endParaRPr>
          </a:p>
        </p:txBody>
      </p:sp>
      <p:cxnSp>
        <p:nvCxnSpPr>
          <p:cNvPr id="3" name="Straight Connector 2">
            <a:extLst>
              <a:ext uri="{FF2B5EF4-FFF2-40B4-BE49-F238E27FC236}">
                <a16:creationId xmlns:a16="http://schemas.microsoft.com/office/drawing/2014/main" id="{2B147C99-375A-F55E-25D7-9E9619B8936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F87EE598-96BA-19F4-EC32-853B3C37657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5F788EFE-2089-1E9A-4F3C-6F5D30C275FF}"/>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9633574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65754" y="1015671"/>
            <a:ext cx="5863484" cy="2769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Complete the tables below</a:t>
            </a:r>
          </a:p>
        </p:txBody>
      </p:sp>
      <p:graphicFrame>
        <p:nvGraphicFramePr>
          <p:cNvPr id="2" name="Table 1"/>
          <p:cNvGraphicFramePr>
            <a:graphicFrameLocks noGrp="1"/>
          </p:cNvGraphicFramePr>
          <p:nvPr/>
        </p:nvGraphicFramePr>
        <p:xfrm>
          <a:off x="465758" y="1369694"/>
          <a:ext cx="5858003" cy="4663440"/>
        </p:xfrm>
        <a:graphic>
          <a:graphicData uri="http://schemas.openxmlformats.org/drawingml/2006/table">
            <a:tbl>
              <a:tblPr firstRow="1" bandRow="1">
                <a:tableStyleId>{5940675A-B579-460E-94D1-54222C63F5DA}</a:tableStyleId>
              </a:tblPr>
              <a:tblGrid>
                <a:gridCol w="1095602">
                  <a:extLst>
                    <a:ext uri="{9D8B030D-6E8A-4147-A177-3AD203B41FA5}">
                      <a16:colId xmlns:a16="http://schemas.microsoft.com/office/drawing/2014/main" val="20000"/>
                    </a:ext>
                  </a:extLst>
                </a:gridCol>
                <a:gridCol w="215542">
                  <a:extLst>
                    <a:ext uri="{9D8B030D-6E8A-4147-A177-3AD203B41FA5}">
                      <a16:colId xmlns:a16="http://schemas.microsoft.com/office/drawing/2014/main" val="20001"/>
                    </a:ext>
                  </a:extLst>
                </a:gridCol>
                <a:gridCol w="215542">
                  <a:extLst>
                    <a:ext uri="{9D8B030D-6E8A-4147-A177-3AD203B41FA5}">
                      <a16:colId xmlns:a16="http://schemas.microsoft.com/office/drawing/2014/main" val="20002"/>
                    </a:ext>
                  </a:extLst>
                </a:gridCol>
                <a:gridCol w="215542">
                  <a:extLst>
                    <a:ext uri="{9D8B030D-6E8A-4147-A177-3AD203B41FA5}">
                      <a16:colId xmlns:a16="http://schemas.microsoft.com/office/drawing/2014/main" val="20003"/>
                    </a:ext>
                  </a:extLst>
                </a:gridCol>
                <a:gridCol w="215542">
                  <a:extLst>
                    <a:ext uri="{9D8B030D-6E8A-4147-A177-3AD203B41FA5}">
                      <a16:colId xmlns:a16="http://schemas.microsoft.com/office/drawing/2014/main" val="20004"/>
                    </a:ext>
                  </a:extLst>
                </a:gridCol>
                <a:gridCol w="215542">
                  <a:extLst>
                    <a:ext uri="{9D8B030D-6E8A-4147-A177-3AD203B41FA5}">
                      <a16:colId xmlns:a16="http://schemas.microsoft.com/office/drawing/2014/main" val="20005"/>
                    </a:ext>
                  </a:extLst>
                </a:gridCol>
                <a:gridCol w="120914">
                  <a:extLst>
                    <a:ext uri="{9D8B030D-6E8A-4147-A177-3AD203B41FA5}">
                      <a16:colId xmlns:a16="http://schemas.microsoft.com/office/drawing/2014/main" val="20006"/>
                    </a:ext>
                  </a:extLst>
                </a:gridCol>
                <a:gridCol w="120914">
                  <a:extLst>
                    <a:ext uri="{9D8B030D-6E8A-4147-A177-3AD203B41FA5}">
                      <a16:colId xmlns:a16="http://schemas.microsoft.com/office/drawing/2014/main" val="20007"/>
                    </a:ext>
                  </a:extLst>
                </a:gridCol>
                <a:gridCol w="215542">
                  <a:extLst>
                    <a:ext uri="{9D8B030D-6E8A-4147-A177-3AD203B41FA5}">
                      <a16:colId xmlns:a16="http://schemas.microsoft.com/office/drawing/2014/main" val="20008"/>
                    </a:ext>
                  </a:extLst>
                </a:gridCol>
                <a:gridCol w="215542">
                  <a:extLst>
                    <a:ext uri="{9D8B030D-6E8A-4147-A177-3AD203B41FA5}">
                      <a16:colId xmlns:a16="http://schemas.microsoft.com/office/drawing/2014/main" val="20009"/>
                    </a:ext>
                  </a:extLst>
                </a:gridCol>
                <a:gridCol w="215542">
                  <a:extLst>
                    <a:ext uri="{9D8B030D-6E8A-4147-A177-3AD203B41FA5}">
                      <a16:colId xmlns:a16="http://schemas.microsoft.com/office/drawing/2014/main" val="20010"/>
                    </a:ext>
                  </a:extLst>
                </a:gridCol>
                <a:gridCol w="215542">
                  <a:extLst>
                    <a:ext uri="{9D8B030D-6E8A-4147-A177-3AD203B41FA5}">
                      <a16:colId xmlns:a16="http://schemas.microsoft.com/office/drawing/2014/main" val="20011"/>
                    </a:ext>
                  </a:extLst>
                </a:gridCol>
                <a:gridCol w="215542">
                  <a:extLst>
                    <a:ext uri="{9D8B030D-6E8A-4147-A177-3AD203B41FA5}">
                      <a16:colId xmlns:a16="http://schemas.microsoft.com/office/drawing/2014/main" val="20012"/>
                    </a:ext>
                  </a:extLst>
                </a:gridCol>
                <a:gridCol w="2365153">
                  <a:extLst>
                    <a:ext uri="{9D8B030D-6E8A-4147-A177-3AD203B41FA5}">
                      <a16:colId xmlns:a16="http://schemas.microsoft.com/office/drawing/2014/main" val="20013"/>
                    </a:ext>
                  </a:extLst>
                </a:gridCol>
              </a:tblGrid>
              <a:tr h="576064">
                <a:tc rowSpan="2">
                  <a:txBody>
                    <a:bodyPr/>
                    <a:lstStyle/>
                    <a:p>
                      <a:r>
                        <a:rPr lang="en-AU" sz="1200" b="1" dirty="0">
                          <a:latin typeface="Arial Narrow" panose="020B0606020202030204" pitchFamily="34" charset="0"/>
                        </a:rPr>
                        <a:t>Hazard</a:t>
                      </a:r>
                    </a:p>
                  </a:txBody>
                  <a:tcPr/>
                </a:tc>
                <a:tc gridSpan="6">
                  <a:txBody>
                    <a:bodyPr/>
                    <a:lstStyle/>
                    <a:p>
                      <a:r>
                        <a:rPr lang="en-AU" sz="1200" b="1" dirty="0">
                          <a:latin typeface="Arial Narrow" panose="020B0606020202030204" pitchFamily="34" charset="0"/>
                        </a:rPr>
                        <a:t>Likelihood</a:t>
                      </a:r>
                      <a:r>
                        <a:rPr lang="en-AU" sz="1200" b="1" baseline="0" dirty="0">
                          <a:latin typeface="Arial Narrow" panose="020B0606020202030204" pitchFamily="34" charset="0"/>
                        </a:rPr>
                        <a:t> it occurs </a:t>
                      </a:r>
                    </a:p>
                    <a:p>
                      <a:r>
                        <a:rPr lang="en-AU" sz="800" baseline="0" dirty="0">
                          <a:latin typeface="Arial Narrow" panose="020B0606020202030204" pitchFamily="34" charset="0"/>
                        </a:rPr>
                        <a:t>1 </a:t>
                      </a:r>
                      <a:r>
                        <a:rPr lang="en-AU" sz="700" baseline="0" dirty="0">
                          <a:latin typeface="Arial Narrow" panose="020B0606020202030204" pitchFamily="34" charset="0"/>
                        </a:rPr>
                        <a:t>(unlikely) </a:t>
                      </a:r>
                      <a:r>
                        <a:rPr lang="en-AU" sz="800" baseline="0" dirty="0">
                          <a:latin typeface="Arial Narrow" panose="020B0606020202030204" pitchFamily="34" charset="0"/>
                        </a:rPr>
                        <a:t>– 5 </a:t>
                      </a:r>
                      <a:r>
                        <a:rPr lang="en-AU" sz="700" baseline="0" dirty="0">
                          <a:latin typeface="Arial Narrow" panose="020B0606020202030204" pitchFamily="34" charset="0"/>
                        </a:rPr>
                        <a:t>(highly likely)</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marL="0" indent="0"/>
                      <a:r>
                        <a:rPr lang="en-AU" sz="1200" b="1" dirty="0">
                          <a:latin typeface="Arial Narrow" panose="020B0606020202030204" pitchFamily="34" charset="0"/>
                        </a:rPr>
                        <a:t>Severity of injury (worst</a:t>
                      </a:r>
                      <a:r>
                        <a:rPr lang="en-AU" sz="1200" b="1" baseline="0" dirty="0">
                          <a:latin typeface="Arial Narrow" panose="020B0606020202030204" pitchFamily="34" charset="0"/>
                        </a:rPr>
                        <a:t> case scenario)</a:t>
                      </a:r>
                      <a:endParaRPr lang="en-AU" sz="1200" b="1" dirty="0">
                        <a:latin typeface="Arial Narrow" panose="020B0606020202030204" pitchFamily="34" charset="0"/>
                      </a:endParaRPr>
                    </a:p>
                    <a:p>
                      <a:pPr marL="0" indent="0"/>
                      <a:r>
                        <a:rPr lang="en-AU" sz="800" baseline="0" dirty="0">
                          <a:latin typeface="Arial Narrow" panose="020B0606020202030204" pitchFamily="34" charset="0"/>
                        </a:rPr>
                        <a:t>1 </a:t>
                      </a:r>
                      <a:r>
                        <a:rPr lang="en-AU" sz="700" baseline="0" dirty="0">
                          <a:latin typeface="Arial Narrow" panose="020B0606020202030204" pitchFamily="34" charset="0"/>
                        </a:rPr>
                        <a:t>(minor) </a:t>
                      </a:r>
                      <a:r>
                        <a:rPr lang="en-AU" sz="800" baseline="0" dirty="0">
                          <a:latin typeface="Arial Narrow" panose="020B0606020202030204" pitchFamily="34" charset="0"/>
                        </a:rPr>
                        <a:t>– 5</a:t>
                      </a:r>
                      <a:r>
                        <a:rPr lang="en-AU" sz="700" baseline="0" dirty="0">
                          <a:latin typeface="Arial Narrow" panose="020B0606020202030204" pitchFamily="34" charset="0"/>
                        </a:rPr>
                        <a:t> (major)</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r>
                        <a:rPr lang="en-AU" sz="1200" b="1" dirty="0">
                          <a:latin typeface="Arial Narrow" panose="020B0606020202030204" pitchFamily="34" charset="0"/>
                        </a:rPr>
                        <a:t>Action/s to reduce the risk</a:t>
                      </a:r>
                    </a:p>
                  </a:txBody>
                  <a:tcPr/>
                </a:tc>
                <a:extLst>
                  <a:ext uri="{0D108BD9-81ED-4DB2-BD59-A6C34878D82A}">
                    <a16:rowId xmlns:a16="http://schemas.microsoft.com/office/drawing/2014/main" val="10000"/>
                  </a:ext>
                </a:extLst>
              </a:tr>
              <a:tr h="210506">
                <a:tc vMerge="1">
                  <a:txBody>
                    <a:bodyPr/>
                    <a:lstStyle/>
                    <a:p>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1</a:t>
                      </a:r>
                    </a:p>
                  </a:txBody>
                  <a:tcPr/>
                </a:tc>
                <a:tc>
                  <a:txBody>
                    <a:bodyPr/>
                    <a:lstStyle/>
                    <a:p>
                      <a:r>
                        <a:rPr lang="en-AU" sz="800" dirty="0">
                          <a:latin typeface="Arial Narrow" panose="020B0606020202030204" pitchFamily="34" charset="0"/>
                        </a:rPr>
                        <a:t>2</a:t>
                      </a:r>
                    </a:p>
                  </a:txBody>
                  <a:tcPr/>
                </a:tc>
                <a:tc>
                  <a:txBody>
                    <a:bodyPr/>
                    <a:lstStyle/>
                    <a:p>
                      <a:r>
                        <a:rPr lang="en-AU" sz="800" dirty="0">
                          <a:latin typeface="Arial Narrow" panose="020B0606020202030204" pitchFamily="34" charset="0"/>
                        </a:rPr>
                        <a:t>3</a:t>
                      </a:r>
                    </a:p>
                  </a:txBody>
                  <a:tcPr/>
                </a:tc>
                <a:tc>
                  <a:txBody>
                    <a:bodyPr/>
                    <a:lstStyle/>
                    <a:p>
                      <a:r>
                        <a:rPr lang="en-AU" sz="800" dirty="0">
                          <a:latin typeface="Arial Narrow" panose="020B0606020202030204" pitchFamily="34" charset="0"/>
                        </a:rPr>
                        <a:t>4</a:t>
                      </a:r>
                    </a:p>
                  </a:txBody>
                  <a:tcPr/>
                </a:tc>
                <a:tc>
                  <a:txBody>
                    <a:bodyPr/>
                    <a:lstStyle/>
                    <a:p>
                      <a:r>
                        <a:rPr lang="en-AU" sz="800" dirty="0">
                          <a:latin typeface="Arial Narrow" panose="020B0606020202030204" pitchFamily="34" charset="0"/>
                        </a:rPr>
                        <a:t>5</a:t>
                      </a:r>
                    </a:p>
                  </a:txBody>
                  <a:tcPr/>
                </a:tc>
                <a:tc gridSpan="2">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a:txBody>
                    <a:bodyPr/>
                    <a:lstStyle/>
                    <a:p>
                      <a:r>
                        <a:rPr lang="en-AU" sz="800" dirty="0">
                          <a:latin typeface="Arial Narrow" panose="020B0606020202030204" pitchFamily="34" charset="0"/>
                        </a:rPr>
                        <a:t>1</a:t>
                      </a:r>
                    </a:p>
                  </a:txBody>
                  <a:tcPr/>
                </a:tc>
                <a:tc>
                  <a:txBody>
                    <a:bodyPr/>
                    <a:lstStyle/>
                    <a:p>
                      <a:r>
                        <a:rPr lang="en-AU" sz="800" dirty="0">
                          <a:latin typeface="Arial Narrow" panose="020B0606020202030204" pitchFamily="34" charset="0"/>
                        </a:rPr>
                        <a:t>2</a:t>
                      </a:r>
                    </a:p>
                  </a:txBody>
                  <a:tcPr/>
                </a:tc>
                <a:tc>
                  <a:txBody>
                    <a:bodyPr/>
                    <a:lstStyle/>
                    <a:p>
                      <a:r>
                        <a:rPr lang="en-AU" sz="800" dirty="0">
                          <a:latin typeface="Arial Narrow" panose="020B0606020202030204" pitchFamily="34" charset="0"/>
                        </a:rPr>
                        <a:t>3</a:t>
                      </a:r>
                    </a:p>
                  </a:txBody>
                  <a:tcPr/>
                </a:tc>
                <a:tc>
                  <a:txBody>
                    <a:bodyPr/>
                    <a:lstStyle/>
                    <a:p>
                      <a:r>
                        <a:rPr lang="en-AU" sz="800" dirty="0">
                          <a:latin typeface="Arial Narrow" panose="020B0606020202030204" pitchFamily="34" charset="0"/>
                        </a:rPr>
                        <a:t>4</a:t>
                      </a:r>
                    </a:p>
                  </a:txBody>
                  <a:tcPr/>
                </a:tc>
                <a:tc>
                  <a:txBody>
                    <a:bodyPr/>
                    <a:lstStyle/>
                    <a:p>
                      <a:r>
                        <a:rPr lang="en-AU" sz="800" dirty="0">
                          <a:latin typeface="Arial Narrow" panose="020B0606020202030204" pitchFamily="34" charset="0"/>
                        </a:rPr>
                        <a:t>5</a:t>
                      </a:r>
                    </a:p>
                  </a:txBody>
                  <a:tcPr/>
                </a:tc>
                <a:tc vMerge="1">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138714">
                <a:tc gridSpan="14">
                  <a:txBody>
                    <a:bodyPr/>
                    <a:lstStyle/>
                    <a:p>
                      <a:r>
                        <a:rPr lang="en-AU" sz="1000" b="1" dirty="0">
                          <a:latin typeface="Arial Narrow" panose="020B0606020202030204" pitchFamily="34" charset="0"/>
                        </a:rPr>
                        <a:t>On</a:t>
                      </a:r>
                      <a:r>
                        <a:rPr lang="en-AU" sz="1000" b="1" baseline="0" dirty="0">
                          <a:latin typeface="Arial Narrow" panose="020B0606020202030204" pitchFamily="34" charset="0"/>
                        </a:rPr>
                        <a:t> a BOAT</a:t>
                      </a:r>
                      <a:endParaRPr lang="en-AU" sz="1000" b="1"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10506">
                <a:tc>
                  <a:txBody>
                    <a:bodyPr/>
                    <a:lstStyle/>
                    <a:p>
                      <a:r>
                        <a:rPr lang="en-AU" sz="800" dirty="0">
                          <a:latin typeface="Arial Narrow" panose="020B0606020202030204" pitchFamily="34" charset="0"/>
                        </a:rPr>
                        <a:t>Seasickness</a:t>
                      </a:r>
                    </a:p>
                  </a:txBody>
                  <a:tcPr/>
                </a:tc>
                <a:tc>
                  <a:txBody>
                    <a:bodyPr/>
                    <a:lstStyle/>
                    <a:p>
                      <a:pPr marL="0" indent="0">
                        <a:buFontTx/>
                        <a:buNone/>
                      </a:pPr>
                      <a:r>
                        <a:rPr lang="en-AU" sz="800" dirty="0">
                          <a:latin typeface="Arial Narrow" panose="020B0606020202030204" pitchFamily="34" charset="0"/>
                        </a:rPr>
                        <a:t>x</a:t>
                      </a:r>
                    </a:p>
                  </a:txBody>
                  <a:tcPr/>
                </a:tc>
                <a:tc>
                  <a:txBody>
                    <a:bodyPr/>
                    <a:lstStyle/>
                    <a:p>
                      <a:pPr marL="0" indent="0">
                        <a:buFontTx/>
                        <a:buNone/>
                      </a:pPr>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endParaRPr lang="en-AU" sz="800" dirty="0">
                        <a:latin typeface="Arial Narrow" panose="020B0606020202030204" pitchFamily="34" charset="0"/>
                      </a:endParaRPr>
                    </a:p>
                  </a:txBody>
                  <a:tcPr/>
                </a:tc>
                <a:tc rowSpan="6" gridSpan="2">
                  <a:txBody>
                    <a:bodyPr/>
                    <a:lstStyle/>
                    <a:p>
                      <a:endParaRPr lang="en-AU" sz="800" dirty="0">
                        <a:latin typeface="Arial Narrow" panose="020B0606020202030204" pitchFamily="34" charset="0"/>
                      </a:endParaRPr>
                    </a:p>
                  </a:txBody>
                  <a:tcPr>
                    <a:solidFill>
                      <a:schemeClr val="bg1">
                        <a:lumMod val="85000"/>
                      </a:schemeClr>
                    </a:solidFill>
                  </a:tcPr>
                </a:tc>
                <a:tc rowSpan="6" hMerge="1">
                  <a:txBody>
                    <a:bodyPr/>
                    <a:lstStyle/>
                    <a:p>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Seasickness tablets</a:t>
                      </a:r>
                    </a:p>
                  </a:txBody>
                  <a:tcPr/>
                </a:tc>
                <a:extLst>
                  <a:ext uri="{0D108BD9-81ED-4DB2-BD59-A6C34878D82A}">
                    <a16:rowId xmlns:a16="http://schemas.microsoft.com/office/drawing/2014/main" val="10003"/>
                  </a:ext>
                </a:extLst>
              </a:tr>
              <a:tr h="210506">
                <a:tc>
                  <a:txBody>
                    <a:bodyPr/>
                    <a:lstStyle/>
                    <a:p>
                      <a:r>
                        <a:rPr lang="en-AU" sz="800" dirty="0">
                          <a:latin typeface="Arial Narrow" panose="020B0606020202030204" pitchFamily="34" charset="0"/>
                        </a:rPr>
                        <a:t>Dehydration</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Bring</a:t>
                      </a:r>
                      <a:r>
                        <a:rPr lang="en-AU" sz="800" baseline="0" dirty="0">
                          <a:solidFill>
                            <a:schemeClr val="tx1"/>
                          </a:solidFill>
                          <a:latin typeface="Arial Narrow" panose="020B0606020202030204" pitchFamily="34" charset="0"/>
                        </a:rPr>
                        <a:t> extra water, drink often</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4"/>
                  </a:ext>
                </a:extLst>
              </a:tr>
              <a:tr h="210506">
                <a:tc>
                  <a:txBody>
                    <a:bodyPr/>
                    <a:lstStyle/>
                    <a:p>
                      <a:r>
                        <a:rPr lang="en-AU" sz="800" dirty="0">
                          <a:latin typeface="Arial Narrow" panose="020B0606020202030204" pitchFamily="34" charset="0"/>
                        </a:rPr>
                        <a:t>Sunburn</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Sunscreen, wear protective clothing</a:t>
                      </a:r>
                    </a:p>
                  </a:txBody>
                  <a:tcPr/>
                </a:tc>
                <a:extLst>
                  <a:ext uri="{0D108BD9-81ED-4DB2-BD59-A6C34878D82A}">
                    <a16:rowId xmlns:a16="http://schemas.microsoft.com/office/drawing/2014/main" val="10005"/>
                  </a:ext>
                </a:extLst>
              </a:tr>
              <a:tr h="210506">
                <a:tc>
                  <a:txBody>
                    <a:bodyPr/>
                    <a:lstStyle/>
                    <a:p>
                      <a:r>
                        <a:rPr lang="en-AU" sz="800" baseline="0" dirty="0">
                          <a:latin typeface="Arial Narrow" panose="020B0606020202030204" pitchFamily="34" charset="0"/>
                        </a:rPr>
                        <a:t>Equipment malfunction</a:t>
                      </a:r>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Maintain</a:t>
                      </a:r>
                      <a:r>
                        <a:rPr lang="en-AU" sz="800" baseline="0" dirty="0">
                          <a:solidFill>
                            <a:schemeClr val="tx1"/>
                          </a:solidFill>
                          <a:latin typeface="Arial Narrow" panose="020B0606020202030204" pitchFamily="34" charset="0"/>
                        </a:rPr>
                        <a:t>, check and safely stow equipment, bring spares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6"/>
                  </a:ext>
                </a:extLst>
              </a:tr>
              <a:tr h="210506">
                <a:tc>
                  <a:txBody>
                    <a:bodyPr/>
                    <a:lstStyle/>
                    <a:p>
                      <a:r>
                        <a:rPr lang="en-AU" sz="800" dirty="0">
                          <a:latin typeface="Arial Narrow" panose="020B0606020202030204" pitchFamily="34" charset="0"/>
                        </a:rPr>
                        <a:t>Collision </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Follow</a:t>
                      </a:r>
                      <a:r>
                        <a:rPr lang="en-AU" sz="800" baseline="0" dirty="0">
                          <a:solidFill>
                            <a:schemeClr val="tx1"/>
                          </a:solidFill>
                          <a:latin typeface="Arial Narrow" panose="020B0606020202030204" pitchFamily="34" charset="0"/>
                        </a:rPr>
                        <a:t> </a:t>
                      </a:r>
                      <a:r>
                        <a:rPr lang="en-AU" sz="800" dirty="0">
                          <a:solidFill>
                            <a:schemeClr val="tx1"/>
                          </a:solidFill>
                          <a:latin typeface="Arial Narrow" panose="020B0606020202030204" pitchFamily="34" charset="0"/>
                        </a:rPr>
                        <a:t>COLREGS and</a:t>
                      </a:r>
                      <a:r>
                        <a:rPr lang="en-AU" sz="800" baseline="0" dirty="0">
                          <a:solidFill>
                            <a:schemeClr val="tx1"/>
                          </a:solidFill>
                          <a:latin typeface="Arial Narrow" panose="020B0606020202030204" pitchFamily="34" charset="0"/>
                        </a:rPr>
                        <a:t> IALA, maintain lookout</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7"/>
                  </a:ext>
                </a:extLst>
              </a:tr>
              <a:tr h="210506">
                <a:tc>
                  <a:txBody>
                    <a:bodyPr/>
                    <a:lstStyle/>
                    <a:p>
                      <a:r>
                        <a:rPr lang="en-AU" sz="800" dirty="0">
                          <a:latin typeface="Arial Narrow" panose="020B0606020202030204" pitchFamily="34" charset="0"/>
                        </a:rPr>
                        <a:t>Loss</a:t>
                      </a:r>
                      <a:r>
                        <a:rPr lang="en-AU" sz="800" baseline="0" dirty="0">
                          <a:latin typeface="Arial Narrow" panose="020B0606020202030204" pitchFamily="34" charset="0"/>
                        </a:rPr>
                        <a:t> of</a:t>
                      </a:r>
                      <a:r>
                        <a:rPr lang="en-AU" sz="800" dirty="0">
                          <a:latin typeface="Arial Narrow" panose="020B0606020202030204" pitchFamily="34" charset="0"/>
                        </a:rPr>
                        <a:t> a passenger</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Buddy system,</a:t>
                      </a:r>
                      <a:r>
                        <a:rPr lang="en-AU" sz="800" baseline="0" dirty="0">
                          <a:solidFill>
                            <a:schemeClr val="tx1"/>
                          </a:solidFill>
                          <a:latin typeface="Arial Narrow" panose="020B0606020202030204" pitchFamily="34" charset="0"/>
                        </a:rPr>
                        <a:t> l</a:t>
                      </a:r>
                      <a:r>
                        <a:rPr lang="en-AU" sz="800" dirty="0">
                          <a:solidFill>
                            <a:schemeClr val="tx1"/>
                          </a:solidFill>
                          <a:latin typeface="Arial Narrow" panose="020B0606020202030204" pitchFamily="34" charset="0"/>
                        </a:rPr>
                        <a:t>og book,</a:t>
                      </a:r>
                      <a:r>
                        <a:rPr lang="en-AU" sz="800" baseline="0" dirty="0">
                          <a:solidFill>
                            <a:schemeClr val="tx1"/>
                          </a:solidFill>
                          <a:latin typeface="Arial Narrow" panose="020B0606020202030204" pitchFamily="34" charset="0"/>
                        </a:rPr>
                        <a:t> r</a:t>
                      </a:r>
                      <a:r>
                        <a:rPr lang="en-AU" sz="800" dirty="0">
                          <a:solidFill>
                            <a:schemeClr val="tx1"/>
                          </a:solidFill>
                          <a:latin typeface="Arial Narrow" panose="020B0606020202030204" pitchFamily="34" charset="0"/>
                        </a:rPr>
                        <a:t>oll call</a:t>
                      </a:r>
                      <a:r>
                        <a:rPr lang="en-AU" sz="800" baseline="0" dirty="0">
                          <a:solidFill>
                            <a:schemeClr val="tx1"/>
                          </a:solidFill>
                          <a:latin typeface="Arial Narrow" panose="020B0606020202030204" pitchFamily="34" charset="0"/>
                        </a:rPr>
                        <a:t>, head count</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8"/>
                  </a:ext>
                </a:extLst>
              </a:tr>
              <a:tr h="210506">
                <a:tc gridSpan="14">
                  <a:txBody>
                    <a:bodyPr/>
                    <a:lstStyle/>
                    <a:p>
                      <a:r>
                        <a:rPr lang="en-AU" sz="1000" b="1" dirty="0">
                          <a:solidFill>
                            <a:schemeClr val="tx1"/>
                          </a:solidFill>
                          <a:latin typeface="Arial Narrow" panose="020B0606020202030204" pitchFamily="34" charset="0"/>
                        </a:rPr>
                        <a:t>IN the WATER</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p>
                  </a:txBody>
                  <a:tcPr>
                    <a:solidFill>
                      <a:schemeClr val="bg1">
                        <a:lumMod val="85000"/>
                      </a:schemeClr>
                    </a:solidFill>
                  </a:tcPr>
                </a:tc>
                <a:extLst>
                  <a:ext uri="{0D108BD9-81ED-4DB2-BD59-A6C34878D82A}">
                    <a16:rowId xmlns:a16="http://schemas.microsoft.com/office/drawing/2014/main" val="10009"/>
                  </a:ext>
                </a:extLst>
              </a:tr>
              <a:tr h="210506">
                <a:tc>
                  <a:txBody>
                    <a:bodyPr/>
                    <a:lstStyle/>
                    <a:p>
                      <a:r>
                        <a:rPr lang="en-AU" sz="800" b="0" dirty="0">
                          <a:latin typeface="Arial Narrow" panose="020B0606020202030204" pitchFamily="34" charset="0"/>
                        </a:rPr>
                        <a:t>Ruptured eardrum</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rowSpan="9" gridSpan="2">
                  <a:txBody>
                    <a:bodyPr/>
                    <a:lstStyle/>
                    <a:p>
                      <a:endParaRPr lang="en-AU" sz="800" dirty="0">
                        <a:latin typeface="Arial Narrow" panose="020B0606020202030204" pitchFamily="34" charset="0"/>
                      </a:endParaRPr>
                    </a:p>
                  </a:txBody>
                  <a:tcPr>
                    <a:solidFill>
                      <a:schemeClr val="bg1">
                        <a:lumMod val="85000"/>
                      </a:schemeClr>
                    </a:solidFill>
                  </a:tcPr>
                </a:tc>
                <a:tc rowSpan="9" h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Equalisation of ears every metre going down</a:t>
                      </a:r>
                    </a:p>
                  </a:txBody>
                  <a:tcPr/>
                </a:tc>
                <a:extLst>
                  <a:ext uri="{0D108BD9-81ED-4DB2-BD59-A6C34878D82A}">
                    <a16:rowId xmlns:a16="http://schemas.microsoft.com/office/drawing/2014/main" val="10010"/>
                  </a:ext>
                </a:extLst>
              </a:tr>
              <a:tr h="210506">
                <a:tc>
                  <a:txBody>
                    <a:bodyPr/>
                    <a:lstStyle/>
                    <a:p>
                      <a:r>
                        <a:rPr lang="en-AU" sz="800" b="0" dirty="0">
                          <a:latin typeface="Arial Narrow" panose="020B0606020202030204" pitchFamily="34" charset="0"/>
                        </a:rPr>
                        <a:t>Swept</a:t>
                      </a:r>
                      <a:r>
                        <a:rPr lang="en-AU" sz="800" b="0" baseline="0" dirty="0">
                          <a:latin typeface="Arial Narrow" panose="020B0606020202030204" pitchFamily="34" charset="0"/>
                        </a:rPr>
                        <a:t> away by current</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Listen</a:t>
                      </a:r>
                      <a:r>
                        <a:rPr lang="en-AU" sz="800" baseline="0" dirty="0">
                          <a:solidFill>
                            <a:schemeClr val="tx1"/>
                          </a:solidFill>
                          <a:latin typeface="Arial Narrow" panose="020B0606020202030204" pitchFamily="34" charset="0"/>
                        </a:rPr>
                        <a:t> to safety brief and follow instructions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1"/>
                  </a:ext>
                </a:extLst>
              </a:tr>
              <a:tr h="210506">
                <a:tc>
                  <a:txBody>
                    <a:bodyPr/>
                    <a:lstStyle/>
                    <a:p>
                      <a:r>
                        <a:rPr lang="en-AU" sz="800" b="0" dirty="0">
                          <a:latin typeface="Arial Narrow" panose="020B0606020202030204" pitchFamily="34" charset="0"/>
                        </a:rPr>
                        <a:t>Separation</a:t>
                      </a:r>
                      <a:r>
                        <a:rPr lang="en-AU" sz="800" b="0" baseline="0" dirty="0">
                          <a:latin typeface="Arial Narrow" panose="020B0606020202030204" pitchFamily="34" charset="0"/>
                        </a:rPr>
                        <a:t> from others</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Look up and </a:t>
                      </a:r>
                      <a:r>
                        <a:rPr lang="en-AU" sz="800" baseline="0" dirty="0">
                          <a:solidFill>
                            <a:schemeClr val="tx1"/>
                          </a:solidFill>
                          <a:latin typeface="Arial Narrow" panose="020B0606020202030204" pitchFamily="34" charset="0"/>
                        </a:rPr>
                        <a:t>around you at least every minute</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2"/>
                  </a:ext>
                </a:extLst>
              </a:tr>
              <a:tr h="210506">
                <a:tc>
                  <a:txBody>
                    <a:bodyPr/>
                    <a:lstStyle/>
                    <a:p>
                      <a:r>
                        <a:rPr lang="en-AU" sz="800" b="0" baseline="0" dirty="0">
                          <a:latin typeface="Arial Narrow" panose="020B0606020202030204" pitchFamily="34" charset="0"/>
                        </a:rPr>
                        <a:t>Lookout can’t see you</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Take</a:t>
                      </a:r>
                      <a:r>
                        <a:rPr lang="en-AU" sz="800" baseline="0" dirty="0">
                          <a:solidFill>
                            <a:schemeClr val="tx1"/>
                          </a:solidFill>
                          <a:latin typeface="Arial Narrow" panose="020B0606020202030204" pitchFamily="34" charset="0"/>
                        </a:rPr>
                        <a:t> a whistle and safety sausage with you in the water</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3"/>
                  </a:ext>
                </a:extLst>
              </a:tr>
              <a:tr h="210506">
                <a:tc>
                  <a:txBody>
                    <a:bodyPr/>
                    <a:lstStyle/>
                    <a:p>
                      <a:r>
                        <a:rPr lang="en-AU" sz="800" b="0" dirty="0">
                          <a:latin typeface="Arial Narrow" panose="020B0606020202030204" pitchFamily="34" charset="0"/>
                        </a:rPr>
                        <a:t>Hyperthermia</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Wear</a:t>
                      </a:r>
                      <a:r>
                        <a:rPr lang="en-AU" sz="800" baseline="0" dirty="0">
                          <a:solidFill>
                            <a:schemeClr val="tx1"/>
                          </a:solidFill>
                          <a:latin typeface="Arial Narrow" panose="020B0606020202030204" pitchFamily="34" charset="0"/>
                        </a:rPr>
                        <a:t> the correct wetsuit, bring warm change of clothes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4"/>
                  </a:ext>
                </a:extLst>
              </a:tr>
              <a:tr h="210506">
                <a:tc>
                  <a:txBody>
                    <a:bodyPr/>
                    <a:lstStyle/>
                    <a:p>
                      <a:r>
                        <a:rPr lang="en-AU" sz="800" b="0" baseline="0" dirty="0">
                          <a:latin typeface="Arial Narrow" panose="020B0606020202030204" pitchFamily="34" charset="0"/>
                        </a:rPr>
                        <a:t>Mask strap breaks</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baseline="0" dirty="0">
                          <a:solidFill>
                            <a:schemeClr val="tx1"/>
                          </a:solidFill>
                          <a:latin typeface="Arial Narrow" panose="020B0606020202030204" pitchFamily="34" charset="0"/>
                        </a:rPr>
                        <a:t>Don’t stray far from boat. Bring spares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5"/>
                  </a:ext>
                </a:extLst>
              </a:tr>
              <a:tr h="210506">
                <a:tc>
                  <a:txBody>
                    <a:bodyPr/>
                    <a:lstStyle/>
                    <a:p>
                      <a:r>
                        <a:rPr lang="en-AU" sz="800" b="0" dirty="0">
                          <a:latin typeface="Arial Narrow" panose="020B0606020202030204" pitchFamily="34" charset="0"/>
                        </a:rPr>
                        <a:t>Lack</a:t>
                      </a:r>
                      <a:r>
                        <a:rPr lang="en-AU" sz="800" b="0" baseline="0" dirty="0">
                          <a:latin typeface="Arial Narrow" panose="020B0606020202030204" pitchFamily="34" charset="0"/>
                        </a:rPr>
                        <a:t> of floatation</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Take floatation</a:t>
                      </a:r>
                      <a:r>
                        <a:rPr lang="en-AU" sz="800" baseline="0" dirty="0">
                          <a:solidFill>
                            <a:schemeClr val="tx1"/>
                          </a:solidFill>
                          <a:latin typeface="Arial Narrow" panose="020B0606020202030204" pitchFamily="34" charset="0"/>
                        </a:rPr>
                        <a:t> device (i.e. noodle)</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6"/>
                  </a:ext>
                </a:extLst>
              </a:tr>
              <a:tr h="210506">
                <a:tc>
                  <a:txBody>
                    <a:bodyPr/>
                    <a:lstStyle/>
                    <a:p>
                      <a:r>
                        <a:rPr lang="en-AU" sz="800" b="0" dirty="0">
                          <a:latin typeface="Arial Narrow" panose="020B0606020202030204" pitchFamily="34" charset="0"/>
                        </a:rPr>
                        <a:t>Ethical Standard Breach</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baseline="0" dirty="0">
                          <a:solidFill>
                            <a:schemeClr val="tx1"/>
                          </a:solidFill>
                          <a:latin typeface="Arial Narrow" panose="020B0606020202030204" pitchFamily="34" charset="0"/>
                        </a:rPr>
                        <a:t>Find out the rules when working with animals</a:t>
                      </a:r>
                    </a:p>
                  </a:txBody>
                  <a:tcPr/>
                </a:tc>
                <a:extLst>
                  <a:ext uri="{0D108BD9-81ED-4DB2-BD59-A6C34878D82A}">
                    <a16:rowId xmlns:a16="http://schemas.microsoft.com/office/drawing/2014/main" val="10017"/>
                  </a:ext>
                </a:extLst>
              </a:tr>
              <a:tr h="210506">
                <a:tc>
                  <a:txBody>
                    <a:bodyPr/>
                    <a:lstStyle/>
                    <a:p>
                      <a:r>
                        <a:rPr lang="en-AU" sz="800" b="0" dirty="0">
                          <a:latin typeface="Arial Narrow" panose="020B0606020202030204" pitchFamily="34" charset="0"/>
                        </a:rPr>
                        <a:t>Irukandji</a:t>
                      </a:r>
                      <a:r>
                        <a:rPr lang="en-AU" sz="800" b="0" baseline="0" dirty="0">
                          <a:latin typeface="Arial Narrow" panose="020B0606020202030204" pitchFamily="34" charset="0"/>
                        </a:rPr>
                        <a:t> Sting</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Avoid (Oct-April).</a:t>
                      </a:r>
                      <a:r>
                        <a:rPr lang="en-AU" sz="800" baseline="0" dirty="0">
                          <a:solidFill>
                            <a:schemeClr val="tx1"/>
                          </a:solidFill>
                          <a:latin typeface="Arial Narrow" panose="020B0606020202030204" pitchFamily="34" charset="0"/>
                        </a:rPr>
                        <a:t> Wear stinger suit.</a:t>
                      </a:r>
                    </a:p>
                  </a:txBody>
                  <a:tcPr/>
                </a:tc>
                <a:extLst>
                  <a:ext uri="{0D108BD9-81ED-4DB2-BD59-A6C34878D82A}">
                    <a16:rowId xmlns:a16="http://schemas.microsoft.com/office/drawing/2014/main" val="10018"/>
                  </a:ext>
                </a:extLst>
              </a:tr>
            </a:tbl>
          </a:graphicData>
        </a:graphic>
      </p:graphicFrame>
      <p:graphicFrame>
        <p:nvGraphicFramePr>
          <p:cNvPr id="4" name="Table 3"/>
          <p:cNvGraphicFramePr>
            <a:graphicFrameLocks noGrp="1"/>
          </p:cNvGraphicFramePr>
          <p:nvPr/>
        </p:nvGraphicFramePr>
        <p:xfrm>
          <a:off x="457680" y="6110158"/>
          <a:ext cx="5866012" cy="2638109"/>
        </p:xfrm>
        <a:graphic>
          <a:graphicData uri="http://schemas.openxmlformats.org/drawingml/2006/table">
            <a:tbl>
              <a:tblPr firstRow="1" bandRow="1">
                <a:tableStyleId>{5940675A-B579-460E-94D1-54222C63F5DA}</a:tableStyleId>
              </a:tblPr>
              <a:tblGrid>
                <a:gridCol w="1595592">
                  <a:extLst>
                    <a:ext uri="{9D8B030D-6E8A-4147-A177-3AD203B41FA5}">
                      <a16:colId xmlns:a16="http://schemas.microsoft.com/office/drawing/2014/main" val="20000"/>
                    </a:ext>
                  </a:extLst>
                </a:gridCol>
                <a:gridCol w="2091909">
                  <a:extLst>
                    <a:ext uri="{9D8B030D-6E8A-4147-A177-3AD203B41FA5}">
                      <a16:colId xmlns:a16="http://schemas.microsoft.com/office/drawing/2014/main" val="20001"/>
                    </a:ext>
                  </a:extLst>
                </a:gridCol>
                <a:gridCol w="2178511">
                  <a:extLst>
                    <a:ext uri="{9D8B030D-6E8A-4147-A177-3AD203B41FA5}">
                      <a16:colId xmlns:a16="http://schemas.microsoft.com/office/drawing/2014/main" val="20002"/>
                    </a:ext>
                  </a:extLst>
                </a:gridCol>
              </a:tblGrid>
              <a:tr h="256749">
                <a:tc>
                  <a:txBody>
                    <a:bodyPr/>
                    <a:lstStyle/>
                    <a:p>
                      <a:r>
                        <a:rPr lang="en-AU" sz="1000" b="1" dirty="0">
                          <a:latin typeface="Arial Narrow" panose="020B0606020202030204" pitchFamily="34" charset="0"/>
                        </a:rPr>
                        <a:t>Dangerous</a:t>
                      </a:r>
                      <a:r>
                        <a:rPr lang="en-AU" sz="1000" b="1" baseline="0" dirty="0">
                          <a:latin typeface="Arial Narrow" panose="020B0606020202030204" pitchFamily="34" charset="0"/>
                        </a:rPr>
                        <a:t> Marine Creature</a:t>
                      </a:r>
                      <a:endParaRPr lang="en-AU" sz="1000" b="1" dirty="0">
                        <a:latin typeface="Arial Narrow" panose="020B0606020202030204" pitchFamily="34" charset="0"/>
                      </a:endParaRPr>
                    </a:p>
                  </a:txBody>
                  <a:tcPr>
                    <a:solidFill>
                      <a:schemeClr val="bg1">
                        <a:lumMod val="85000"/>
                      </a:schemeClr>
                    </a:solidFill>
                  </a:tcPr>
                </a:tc>
                <a:tc>
                  <a:txBody>
                    <a:bodyPr/>
                    <a:lstStyle/>
                    <a:p>
                      <a:r>
                        <a:rPr lang="en-AU" sz="1000" b="1" dirty="0">
                          <a:latin typeface="Arial Narrow" panose="020B0606020202030204" pitchFamily="34" charset="0"/>
                        </a:rPr>
                        <a:t>Signs/</a:t>
                      </a:r>
                      <a:r>
                        <a:rPr lang="en-AU" sz="1000" b="1" baseline="0" dirty="0">
                          <a:latin typeface="Arial Narrow" panose="020B0606020202030204" pitchFamily="34" charset="0"/>
                        </a:rPr>
                        <a:t>Symptoms</a:t>
                      </a:r>
                      <a:endParaRPr lang="en-AU" sz="1000" b="1" dirty="0">
                        <a:latin typeface="Arial Narrow" panose="020B0606020202030204" pitchFamily="34" charset="0"/>
                      </a:endParaRPr>
                    </a:p>
                  </a:txBody>
                  <a:tcPr>
                    <a:solidFill>
                      <a:schemeClr val="bg1">
                        <a:lumMod val="85000"/>
                      </a:schemeClr>
                    </a:solidFill>
                  </a:tcPr>
                </a:tc>
                <a:tc>
                  <a:txBody>
                    <a:bodyPr/>
                    <a:lstStyle/>
                    <a:p>
                      <a:r>
                        <a:rPr lang="en-AU" sz="1000" b="1" dirty="0">
                          <a:latin typeface="Arial Narrow" panose="020B0606020202030204" pitchFamily="34" charset="0"/>
                        </a:rPr>
                        <a:t>First</a:t>
                      </a:r>
                      <a:r>
                        <a:rPr lang="en-AU" sz="1000" b="1" baseline="0" dirty="0">
                          <a:latin typeface="Arial Narrow" panose="020B0606020202030204" pitchFamily="34" charset="0"/>
                        </a:rPr>
                        <a:t> Aid </a:t>
                      </a: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53030">
                <a:tc>
                  <a:txBody>
                    <a:bodyPr/>
                    <a:lstStyle/>
                    <a:p>
                      <a:r>
                        <a:rPr lang="en-AU" sz="800" b="0" dirty="0">
                          <a:latin typeface="Arial Narrow" panose="020B0606020202030204" pitchFamily="34" charset="0"/>
                        </a:rPr>
                        <a:t>Irukandji – related to box jellyfish</a:t>
                      </a:r>
                    </a:p>
                    <a:p>
                      <a:r>
                        <a:rPr lang="en-AU" sz="800" b="0" dirty="0">
                          <a:latin typeface="Arial Narrow" panose="020B0606020202030204" pitchFamily="34" charset="0"/>
                        </a:rPr>
                        <a:t>(</a:t>
                      </a:r>
                      <a:r>
                        <a:rPr lang="en-AU" sz="800" b="0" i="1" dirty="0">
                          <a:latin typeface="Arial Narrow" panose="020B0606020202030204" pitchFamily="34" charset="0"/>
                        </a:rPr>
                        <a:t>note:</a:t>
                      </a:r>
                      <a:r>
                        <a:rPr lang="en-AU" sz="800" b="0" i="1" baseline="0" dirty="0">
                          <a:latin typeface="Arial Narrow" panose="020B0606020202030204" pitchFamily="34" charset="0"/>
                        </a:rPr>
                        <a:t> </a:t>
                      </a:r>
                      <a:r>
                        <a:rPr lang="en-AU" sz="800" b="0" baseline="0" dirty="0">
                          <a:latin typeface="Arial Narrow" panose="020B0606020202030204" pitchFamily="34" charset="0"/>
                        </a:rPr>
                        <a:t>average size is 2cm). </a:t>
                      </a:r>
                      <a:endParaRPr lang="en-AU" sz="800" b="0" dirty="0">
                        <a:latin typeface="Arial Narrow" panose="020B0606020202030204" pitchFamily="34" charset="0"/>
                      </a:endParaRPr>
                    </a:p>
                  </a:txBody>
                  <a:tcPr/>
                </a:tc>
                <a:tc>
                  <a:txBody>
                    <a:bodyPr/>
                    <a:lstStyle/>
                    <a:p>
                      <a:r>
                        <a:rPr lang="en-AU" sz="800" dirty="0">
                          <a:latin typeface="Arial Narrow" panose="020B0606020202030204" pitchFamily="34" charset="0"/>
                        </a:rPr>
                        <a:t>Initial sting is painless. </a:t>
                      </a:r>
                      <a:r>
                        <a:rPr lang="en-AU" sz="800" baseline="0" dirty="0">
                          <a:latin typeface="Arial Narrow" panose="020B0606020202030204" pitchFamily="34" charset="0"/>
                        </a:rPr>
                        <a:t>20min later, s</a:t>
                      </a:r>
                      <a:r>
                        <a:rPr lang="en-AU" sz="800" dirty="0">
                          <a:latin typeface="Arial Narrow" panose="020B0606020202030204" pitchFamily="34" charset="0"/>
                        </a:rPr>
                        <a:t>evere</a:t>
                      </a:r>
                      <a:r>
                        <a:rPr lang="en-AU" sz="800" baseline="0" dirty="0">
                          <a:latin typeface="Arial Narrow" panose="020B0606020202030204" pitchFamily="34" charset="0"/>
                        </a:rPr>
                        <a:t> lower back pain followed by nervous system shut down</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Evacuate</a:t>
                      </a:r>
                      <a:r>
                        <a:rPr lang="en-AU" sz="800" baseline="0" dirty="0">
                          <a:latin typeface="Arial Narrow" panose="020B0606020202030204" pitchFamily="34" charset="0"/>
                        </a:rPr>
                        <a:t> asap to nearest medical facility. Reassure patient and be ready to conduct CPR. Administer O</a:t>
                      </a:r>
                      <a:r>
                        <a:rPr lang="en-AU" sz="600" baseline="0" dirty="0">
                          <a:latin typeface="Arial Narrow" panose="020B0606020202030204" pitchFamily="34" charset="0"/>
                        </a:rPr>
                        <a:t>2.</a:t>
                      </a:r>
                      <a:endParaRPr lang="en-AU" sz="600" dirty="0">
                        <a:latin typeface="Arial Narrow" panose="020B0606020202030204" pitchFamily="34" charset="0"/>
                      </a:endParaRPr>
                    </a:p>
                  </a:txBody>
                  <a:tcPr/>
                </a:tc>
                <a:extLst>
                  <a:ext uri="{0D108BD9-81ED-4DB2-BD59-A6C34878D82A}">
                    <a16:rowId xmlns:a16="http://schemas.microsoft.com/office/drawing/2014/main" val="10001"/>
                  </a:ext>
                </a:extLst>
              </a:tr>
              <a:tr h="225370">
                <a:tc>
                  <a:txBody>
                    <a:bodyPr/>
                    <a:lstStyle/>
                    <a:p>
                      <a:r>
                        <a:rPr lang="en-AU" sz="800" b="0" dirty="0">
                          <a:latin typeface="Arial Narrow" panose="020B0606020202030204" pitchFamily="34" charset="0"/>
                        </a:rPr>
                        <a:t>Box Jellyfish</a:t>
                      </a:r>
                    </a:p>
                  </a:txBody>
                  <a:tcPr/>
                </a:tc>
                <a:tc>
                  <a:txBody>
                    <a:bodyPr/>
                    <a:lstStyle/>
                    <a:p>
                      <a:r>
                        <a:rPr lang="en-AU" sz="800" dirty="0">
                          <a:solidFill>
                            <a:schemeClr val="tx1"/>
                          </a:solidFill>
                          <a:latin typeface="Arial Narrow" panose="020B0606020202030204" pitchFamily="34" charset="0"/>
                        </a:rPr>
                        <a:t>Very painful</a:t>
                      </a:r>
                      <a:r>
                        <a:rPr lang="en-AU" sz="800" baseline="0" dirty="0">
                          <a:solidFill>
                            <a:schemeClr val="tx1"/>
                          </a:solidFill>
                          <a:latin typeface="Arial Narrow" panose="020B0606020202030204" pitchFamily="34" charset="0"/>
                        </a:rPr>
                        <a:t> whip marks </a:t>
                      </a:r>
                      <a:r>
                        <a:rPr lang="en-AU" sz="800" baseline="0" dirty="0">
                          <a:solidFill>
                            <a:schemeClr val="tx1"/>
                          </a:solidFill>
                          <a:latin typeface="Arial Narrow" panose="020B0606020202030204" pitchFamily="34" charset="0"/>
                          <a:sym typeface="Wingdings" panose="05000000000000000000" pitchFamily="2" charset="2"/>
                        </a:rPr>
                        <a:t> </a:t>
                      </a:r>
                      <a:r>
                        <a:rPr lang="en-AU" sz="800" baseline="0" dirty="0">
                          <a:solidFill>
                            <a:schemeClr val="tx1"/>
                          </a:solidFill>
                          <a:latin typeface="Arial Narrow" panose="020B0606020202030204" pitchFamily="34" charset="0"/>
                        </a:rPr>
                        <a:t>Heart attack</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25370">
                <a:tc>
                  <a:txBody>
                    <a:bodyPr/>
                    <a:lstStyle/>
                    <a:p>
                      <a:r>
                        <a:rPr lang="en-AU" sz="800" b="0" dirty="0">
                          <a:latin typeface="Arial Narrow" panose="020B0606020202030204" pitchFamily="34" charset="0"/>
                        </a:rPr>
                        <a:t>Blue bottle</a:t>
                      </a:r>
                    </a:p>
                  </a:txBody>
                  <a:tcPr/>
                </a:tc>
                <a:tc>
                  <a:txBody>
                    <a:bodyPr/>
                    <a:lstStyle/>
                    <a:p>
                      <a:r>
                        <a:rPr lang="en-AU" sz="800" dirty="0">
                          <a:solidFill>
                            <a:schemeClr val="tx1"/>
                          </a:solidFill>
                          <a:latin typeface="Arial Narrow" panose="020B0606020202030204" pitchFamily="34" charset="0"/>
                        </a:rPr>
                        <a:t>Painful</a:t>
                      </a:r>
                      <a:r>
                        <a:rPr lang="en-AU" sz="800" baseline="0" dirty="0">
                          <a:solidFill>
                            <a:schemeClr val="tx1"/>
                          </a:solidFill>
                          <a:latin typeface="Arial Narrow" panose="020B0606020202030204" pitchFamily="34" charset="0"/>
                        </a:rPr>
                        <a:t> whip marks </a:t>
                      </a:r>
                      <a:r>
                        <a:rPr lang="en-AU" sz="800" baseline="0" dirty="0">
                          <a:solidFill>
                            <a:schemeClr val="tx1"/>
                          </a:solidFill>
                          <a:latin typeface="Arial Narrow" panose="020B0606020202030204" pitchFamily="34" charset="0"/>
                          <a:sym typeface="Wingdings" panose="05000000000000000000" pitchFamily="2" charset="2"/>
                        </a:rPr>
                        <a:t> </a:t>
                      </a:r>
                      <a:r>
                        <a:rPr lang="en-AU" sz="800" baseline="0" dirty="0">
                          <a:solidFill>
                            <a:schemeClr val="tx1"/>
                          </a:solidFill>
                          <a:latin typeface="Arial Narrow" panose="020B0606020202030204" pitchFamily="34" charset="0"/>
                        </a:rPr>
                        <a:t>Lymph node pain</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25370">
                <a:tc>
                  <a:txBody>
                    <a:bodyPr/>
                    <a:lstStyle/>
                    <a:p>
                      <a:r>
                        <a:rPr lang="en-AU" sz="800" b="0" dirty="0">
                          <a:latin typeface="Arial Narrow" panose="020B0606020202030204" pitchFamily="34" charset="0"/>
                        </a:rPr>
                        <a:t>Stinging Hydroid (e.g. fire coral)</a:t>
                      </a:r>
                    </a:p>
                  </a:txBody>
                  <a:tcPr/>
                </a:tc>
                <a:tc>
                  <a:txBody>
                    <a:bodyPr/>
                    <a:lstStyle/>
                    <a:p>
                      <a:r>
                        <a:rPr lang="en-AU" sz="800" dirty="0">
                          <a:solidFill>
                            <a:schemeClr val="tx1"/>
                          </a:solidFill>
                          <a:latin typeface="Arial Narrow" panose="020B0606020202030204" pitchFamily="34" charset="0"/>
                        </a:rPr>
                        <a:t>Painful, itchy weals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5370">
                <a:tc>
                  <a:txBody>
                    <a:bodyPr/>
                    <a:lstStyle/>
                    <a:p>
                      <a:r>
                        <a:rPr lang="en-AU" sz="800" b="0" dirty="0">
                          <a:latin typeface="Arial Narrow" panose="020B0606020202030204" pitchFamily="34" charset="0"/>
                        </a:rPr>
                        <a:t>Sea urchin or Crown</a:t>
                      </a:r>
                      <a:r>
                        <a:rPr lang="en-AU" sz="800" b="0" baseline="0" dirty="0">
                          <a:latin typeface="Arial Narrow" panose="020B0606020202030204" pitchFamily="34" charset="0"/>
                        </a:rPr>
                        <a:t> of Thorns (spine)</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Pain, redness and swelling around wound</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25370">
                <a:tc>
                  <a:txBody>
                    <a:bodyPr/>
                    <a:lstStyle/>
                    <a:p>
                      <a:r>
                        <a:rPr lang="en-AU" sz="800" b="0" dirty="0">
                          <a:latin typeface="Arial Narrow" panose="020B0606020202030204" pitchFamily="34" charset="0"/>
                        </a:rPr>
                        <a:t>Stone</a:t>
                      </a:r>
                      <a:r>
                        <a:rPr lang="en-AU" sz="800" b="0" baseline="0" dirty="0">
                          <a:latin typeface="Arial Narrow" panose="020B0606020202030204" pitchFamily="34" charset="0"/>
                        </a:rPr>
                        <a:t> fish (spine)</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Extreme pain at the site of the wound</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25370">
                <a:tc>
                  <a:txBody>
                    <a:bodyPr/>
                    <a:lstStyle/>
                    <a:p>
                      <a:r>
                        <a:rPr lang="en-AU" sz="800" b="0" dirty="0">
                          <a:latin typeface="Arial Narrow" panose="020B0606020202030204" pitchFamily="34" charset="0"/>
                        </a:rPr>
                        <a:t>Sting ray (barb)</a:t>
                      </a:r>
                    </a:p>
                  </a:txBody>
                  <a:tcPr/>
                </a:tc>
                <a:tc>
                  <a:txBody>
                    <a:bodyPr/>
                    <a:lstStyle/>
                    <a:p>
                      <a:r>
                        <a:rPr lang="en-AU" sz="800" dirty="0">
                          <a:solidFill>
                            <a:schemeClr val="tx1"/>
                          </a:solidFill>
                          <a:latin typeface="Arial Narrow" panose="020B0606020202030204" pitchFamily="34" charset="0"/>
                        </a:rPr>
                        <a:t>Extreme pain at the site of the</a:t>
                      </a:r>
                      <a:r>
                        <a:rPr lang="en-AU" sz="800" baseline="0" dirty="0">
                          <a:solidFill>
                            <a:schemeClr val="tx1"/>
                          </a:solidFill>
                          <a:latin typeface="Arial Narrow" panose="020B0606020202030204" pitchFamily="34" charset="0"/>
                        </a:rPr>
                        <a:t> wound</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225370">
                <a:tc>
                  <a:txBody>
                    <a:bodyPr/>
                    <a:lstStyle/>
                    <a:p>
                      <a:r>
                        <a:rPr lang="en-AU" sz="800" b="0" dirty="0">
                          <a:latin typeface="Arial Narrow" panose="020B0606020202030204" pitchFamily="34" charset="0"/>
                        </a:rPr>
                        <a:t>Animal Bite (moray eel, shark</a:t>
                      </a:r>
                      <a:r>
                        <a:rPr lang="en-AU" sz="800" b="0" baseline="0" dirty="0">
                          <a:latin typeface="Arial Narrow" panose="020B0606020202030204" pitchFamily="34" charset="0"/>
                        </a:rPr>
                        <a:t> etc.)</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Excessive bleeding</a:t>
                      </a:r>
                      <a:r>
                        <a:rPr lang="en-AU" sz="800" baseline="0" dirty="0">
                          <a:solidFill>
                            <a:schemeClr val="tx1"/>
                          </a:solidFill>
                          <a:latin typeface="Arial Narrow" panose="020B0606020202030204" pitchFamily="34" charset="0"/>
                        </a:rPr>
                        <a:t> </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225370">
                <a:tc>
                  <a:txBody>
                    <a:bodyPr/>
                    <a:lstStyle/>
                    <a:p>
                      <a:r>
                        <a:rPr lang="en-AU" sz="800" b="0" dirty="0">
                          <a:latin typeface="Arial Narrow" panose="020B0606020202030204" pitchFamily="34" charset="0"/>
                        </a:rPr>
                        <a:t>Textile</a:t>
                      </a:r>
                      <a:r>
                        <a:rPr lang="en-AU" sz="800" b="0" baseline="0" dirty="0">
                          <a:latin typeface="Arial Narrow" panose="020B0606020202030204" pitchFamily="34" charset="0"/>
                        </a:rPr>
                        <a:t> Cone Shell</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Puncture </a:t>
                      </a:r>
                      <a:r>
                        <a:rPr lang="en-AU" sz="800" baseline="0" dirty="0">
                          <a:solidFill>
                            <a:schemeClr val="tx1"/>
                          </a:solidFill>
                          <a:latin typeface="Arial Narrow" panose="020B0606020202030204" pitchFamily="34" charset="0"/>
                          <a:sym typeface="Wingdings" panose="05000000000000000000" pitchFamily="2" charset="2"/>
                        </a:rPr>
                        <a:t> numbness  breathing failure</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225370">
                <a:tc>
                  <a:txBody>
                    <a:bodyPr/>
                    <a:lstStyle/>
                    <a:p>
                      <a:r>
                        <a:rPr lang="en-AU" sz="800" b="0" dirty="0">
                          <a:latin typeface="Arial Narrow" panose="020B0606020202030204" pitchFamily="34" charset="0"/>
                        </a:rPr>
                        <a:t>Blue-ringed Octopus (bite)</a:t>
                      </a:r>
                    </a:p>
                  </a:txBody>
                  <a:tcPr/>
                </a:tc>
                <a:tc>
                  <a:txBody>
                    <a:bodyPr/>
                    <a:lstStyle/>
                    <a:p>
                      <a:r>
                        <a:rPr lang="en-AU" sz="800" dirty="0">
                          <a:solidFill>
                            <a:schemeClr val="tx1"/>
                          </a:solidFill>
                          <a:latin typeface="Arial Narrow" panose="020B0606020202030204" pitchFamily="34" charset="0"/>
                        </a:rPr>
                        <a:t>Bite</a:t>
                      </a:r>
                      <a:r>
                        <a:rPr lang="en-AU" sz="800" baseline="0" dirty="0">
                          <a:solidFill>
                            <a:schemeClr val="tx1"/>
                          </a:solidFill>
                          <a:latin typeface="Arial Narrow" panose="020B0606020202030204" pitchFamily="34" charset="0"/>
                        </a:rPr>
                        <a:t> is often not felt </a:t>
                      </a:r>
                      <a:r>
                        <a:rPr lang="en-AU" sz="800" baseline="0" dirty="0">
                          <a:solidFill>
                            <a:schemeClr val="tx1"/>
                          </a:solidFill>
                          <a:latin typeface="Arial Narrow" panose="020B0606020202030204" pitchFamily="34" charset="0"/>
                          <a:sym typeface="Wingdings" panose="05000000000000000000" pitchFamily="2" charset="2"/>
                        </a:rPr>
                        <a:t> paralysis</a:t>
                      </a:r>
                      <a:endParaRPr lang="en-AU" sz="800" dirty="0">
                        <a:solidFill>
                          <a:schemeClr val="tx1"/>
                        </a:solidFill>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82C575ED-76EE-430B-B683-0383E467346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 name="TextBox 17">
            <a:extLst>
              <a:ext uri="{FF2B5EF4-FFF2-40B4-BE49-F238E27FC236}">
                <a16:creationId xmlns:a16="http://schemas.microsoft.com/office/drawing/2014/main" id="{3C02223E-BFF2-4F87-8F3B-4038673576DA}"/>
              </a:ext>
            </a:extLst>
          </p:cNvPr>
          <p:cNvSpPr txBox="1"/>
          <p:nvPr/>
        </p:nvSpPr>
        <p:spPr>
          <a:xfrm>
            <a:off x="5806289" y="1761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7" name="Straight Connector 16">
            <a:extLst>
              <a:ext uri="{FF2B5EF4-FFF2-40B4-BE49-F238E27FC236}">
                <a16:creationId xmlns:a16="http://schemas.microsoft.com/office/drawing/2014/main" id="{E4EF2007-3B3B-4DA8-9760-401209062AE3}"/>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E27C2B-2B45-4EDC-AE9D-B87F495594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C3B8F7E3-D6A7-569F-E7B0-8C2A33089A90}"/>
              </a:ext>
            </a:extLst>
          </p:cNvPr>
          <p:cNvSpPr txBox="1"/>
          <p:nvPr/>
        </p:nvSpPr>
        <p:spPr>
          <a:xfrm>
            <a:off x="1356346" y="145394"/>
            <a:ext cx="448730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Consider Risks/Ethics/Environmental Issues</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Research and Planning</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Experimental Design</a:t>
            </a:r>
            <a:endParaRPr lang="en-AU" b="1" i="1" dirty="0">
              <a:highlight>
                <a:srgbClr val="FFFF00"/>
              </a:highlight>
              <a:latin typeface="Arial Narrow" panose="020B0606020202030204" pitchFamily="34" charset="0"/>
            </a:endParaRPr>
          </a:p>
        </p:txBody>
      </p:sp>
      <p:cxnSp>
        <p:nvCxnSpPr>
          <p:cNvPr id="5" name="Straight Connector 4">
            <a:extLst>
              <a:ext uri="{FF2B5EF4-FFF2-40B4-BE49-F238E27FC236}">
                <a16:creationId xmlns:a16="http://schemas.microsoft.com/office/drawing/2014/main" id="{F6D124A2-270B-DD11-2BA1-4B529161583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2F98CA6F-970F-21B0-0B9C-37E4A28234C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D9641897-DA9C-E270-A933-BC21ACAAA09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536370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C7BBB76-3D5A-B0BA-7E05-F9190434C290}"/>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Collect your data</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Collection and Processing of Data</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Data Collection </a:t>
            </a:r>
            <a:endParaRPr lang="en-AU" b="1" i="1" dirty="0">
              <a:highlight>
                <a:srgbClr val="FFFF00"/>
              </a:highlight>
              <a:latin typeface="Arial Narrow" panose="020B0606020202030204" pitchFamily="34" charset="0"/>
            </a:endParaRPr>
          </a:p>
        </p:txBody>
      </p:sp>
      <p:sp>
        <p:nvSpPr>
          <p:cNvPr id="6" name="TextBox 5">
            <a:extLst>
              <a:ext uri="{FF2B5EF4-FFF2-40B4-BE49-F238E27FC236}">
                <a16:creationId xmlns:a16="http://schemas.microsoft.com/office/drawing/2014/main" id="{F93503E6-F3DB-FCAB-1192-9AC9552DC9D2}"/>
              </a:ext>
            </a:extLst>
          </p:cNvPr>
          <p:cNvSpPr txBox="1"/>
          <p:nvPr/>
        </p:nvSpPr>
        <p:spPr>
          <a:xfrm>
            <a:off x="1844824" y="3275856"/>
            <a:ext cx="2304256" cy="369332"/>
          </a:xfrm>
          <a:prstGeom prst="rect">
            <a:avLst/>
          </a:prstGeom>
          <a:noFill/>
        </p:spPr>
        <p:txBody>
          <a:bodyPr wrap="square" rtlCol="0">
            <a:spAutoFit/>
          </a:bodyPr>
          <a:lstStyle/>
          <a:p>
            <a:r>
              <a:rPr lang="en-US" dirty="0"/>
              <a:t>Pictures…</a:t>
            </a:r>
          </a:p>
        </p:txBody>
      </p: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6428345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5381" y="1020276"/>
            <a:ext cx="5844230" cy="276999"/>
          </a:xfrm>
          <a:prstGeom prst="rect">
            <a:avLst/>
          </a:prstGeom>
          <a:solidFill>
            <a:schemeClr val="tx1"/>
          </a:solidFill>
          <a:ln>
            <a:solidFill>
              <a:schemeClr val="tx1"/>
            </a:solidFill>
          </a:ln>
          <a:effectLst/>
        </p:spPr>
        <p:txBody>
          <a:bodyPr wrap="square">
            <a:spAutoFit/>
          </a:bodyPr>
          <a:lstStyle/>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Activity: Follow the flow chart to analyse your data and answer your research question! </a:t>
            </a:r>
          </a:p>
        </p:txBody>
      </p:sp>
      <p:sp>
        <p:nvSpPr>
          <p:cNvPr id="23" name="TextBox 22"/>
          <p:cNvSpPr txBox="1"/>
          <p:nvPr/>
        </p:nvSpPr>
        <p:spPr>
          <a:xfrm>
            <a:off x="469900" y="1339647"/>
            <a:ext cx="5854137"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24" name="Rectangle 23"/>
          <p:cNvSpPr/>
          <p:nvPr/>
        </p:nvSpPr>
        <p:spPr>
          <a:xfrm>
            <a:off x="3661642" y="1367378"/>
            <a:ext cx="1104013" cy="3595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4956949" y="1367036"/>
            <a:ext cx="1147565" cy="360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185187" y="1370146"/>
            <a:ext cx="863134" cy="355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939488" y="3305377"/>
            <a:ext cx="2870940" cy="738664"/>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Population Size</a:t>
            </a:r>
            <a:r>
              <a:rPr lang="en-AU" sz="1200" dirty="0">
                <a:latin typeface="Arial Narrow" panose="020B0606020202030204" pitchFamily="34" charset="0"/>
              </a:rPr>
              <a:t>=    </a:t>
            </a:r>
            <a:r>
              <a:rPr lang="en-AU" sz="1200" u="sng" dirty="0">
                <a:latin typeface="Arial Narrow" panose="020B0606020202030204" pitchFamily="34" charset="0"/>
              </a:rPr>
              <a:t>    x total </a:t>
            </a:r>
            <a:r>
              <a:rPr lang="en-AU" sz="1200" i="1" u="sng" dirty="0">
                <a:latin typeface="Arial Narrow" panose="020B0606020202030204" pitchFamily="34" charset="0"/>
              </a:rPr>
              <a:t>area</a:t>
            </a:r>
            <a:r>
              <a:rPr lang="en-AU" sz="1200" u="sng" dirty="0">
                <a:latin typeface="Arial Narrow" panose="020B0606020202030204" pitchFamily="34" charset="0"/>
              </a:rPr>
              <a:t> of population</a:t>
            </a:r>
          </a:p>
          <a:p>
            <a:pPr algn="ctr"/>
            <a:r>
              <a:rPr lang="en-AU" sz="1200" dirty="0">
                <a:latin typeface="Arial Narrow" panose="020B0606020202030204" pitchFamily="34" charset="0"/>
              </a:rPr>
              <a:t>                                 area of one quadrat </a:t>
            </a:r>
          </a:p>
          <a:p>
            <a:pPr algn="ctr"/>
            <a:endParaRPr lang="en-AU" sz="1200" dirty="0">
              <a:latin typeface="Arial Narrow" panose="020B0606020202030204" pitchFamily="34" charset="0"/>
            </a:endParaRPr>
          </a:p>
          <a:p>
            <a:pPr algn="ctr"/>
            <a:endParaRPr lang="en-AU" sz="600" dirty="0">
              <a:latin typeface="Arial Narrow" panose="020B0606020202030204" pitchFamily="34" charset="0"/>
            </a:endParaRPr>
          </a:p>
        </p:txBody>
      </p:sp>
      <p:sp>
        <p:nvSpPr>
          <p:cNvPr id="38" name="TextBox 37"/>
          <p:cNvSpPr txBox="1"/>
          <p:nvPr/>
        </p:nvSpPr>
        <p:spPr>
          <a:xfrm>
            <a:off x="961896" y="3586830"/>
            <a:ext cx="3095885" cy="584775"/>
          </a:xfrm>
          <a:prstGeom prst="rect">
            <a:avLst/>
          </a:prstGeom>
          <a:noFill/>
        </p:spPr>
        <p:txBody>
          <a:bodyPr wrap="square" rtlCol="0">
            <a:spAutoFit/>
          </a:bodyPr>
          <a:lstStyle/>
          <a:p>
            <a:r>
              <a:rPr lang="en-AU" sz="800" dirty="0">
                <a:latin typeface="Arial Narrow" panose="020B0606020202030204" pitchFamily="34" charset="0"/>
              </a:rPr>
              <a:t>where:</a:t>
            </a:r>
          </a:p>
          <a:p>
            <a:r>
              <a:rPr lang="en-AU" sz="800" dirty="0">
                <a:latin typeface="Arial Narrow" panose="020B0606020202030204" pitchFamily="34" charset="0"/>
              </a:rPr>
              <a:t>N = Total Population Size</a:t>
            </a:r>
          </a:p>
          <a:p>
            <a:r>
              <a:rPr lang="en-AU" sz="800" dirty="0">
                <a:latin typeface="Arial Narrow" panose="020B0606020202030204" pitchFamily="34" charset="0"/>
              </a:rPr>
              <a:t>   = </a:t>
            </a:r>
            <a:r>
              <a:rPr lang="en-AU" sz="800" b="1" dirty="0">
                <a:latin typeface="Arial Narrow" panose="020B0606020202030204" pitchFamily="34" charset="0"/>
              </a:rPr>
              <a:t>sample mean =  </a:t>
            </a:r>
            <a:r>
              <a:rPr lang="en-AU" sz="800" dirty="0">
                <a:latin typeface="Arial Narrow" panose="020B0606020202030204" pitchFamily="34" charset="0"/>
              </a:rPr>
              <a:t>TOTAL count of individuals / number of quadrats</a:t>
            </a:r>
          </a:p>
          <a:p>
            <a:endParaRPr lang="en-AU" sz="800" dirty="0">
              <a:latin typeface="Arial Narrow" panose="020B0606020202030204" pitchFamily="34" charset="0"/>
            </a:endParaRPr>
          </a:p>
        </p:txBody>
      </p:sp>
      <p:pic>
        <p:nvPicPr>
          <p:cNvPr id="41" name="Picture 40"/>
          <p:cNvPicPr>
            <a:picLocks noChangeAspect="1"/>
          </p:cNvPicPr>
          <p:nvPr/>
        </p:nvPicPr>
        <p:blipFill>
          <a:blip r:embed="rId3"/>
          <a:stretch>
            <a:fillRect/>
          </a:stretch>
        </p:blipFill>
        <p:spPr>
          <a:xfrm>
            <a:off x="2147464" y="3360298"/>
            <a:ext cx="133752" cy="155589"/>
          </a:xfrm>
          <a:prstGeom prst="rect">
            <a:avLst/>
          </a:prstGeom>
        </p:spPr>
      </p:pic>
      <p:sp>
        <p:nvSpPr>
          <p:cNvPr id="45" name="Rectangle 44"/>
          <p:cNvSpPr/>
          <p:nvPr/>
        </p:nvSpPr>
        <p:spPr>
          <a:xfrm>
            <a:off x="4201616" y="2177542"/>
            <a:ext cx="2080719" cy="63407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Calculate the </a:t>
            </a:r>
          </a:p>
          <a:p>
            <a:pPr algn="ctr"/>
            <a:r>
              <a:rPr lang="en-AU" sz="1200" b="1" dirty="0">
                <a:solidFill>
                  <a:schemeClr val="tx1"/>
                </a:solidFill>
                <a:latin typeface="Arial Narrow" panose="020B0606020202030204" pitchFamily="34" charset="0"/>
              </a:rPr>
              <a:t>mean, </a:t>
            </a:r>
          </a:p>
          <a:p>
            <a:pPr algn="ctr"/>
            <a:r>
              <a:rPr lang="en-AU" sz="1200" b="1" dirty="0">
                <a:solidFill>
                  <a:schemeClr val="tx1"/>
                </a:solidFill>
                <a:latin typeface="Arial Narrow" panose="020B0606020202030204" pitchFamily="34" charset="0"/>
              </a:rPr>
              <a:t>standard deviation, </a:t>
            </a:r>
          </a:p>
          <a:p>
            <a:pPr algn="ctr"/>
            <a:r>
              <a:rPr lang="en-AU" sz="1200" b="1" dirty="0">
                <a:solidFill>
                  <a:schemeClr val="tx1"/>
                </a:solidFill>
                <a:latin typeface="Arial Narrow" panose="020B0606020202030204" pitchFamily="34" charset="0"/>
              </a:rPr>
              <a:t>standard error &amp; </a:t>
            </a:r>
          </a:p>
          <a:p>
            <a:pPr algn="ctr"/>
            <a:r>
              <a:rPr lang="en-AU" sz="1200" b="1" dirty="0">
                <a:solidFill>
                  <a:schemeClr val="tx1"/>
                </a:solidFill>
                <a:latin typeface="Arial Narrow" panose="020B0606020202030204" pitchFamily="34" charset="0"/>
              </a:rPr>
              <a:t>confidence interval </a:t>
            </a:r>
          </a:p>
          <a:p>
            <a:pPr algn="ctr"/>
            <a:r>
              <a:rPr lang="en-AU" sz="1200" b="1" dirty="0">
                <a:solidFill>
                  <a:schemeClr val="tx1"/>
                </a:solidFill>
                <a:latin typeface="Arial Narrow" panose="020B0606020202030204" pitchFamily="34" charset="0"/>
              </a:rPr>
              <a:t>of each population (group).</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 Conduct a t-test </a:t>
            </a:r>
          </a:p>
          <a:p>
            <a:pPr algn="ctr"/>
            <a:r>
              <a:rPr lang="en-AU" sz="1200" b="1" dirty="0">
                <a:solidFill>
                  <a:schemeClr val="tx1"/>
                </a:solidFill>
                <a:latin typeface="Arial Narrow" panose="020B0606020202030204" pitchFamily="34" charset="0"/>
              </a:rPr>
              <a:t>or use error bars </a:t>
            </a:r>
          </a:p>
          <a:p>
            <a:pPr algn="ctr"/>
            <a:r>
              <a:rPr lang="en-AU" sz="1200" b="1" dirty="0">
                <a:solidFill>
                  <a:schemeClr val="tx1"/>
                </a:solidFill>
                <a:latin typeface="Arial Narrow" panose="020B0606020202030204" pitchFamily="34" charset="0"/>
              </a:rPr>
              <a:t>to statistically answer your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research question.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See pages 52-54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for instructions </a:t>
            </a: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p:txBody>
      </p:sp>
      <p:sp>
        <p:nvSpPr>
          <p:cNvPr id="46" name="Up Arrow 45"/>
          <p:cNvSpPr/>
          <p:nvPr/>
        </p:nvSpPr>
        <p:spPr>
          <a:xfrm>
            <a:off x="4093212" y="1806912"/>
            <a:ext cx="437013" cy="383056"/>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47" name="Up Arrow 46"/>
          <p:cNvSpPr/>
          <p:nvPr/>
        </p:nvSpPr>
        <p:spPr>
          <a:xfrm>
            <a:off x="5260683" y="1804083"/>
            <a:ext cx="437013" cy="375892"/>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50" name="Up Arrow 49"/>
          <p:cNvSpPr/>
          <p:nvPr/>
        </p:nvSpPr>
        <p:spPr>
          <a:xfrm rot="5400000">
            <a:off x="3781639" y="3581874"/>
            <a:ext cx="437013" cy="402939"/>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Rectangle 51"/>
          <p:cNvSpPr/>
          <p:nvPr/>
        </p:nvSpPr>
        <p:spPr>
          <a:xfrm>
            <a:off x="606221" y="2847128"/>
            <a:ext cx="320938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Q3. Is the dependent variable </a:t>
            </a:r>
            <a:r>
              <a:rPr lang="en-AU" sz="1200" b="1" dirty="0">
                <a:solidFill>
                  <a:schemeClr val="tx1"/>
                </a:solidFill>
                <a:latin typeface="Arial Narrow" panose="020B0606020202030204" pitchFamily="34" charset="0"/>
              </a:rPr>
              <a:t>population size </a:t>
            </a:r>
            <a:r>
              <a:rPr lang="en-AU" sz="1200" dirty="0">
                <a:solidFill>
                  <a:schemeClr val="tx1"/>
                </a:solidFill>
                <a:latin typeface="Arial Narrow" panose="020B0606020202030204" pitchFamily="34" charset="0"/>
              </a:rPr>
              <a:t>(N)? </a:t>
            </a:r>
          </a:p>
        </p:txBody>
      </p:sp>
      <p:sp>
        <p:nvSpPr>
          <p:cNvPr id="7" name="Down Arrow 6"/>
          <p:cNvSpPr/>
          <p:nvPr/>
        </p:nvSpPr>
        <p:spPr>
          <a:xfrm>
            <a:off x="2292812" y="3074167"/>
            <a:ext cx="649147" cy="248177"/>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extBox 7"/>
          <p:cNvSpPr txBox="1"/>
          <p:nvPr/>
        </p:nvSpPr>
        <p:spPr>
          <a:xfrm>
            <a:off x="2426787" y="3068512"/>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5" name="TextBox 54"/>
          <p:cNvSpPr txBox="1"/>
          <p:nvPr/>
        </p:nvSpPr>
        <p:spPr>
          <a:xfrm>
            <a:off x="610885" y="3030684"/>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56" name="Rectangle 55"/>
          <p:cNvSpPr/>
          <p:nvPr/>
        </p:nvSpPr>
        <p:spPr>
          <a:xfrm>
            <a:off x="618868" y="4174944"/>
            <a:ext cx="317102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Q4. Is the dependent variable </a:t>
            </a:r>
            <a:r>
              <a:rPr lang="en-AU" sz="1200" b="1" dirty="0">
                <a:solidFill>
                  <a:schemeClr val="tx1"/>
                </a:solidFill>
                <a:latin typeface="Arial Narrow" panose="020B0606020202030204" pitchFamily="34" charset="0"/>
              </a:rPr>
              <a:t>population density</a:t>
            </a:r>
            <a:r>
              <a:rPr lang="en-AU" sz="1200" dirty="0">
                <a:solidFill>
                  <a:schemeClr val="tx1"/>
                </a:solidFill>
                <a:latin typeface="Arial Narrow" panose="020B0606020202030204" pitchFamily="34" charset="0"/>
              </a:rPr>
              <a:t>? </a:t>
            </a:r>
          </a:p>
        </p:txBody>
      </p:sp>
      <p:sp>
        <p:nvSpPr>
          <p:cNvPr id="57" name="Down Arrow 56"/>
          <p:cNvSpPr/>
          <p:nvPr/>
        </p:nvSpPr>
        <p:spPr>
          <a:xfrm>
            <a:off x="2286779" y="4424474"/>
            <a:ext cx="649147" cy="29470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p:cNvSpPr txBox="1"/>
          <p:nvPr/>
        </p:nvSpPr>
        <p:spPr>
          <a:xfrm>
            <a:off x="2416170" y="439486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9" name="TextBox 58"/>
          <p:cNvSpPr txBox="1"/>
          <p:nvPr/>
        </p:nvSpPr>
        <p:spPr>
          <a:xfrm>
            <a:off x="912298" y="4716723"/>
            <a:ext cx="2882907" cy="276999"/>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Density </a:t>
            </a:r>
            <a:r>
              <a:rPr lang="en-AU" sz="1200" dirty="0">
                <a:latin typeface="Arial Narrow" panose="020B0606020202030204" pitchFamily="34" charset="0"/>
              </a:rPr>
              <a:t>= Population size (see above) / Area</a:t>
            </a:r>
          </a:p>
        </p:txBody>
      </p:sp>
      <p:sp>
        <p:nvSpPr>
          <p:cNvPr id="60" name="Up Arrow 59"/>
          <p:cNvSpPr/>
          <p:nvPr/>
        </p:nvSpPr>
        <p:spPr>
          <a:xfrm rot="5400000">
            <a:off x="3729608" y="4667033"/>
            <a:ext cx="515921" cy="384728"/>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2" name="TextBox 61"/>
          <p:cNvSpPr txBox="1"/>
          <p:nvPr/>
        </p:nvSpPr>
        <p:spPr>
          <a:xfrm>
            <a:off x="640075" y="4369621"/>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63" name="Rectangle 62"/>
          <p:cNvSpPr/>
          <p:nvPr/>
        </p:nvSpPr>
        <p:spPr>
          <a:xfrm>
            <a:off x="618868" y="5085465"/>
            <a:ext cx="317853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Q5. Is the dependent variable </a:t>
            </a:r>
            <a:r>
              <a:rPr lang="en-AU" sz="1200" b="1" dirty="0">
                <a:solidFill>
                  <a:schemeClr val="tx1"/>
                </a:solidFill>
                <a:latin typeface="Arial Narrow" panose="020B0606020202030204" pitchFamily="34" charset="0"/>
              </a:rPr>
              <a:t>percentage cover</a:t>
            </a:r>
            <a:r>
              <a:rPr lang="en-AU" sz="1200" dirty="0">
                <a:solidFill>
                  <a:schemeClr val="tx1"/>
                </a:solidFill>
                <a:latin typeface="Arial Narrow" panose="020B0606020202030204" pitchFamily="34" charset="0"/>
              </a:rPr>
              <a:t>? </a:t>
            </a:r>
          </a:p>
        </p:txBody>
      </p:sp>
      <p:sp>
        <p:nvSpPr>
          <p:cNvPr id="64" name="Down Arrow 63"/>
          <p:cNvSpPr/>
          <p:nvPr/>
        </p:nvSpPr>
        <p:spPr>
          <a:xfrm>
            <a:off x="2301144" y="5326810"/>
            <a:ext cx="614635" cy="58828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TextBox 64"/>
          <p:cNvSpPr txBox="1"/>
          <p:nvPr/>
        </p:nvSpPr>
        <p:spPr>
          <a:xfrm>
            <a:off x="2425279" y="530084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9" name="Rectangle 8"/>
          <p:cNvSpPr/>
          <p:nvPr/>
        </p:nvSpPr>
        <p:spPr>
          <a:xfrm>
            <a:off x="610883" y="3068401"/>
            <a:ext cx="204655" cy="24613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51983" y="5939447"/>
            <a:ext cx="3225633"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Q6. Did you use sample </a:t>
            </a:r>
            <a:r>
              <a:rPr lang="en-AU" sz="1200" i="1" dirty="0">
                <a:solidFill>
                  <a:schemeClr val="tx1"/>
                </a:solidFill>
                <a:latin typeface="Arial Narrow" panose="020B0606020202030204" pitchFamily="34" charset="0"/>
              </a:rPr>
              <a:t>points</a:t>
            </a:r>
            <a:r>
              <a:rPr lang="en-AU" sz="1200" dirty="0">
                <a:solidFill>
                  <a:schemeClr val="tx1"/>
                </a:solidFill>
                <a:latin typeface="Arial Narrow" panose="020B0606020202030204" pitchFamily="34" charset="0"/>
              </a:rPr>
              <a:t> in your methods?</a:t>
            </a:r>
          </a:p>
        </p:txBody>
      </p:sp>
      <p:sp>
        <p:nvSpPr>
          <p:cNvPr id="74" name="Rectangle 73"/>
          <p:cNvSpPr/>
          <p:nvPr/>
        </p:nvSpPr>
        <p:spPr>
          <a:xfrm>
            <a:off x="610886" y="1972486"/>
            <a:ext cx="320005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Q1. Is this the wording of your research question? </a:t>
            </a:r>
          </a:p>
        </p:txBody>
      </p:sp>
      <p:sp>
        <p:nvSpPr>
          <p:cNvPr id="75" name="Down Arrow 74"/>
          <p:cNvSpPr/>
          <p:nvPr/>
        </p:nvSpPr>
        <p:spPr>
          <a:xfrm>
            <a:off x="2318487" y="2200150"/>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extBox 75"/>
          <p:cNvSpPr txBox="1"/>
          <p:nvPr/>
        </p:nvSpPr>
        <p:spPr>
          <a:xfrm>
            <a:off x="2419813" y="2143405"/>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77" name="Down Arrow 76"/>
          <p:cNvSpPr/>
          <p:nvPr/>
        </p:nvSpPr>
        <p:spPr>
          <a:xfrm>
            <a:off x="489870" y="2042490"/>
            <a:ext cx="502174" cy="416611"/>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TextBox 77"/>
          <p:cNvSpPr txBox="1"/>
          <p:nvPr/>
        </p:nvSpPr>
        <p:spPr>
          <a:xfrm>
            <a:off x="582061" y="21479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79" name="Rectangle 78"/>
          <p:cNvSpPr/>
          <p:nvPr/>
        </p:nvSpPr>
        <p:spPr>
          <a:xfrm>
            <a:off x="402003" y="2438682"/>
            <a:ext cx="843802" cy="2458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solidFill>
              <a:latin typeface="Arial Narrow" panose="020B0606020202030204" pitchFamily="34" charset="0"/>
            </a:endParaRPr>
          </a:p>
        </p:txBody>
      </p:sp>
      <p:sp>
        <p:nvSpPr>
          <p:cNvPr id="53" name="TextBox 52"/>
          <p:cNvSpPr txBox="1"/>
          <p:nvPr/>
        </p:nvSpPr>
        <p:spPr>
          <a:xfrm>
            <a:off x="2153279" y="1386009"/>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sp>
        <p:nvSpPr>
          <p:cNvPr id="81" name="TextBox 80"/>
          <p:cNvSpPr txBox="1"/>
          <p:nvPr/>
        </p:nvSpPr>
        <p:spPr>
          <a:xfrm>
            <a:off x="2164800" y="1738894"/>
            <a:ext cx="915681" cy="276999"/>
          </a:xfrm>
          <a:prstGeom prst="rect">
            <a:avLst/>
          </a:prstGeom>
          <a:noFill/>
        </p:spPr>
        <p:txBody>
          <a:bodyPr wrap="square" rtlCol="0">
            <a:spAutoFit/>
          </a:bodyPr>
          <a:lstStyle/>
          <a:p>
            <a:pPr algn="ctr"/>
            <a:r>
              <a:rPr lang="en-AU" sz="1200" b="1" dirty="0">
                <a:latin typeface="Arial Narrow" panose="020B0606020202030204" pitchFamily="34" charset="0"/>
              </a:rPr>
              <a:t>Start here</a:t>
            </a:r>
          </a:p>
        </p:txBody>
      </p:sp>
      <p:sp>
        <p:nvSpPr>
          <p:cNvPr id="90" name="Down Arrow 89"/>
          <p:cNvSpPr/>
          <p:nvPr/>
        </p:nvSpPr>
        <p:spPr>
          <a:xfrm>
            <a:off x="2260978" y="6166346"/>
            <a:ext cx="649147" cy="25190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TextBox 90"/>
          <p:cNvSpPr txBox="1"/>
          <p:nvPr/>
        </p:nvSpPr>
        <p:spPr>
          <a:xfrm>
            <a:off x="2394933" y="6168646"/>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71" name="Rectangle 70"/>
          <p:cNvSpPr/>
          <p:nvPr/>
        </p:nvSpPr>
        <p:spPr>
          <a:xfrm>
            <a:off x="968938" y="6395914"/>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5400000">
            <a:off x="3670887" y="6360099"/>
            <a:ext cx="668618" cy="411250"/>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TextBox 102"/>
          <p:cNvSpPr txBox="1"/>
          <p:nvPr/>
        </p:nvSpPr>
        <p:spPr>
          <a:xfrm>
            <a:off x="543315" y="4369252"/>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4" name="TextBox 103"/>
          <p:cNvSpPr txBox="1"/>
          <p:nvPr/>
        </p:nvSpPr>
        <p:spPr>
          <a:xfrm>
            <a:off x="549171" y="3024408"/>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5" name="TextBox 104"/>
          <p:cNvSpPr txBox="1"/>
          <p:nvPr/>
        </p:nvSpPr>
        <p:spPr>
          <a:xfrm>
            <a:off x="3712062" y="1419864"/>
            <a:ext cx="1030054"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Population (Group) 1</a:t>
            </a:r>
          </a:p>
        </p:txBody>
      </p:sp>
      <p:sp>
        <p:nvSpPr>
          <p:cNvPr id="106" name="TextBox 105"/>
          <p:cNvSpPr txBox="1"/>
          <p:nvPr/>
        </p:nvSpPr>
        <p:spPr>
          <a:xfrm>
            <a:off x="5025439" y="1423193"/>
            <a:ext cx="1010583"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Population (Group) 2</a:t>
            </a:r>
          </a:p>
        </p:txBody>
      </p:sp>
      <p:sp>
        <p:nvSpPr>
          <p:cNvPr id="80" name="TextBox 79"/>
          <p:cNvSpPr txBox="1"/>
          <p:nvPr/>
        </p:nvSpPr>
        <p:spPr>
          <a:xfrm>
            <a:off x="913638" y="635079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12" name="TextBox 111"/>
          <p:cNvSpPr txBox="1"/>
          <p:nvPr/>
        </p:nvSpPr>
        <p:spPr>
          <a:xfrm>
            <a:off x="1462586" y="645251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13" name="TextBox 112"/>
          <p:cNvSpPr txBox="1"/>
          <p:nvPr/>
        </p:nvSpPr>
        <p:spPr>
          <a:xfrm>
            <a:off x="1404149" y="6425075"/>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number of sample points occupied by a species</a:t>
            </a:r>
          </a:p>
        </p:txBody>
      </p:sp>
      <p:sp>
        <p:nvSpPr>
          <p:cNvPr id="115" name="TextBox 114"/>
          <p:cNvSpPr txBox="1"/>
          <p:nvPr/>
        </p:nvSpPr>
        <p:spPr>
          <a:xfrm>
            <a:off x="1798840" y="653003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points sampled</a:t>
            </a:r>
          </a:p>
        </p:txBody>
      </p:sp>
      <p:sp>
        <p:nvSpPr>
          <p:cNvPr id="116" name="Rectangle 115"/>
          <p:cNvSpPr/>
          <p:nvPr/>
        </p:nvSpPr>
        <p:spPr>
          <a:xfrm>
            <a:off x="675905" y="6842424"/>
            <a:ext cx="3113822"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Q7. Did you use the Line Intercept Method?</a:t>
            </a:r>
          </a:p>
        </p:txBody>
      </p:sp>
      <p:sp>
        <p:nvSpPr>
          <p:cNvPr id="117" name="Down Arrow 116"/>
          <p:cNvSpPr/>
          <p:nvPr/>
        </p:nvSpPr>
        <p:spPr>
          <a:xfrm>
            <a:off x="506338" y="5074599"/>
            <a:ext cx="417873" cy="603852"/>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TextBox 117"/>
          <p:cNvSpPr txBox="1"/>
          <p:nvPr/>
        </p:nvSpPr>
        <p:spPr>
          <a:xfrm>
            <a:off x="537100" y="527222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21" name="TextBox 120"/>
          <p:cNvSpPr txBox="1"/>
          <p:nvPr/>
        </p:nvSpPr>
        <p:spPr>
          <a:xfrm>
            <a:off x="537100" y="728873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pic>
        <p:nvPicPr>
          <p:cNvPr id="122" name="Picture 121"/>
          <p:cNvPicPr>
            <a:picLocks noChangeAspect="1"/>
          </p:cNvPicPr>
          <p:nvPr/>
        </p:nvPicPr>
        <p:blipFill>
          <a:blip r:embed="rId3"/>
          <a:stretch>
            <a:fillRect/>
          </a:stretch>
        </p:blipFill>
        <p:spPr>
          <a:xfrm>
            <a:off x="959504" y="3869713"/>
            <a:ext cx="133752" cy="155589"/>
          </a:xfrm>
          <a:prstGeom prst="rect">
            <a:avLst/>
          </a:prstGeom>
        </p:spPr>
      </p:pic>
      <p:sp>
        <p:nvSpPr>
          <p:cNvPr id="124" name="Down Arrow 123"/>
          <p:cNvSpPr/>
          <p:nvPr/>
        </p:nvSpPr>
        <p:spPr>
          <a:xfrm>
            <a:off x="2366364" y="7056093"/>
            <a:ext cx="537628" cy="237759"/>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TextBox 124"/>
          <p:cNvSpPr txBox="1"/>
          <p:nvPr/>
        </p:nvSpPr>
        <p:spPr>
          <a:xfrm>
            <a:off x="2444313" y="7028421"/>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26" name="Rectangle 125"/>
          <p:cNvSpPr/>
          <p:nvPr/>
        </p:nvSpPr>
        <p:spPr>
          <a:xfrm>
            <a:off x="553152" y="6178693"/>
            <a:ext cx="221310" cy="21424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xtBox 130"/>
          <p:cNvSpPr txBox="1"/>
          <p:nvPr/>
        </p:nvSpPr>
        <p:spPr>
          <a:xfrm>
            <a:off x="495852" y="708280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2" name="Rectangle 131"/>
          <p:cNvSpPr/>
          <p:nvPr/>
        </p:nvSpPr>
        <p:spPr>
          <a:xfrm>
            <a:off x="748355" y="7713363"/>
            <a:ext cx="3035935"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Q8. Did you use a quadrat in your methods?</a:t>
            </a:r>
          </a:p>
        </p:txBody>
      </p:sp>
      <p:sp>
        <p:nvSpPr>
          <p:cNvPr id="134" name="Rectangle 133"/>
          <p:cNvSpPr/>
          <p:nvPr/>
        </p:nvSpPr>
        <p:spPr>
          <a:xfrm>
            <a:off x="419258" y="8548882"/>
            <a:ext cx="977075" cy="2137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36" name="TextBox 135"/>
          <p:cNvSpPr txBox="1"/>
          <p:nvPr/>
        </p:nvSpPr>
        <p:spPr>
          <a:xfrm>
            <a:off x="486444" y="79283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9" name="Rectangle 138"/>
          <p:cNvSpPr/>
          <p:nvPr/>
        </p:nvSpPr>
        <p:spPr>
          <a:xfrm>
            <a:off x="954228" y="7273180"/>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p:cNvSpPr txBox="1"/>
          <p:nvPr/>
        </p:nvSpPr>
        <p:spPr>
          <a:xfrm>
            <a:off x="965277" y="7238342"/>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1" name="TextBox 140"/>
          <p:cNvSpPr txBox="1"/>
          <p:nvPr/>
        </p:nvSpPr>
        <p:spPr>
          <a:xfrm>
            <a:off x="1504001" y="732715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2" name="TextBox 141"/>
          <p:cNvSpPr txBox="1"/>
          <p:nvPr/>
        </p:nvSpPr>
        <p:spPr>
          <a:xfrm>
            <a:off x="1393263" y="7307836"/>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length of transect occupied by a species</a:t>
            </a:r>
          </a:p>
        </p:txBody>
      </p:sp>
      <p:sp>
        <p:nvSpPr>
          <p:cNvPr id="143" name="TextBox 142"/>
          <p:cNvSpPr txBox="1"/>
          <p:nvPr/>
        </p:nvSpPr>
        <p:spPr>
          <a:xfrm>
            <a:off x="1797933" y="7404195"/>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transect length</a:t>
            </a:r>
          </a:p>
        </p:txBody>
      </p:sp>
      <p:sp>
        <p:nvSpPr>
          <p:cNvPr id="144" name="Down Arrow 143"/>
          <p:cNvSpPr/>
          <p:nvPr/>
        </p:nvSpPr>
        <p:spPr>
          <a:xfrm>
            <a:off x="2366364" y="7941243"/>
            <a:ext cx="537628" cy="254281"/>
          </a:xfrm>
          <a:prstGeom prst="downArrow">
            <a:avLst>
              <a:gd name="adj1" fmla="val 50000"/>
              <a:gd name="adj2" fmla="val 53425"/>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5" name="TextBox 144"/>
          <p:cNvSpPr txBox="1"/>
          <p:nvPr/>
        </p:nvSpPr>
        <p:spPr>
          <a:xfrm>
            <a:off x="2444313" y="790926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46" name="Rectangle 145"/>
          <p:cNvSpPr/>
          <p:nvPr/>
        </p:nvSpPr>
        <p:spPr>
          <a:xfrm>
            <a:off x="951549" y="8178657"/>
            <a:ext cx="2832740"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TextBox 146"/>
          <p:cNvSpPr txBox="1"/>
          <p:nvPr/>
        </p:nvSpPr>
        <p:spPr>
          <a:xfrm>
            <a:off x="945852" y="814798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8" name="TextBox 147"/>
          <p:cNvSpPr txBox="1"/>
          <p:nvPr/>
        </p:nvSpPr>
        <p:spPr>
          <a:xfrm>
            <a:off x="1509997" y="8203101"/>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9" name="TextBox 148"/>
          <p:cNvSpPr txBox="1"/>
          <p:nvPr/>
        </p:nvSpPr>
        <p:spPr>
          <a:xfrm>
            <a:off x="1199814" y="8216047"/>
            <a:ext cx="2085418" cy="184666"/>
          </a:xfrm>
          <a:prstGeom prst="rect">
            <a:avLst/>
          </a:prstGeom>
          <a:noFill/>
        </p:spPr>
        <p:txBody>
          <a:bodyPr wrap="square" rtlCol="0">
            <a:spAutoFit/>
          </a:bodyPr>
          <a:lstStyle/>
          <a:p>
            <a:pPr algn="ctr"/>
            <a:r>
              <a:rPr lang="en-AU" sz="600" u="sng" dirty="0">
                <a:latin typeface="Arial Narrow" panose="020B0606020202030204" pitchFamily="34" charset="0"/>
              </a:rPr>
              <a:t>Total % cover for all quadrats</a:t>
            </a:r>
          </a:p>
        </p:txBody>
      </p:sp>
      <p:sp>
        <p:nvSpPr>
          <p:cNvPr id="150" name="TextBox 149"/>
          <p:cNvSpPr txBox="1"/>
          <p:nvPr/>
        </p:nvSpPr>
        <p:spPr>
          <a:xfrm>
            <a:off x="1589998" y="831107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number of quadrats</a:t>
            </a:r>
          </a:p>
        </p:txBody>
      </p:sp>
      <p:sp>
        <p:nvSpPr>
          <p:cNvPr id="151" name="Rectangle 150"/>
          <p:cNvSpPr/>
          <p:nvPr/>
        </p:nvSpPr>
        <p:spPr>
          <a:xfrm>
            <a:off x="562984" y="5666400"/>
            <a:ext cx="832075" cy="2044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52" name="Up Arrow 151"/>
          <p:cNvSpPr/>
          <p:nvPr/>
        </p:nvSpPr>
        <p:spPr>
          <a:xfrm rot="5400000">
            <a:off x="3668155" y="7233535"/>
            <a:ext cx="641457" cy="42527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Up Arrow 152"/>
          <p:cNvSpPr/>
          <p:nvPr/>
        </p:nvSpPr>
        <p:spPr>
          <a:xfrm rot="5400000">
            <a:off x="3597204" y="8071770"/>
            <a:ext cx="648073" cy="54848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TextBox 153"/>
          <p:cNvSpPr txBox="1"/>
          <p:nvPr/>
        </p:nvSpPr>
        <p:spPr>
          <a:xfrm>
            <a:off x="492366" y="617551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55" name="TextBox 154"/>
          <p:cNvSpPr txBox="1"/>
          <p:nvPr/>
        </p:nvSpPr>
        <p:spPr>
          <a:xfrm>
            <a:off x="270655" y="8524069"/>
            <a:ext cx="1320051"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6" name="TextBox 155"/>
          <p:cNvSpPr txBox="1"/>
          <p:nvPr/>
        </p:nvSpPr>
        <p:spPr>
          <a:xfrm>
            <a:off x="322897" y="5644362"/>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7" name="Down Arrow 156"/>
          <p:cNvSpPr/>
          <p:nvPr/>
        </p:nvSpPr>
        <p:spPr>
          <a:xfrm>
            <a:off x="441730" y="8252083"/>
            <a:ext cx="438840" cy="321084"/>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TextBox 157"/>
          <p:cNvSpPr txBox="1"/>
          <p:nvPr/>
        </p:nvSpPr>
        <p:spPr>
          <a:xfrm>
            <a:off x="322018" y="2436917"/>
            <a:ext cx="980123" cy="250742"/>
          </a:xfrm>
          <a:prstGeom prst="rect">
            <a:avLst/>
          </a:prstGeom>
          <a:solidFill>
            <a:schemeClr val="bg1">
              <a:lumMod val="65000"/>
            </a:schemeClr>
          </a:solidFill>
        </p:spPr>
        <p:txBody>
          <a:bodyPr wrap="square" rtlCol="0">
            <a:spAutoFit/>
          </a:bodyPr>
          <a:lstStyle/>
          <a:p>
            <a:r>
              <a:rPr lang="en-AU" sz="1000" dirty="0">
                <a:solidFill>
                  <a:schemeClr val="bg1"/>
                </a:solidFill>
                <a:latin typeface="Arial Narrow" panose="020B0606020202030204" pitchFamily="34" charset="0"/>
              </a:rPr>
              <a:t>Go to Next Page</a:t>
            </a:r>
          </a:p>
        </p:txBody>
      </p:sp>
      <p:sp>
        <p:nvSpPr>
          <p:cNvPr id="159" name="Rectangle 158"/>
          <p:cNvSpPr/>
          <p:nvPr/>
        </p:nvSpPr>
        <p:spPr>
          <a:xfrm>
            <a:off x="1378057" y="2436820"/>
            <a:ext cx="2614896" cy="2508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Q2. Is the dependent variable </a:t>
            </a:r>
            <a:r>
              <a:rPr lang="en-AU" sz="1200" b="1" dirty="0">
                <a:solidFill>
                  <a:schemeClr val="tx1"/>
                </a:solidFill>
                <a:latin typeface="Arial Narrow" panose="020B0606020202030204" pitchFamily="34" charset="0"/>
              </a:rPr>
              <a:t>abundance</a:t>
            </a:r>
            <a:r>
              <a:rPr lang="en-AU" sz="1200" dirty="0">
                <a:solidFill>
                  <a:schemeClr val="tx1"/>
                </a:solidFill>
                <a:latin typeface="Arial Narrow" panose="020B0606020202030204" pitchFamily="34" charset="0"/>
              </a:rPr>
              <a:t>? </a:t>
            </a:r>
          </a:p>
        </p:txBody>
      </p:sp>
      <p:sp>
        <p:nvSpPr>
          <p:cNvPr id="160" name="Up Arrow 159"/>
          <p:cNvSpPr/>
          <p:nvPr/>
        </p:nvSpPr>
        <p:spPr>
          <a:xfrm rot="5400000">
            <a:off x="3820584" y="2388689"/>
            <a:ext cx="474258" cy="333954"/>
          </a:xfrm>
          <a:prstGeom prst="upArrow">
            <a:avLst>
              <a:gd name="adj1" fmla="val 50000"/>
              <a:gd name="adj2" fmla="val 44396"/>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TextBox 160"/>
          <p:cNvSpPr txBox="1"/>
          <p:nvPr/>
        </p:nvSpPr>
        <p:spPr>
          <a:xfrm>
            <a:off x="3866371" y="24133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162" name="Down Arrow 161"/>
          <p:cNvSpPr/>
          <p:nvPr/>
        </p:nvSpPr>
        <p:spPr>
          <a:xfrm>
            <a:off x="2315538" y="2636908"/>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TextBox 162"/>
          <p:cNvSpPr txBox="1"/>
          <p:nvPr/>
        </p:nvSpPr>
        <p:spPr>
          <a:xfrm>
            <a:off x="2452086" y="26106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2" name="TextBox 1"/>
          <p:cNvSpPr txBox="1"/>
          <p:nvPr/>
        </p:nvSpPr>
        <p:spPr>
          <a:xfrm>
            <a:off x="1158575" y="3464315"/>
            <a:ext cx="684803" cy="184666"/>
          </a:xfrm>
          <a:prstGeom prst="rect">
            <a:avLst/>
          </a:prstGeom>
          <a:noFill/>
        </p:spPr>
        <p:txBody>
          <a:bodyPr wrap="none" rtlCol="0">
            <a:spAutoFit/>
          </a:bodyPr>
          <a:lstStyle/>
          <a:p>
            <a:r>
              <a:rPr lang="en-AU" sz="600" dirty="0">
                <a:latin typeface="Arial Narrow" panose="020B0606020202030204" pitchFamily="34" charset="0"/>
              </a:rPr>
              <a:t>(Quadrat Method)</a:t>
            </a:r>
          </a:p>
        </p:txBody>
      </p:sp>
      <p:sp>
        <p:nvSpPr>
          <p:cNvPr id="95" name="TextBox 94"/>
          <p:cNvSpPr txBox="1"/>
          <p:nvPr/>
        </p:nvSpPr>
        <p:spPr>
          <a:xfrm>
            <a:off x="3005254" y="6378321"/>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6" name="TextBox 95"/>
          <p:cNvSpPr txBox="1"/>
          <p:nvPr/>
        </p:nvSpPr>
        <p:spPr>
          <a:xfrm>
            <a:off x="2927074" y="7283467"/>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7" name="TextBox 96"/>
          <p:cNvSpPr txBox="1"/>
          <p:nvPr/>
        </p:nvSpPr>
        <p:spPr>
          <a:xfrm>
            <a:off x="2480592" y="8194596"/>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9" name="TextBox 98">
            <a:extLst>
              <a:ext uri="{FF2B5EF4-FFF2-40B4-BE49-F238E27FC236}">
                <a16:creationId xmlns:a16="http://schemas.microsoft.com/office/drawing/2014/main" id="{01ACF1DF-0ED8-4238-9EB0-A3D96679393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0" name="TextBox 17">
            <a:extLst>
              <a:ext uri="{FF2B5EF4-FFF2-40B4-BE49-F238E27FC236}">
                <a16:creationId xmlns:a16="http://schemas.microsoft.com/office/drawing/2014/main" id="{4CF5EA57-A7DC-40C3-9B05-8E5B357694E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2" name="Straight Connector 101">
            <a:extLst>
              <a:ext uri="{FF2B5EF4-FFF2-40B4-BE49-F238E27FC236}">
                <a16:creationId xmlns:a16="http://schemas.microsoft.com/office/drawing/2014/main" id="{0B09FAC3-D564-44FA-8EB5-CAF3F0304AD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6F684EF-FF18-43BB-BB13-9385DD37EB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
            <a:extLst>
              <a:ext uri="{FF2B5EF4-FFF2-40B4-BE49-F238E27FC236}">
                <a16:creationId xmlns:a16="http://schemas.microsoft.com/office/drawing/2014/main" id="{86C454E7-9ECC-8B63-5680-3353AA9F14C3}"/>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Collect and Process your Data</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Collection and Processing of Data</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Data Analysis</a:t>
            </a:r>
            <a:endParaRPr lang="en-AU" b="1" i="1" dirty="0">
              <a:highlight>
                <a:srgbClr val="FFFF00"/>
              </a:highlight>
              <a:latin typeface="Arial Narrow" panose="020B0606020202030204" pitchFamily="34" charset="0"/>
            </a:endParaRPr>
          </a:p>
        </p:txBody>
      </p:sp>
      <p:cxnSp>
        <p:nvCxnSpPr>
          <p:cNvPr id="3" name="Straight Connector 2">
            <a:extLst>
              <a:ext uri="{FF2B5EF4-FFF2-40B4-BE49-F238E27FC236}">
                <a16:creationId xmlns:a16="http://schemas.microsoft.com/office/drawing/2014/main" id="{5554748D-283E-3FD5-8C48-8A99C21E83A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EFFBE2C-6A52-CD9F-D994-C4A7F59122E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18F5B1F-61B7-3539-2603-177DFBEA053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0277872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80754" y="2275127"/>
            <a:ext cx="5884145" cy="2886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latin typeface="Arial Narrow" panose="020B0606020202030204" pitchFamily="34" charset="0"/>
            </a:endParaRPr>
          </a:p>
        </p:txBody>
      </p:sp>
      <p:sp>
        <p:nvSpPr>
          <p:cNvPr id="155" name="TextBox 154"/>
          <p:cNvSpPr txBox="1"/>
          <p:nvPr/>
        </p:nvSpPr>
        <p:spPr>
          <a:xfrm>
            <a:off x="5411843" y="6428149"/>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94" name="TextBox 93"/>
          <p:cNvSpPr txBox="1"/>
          <p:nvPr/>
        </p:nvSpPr>
        <p:spPr>
          <a:xfrm>
            <a:off x="480754" y="1014199"/>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95" name="Rectangle 94"/>
          <p:cNvSpPr/>
          <p:nvPr/>
        </p:nvSpPr>
        <p:spPr>
          <a:xfrm>
            <a:off x="4694211" y="1053753"/>
            <a:ext cx="1315618" cy="3348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p:cNvSpPr/>
          <p:nvPr/>
        </p:nvSpPr>
        <p:spPr>
          <a:xfrm>
            <a:off x="3156847" y="1053753"/>
            <a:ext cx="1315403" cy="3347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Up Arrow 96"/>
          <p:cNvSpPr/>
          <p:nvPr/>
        </p:nvSpPr>
        <p:spPr>
          <a:xfrm>
            <a:off x="3577982" y="1347737"/>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Rectangle 97"/>
          <p:cNvSpPr/>
          <p:nvPr/>
        </p:nvSpPr>
        <p:spPr>
          <a:xfrm>
            <a:off x="3139893" y="1584750"/>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99" name="Up Arrow 98"/>
          <p:cNvSpPr/>
          <p:nvPr/>
        </p:nvSpPr>
        <p:spPr>
          <a:xfrm>
            <a:off x="5108742" y="1357203"/>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Rectangle 86"/>
          <p:cNvSpPr/>
          <p:nvPr/>
        </p:nvSpPr>
        <p:spPr>
          <a:xfrm>
            <a:off x="4661983" y="1583424"/>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a:t>
            </a:r>
          </a:p>
        </p:txBody>
      </p:sp>
      <p:sp>
        <p:nvSpPr>
          <p:cNvPr id="89" name="TextBox 88"/>
          <p:cNvSpPr txBox="1"/>
          <p:nvPr/>
        </p:nvSpPr>
        <p:spPr>
          <a:xfrm>
            <a:off x="3344150" y="102419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cxnSp>
        <p:nvCxnSpPr>
          <p:cNvPr id="5" name="Straight Arrow Connector 4"/>
          <p:cNvCxnSpPr/>
          <p:nvPr/>
        </p:nvCxnSpPr>
        <p:spPr>
          <a:xfrm flipH="1" flipV="1">
            <a:off x="1261189" y="2354845"/>
            <a:ext cx="7988" cy="2088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rot="16200000">
            <a:off x="26413" y="3229489"/>
            <a:ext cx="1347910"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105" name="Rectangle 104"/>
          <p:cNvSpPr/>
          <p:nvPr/>
        </p:nvSpPr>
        <p:spPr>
          <a:xfrm>
            <a:off x="2249019" y="4817519"/>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 </a:t>
            </a:r>
          </a:p>
        </p:txBody>
      </p:sp>
      <p:sp>
        <p:nvSpPr>
          <p:cNvPr id="107" name="Rectangle 106"/>
          <p:cNvSpPr/>
          <p:nvPr/>
        </p:nvSpPr>
        <p:spPr>
          <a:xfrm>
            <a:off x="480754" y="5254795"/>
            <a:ext cx="5884145" cy="3509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Narrow" panose="020B0606020202030204" pitchFamily="34" charset="0"/>
            </a:endParaRPr>
          </a:p>
        </p:txBody>
      </p:sp>
      <p:graphicFrame>
        <p:nvGraphicFramePr>
          <p:cNvPr id="109" name="Table 108"/>
          <p:cNvGraphicFramePr>
            <a:graphicFrameLocks noGrp="1"/>
          </p:cNvGraphicFramePr>
          <p:nvPr/>
        </p:nvGraphicFramePr>
        <p:xfrm>
          <a:off x="1282232" y="4424774"/>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0">
                <a:tc>
                  <a:txBody>
                    <a:bodyPr/>
                    <a:lstStyle/>
                    <a:p>
                      <a:endParaRPr lang="en-AU" sz="8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1051802" y="257886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n-AU"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9" name="Table 118"/>
          <p:cNvGraphicFramePr>
            <a:graphicFrameLocks noGrp="1"/>
          </p:cNvGraphicFramePr>
          <p:nvPr/>
        </p:nvGraphicFramePr>
        <p:xfrm>
          <a:off x="1647484" y="4579319"/>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135866">
                <a:tc>
                  <a:txBody>
                    <a:bodyPr/>
                    <a:lstStyle/>
                    <a:p>
                      <a:r>
                        <a:rPr lang="en-AU" sz="800" dirty="0"/>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0" name="Table 119"/>
          <p:cNvGraphicFramePr>
            <a:graphicFrameLocks noGrp="1"/>
          </p:cNvGraphicFramePr>
          <p:nvPr/>
        </p:nvGraphicFramePr>
        <p:xfrm>
          <a:off x="869691" y="246969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r>
                        <a:rPr lang="en-AU" sz="8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AU" sz="800" dirty="0"/>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AU" sz="8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AU" sz="8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AU" sz="8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2" name="Oval 21"/>
          <p:cNvSpPr/>
          <p:nvPr/>
        </p:nvSpPr>
        <p:spPr>
          <a:xfrm>
            <a:off x="1722658" y="402393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Oval 121"/>
          <p:cNvSpPr/>
          <p:nvPr/>
        </p:nvSpPr>
        <p:spPr>
          <a:xfrm>
            <a:off x="2201283" y="363146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p:cNvSpPr/>
          <p:nvPr/>
        </p:nvSpPr>
        <p:spPr>
          <a:xfrm>
            <a:off x="2741101" y="3654952"/>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230476" y="325146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3773290" y="256942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4" name="Straight Connector 23"/>
          <p:cNvCxnSpPr>
            <a:stCxn id="22" idx="5"/>
          </p:cNvCxnSpPr>
          <p:nvPr/>
        </p:nvCxnSpPr>
        <p:spPr>
          <a:xfrm flipV="1">
            <a:off x="1849354" y="2610941"/>
            <a:ext cx="2234305" cy="1548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481755">
            <a:off x="2427104" y="2953270"/>
            <a:ext cx="1739948" cy="215444"/>
          </a:xfrm>
          <a:prstGeom prst="rect">
            <a:avLst/>
          </a:prstGeom>
          <a:noFill/>
        </p:spPr>
        <p:txBody>
          <a:bodyPr wrap="square" rtlCol="0">
            <a:spAutoFit/>
          </a:bodyPr>
          <a:lstStyle/>
          <a:p>
            <a:r>
              <a:rPr lang="en-AU" sz="800" dirty="0">
                <a:latin typeface="Arial Narrow" panose="020B0606020202030204" pitchFamily="34" charset="0"/>
              </a:rPr>
              <a:t>Line of best fit (y=</a:t>
            </a:r>
            <a:r>
              <a:rPr lang="en-AU" sz="800" dirty="0" err="1">
                <a:latin typeface="Arial Narrow" panose="020B0606020202030204" pitchFamily="34" charset="0"/>
              </a:rPr>
              <a:t>mx+c</a:t>
            </a:r>
            <a:r>
              <a:rPr lang="en-AU" sz="800" dirty="0">
                <a:latin typeface="Arial Narrow" panose="020B0606020202030204" pitchFamily="34" charset="0"/>
              </a:rPr>
              <a:t>)</a:t>
            </a:r>
          </a:p>
        </p:txBody>
      </p:sp>
      <p:cxnSp>
        <p:nvCxnSpPr>
          <p:cNvPr id="40" name="Straight Arrow Connector 39"/>
          <p:cNvCxnSpPr/>
          <p:nvPr/>
        </p:nvCxnSpPr>
        <p:spPr>
          <a:xfrm>
            <a:off x="1282232" y="4433065"/>
            <a:ext cx="3074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4" name="Table 163"/>
          <p:cNvGraphicFramePr>
            <a:graphicFrameLocks noGrp="1"/>
          </p:cNvGraphicFramePr>
          <p:nvPr/>
        </p:nvGraphicFramePr>
        <p:xfrm>
          <a:off x="4704307" y="2567166"/>
          <a:ext cx="1555956" cy="2225040"/>
        </p:xfrm>
        <a:graphic>
          <a:graphicData uri="http://schemas.openxmlformats.org/drawingml/2006/table">
            <a:tbl>
              <a:tblPr firstRow="1" bandRow="1">
                <a:tableStyleId>{5940675A-B579-460E-94D1-54222C63F5DA}</a:tableStyleId>
              </a:tblPr>
              <a:tblGrid>
                <a:gridCol w="777978">
                  <a:extLst>
                    <a:ext uri="{9D8B030D-6E8A-4147-A177-3AD203B41FA5}">
                      <a16:colId xmlns:a16="http://schemas.microsoft.com/office/drawing/2014/main" val="20000"/>
                    </a:ext>
                  </a:extLst>
                </a:gridCol>
                <a:gridCol w="777978">
                  <a:extLst>
                    <a:ext uri="{9D8B030D-6E8A-4147-A177-3AD203B41FA5}">
                      <a16:colId xmlns:a16="http://schemas.microsoft.com/office/drawing/2014/main" val="20001"/>
                    </a:ext>
                  </a:extLst>
                </a:gridCol>
              </a:tblGrid>
              <a:tr h="370840">
                <a:tc>
                  <a:txBody>
                    <a:bodyPr/>
                    <a:lstStyle/>
                    <a:p>
                      <a:pPr algn="ctr"/>
                      <a:r>
                        <a:rPr lang="en-AU" sz="16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AU"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AU"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AU"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AU" sz="16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AU" sz="16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67" name="TextBox 166"/>
          <p:cNvSpPr txBox="1"/>
          <p:nvPr/>
        </p:nvSpPr>
        <p:spPr>
          <a:xfrm>
            <a:off x="4319620" y="2256239"/>
            <a:ext cx="1989501" cy="338554"/>
          </a:xfrm>
          <a:prstGeom prst="rect">
            <a:avLst/>
          </a:prstGeom>
          <a:noFill/>
        </p:spPr>
        <p:txBody>
          <a:bodyPr wrap="square" rtlCol="0">
            <a:spAutoFit/>
          </a:bodyPr>
          <a:lstStyle/>
          <a:p>
            <a:pPr algn="ctr"/>
            <a:r>
              <a:rPr lang="en-AU" sz="1600" b="1" dirty="0">
                <a:latin typeface="Arial Narrow" panose="020B0606020202030204" pitchFamily="34" charset="0"/>
              </a:rPr>
              <a:t>For example….</a:t>
            </a:r>
          </a:p>
        </p:txBody>
      </p:sp>
      <p:graphicFrame>
        <p:nvGraphicFramePr>
          <p:cNvPr id="168" name="Table 167"/>
          <p:cNvGraphicFramePr>
            <a:graphicFrameLocks noGrp="1"/>
          </p:cNvGraphicFramePr>
          <p:nvPr/>
        </p:nvGraphicFramePr>
        <p:xfrm>
          <a:off x="436078" y="7110190"/>
          <a:ext cx="2482278" cy="1623955"/>
        </p:xfrm>
        <a:graphic>
          <a:graphicData uri="http://schemas.openxmlformats.org/drawingml/2006/table">
            <a:tbl>
              <a:tblPr firstRow="1" bandRow="1">
                <a:tableStyleId>{5940675A-B579-460E-94D1-54222C63F5DA}</a:tableStyleId>
              </a:tblPr>
              <a:tblGrid>
                <a:gridCol w="413713">
                  <a:extLst>
                    <a:ext uri="{9D8B030D-6E8A-4147-A177-3AD203B41FA5}">
                      <a16:colId xmlns:a16="http://schemas.microsoft.com/office/drawing/2014/main" val="20000"/>
                    </a:ext>
                  </a:extLst>
                </a:gridCol>
                <a:gridCol w="413713">
                  <a:extLst>
                    <a:ext uri="{9D8B030D-6E8A-4147-A177-3AD203B41FA5}">
                      <a16:colId xmlns:a16="http://schemas.microsoft.com/office/drawing/2014/main" val="20001"/>
                    </a:ext>
                  </a:extLst>
                </a:gridCol>
                <a:gridCol w="413713">
                  <a:extLst>
                    <a:ext uri="{9D8B030D-6E8A-4147-A177-3AD203B41FA5}">
                      <a16:colId xmlns:a16="http://schemas.microsoft.com/office/drawing/2014/main" val="20002"/>
                    </a:ext>
                  </a:extLst>
                </a:gridCol>
                <a:gridCol w="413713">
                  <a:extLst>
                    <a:ext uri="{9D8B030D-6E8A-4147-A177-3AD203B41FA5}">
                      <a16:colId xmlns:a16="http://schemas.microsoft.com/office/drawing/2014/main" val="20003"/>
                    </a:ext>
                  </a:extLst>
                </a:gridCol>
                <a:gridCol w="413713">
                  <a:extLst>
                    <a:ext uri="{9D8B030D-6E8A-4147-A177-3AD203B41FA5}">
                      <a16:colId xmlns:a16="http://schemas.microsoft.com/office/drawing/2014/main" val="20004"/>
                    </a:ext>
                  </a:extLst>
                </a:gridCol>
                <a:gridCol w="413713">
                  <a:extLst>
                    <a:ext uri="{9D8B030D-6E8A-4147-A177-3AD203B41FA5}">
                      <a16:colId xmlns:a16="http://schemas.microsoft.com/office/drawing/2014/main" val="20005"/>
                    </a:ext>
                  </a:extLst>
                </a:gridCol>
              </a:tblGrid>
              <a:tr h="204829">
                <a:tc>
                  <a:txBody>
                    <a:bodyPr/>
                    <a:lstStyle/>
                    <a:p>
                      <a:pPr algn="ctr"/>
                      <a:endParaRPr lang="en-AU" sz="80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XY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795">
                <a:tc>
                  <a:txBody>
                    <a:bodyPr/>
                    <a:lstStyle/>
                    <a:p>
                      <a:pPr algn="r"/>
                      <a:r>
                        <a:rPr lang="en-AU" sz="800" b="1" dirty="0">
                          <a:solidFill>
                            <a:schemeClr val="tx1"/>
                          </a:solidFill>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480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5500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9" name="TextBox 168"/>
          <p:cNvSpPr txBox="1"/>
          <p:nvPr/>
        </p:nvSpPr>
        <p:spPr>
          <a:xfrm>
            <a:off x="519646" y="5221138"/>
            <a:ext cx="2948868" cy="338554"/>
          </a:xfrm>
          <a:prstGeom prst="rect">
            <a:avLst/>
          </a:prstGeom>
          <a:noFill/>
        </p:spPr>
        <p:txBody>
          <a:bodyPr wrap="square" rtlCol="0">
            <a:spAutoFit/>
          </a:bodyPr>
          <a:lstStyle/>
          <a:p>
            <a:r>
              <a:rPr lang="en-AU" sz="1600" b="1" dirty="0">
                <a:latin typeface="Arial Narrow" panose="020B0606020202030204" pitchFamily="34" charset="0"/>
              </a:rPr>
              <a:t>Pearson’s Correlation (r) </a:t>
            </a:r>
            <a:endParaRPr lang="en-AU" sz="1000" dirty="0">
              <a:latin typeface="Arial Narrow" panose="020B0606020202030204" pitchFamily="34" charset="0"/>
            </a:endParaRPr>
          </a:p>
        </p:txBody>
      </p:sp>
      <p:sp>
        <p:nvSpPr>
          <p:cNvPr id="49" name="TextBox 48"/>
          <p:cNvSpPr txBox="1"/>
          <p:nvPr/>
        </p:nvSpPr>
        <p:spPr>
          <a:xfrm>
            <a:off x="545127" y="6340342"/>
            <a:ext cx="516831" cy="369332"/>
          </a:xfrm>
          <a:prstGeom prst="rect">
            <a:avLst/>
          </a:prstGeom>
          <a:noFill/>
        </p:spPr>
        <p:txBody>
          <a:bodyPr wrap="square" rtlCol="0">
            <a:spAutoFit/>
          </a:bodyPr>
          <a:lstStyle/>
          <a:p>
            <a:r>
              <a:rPr lang="en-AU" dirty="0"/>
              <a:t>r = </a:t>
            </a:r>
          </a:p>
        </p:txBody>
      </p:sp>
      <p:sp>
        <p:nvSpPr>
          <p:cNvPr id="170" name="TextBox 169"/>
          <p:cNvSpPr txBox="1"/>
          <p:nvPr/>
        </p:nvSpPr>
        <p:spPr>
          <a:xfrm>
            <a:off x="930279" y="6270769"/>
            <a:ext cx="1988078" cy="338554"/>
          </a:xfrm>
          <a:prstGeom prst="rect">
            <a:avLst/>
          </a:prstGeom>
          <a:noFill/>
        </p:spPr>
        <p:txBody>
          <a:bodyPr wrap="square" rtlCol="0">
            <a:spAutoFit/>
          </a:bodyPr>
          <a:lstStyle/>
          <a:p>
            <a:r>
              <a:rPr lang="en-AU" sz="1600" dirty="0">
                <a:latin typeface="Arial Narrow" panose="020B0606020202030204" pitchFamily="34" charset="0"/>
              </a:rPr>
              <a:t>n (∑</a:t>
            </a:r>
            <a:r>
              <a:rPr lang="en-AU" sz="1600" dirty="0" err="1">
                <a:latin typeface="Arial Narrow" panose="020B0606020202030204" pitchFamily="34" charset="0"/>
              </a:rPr>
              <a:t>xy</a:t>
            </a:r>
            <a:r>
              <a:rPr lang="en-AU" sz="1600" dirty="0">
                <a:latin typeface="Arial Narrow" panose="020B0606020202030204" pitchFamily="34" charset="0"/>
              </a:rPr>
              <a:t>) - (∑x)(∑y) </a:t>
            </a:r>
          </a:p>
        </p:txBody>
      </p:sp>
      <p:sp>
        <p:nvSpPr>
          <p:cNvPr id="172" name="TextBox 171"/>
          <p:cNvSpPr txBox="1"/>
          <p:nvPr/>
        </p:nvSpPr>
        <p:spPr>
          <a:xfrm>
            <a:off x="922534" y="6630048"/>
            <a:ext cx="2685441" cy="338554"/>
          </a:xfrm>
          <a:prstGeom prst="rect">
            <a:avLst/>
          </a:prstGeom>
          <a:noFill/>
        </p:spPr>
        <p:txBody>
          <a:bodyPr wrap="square" rtlCol="0">
            <a:spAutoFit/>
          </a:bodyPr>
          <a:lstStyle/>
          <a:p>
            <a:r>
              <a:rPr lang="en-AU" sz="1600" dirty="0">
                <a:latin typeface="Arial Narrow" panose="020B0606020202030204" pitchFamily="34" charset="0"/>
              </a:rPr>
              <a:t>[</a:t>
            </a:r>
            <a:r>
              <a:rPr lang="en-AU" sz="1600" dirty="0" err="1">
                <a:latin typeface="Arial Narrow" panose="020B0606020202030204" pitchFamily="34" charset="0"/>
              </a:rPr>
              <a:t>n∑x</a:t>
            </a:r>
            <a:r>
              <a:rPr lang="en-AU" sz="1600" dirty="0">
                <a:latin typeface="Arial Narrow" panose="020B0606020202030204" pitchFamily="34" charset="0"/>
              </a:rPr>
              <a:t>  - (∑x)  ] [</a:t>
            </a:r>
            <a:r>
              <a:rPr lang="en-AU" sz="1600" dirty="0" err="1">
                <a:latin typeface="Arial Narrow" panose="020B0606020202030204" pitchFamily="34" charset="0"/>
              </a:rPr>
              <a:t>n∑y</a:t>
            </a:r>
            <a:r>
              <a:rPr lang="en-AU" sz="1600" dirty="0">
                <a:latin typeface="Arial Narrow" panose="020B0606020202030204" pitchFamily="34" charset="0"/>
              </a:rPr>
              <a:t>  – (∑y)  ] </a:t>
            </a:r>
          </a:p>
        </p:txBody>
      </p:sp>
      <p:sp>
        <p:nvSpPr>
          <p:cNvPr id="174" name="TextBox 173"/>
          <p:cNvSpPr txBox="1"/>
          <p:nvPr/>
        </p:nvSpPr>
        <p:spPr>
          <a:xfrm>
            <a:off x="1295451" y="6639784"/>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5" name="TextBox 174"/>
          <p:cNvSpPr txBox="1"/>
          <p:nvPr/>
        </p:nvSpPr>
        <p:spPr>
          <a:xfrm>
            <a:off x="1822690" y="6641436"/>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6" name="TextBox 175"/>
          <p:cNvSpPr txBox="1"/>
          <p:nvPr/>
        </p:nvSpPr>
        <p:spPr>
          <a:xfrm>
            <a:off x="2378943" y="6672238"/>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7" name="TextBox 176"/>
          <p:cNvSpPr txBox="1"/>
          <p:nvPr/>
        </p:nvSpPr>
        <p:spPr>
          <a:xfrm>
            <a:off x="2945893" y="6663430"/>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cxnSp>
        <p:nvCxnSpPr>
          <p:cNvPr id="54" name="Straight Connector 53"/>
          <p:cNvCxnSpPr/>
          <p:nvPr/>
        </p:nvCxnSpPr>
        <p:spPr>
          <a:xfrm flipV="1">
            <a:off x="960302" y="6616816"/>
            <a:ext cx="1515648" cy="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8680" y="6616085"/>
            <a:ext cx="519853" cy="369332"/>
          </a:xfrm>
          <a:prstGeom prst="rect">
            <a:avLst/>
          </a:prstGeom>
          <a:noFill/>
        </p:spPr>
        <p:txBody>
          <a:bodyPr wrap="square" rtlCol="0">
            <a:spAutoFit/>
          </a:bodyPr>
          <a:lstStyle/>
          <a:p>
            <a:r>
              <a:rPr lang="en-AU" b="1" dirty="0">
                <a:latin typeface="Arial Narrow" panose="020B0606020202030204" pitchFamily="34" charset="0"/>
              </a:rPr>
              <a:t>√</a:t>
            </a:r>
          </a:p>
        </p:txBody>
      </p:sp>
      <p:cxnSp>
        <p:nvCxnSpPr>
          <p:cNvPr id="72" name="Straight Connector 71"/>
          <p:cNvCxnSpPr/>
          <p:nvPr/>
        </p:nvCxnSpPr>
        <p:spPr>
          <a:xfrm>
            <a:off x="959782" y="6672238"/>
            <a:ext cx="16121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8382" y="6929262"/>
            <a:ext cx="2672563" cy="215444"/>
          </a:xfrm>
          <a:prstGeom prst="rect">
            <a:avLst/>
          </a:prstGeom>
          <a:noFill/>
        </p:spPr>
        <p:txBody>
          <a:bodyPr wrap="square" rtlCol="0">
            <a:spAutoFit/>
          </a:bodyPr>
          <a:lstStyle/>
          <a:p>
            <a:r>
              <a:rPr lang="en-AU" sz="800" dirty="0">
                <a:latin typeface="Arial Narrow" panose="020B0606020202030204" pitchFamily="34" charset="0"/>
              </a:rPr>
              <a:t>where: n= sample size (i.e. 5) and; ∑ is the SUM of….(i.e. total).   </a:t>
            </a:r>
          </a:p>
        </p:txBody>
      </p:sp>
      <p:sp>
        <p:nvSpPr>
          <p:cNvPr id="199" name="TextBox 198"/>
          <p:cNvSpPr txBox="1"/>
          <p:nvPr/>
        </p:nvSpPr>
        <p:spPr>
          <a:xfrm>
            <a:off x="3156847" y="5715953"/>
            <a:ext cx="2719040"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this does not rule out any strong relationship between x and y. </a:t>
            </a:r>
          </a:p>
        </p:txBody>
      </p:sp>
      <p:sp>
        <p:nvSpPr>
          <p:cNvPr id="200" name="TextBox 199"/>
          <p:cNvSpPr txBox="1"/>
          <p:nvPr/>
        </p:nvSpPr>
        <p:spPr>
          <a:xfrm>
            <a:off x="3351765" y="6469753"/>
            <a:ext cx="3184367" cy="553998"/>
          </a:xfrm>
          <a:prstGeom prst="rect">
            <a:avLst/>
          </a:prstGeom>
          <a:noFill/>
        </p:spPr>
        <p:txBody>
          <a:bodyPr wrap="square" rtlCol="0">
            <a:spAutoFit/>
          </a:bodyPr>
          <a:lstStyle/>
          <a:p>
            <a:r>
              <a:rPr lang="en-AU" sz="1000" dirty="0">
                <a:latin typeface="Arial Narrow" panose="020B0606020202030204" pitchFamily="34" charset="0"/>
              </a:rPr>
              <a:t>Simply click on an empty cell and type   </a:t>
            </a:r>
            <a:r>
              <a:rPr lang="en-AU" sz="1000" b="1" dirty="0">
                <a:latin typeface="Arial Narrow" panose="020B0606020202030204" pitchFamily="34" charset="0"/>
              </a:rPr>
              <a:t>=CORREL( X , Y )  </a:t>
            </a:r>
          </a:p>
          <a:p>
            <a:r>
              <a:rPr lang="en-AU" sz="1000" b="1" dirty="0">
                <a:latin typeface="Arial Narrow" panose="020B0606020202030204" pitchFamily="34" charset="0"/>
              </a:rPr>
              <a:t> </a:t>
            </a:r>
            <a:r>
              <a:rPr lang="en-AU" sz="1000" dirty="0">
                <a:latin typeface="Arial Narrow" panose="020B0606020202030204" pitchFamily="34" charset="0"/>
              </a:rPr>
              <a:t>where: X is the column containing all the data for the x-axis &amp; </a:t>
            </a:r>
          </a:p>
          <a:p>
            <a:r>
              <a:rPr lang="en-AU" sz="1000" dirty="0">
                <a:latin typeface="Arial Narrow" panose="020B0606020202030204" pitchFamily="34" charset="0"/>
              </a:rPr>
              <a:t>            Y is the column containing all the data for the y-axis</a:t>
            </a:r>
            <a:r>
              <a:rPr lang="en-AU" sz="800" dirty="0">
                <a:latin typeface="Arial Narrow" panose="020B0606020202030204" pitchFamily="34" charset="0"/>
              </a:rPr>
              <a:t>.</a:t>
            </a:r>
          </a:p>
        </p:txBody>
      </p:sp>
      <p:sp>
        <p:nvSpPr>
          <p:cNvPr id="201" name="TextBox 200"/>
          <p:cNvSpPr txBox="1"/>
          <p:nvPr/>
        </p:nvSpPr>
        <p:spPr>
          <a:xfrm>
            <a:off x="522397" y="5461402"/>
            <a:ext cx="5863487" cy="461665"/>
          </a:xfrm>
          <a:prstGeom prst="rect">
            <a:avLst/>
          </a:prstGeom>
          <a:noFill/>
        </p:spPr>
        <p:txBody>
          <a:bodyPr wrap="square" rtlCol="0">
            <a:spAutoFit/>
          </a:bodyPr>
          <a:lstStyle/>
          <a:p>
            <a:r>
              <a:rPr lang="en-AU" sz="800" dirty="0">
                <a:latin typeface="Arial Narrow" panose="020B0606020202030204" pitchFamily="34" charset="0"/>
              </a:rPr>
              <a:t>The value r =1 indicates the strongest possible positive relationship between x and y (i.e. as one increases the other increases). </a:t>
            </a:r>
          </a:p>
          <a:p>
            <a:r>
              <a:rPr lang="en-AU" sz="800" dirty="0">
                <a:latin typeface="Arial Narrow" panose="020B0606020202030204" pitchFamily="34" charset="0"/>
              </a:rPr>
              <a:t>The value r = - 1 indicates the strongest possible negative relationship between x and y (as one increases, the other decreases). </a:t>
            </a:r>
          </a:p>
          <a:p>
            <a:r>
              <a:rPr lang="en-AU" sz="800" dirty="0">
                <a:latin typeface="Arial Narrow" panose="020B0606020202030204" pitchFamily="34" charset="0"/>
              </a:rPr>
              <a:t>The value r = 0 ± 0.5 indicates no </a:t>
            </a:r>
            <a:r>
              <a:rPr lang="en-AU" sz="800" b="1" i="1" u="sng" dirty="0">
                <a:latin typeface="Arial Narrow" panose="020B0606020202030204" pitchFamily="34" charset="0"/>
              </a:rPr>
              <a:t>linear </a:t>
            </a:r>
            <a:r>
              <a:rPr lang="en-AU" sz="800" dirty="0">
                <a:latin typeface="Arial Narrow" panose="020B0606020202030204" pitchFamily="34" charset="0"/>
              </a:rPr>
              <a:t>relationship between x and y. </a:t>
            </a:r>
          </a:p>
        </p:txBody>
      </p:sp>
      <p:sp>
        <p:nvSpPr>
          <p:cNvPr id="202" name="TextBox 201"/>
          <p:cNvSpPr txBox="1"/>
          <p:nvPr/>
        </p:nvSpPr>
        <p:spPr>
          <a:xfrm>
            <a:off x="3277107" y="3801925"/>
            <a:ext cx="1386729" cy="492443"/>
          </a:xfrm>
          <a:prstGeom prst="rect">
            <a:avLst/>
          </a:prstGeom>
          <a:noFill/>
        </p:spPr>
        <p:txBody>
          <a:bodyPr wrap="square" rtlCol="0">
            <a:spAutoFit/>
          </a:bodyPr>
          <a:lstStyle/>
          <a:p>
            <a:r>
              <a:rPr lang="en-AU" dirty="0"/>
              <a:t>r = 0.938</a:t>
            </a:r>
          </a:p>
          <a:p>
            <a:r>
              <a:rPr lang="en-AU" sz="800" dirty="0">
                <a:latin typeface="Arial Narrow" panose="020B0606020202030204" pitchFamily="34" charset="0"/>
              </a:rPr>
              <a:t>(see below for instructions)</a:t>
            </a:r>
          </a:p>
        </p:txBody>
      </p:sp>
      <p:sp>
        <p:nvSpPr>
          <p:cNvPr id="88" name="Rectangle 87"/>
          <p:cNvSpPr/>
          <p:nvPr/>
        </p:nvSpPr>
        <p:spPr>
          <a:xfrm>
            <a:off x="2529358" y="5330422"/>
            <a:ext cx="3464982" cy="215444"/>
          </a:xfrm>
          <a:prstGeom prst="rect">
            <a:avLst/>
          </a:prstGeom>
        </p:spPr>
        <p:txBody>
          <a:bodyPr wrap="square">
            <a:spAutoFit/>
          </a:bodyPr>
          <a:lstStyle/>
          <a:p>
            <a:r>
              <a:rPr lang="en-AU" sz="800" dirty="0">
                <a:latin typeface="Arial Narrow" panose="020B0606020202030204" pitchFamily="34" charset="0"/>
              </a:rPr>
              <a:t>…is a measure of the strength of the</a:t>
            </a:r>
            <a:r>
              <a:rPr lang="en-AU" sz="800" i="1" dirty="0">
                <a:latin typeface="Arial Narrow" panose="020B0606020202030204" pitchFamily="34" charset="0"/>
              </a:rPr>
              <a:t> linear </a:t>
            </a:r>
            <a:r>
              <a:rPr lang="en-AU" sz="800" dirty="0">
                <a:latin typeface="Arial Narrow" panose="020B0606020202030204" pitchFamily="34" charset="0"/>
              </a:rPr>
              <a:t>relationship between two variables, x and y. </a:t>
            </a:r>
            <a:endParaRPr lang="en-AU" sz="800" dirty="0"/>
          </a:p>
        </p:txBody>
      </p:sp>
      <p:sp>
        <p:nvSpPr>
          <p:cNvPr id="203" name="TextBox 202"/>
          <p:cNvSpPr txBox="1"/>
          <p:nvPr/>
        </p:nvSpPr>
        <p:spPr>
          <a:xfrm>
            <a:off x="2250841" y="7083229"/>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204" name="TextBox 203"/>
          <p:cNvSpPr txBox="1"/>
          <p:nvPr/>
        </p:nvSpPr>
        <p:spPr>
          <a:xfrm>
            <a:off x="2660236" y="7077194"/>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08" name="Rectangle 107"/>
          <p:cNvSpPr/>
          <p:nvPr/>
        </p:nvSpPr>
        <p:spPr>
          <a:xfrm>
            <a:off x="3156847" y="5831025"/>
            <a:ext cx="2944660" cy="215444"/>
          </a:xfrm>
          <a:prstGeom prst="rect">
            <a:avLst/>
          </a:prstGeom>
        </p:spPr>
        <p:txBody>
          <a:bodyPr wrap="square">
            <a:spAutoFit/>
          </a:bodyPr>
          <a:lstStyle/>
          <a:p>
            <a:r>
              <a:rPr lang="en-AU" sz="800" dirty="0">
                <a:latin typeface="Arial Narrow" panose="020B0606020202030204" pitchFamily="34" charset="0"/>
              </a:rPr>
              <a:t>There could still be a strong relationship, but one that is not linear. </a:t>
            </a:r>
            <a:endParaRPr lang="en-AU" sz="800" dirty="0"/>
          </a:p>
        </p:txBody>
      </p:sp>
      <p:sp>
        <p:nvSpPr>
          <p:cNvPr id="206" name="TextBox 205"/>
          <p:cNvSpPr txBox="1"/>
          <p:nvPr/>
        </p:nvSpPr>
        <p:spPr>
          <a:xfrm>
            <a:off x="503912" y="5999017"/>
            <a:ext cx="2889697" cy="338554"/>
          </a:xfrm>
          <a:prstGeom prst="rect">
            <a:avLst/>
          </a:prstGeom>
          <a:noFill/>
        </p:spPr>
        <p:txBody>
          <a:bodyPr wrap="square" rtlCol="0">
            <a:spAutoFit/>
          </a:bodyPr>
          <a:lstStyle/>
          <a:p>
            <a:r>
              <a:rPr lang="en-AU" sz="1600" b="1" dirty="0">
                <a:latin typeface="Arial Narrow" panose="020B0606020202030204" pitchFamily="34" charset="0"/>
              </a:rPr>
              <a:t>How to calculate r manually</a:t>
            </a:r>
          </a:p>
        </p:txBody>
      </p:sp>
      <p:sp>
        <p:nvSpPr>
          <p:cNvPr id="207" name="TextBox 206"/>
          <p:cNvSpPr txBox="1"/>
          <p:nvPr/>
        </p:nvSpPr>
        <p:spPr>
          <a:xfrm>
            <a:off x="3577982" y="6012347"/>
            <a:ext cx="2523525" cy="338554"/>
          </a:xfrm>
          <a:prstGeom prst="rect">
            <a:avLst/>
          </a:prstGeom>
          <a:noFill/>
        </p:spPr>
        <p:txBody>
          <a:bodyPr wrap="square" rtlCol="0">
            <a:spAutoFit/>
          </a:bodyPr>
          <a:lstStyle/>
          <a:p>
            <a:r>
              <a:rPr lang="en-AU" sz="1600" b="1" dirty="0">
                <a:latin typeface="Arial Narrow" panose="020B0606020202030204" pitchFamily="34" charset="0"/>
              </a:rPr>
              <a:t>How to calculate r in EXCEL:</a:t>
            </a:r>
          </a:p>
        </p:txBody>
      </p:sp>
      <p:cxnSp>
        <p:nvCxnSpPr>
          <p:cNvPr id="211" name="Straight Connector 210"/>
          <p:cNvCxnSpPr/>
          <p:nvPr/>
        </p:nvCxnSpPr>
        <p:spPr>
          <a:xfrm>
            <a:off x="3277548" y="6156176"/>
            <a:ext cx="0" cy="255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 name="Table 211"/>
          <p:cNvGraphicFramePr>
            <a:graphicFrameLocks noGrp="1"/>
          </p:cNvGraphicFramePr>
          <p:nvPr/>
        </p:nvGraphicFramePr>
        <p:xfrm>
          <a:off x="3440945" y="7160681"/>
          <a:ext cx="2796405" cy="1553873"/>
        </p:xfrm>
        <a:graphic>
          <a:graphicData uri="http://schemas.openxmlformats.org/drawingml/2006/table">
            <a:tbl>
              <a:tblPr firstRow="1" bandRow="1">
                <a:tableStyleId>{5940675A-B579-460E-94D1-54222C63F5DA}</a:tableStyleId>
              </a:tblPr>
              <a:tblGrid>
                <a:gridCol w="34809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656223">
                  <a:extLst>
                    <a:ext uri="{9D8B030D-6E8A-4147-A177-3AD203B41FA5}">
                      <a16:colId xmlns:a16="http://schemas.microsoft.com/office/drawing/2014/main" val="20003"/>
                    </a:ext>
                  </a:extLst>
                </a:gridCol>
              </a:tblGrid>
              <a:tr h="216460">
                <a:tc>
                  <a:txBody>
                    <a:bodyPr/>
                    <a:lstStyle/>
                    <a:p>
                      <a:pPr algn="ctr"/>
                      <a:r>
                        <a:rPr lang="en-AU" sz="800" b="1"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5113">
                <a:tc>
                  <a:txBody>
                    <a:bodyPr/>
                    <a:lstStyle/>
                    <a:p>
                      <a:pPr algn="ctr"/>
                      <a:r>
                        <a:rPr lang="en-AU" sz="800" b="1"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latin typeface="Arial Narrow" panose="020B0606020202030204" pitchFamily="34" charset="0"/>
                        </a:rPr>
                        <a:t>= CORREL(A2:A6,B2:B6)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460">
                <a:tc>
                  <a:txBody>
                    <a:bodyPr/>
                    <a:lstStyle/>
                    <a:p>
                      <a:pPr algn="ctr"/>
                      <a:r>
                        <a:rPr lang="en-AU"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16460">
                <a:tc>
                  <a:txBody>
                    <a:bodyPr/>
                    <a:lstStyle/>
                    <a:p>
                      <a:pPr algn="ctr"/>
                      <a:r>
                        <a:rPr lang="en-AU"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16460">
                <a:tc>
                  <a:txBody>
                    <a:bodyPr/>
                    <a:lstStyle/>
                    <a:p>
                      <a:pPr algn="ctr"/>
                      <a:r>
                        <a:rPr lang="en-AU"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16460">
                <a:tc>
                  <a:txBody>
                    <a:bodyPr/>
                    <a:lstStyle/>
                    <a:p>
                      <a:pPr algn="ctr"/>
                      <a:r>
                        <a:rPr lang="en-AU"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16460">
                <a:tc>
                  <a:txBody>
                    <a:bodyPr/>
                    <a:lstStyle/>
                    <a:p>
                      <a:pPr algn="ctr"/>
                      <a:r>
                        <a:rPr lang="en-AU"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15" name="TextBox 214"/>
          <p:cNvSpPr txBox="1"/>
          <p:nvPr/>
        </p:nvSpPr>
        <p:spPr>
          <a:xfrm>
            <a:off x="3677273" y="2549943"/>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(50,5)</a:t>
            </a:r>
          </a:p>
        </p:txBody>
      </p:sp>
      <p:sp>
        <p:nvSpPr>
          <p:cNvPr id="216" name="TextBox 215"/>
          <p:cNvSpPr txBox="1"/>
          <p:nvPr/>
        </p:nvSpPr>
        <p:spPr>
          <a:xfrm>
            <a:off x="3139302" y="3236304"/>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(40,3)</a:t>
            </a:r>
          </a:p>
        </p:txBody>
      </p:sp>
      <p:sp>
        <p:nvSpPr>
          <p:cNvPr id="217" name="TextBox 216"/>
          <p:cNvSpPr txBox="1"/>
          <p:nvPr/>
        </p:nvSpPr>
        <p:spPr>
          <a:xfrm>
            <a:off x="2637797" y="364197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(30,2)</a:t>
            </a:r>
          </a:p>
        </p:txBody>
      </p:sp>
      <p:sp>
        <p:nvSpPr>
          <p:cNvPr id="218" name="TextBox 217"/>
          <p:cNvSpPr txBox="1"/>
          <p:nvPr/>
        </p:nvSpPr>
        <p:spPr>
          <a:xfrm>
            <a:off x="2096684" y="3617015"/>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(20,2)</a:t>
            </a:r>
          </a:p>
        </p:txBody>
      </p:sp>
      <p:sp>
        <p:nvSpPr>
          <p:cNvPr id="219" name="TextBox 218"/>
          <p:cNvSpPr txBox="1"/>
          <p:nvPr/>
        </p:nvSpPr>
        <p:spPr>
          <a:xfrm>
            <a:off x="1627527" y="400429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(10,1)</a:t>
            </a:r>
          </a:p>
        </p:txBody>
      </p:sp>
      <p:sp>
        <p:nvSpPr>
          <p:cNvPr id="226" name="TextBox 225"/>
          <p:cNvSpPr txBox="1"/>
          <p:nvPr/>
        </p:nvSpPr>
        <p:spPr>
          <a:xfrm>
            <a:off x="930279" y="8356987"/>
            <a:ext cx="322739" cy="184666"/>
          </a:xfrm>
          <a:prstGeom prst="rect">
            <a:avLst/>
          </a:prstGeom>
          <a:noFill/>
        </p:spPr>
        <p:txBody>
          <a:bodyPr wrap="square" rtlCol="0">
            <a:spAutoFit/>
          </a:bodyPr>
          <a:lstStyle/>
          <a:p>
            <a:r>
              <a:rPr lang="en-AU" sz="600" dirty="0">
                <a:latin typeface="Arial Narrow" panose="020B0606020202030204" pitchFamily="34" charset="0"/>
              </a:rPr>
              <a:t>∑x</a:t>
            </a:r>
          </a:p>
        </p:txBody>
      </p:sp>
      <p:sp>
        <p:nvSpPr>
          <p:cNvPr id="227" name="TextBox 226"/>
          <p:cNvSpPr txBox="1"/>
          <p:nvPr/>
        </p:nvSpPr>
        <p:spPr>
          <a:xfrm>
            <a:off x="1353019" y="8355677"/>
            <a:ext cx="322739" cy="184666"/>
          </a:xfrm>
          <a:prstGeom prst="rect">
            <a:avLst/>
          </a:prstGeom>
          <a:noFill/>
        </p:spPr>
        <p:txBody>
          <a:bodyPr wrap="square" rtlCol="0">
            <a:spAutoFit/>
          </a:bodyPr>
          <a:lstStyle/>
          <a:p>
            <a:r>
              <a:rPr lang="en-AU" sz="600" dirty="0">
                <a:latin typeface="Arial Narrow" panose="020B0606020202030204" pitchFamily="34" charset="0"/>
              </a:rPr>
              <a:t>∑y</a:t>
            </a:r>
          </a:p>
        </p:txBody>
      </p:sp>
      <p:sp>
        <p:nvSpPr>
          <p:cNvPr id="228" name="TextBox 227"/>
          <p:cNvSpPr txBox="1"/>
          <p:nvPr/>
        </p:nvSpPr>
        <p:spPr>
          <a:xfrm>
            <a:off x="1752248" y="8363424"/>
            <a:ext cx="322739" cy="184666"/>
          </a:xfrm>
          <a:prstGeom prst="rect">
            <a:avLst/>
          </a:prstGeom>
          <a:noFill/>
        </p:spPr>
        <p:txBody>
          <a:bodyPr wrap="square" rtlCol="0">
            <a:spAutoFit/>
          </a:bodyPr>
          <a:lstStyle/>
          <a:p>
            <a:r>
              <a:rPr lang="en-AU" sz="600" dirty="0">
                <a:latin typeface="Arial Narrow" panose="020B0606020202030204" pitchFamily="34" charset="0"/>
              </a:rPr>
              <a:t>∑</a:t>
            </a:r>
            <a:r>
              <a:rPr lang="en-AU" sz="600" dirty="0" err="1">
                <a:latin typeface="Arial Narrow" panose="020B0606020202030204" pitchFamily="34" charset="0"/>
              </a:rPr>
              <a:t>xy</a:t>
            </a:r>
            <a:endParaRPr lang="en-AU" sz="600" dirty="0">
              <a:latin typeface="Arial Narrow" panose="020B0606020202030204" pitchFamily="34" charset="0"/>
            </a:endParaRPr>
          </a:p>
        </p:txBody>
      </p:sp>
      <p:sp>
        <p:nvSpPr>
          <p:cNvPr id="229" name="TextBox 228"/>
          <p:cNvSpPr txBox="1"/>
          <p:nvPr/>
        </p:nvSpPr>
        <p:spPr>
          <a:xfrm>
            <a:off x="2174988" y="8363424"/>
            <a:ext cx="322739" cy="184666"/>
          </a:xfrm>
          <a:prstGeom prst="rect">
            <a:avLst/>
          </a:prstGeom>
          <a:noFill/>
        </p:spPr>
        <p:txBody>
          <a:bodyPr wrap="square" rtlCol="0">
            <a:spAutoFit/>
          </a:bodyPr>
          <a:lstStyle/>
          <a:p>
            <a:r>
              <a:rPr lang="en-AU" sz="600" dirty="0">
                <a:latin typeface="Arial Narrow" panose="020B0606020202030204" pitchFamily="34" charset="0"/>
              </a:rPr>
              <a:t>∑x</a:t>
            </a:r>
          </a:p>
        </p:txBody>
      </p:sp>
      <p:sp>
        <p:nvSpPr>
          <p:cNvPr id="230" name="TextBox 229"/>
          <p:cNvSpPr txBox="1"/>
          <p:nvPr/>
        </p:nvSpPr>
        <p:spPr>
          <a:xfrm>
            <a:off x="2574217" y="8372385"/>
            <a:ext cx="322739" cy="184666"/>
          </a:xfrm>
          <a:prstGeom prst="rect">
            <a:avLst/>
          </a:prstGeom>
          <a:noFill/>
        </p:spPr>
        <p:txBody>
          <a:bodyPr wrap="square" rtlCol="0">
            <a:spAutoFit/>
          </a:bodyPr>
          <a:lstStyle/>
          <a:p>
            <a:r>
              <a:rPr lang="en-AU" sz="600" dirty="0">
                <a:latin typeface="Arial Narrow" panose="020B0606020202030204" pitchFamily="34" charset="0"/>
              </a:rPr>
              <a:t>∑y</a:t>
            </a:r>
          </a:p>
        </p:txBody>
      </p:sp>
      <p:sp>
        <p:nvSpPr>
          <p:cNvPr id="231" name="TextBox 230"/>
          <p:cNvSpPr txBox="1"/>
          <p:nvPr/>
        </p:nvSpPr>
        <p:spPr>
          <a:xfrm>
            <a:off x="2673781" y="8344621"/>
            <a:ext cx="342708" cy="184666"/>
          </a:xfrm>
          <a:prstGeom prst="rect">
            <a:avLst/>
          </a:prstGeom>
          <a:noFill/>
        </p:spPr>
        <p:txBody>
          <a:bodyPr wrap="square" rtlCol="0">
            <a:spAutoFit/>
          </a:bodyPr>
          <a:lstStyle/>
          <a:p>
            <a:r>
              <a:rPr lang="en-AU" sz="600" b="1" dirty="0">
                <a:latin typeface="Arial Narrow" panose="020B0606020202030204" pitchFamily="34" charset="0"/>
              </a:rPr>
              <a:t>2</a:t>
            </a:r>
          </a:p>
        </p:txBody>
      </p:sp>
      <p:sp>
        <p:nvSpPr>
          <p:cNvPr id="232" name="TextBox 231"/>
          <p:cNvSpPr txBox="1"/>
          <p:nvPr/>
        </p:nvSpPr>
        <p:spPr>
          <a:xfrm>
            <a:off x="2266983" y="8344621"/>
            <a:ext cx="342708" cy="184666"/>
          </a:xfrm>
          <a:prstGeom prst="rect">
            <a:avLst/>
          </a:prstGeom>
          <a:noFill/>
        </p:spPr>
        <p:txBody>
          <a:bodyPr wrap="square" rtlCol="0">
            <a:spAutoFit/>
          </a:bodyPr>
          <a:lstStyle/>
          <a:p>
            <a:r>
              <a:rPr lang="en-AU" sz="600" b="1" dirty="0">
                <a:latin typeface="Arial Narrow" panose="020B0606020202030204" pitchFamily="34" charset="0"/>
              </a:rPr>
              <a:t>2</a:t>
            </a:r>
          </a:p>
        </p:txBody>
      </p:sp>
      <p:sp>
        <p:nvSpPr>
          <p:cNvPr id="80" name="Rectangle 79"/>
          <p:cNvSpPr/>
          <p:nvPr/>
        </p:nvSpPr>
        <p:spPr>
          <a:xfrm>
            <a:off x="480754" y="1905978"/>
            <a:ext cx="5884145" cy="317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Condense your data into two columns, x and y.</a:t>
            </a:r>
          </a:p>
        </p:txBody>
      </p:sp>
      <p:sp>
        <p:nvSpPr>
          <p:cNvPr id="81" name="TextBox 80"/>
          <p:cNvSpPr txBox="1"/>
          <p:nvPr/>
        </p:nvSpPr>
        <p:spPr>
          <a:xfrm>
            <a:off x="4375195" y="3025234"/>
            <a:ext cx="688229" cy="215444"/>
          </a:xfrm>
          <a:prstGeom prst="rect">
            <a:avLst/>
          </a:prstGeom>
          <a:noFill/>
        </p:spPr>
        <p:txBody>
          <a:bodyPr wrap="square" rtlCol="0">
            <a:spAutoFit/>
          </a:bodyPr>
          <a:lstStyle/>
          <a:p>
            <a:r>
              <a:rPr lang="en-AU" sz="800" dirty="0">
                <a:latin typeface="Arial Narrow" panose="020B0606020202030204" pitchFamily="34" charset="0"/>
              </a:rPr>
              <a:t>(10,1)</a:t>
            </a:r>
          </a:p>
        </p:txBody>
      </p:sp>
      <p:sp>
        <p:nvSpPr>
          <p:cNvPr id="84" name="TextBox 83"/>
          <p:cNvSpPr txBox="1"/>
          <p:nvPr/>
        </p:nvSpPr>
        <p:spPr>
          <a:xfrm>
            <a:off x="4375195" y="3393556"/>
            <a:ext cx="679700" cy="215444"/>
          </a:xfrm>
          <a:prstGeom prst="rect">
            <a:avLst/>
          </a:prstGeom>
          <a:noFill/>
        </p:spPr>
        <p:txBody>
          <a:bodyPr wrap="square" rtlCol="0">
            <a:spAutoFit/>
          </a:bodyPr>
          <a:lstStyle/>
          <a:p>
            <a:r>
              <a:rPr lang="en-AU" sz="800" dirty="0">
                <a:latin typeface="Arial Narrow" panose="020B0606020202030204" pitchFamily="34" charset="0"/>
              </a:rPr>
              <a:t>(20,2)</a:t>
            </a:r>
          </a:p>
        </p:txBody>
      </p:sp>
      <p:sp>
        <p:nvSpPr>
          <p:cNvPr id="85" name="TextBox 84"/>
          <p:cNvSpPr txBox="1"/>
          <p:nvPr/>
        </p:nvSpPr>
        <p:spPr>
          <a:xfrm>
            <a:off x="4383119" y="3777046"/>
            <a:ext cx="679700" cy="215444"/>
          </a:xfrm>
          <a:prstGeom prst="rect">
            <a:avLst/>
          </a:prstGeom>
          <a:noFill/>
        </p:spPr>
        <p:txBody>
          <a:bodyPr wrap="square" rtlCol="0">
            <a:spAutoFit/>
          </a:bodyPr>
          <a:lstStyle/>
          <a:p>
            <a:r>
              <a:rPr lang="en-AU" sz="800" dirty="0">
                <a:latin typeface="Arial Narrow" panose="020B0606020202030204" pitchFamily="34" charset="0"/>
              </a:rPr>
              <a:t>(30,2)</a:t>
            </a:r>
          </a:p>
        </p:txBody>
      </p:sp>
      <p:sp>
        <p:nvSpPr>
          <p:cNvPr id="86" name="TextBox 85"/>
          <p:cNvSpPr txBox="1"/>
          <p:nvPr/>
        </p:nvSpPr>
        <p:spPr>
          <a:xfrm>
            <a:off x="4383119" y="4159227"/>
            <a:ext cx="679700" cy="215444"/>
          </a:xfrm>
          <a:prstGeom prst="rect">
            <a:avLst/>
          </a:prstGeom>
          <a:noFill/>
        </p:spPr>
        <p:txBody>
          <a:bodyPr wrap="square" rtlCol="0">
            <a:spAutoFit/>
          </a:bodyPr>
          <a:lstStyle/>
          <a:p>
            <a:r>
              <a:rPr lang="en-AU" sz="800" dirty="0">
                <a:latin typeface="Arial Narrow" panose="020B0606020202030204" pitchFamily="34" charset="0"/>
              </a:rPr>
              <a:t>(40,3)</a:t>
            </a:r>
          </a:p>
        </p:txBody>
      </p:sp>
      <p:sp>
        <p:nvSpPr>
          <p:cNvPr id="90" name="TextBox 89"/>
          <p:cNvSpPr txBox="1"/>
          <p:nvPr/>
        </p:nvSpPr>
        <p:spPr>
          <a:xfrm>
            <a:off x="4383119" y="4535376"/>
            <a:ext cx="679700" cy="215444"/>
          </a:xfrm>
          <a:prstGeom prst="rect">
            <a:avLst/>
          </a:prstGeom>
          <a:noFill/>
        </p:spPr>
        <p:txBody>
          <a:bodyPr wrap="square" rtlCol="0">
            <a:spAutoFit/>
          </a:bodyPr>
          <a:lstStyle/>
          <a:p>
            <a:r>
              <a:rPr lang="en-AU" sz="800" dirty="0">
                <a:latin typeface="Arial Narrow" panose="020B0606020202030204" pitchFamily="34" charset="0"/>
              </a:rPr>
              <a:t>(50,5)</a:t>
            </a:r>
          </a:p>
        </p:txBody>
      </p:sp>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38150587-6058-3B53-102D-8849C6BE088C}"/>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Collect and Process your Data</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Collection and Processing of Data</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Data Analysis</a:t>
            </a:r>
            <a:endParaRPr lang="en-AU" b="1" i="1" dirty="0">
              <a:highlight>
                <a:srgbClr val="FFFF00"/>
              </a:highlight>
              <a:latin typeface="Arial Narrow" panose="020B0606020202030204" pitchFamily="34" charset="0"/>
            </a:endParaRP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6714939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Taking control</a:t>
            </a:r>
          </a:p>
          <a:p>
            <a:pPr>
              <a:spcAft>
                <a:spcPts val="0"/>
              </a:spcAft>
            </a:pPr>
            <a:r>
              <a:rPr lang="en-GB" sz="1200" dirty="0">
                <a:latin typeface="Arial Narrow" panose="020B0606020202030204" pitchFamily="34" charset="0"/>
                <a:ea typeface="Times New Roman" panose="02020603050405020304" pitchFamily="18" charset="0"/>
              </a:rPr>
              <a:t>In the lab, when conducting an experiment, conditions are strictly controlled. In the field, we aim to control as many variables possible (i.e. date, time, tide, etc.). However, given that it is outside, there are many variables that </a:t>
            </a:r>
            <a:r>
              <a:rPr lang="en-GB" sz="1200" i="1" dirty="0">
                <a:latin typeface="Arial Narrow" panose="020B0606020202030204" pitchFamily="34" charset="0"/>
                <a:ea typeface="Times New Roman" panose="02020603050405020304" pitchFamily="18" charset="0"/>
              </a:rPr>
              <a:t>can not</a:t>
            </a:r>
            <a:r>
              <a:rPr lang="en-GB" sz="1200" dirty="0">
                <a:latin typeface="Arial Narrow" panose="020B0606020202030204" pitchFamily="34" charset="0"/>
                <a:ea typeface="Times New Roman" panose="02020603050405020304" pitchFamily="18" charset="0"/>
              </a:rPr>
              <a:t> be controlled. These are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They’re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because they need to be measured. Why? Because they can influence the result.</a:t>
            </a:r>
          </a:p>
        </p:txBody>
      </p:sp>
      <p:sp>
        <p:nvSpPr>
          <p:cNvPr id="14" name="Rectangle 13"/>
          <p:cNvSpPr/>
          <p:nvPr/>
        </p:nvSpPr>
        <p:spPr>
          <a:xfrm>
            <a:off x="415374" y="3717592"/>
            <a:ext cx="603796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Detective work</a:t>
            </a:r>
          </a:p>
          <a:p>
            <a:pPr>
              <a:spcAft>
                <a:spcPts val="0"/>
              </a:spcAft>
            </a:pPr>
            <a:r>
              <a:rPr lang="en-GB" sz="1200" dirty="0">
                <a:latin typeface="Arial Narrow" panose="020B0606020202030204" pitchFamily="34" charset="0"/>
                <a:ea typeface="Times New Roman" panose="02020603050405020304" pitchFamily="18" charset="0"/>
              </a:rPr>
              <a:t>A researcher must always consider the probability that the result is incorrect – either the experiment failed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pick up a difference when there was one, or the experiment found a difference that didn’t exist. Your experiment must therefore be critically analysed – the data analysis part </a:t>
            </a:r>
            <a:r>
              <a:rPr lang="en-GB" sz="1200" i="1"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the experimental design.  </a:t>
            </a:r>
          </a:p>
        </p:txBody>
      </p:sp>
      <p:sp>
        <p:nvSpPr>
          <p:cNvPr id="4" name="Rectangle 3"/>
          <p:cNvSpPr/>
          <p:nvPr/>
        </p:nvSpPr>
        <p:spPr>
          <a:xfrm>
            <a:off x="477493" y="2065486"/>
            <a:ext cx="5851746" cy="16231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Below, </a:t>
            </a:r>
            <a:r>
              <a:rPr lang="en-AU" sz="1200" b="1" dirty="0">
                <a:solidFill>
                  <a:schemeClr val="tx1"/>
                </a:solidFill>
                <a:latin typeface="Arial Narrow" panose="020B0606020202030204" pitchFamily="34" charset="0"/>
              </a:rPr>
              <a:t>list the </a:t>
            </a:r>
            <a:r>
              <a:rPr lang="en-AU" sz="1200" b="1" i="1" dirty="0">
                <a:solidFill>
                  <a:schemeClr val="tx1"/>
                </a:solidFill>
                <a:latin typeface="Arial Narrow" panose="020B0606020202030204" pitchFamily="34" charset="0"/>
              </a:rPr>
              <a:t>measured variables </a:t>
            </a:r>
            <a:r>
              <a:rPr lang="en-AU" sz="1200" dirty="0">
                <a:solidFill>
                  <a:schemeClr val="tx1"/>
                </a:solidFill>
                <a:latin typeface="Arial Narrow" panose="020B0606020202030204" pitchFamily="34" charset="0"/>
              </a:rPr>
              <a:t>from your original model on page 63 (those you couldn’t control….and hopefully measured!</a:t>
            </a:r>
            <a:r>
              <a:rPr lang="en-AU" sz="1200" b="1" dirty="0">
                <a:solidFill>
                  <a:schemeClr val="tx1"/>
                </a:solidFill>
                <a:latin typeface="Arial Narrow" panose="020B0606020202030204" pitchFamily="34" charset="0"/>
              </a:rPr>
              <a:t>). Rank</a:t>
            </a:r>
            <a:r>
              <a:rPr lang="en-AU" sz="1200" dirty="0">
                <a:solidFill>
                  <a:schemeClr val="tx1"/>
                </a:solidFill>
                <a:latin typeface="Arial Narrow" panose="020B0606020202030204" pitchFamily="34" charset="0"/>
              </a:rPr>
              <a:t> them from most likely to least likely to influence the result. </a:t>
            </a:r>
          </a:p>
        </p:txBody>
      </p:sp>
      <p:sp>
        <p:nvSpPr>
          <p:cNvPr id="5" name="Rectangle 4"/>
          <p:cNvSpPr/>
          <p:nvPr/>
        </p:nvSpPr>
        <p:spPr>
          <a:xfrm>
            <a:off x="549636" y="2522281"/>
            <a:ext cx="5692738" cy="11121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26" name="Table 25"/>
          <p:cNvGraphicFramePr>
            <a:graphicFrameLocks noGrp="1"/>
          </p:cNvGraphicFramePr>
          <p:nvPr/>
        </p:nvGraphicFramePr>
        <p:xfrm>
          <a:off x="492879" y="4600161"/>
          <a:ext cx="5829593" cy="2773680"/>
        </p:xfrm>
        <a:graphic>
          <a:graphicData uri="http://schemas.openxmlformats.org/drawingml/2006/table">
            <a:tbl>
              <a:tblPr firstRow="1" bandRow="1">
                <a:tableStyleId>{5940675A-B579-460E-94D1-54222C63F5DA}</a:tableStyleId>
              </a:tblPr>
              <a:tblGrid>
                <a:gridCol w="297523">
                  <a:extLst>
                    <a:ext uri="{9D8B030D-6E8A-4147-A177-3AD203B41FA5}">
                      <a16:colId xmlns:a16="http://schemas.microsoft.com/office/drawing/2014/main" val="20000"/>
                    </a:ext>
                  </a:extLst>
                </a:gridCol>
                <a:gridCol w="5532070">
                  <a:extLst>
                    <a:ext uri="{9D8B030D-6E8A-4147-A177-3AD203B41FA5}">
                      <a16:colId xmlns:a16="http://schemas.microsoft.com/office/drawing/2014/main" val="20001"/>
                    </a:ext>
                  </a:extLst>
                </a:gridCol>
              </a:tblGrid>
              <a:tr h="177880">
                <a:tc>
                  <a:txBody>
                    <a:bodyPr/>
                    <a:lstStyle/>
                    <a:p>
                      <a:pPr marL="0" indent="0">
                        <a:buFont typeface="Arial" panose="020B0604020202020204" pitchFamily="34" charset="0"/>
                        <a:buNone/>
                      </a:pPr>
                      <a:endParaRPr lang="en-AU" sz="800" baseline="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AU" sz="1200" b="0" baseline="0" dirty="0">
                          <a:latin typeface="Arial Narrow" panose="020B060602020203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en-AU" sz="1200">
                          <a:latin typeface="Arial Narrow" panose="020B0606020202030204" pitchFamily="34" charset="0"/>
                        </a:rPr>
                        <a:t>Data Analysis</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latin typeface="Arial Narrow" panose="020B0606020202030204" pitchFamily="34" charset="0"/>
                        </a:rPr>
                        <a:t>Did you use the correct statistics test for the wording of the research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a:latin typeface="Arial Narrow" panose="020B0606020202030204" pitchFamily="34" charset="0"/>
                        </a:rPr>
                        <a:t>How</a:t>
                      </a:r>
                      <a:r>
                        <a:rPr lang="en-AU" sz="800" baseline="0" dirty="0">
                          <a:latin typeface="Arial Narrow" panose="020B0606020202030204" pitchFamily="34" charset="0"/>
                        </a:rPr>
                        <a:t> close to 0.05 (the cut-off point) was the P value? </a:t>
                      </a:r>
                      <a:endParaRPr lang="en-AU" sz="800" baseline="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the difference was significant, how close to zero was the P value?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applicable, how close was r (Pearson’s correlation coefficient) to 1.0 or -1.0? </a:t>
                      </a:r>
                    </a:p>
                    <a:p>
                      <a:pPr marL="171450" indent="-171450">
                        <a:buFont typeface="Arial" panose="020B0604020202020204" pitchFamily="34" charset="0"/>
                        <a:buChar char="•"/>
                      </a:pPr>
                      <a:r>
                        <a:rPr lang="en-AU" sz="800" baseline="0" dirty="0">
                          <a:latin typeface="Arial Narrow" panose="020B0606020202030204" pitchFamily="34" charset="0"/>
                        </a:rPr>
                        <a:t>How close to zero were the values for s (standard deviation), SE &amp; Cl? </a:t>
                      </a:r>
                      <a:br>
                        <a:rPr lang="en-AU" sz="800" baseline="0" dirty="0">
                          <a:solidFill>
                            <a:schemeClr val="bg1">
                              <a:lumMod val="50000"/>
                            </a:schemeClr>
                          </a:solidFill>
                          <a:latin typeface="Arial Narrow" panose="020B0606020202030204" pitchFamily="34" charset="0"/>
                        </a:rPr>
                      </a:br>
                      <a:r>
                        <a:rPr lang="en-AU" sz="800" baseline="0" dirty="0">
                          <a:solidFill>
                            <a:schemeClr val="tx1"/>
                          </a:solidFill>
                          <a:latin typeface="Arial Narrow" panose="020B0606020202030204" pitchFamily="34" charset="0"/>
                        </a:rPr>
                        <a:t>(if they were </a:t>
                      </a:r>
                      <a:r>
                        <a:rPr lang="en-AU" sz="800" i="1" baseline="0" dirty="0">
                          <a:solidFill>
                            <a:schemeClr val="tx1"/>
                          </a:solidFill>
                          <a:latin typeface="Arial Narrow" panose="020B0606020202030204" pitchFamily="34" charset="0"/>
                        </a:rPr>
                        <a:t>not </a:t>
                      </a:r>
                      <a:r>
                        <a:rPr lang="en-AU" sz="800" baseline="0" dirty="0">
                          <a:solidFill>
                            <a:schemeClr val="tx1"/>
                          </a:solidFill>
                          <a:latin typeface="Arial Narrow" panose="020B0606020202030204" pitchFamily="34" charset="0"/>
                        </a:rPr>
                        <a:t>close to zero, you need to examine why your replicates were not the same)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Did you construct a graph to make a visual comparison before reaching a conclusion?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any </a:t>
                      </a:r>
                      <a:r>
                        <a:rPr lang="en-AU" sz="800" i="1" baseline="0" dirty="0">
                          <a:solidFill>
                            <a:schemeClr val="tx1"/>
                          </a:solidFill>
                          <a:latin typeface="Arial Narrow" panose="020B0606020202030204" pitchFamily="34" charset="0"/>
                        </a:rPr>
                        <a:t>measured variables </a:t>
                      </a:r>
                      <a:r>
                        <a:rPr lang="en-AU" sz="800" baseline="0" dirty="0">
                          <a:solidFill>
                            <a:schemeClr val="tx1"/>
                          </a:solidFill>
                          <a:latin typeface="Arial Narrow" panose="020B0606020202030204" pitchFamily="34" charset="0"/>
                        </a:rPr>
                        <a:t>likely to have influenced the result?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there any variables that could </a:t>
                      </a:r>
                      <a:r>
                        <a:rPr lang="en-AU" sz="800" i="1" baseline="0" dirty="0">
                          <a:solidFill>
                            <a:schemeClr val="tx1"/>
                          </a:solidFill>
                          <a:latin typeface="Arial Narrow" panose="020B0606020202030204" pitchFamily="34" charset="0"/>
                        </a:rPr>
                        <a:t>not</a:t>
                      </a:r>
                      <a:r>
                        <a:rPr lang="en-AU" sz="800" baseline="0" dirty="0">
                          <a:solidFill>
                            <a:schemeClr val="tx1"/>
                          </a:solidFill>
                          <a:latin typeface="Arial Narrow" panose="020B0606020202030204" pitchFamily="34" charset="0"/>
                        </a:rPr>
                        <a:t> be controlled, measured? </a:t>
                      </a:r>
                      <a:endParaRPr lang="en-AU" sz="800" baseline="0" dirty="0">
                        <a:solidFill>
                          <a:schemeClr val="bg1">
                            <a:lumMod val="50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AU" sz="1200" dirty="0">
                          <a:latin typeface="Arial Narrow" panose="020B0606020202030204" pitchFamily="34" charset="0"/>
                        </a:rPr>
                        <a:t>Experimental</a:t>
                      </a:r>
                      <a:r>
                        <a:rPr lang="en-AU" sz="1200" baseline="0" dirty="0">
                          <a:latin typeface="Arial Narrow" panose="020B0606020202030204" pitchFamily="34" charset="0"/>
                        </a:rPr>
                        <a:t> Design</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indent="-171450">
                        <a:buFont typeface="Arial" panose="020B0604020202020204" pitchFamily="34" charset="0"/>
                        <a:buChar char="•"/>
                      </a:pPr>
                      <a:r>
                        <a:rPr lang="en-AU" sz="800" baseline="0" dirty="0">
                          <a:latin typeface="Arial Narrow" panose="020B0606020202030204" pitchFamily="34" charset="0"/>
                        </a:rPr>
                        <a:t>Could you have picked a better dependent variable (population) to measure? </a:t>
                      </a:r>
                    </a:p>
                    <a:p>
                      <a:pPr marL="171450" indent="-171450">
                        <a:buFont typeface="Arial" panose="020B0604020202020204" pitchFamily="34" charset="0"/>
                        <a:buChar char="•"/>
                      </a:pPr>
                      <a:r>
                        <a:rPr lang="en-AU" sz="800" baseline="0" dirty="0">
                          <a:latin typeface="Arial Narrow" panose="020B0606020202030204" pitchFamily="34" charset="0"/>
                        </a:rPr>
                        <a:t>Could you have changed the independent variable in a different (and more effective) way? </a:t>
                      </a:r>
                    </a:p>
                    <a:p>
                      <a:pPr marL="171450" indent="-171450">
                        <a:buFont typeface="Arial" panose="020B0604020202020204" pitchFamily="34" charset="0"/>
                        <a:buChar char="•"/>
                      </a:pPr>
                      <a:r>
                        <a:rPr lang="en-AU" sz="800" baseline="0" dirty="0">
                          <a:latin typeface="Arial Narrow" panose="020B0606020202030204" pitchFamily="34" charset="0"/>
                        </a:rPr>
                        <a:t>Should you have used qualitative data instead of quantitative data and vice versa?</a:t>
                      </a:r>
                    </a:p>
                    <a:p>
                      <a:pPr marL="171450" indent="-171450">
                        <a:buFont typeface="Arial" panose="020B0604020202020204" pitchFamily="34" charset="0"/>
                        <a:buChar char="•"/>
                      </a:pPr>
                      <a:r>
                        <a:rPr lang="en-AU" sz="800" baseline="0" dirty="0">
                          <a:latin typeface="Arial Narrow" panose="020B0606020202030204" pitchFamily="34" charset="0"/>
                        </a:rPr>
                        <a:t>Did the experimental design take into account the dispersion patterns of the population (i.e. clumped)?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there enough replicates? Were the replicates independent of each other, to avoid double counts?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there</a:t>
                      </a:r>
                      <a:r>
                        <a:rPr lang="en-AU" sz="800" i="1" baseline="0" dirty="0">
                          <a:solidFill>
                            <a:schemeClr val="tx1"/>
                          </a:solidFill>
                          <a:latin typeface="Arial Narrow" panose="020B0606020202030204" pitchFamily="34" charset="0"/>
                        </a:rPr>
                        <a:t> randomisation </a:t>
                      </a:r>
                      <a:r>
                        <a:rPr lang="en-AU" sz="800" baseline="0" dirty="0">
                          <a:solidFill>
                            <a:schemeClr val="tx1"/>
                          </a:solidFill>
                          <a:latin typeface="Arial Narrow" panose="020B0606020202030204" pitchFamily="34" charset="0"/>
                        </a:rPr>
                        <a:t>in sampling to avoid bias?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size of the sample unit appropriate for the size of the organism?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choice of sample unit appropriate for the mobility of the organism?</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 limitations of the sampling technique addressed?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scale of the experimental design suitable for the scale of the research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20" name="Straight Connector 19"/>
          <p:cNvCxnSpPr/>
          <p:nvPr/>
        </p:nvCxnSpPr>
        <p:spPr>
          <a:xfrm flipH="1">
            <a:off x="477493" y="37466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C5774E-7861-4614-B914-51AED8FAC3B9}"/>
              </a:ext>
            </a:extLst>
          </p:cNvPr>
          <p:cNvSpPr/>
          <p:nvPr/>
        </p:nvSpPr>
        <p:spPr>
          <a:xfrm>
            <a:off x="493838" y="7408308"/>
            <a:ext cx="5829593" cy="132660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t>
            </a:r>
            <a:r>
              <a:rPr lang="en-AU" sz="1200" b="1" i="1" dirty="0">
                <a:solidFill>
                  <a:schemeClr val="tx1"/>
                </a:solidFill>
                <a:latin typeface="Arial Narrow" panose="020B0606020202030204" pitchFamily="34" charset="0"/>
              </a:rPr>
              <a:t>valid</a:t>
            </a:r>
            <a:r>
              <a:rPr lang="en-AU" sz="1200" b="1" dirty="0">
                <a:solidFill>
                  <a:schemeClr val="tx1"/>
                </a:solidFill>
                <a:latin typeface="Arial Narrow" panose="020B0606020202030204" pitchFamily="34" charset="0"/>
              </a:rPr>
              <a:t> (how close to the truth) are your results and WHY?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6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a:t>
            </a:r>
            <a:r>
              <a:rPr lang="en-AU" sz="1200" b="1" i="1" dirty="0">
                <a:solidFill>
                  <a:schemeClr val="tx1"/>
                </a:solidFill>
                <a:latin typeface="Arial Narrow" panose="020B0606020202030204" pitchFamily="34" charset="0"/>
              </a:rPr>
              <a:t> reliable </a:t>
            </a:r>
            <a:r>
              <a:rPr lang="en-AU" sz="1200" b="1" dirty="0">
                <a:solidFill>
                  <a:schemeClr val="tx1"/>
                </a:solidFill>
                <a:latin typeface="Arial Narrow" panose="020B0606020202030204" pitchFamily="34" charset="0"/>
              </a:rPr>
              <a:t>(how precise) are your results</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and WHY? Ans.        </a:t>
            </a:r>
          </a:p>
        </p:txBody>
      </p:sp>
      <p:sp>
        <p:nvSpPr>
          <p:cNvPr id="30" name="Rectangle 29">
            <a:extLst>
              <a:ext uri="{FF2B5EF4-FFF2-40B4-BE49-F238E27FC236}">
                <a16:creationId xmlns:a16="http://schemas.microsoft.com/office/drawing/2014/main" id="{B13BD885-1488-4EB9-8B09-03BAD79D7073}"/>
              </a:ext>
            </a:extLst>
          </p:cNvPr>
          <p:cNvSpPr/>
          <p:nvPr/>
        </p:nvSpPr>
        <p:spPr>
          <a:xfrm>
            <a:off x="556706" y="7665812"/>
            <a:ext cx="5685668" cy="3789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367C9412-F89F-44EA-93BA-2818177B7C22}"/>
              </a:ext>
            </a:extLst>
          </p:cNvPr>
          <p:cNvSpPr/>
          <p:nvPr/>
        </p:nvSpPr>
        <p:spPr>
          <a:xfrm>
            <a:off x="549636" y="8303137"/>
            <a:ext cx="5673054" cy="3733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FB96E2E0-686F-8E9A-862A-88EA635FC881}"/>
              </a:ext>
            </a:extLst>
          </p:cNvPr>
          <p:cNvSpPr txBox="1"/>
          <p:nvPr/>
        </p:nvSpPr>
        <p:spPr>
          <a:xfrm>
            <a:off x="1727765" y="145394"/>
            <a:ext cx="3652697" cy="7232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Analyse your Data</a:t>
            </a:r>
          </a:p>
          <a:p>
            <a:pPr algn="ctr"/>
            <a:r>
              <a:rPr lang="en-AU" sz="1400" b="1" dirty="0">
                <a:highlight>
                  <a:srgbClr val="FFFF00"/>
                </a:highlight>
                <a:latin typeface="Arial Narrow" panose="020B0606020202030204" pitchFamily="34" charset="0"/>
              </a:rPr>
              <a:t>Criteria: </a:t>
            </a:r>
            <a:r>
              <a:rPr lang="en-AU" sz="1400" b="1" i="1" dirty="0">
                <a:highlight>
                  <a:srgbClr val="FFFF00"/>
                </a:highlight>
                <a:latin typeface="Arial Narrow" panose="020B0606020202030204" pitchFamily="34" charset="0"/>
              </a:rPr>
              <a:t>Analysis</a:t>
            </a:r>
            <a:endParaRPr lang="en-AU" b="1" dirty="0">
              <a:latin typeface="Arial Narrow" panose="020B0606020202030204" pitchFamily="34" charset="0"/>
            </a:endParaRPr>
          </a:p>
          <a:p>
            <a:pPr algn="ctr"/>
            <a:r>
              <a:rPr lang="en-AU" sz="1100" b="1" dirty="0">
                <a:highlight>
                  <a:srgbClr val="FFFF00"/>
                </a:highlight>
                <a:latin typeface="Arial Narrow" panose="020B0606020202030204" pitchFamily="34" charset="0"/>
              </a:rPr>
              <a:t>Scientific Method step: </a:t>
            </a:r>
            <a:r>
              <a:rPr lang="en-AU" sz="1100" b="1" i="1" dirty="0">
                <a:highlight>
                  <a:srgbClr val="FFFF00"/>
                </a:highlight>
                <a:latin typeface="Arial Narrow" panose="020B0606020202030204" pitchFamily="34" charset="0"/>
              </a:rPr>
              <a:t>Data Analysis</a:t>
            </a:r>
            <a:endParaRPr lang="en-AU" b="1" i="1" dirty="0">
              <a:highlight>
                <a:srgbClr val="FFFF00"/>
              </a:highlight>
              <a:latin typeface="Arial Narrow" panose="020B0606020202030204" pitchFamily="34" charset="0"/>
            </a:endParaRP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855428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0A4F0C-38C6-6588-B5B2-F6CC17BC8314}"/>
              </a:ext>
            </a:extLst>
          </p:cNvPr>
          <p:cNvSpPr txBox="1"/>
          <p:nvPr/>
        </p:nvSpPr>
        <p:spPr>
          <a:xfrm>
            <a:off x="416269" y="971600"/>
            <a:ext cx="6048672" cy="3200876"/>
          </a:xfrm>
          <a:prstGeom prst="rect">
            <a:avLst/>
          </a:prstGeom>
          <a:noFill/>
        </p:spPr>
        <p:txBody>
          <a:bodyPr wrap="square" rtlCol="0">
            <a:spAutoFit/>
          </a:bodyPr>
          <a:lstStyle/>
          <a:p>
            <a:r>
              <a:rPr lang="en-US" sz="1200" b="1" dirty="0">
                <a:effectLst/>
                <a:latin typeface="Arial Narrow" panose="020B0604020202020204" pitchFamily="34" charset="0"/>
                <a:ea typeface="PMingLiU" panose="02020500000000000000" pitchFamily="18" charset="-120"/>
                <a:cs typeface="Arial Narrow" panose="020B0604020202020204" pitchFamily="34" charset="0"/>
              </a:rPr>
              <a:t>Rationale</a:t>
            </a:r>
          </a:p>
          <a:p>
            <a:endParaRPr lang="en-US" sz="1200" dirty="0">
              <a:latin typeface="Calibri" panose="020F0502020204030204" pitchFamily="34" charset="0"/>
              <a:ea typeface="PMingLiU" panose="02020500000000000000" pitchFamily="18" charset="-120"/>
            </a:endParaRPr>
          </a:p>
          <a:p>
            <a:endParaRPr lang="en-AU" sz="1200" dirty="0">
              <a:latin typeface="Arial Narrow" panose="020B0604020202020204" pitchFamily="34" charset="0"/>
              <a:ea typeface="Times New Roman" panose="02020603050405020304" pitchFamily="18" charset="0"/>
              <a:cs typeface="Arial Narrow" panose="020B0604020202020204" pitchFamily="34" charset="0"/>
            </a:endParaRPr>
          </a:p>
          <a:p>
            <a:endParaRPr lang="en-AU" sz="1200" dirty="0">
              <a:latin typeface="Arial Narrow" panose="020B0604020202020204" pitchFamily="34" charset="0"/>
              <a:ea typeface="Times New Roman" panose="02020603050405020304" pitchFamily="18" charset="0"/>
              <a:cs typeface="Arial Narrow" panose="020B0604020202020204" pitchFamily="34" charset="0"/>
            </a:endParaRPr>
          </a:p>
          <a:p>
            <a:endParaRPr lang="en-AU" sz="1600" dirty="0">
              <a:effectLst/>
              <a:latin typeface="Arial Narrow" panose="020B0604020202020204" pitchFamily="34" charset="0"/>
              <a:ea typeface="Times New Roman" panose="02020603050405020304" pitchFamily="18" charset="0"/>
              <a:cs typeface="Arial Narrow" panose="020B0604020202020204" pitchFamily="34" charset="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a:p>
            <a:endParaRPr lang="en-AU" dirty="0">
              <a:ea typeface="Times New Roman" panose="02020603050405020304" pitchFamily="18" charset="0"/>
              <a:cs typeface="Times New Roman" panose="02020603050405020304" pitchFamily="18" charset="0"/>
            </a:endParaRPr>
          </a:p>
          <a:p>
            <a:endParaRPr lang="en-AU" dirty="0">
              <a:ea typeface="Times New Roman" panose="02020603050405020304" pitchFamily="18" charset="0"/>
              <a:cs typeface="Times New Roman" panose="02020603050405020304" pitchFamily="18" charset="0"/>
            </a:endParaRPr>
          </a:p>
          <a:p>
            <a:endParaRPr lang="en-AU" sz="1200" dirty="0">
              <a:ea typeface="Times New Roman" panose="02020603050405020304" pitchFamily="18" charset="0"/>
              <a:cs typeface="Times New Roman" panose="02020603050405020304" pitchFamily="18" charset="0"/>
            </a:endParaRPr>
          </a:p>
          <a:p>
            <a:endParaRPr lang="en-AU" sz="1400" dirty="0">
              <a:effectLst/>
              <a:ea typeface="Times New Roman" panose="02020603050405020304" pitchFamily="18" charset="0"/>
              <a:cs typeface="Times New Roman" panose="02020603050405020304" pitchFamily="18" charset="0"/>
            </a:endParaRPr>
          </a:p>
          <a:p>
            <a:endParaRPr lang="en-AU" sz="1400" dirty="0">
              <a:effectLst/>
              <a:ea typeface="Times New Roman" panose="02020603050405020304" pitchFamily="18" charset="0"/>
              <a:cs typeface="Times New Roman" panose="02020603050405020304" pitchFamily="18" charset="0"/>
            </a:endParaRPr>
          </a:p>
          <a:p>
            <a:endParaRPr lang="en-AU" sz="1400" dirty="0">
              <a:ea typeface="Times New Roman" panose="02020603050405020304" pitchFamily="18" charset="0"/>
              <a:cs typeface="Times New Roman" panose="02020603050405020304" pitchFamily="18" charset="0"/>
            </a:endParaRPr>
          </a:p>
          <a:p>
            <a:endParaRPr lang="en-AU" sz="1400" dirty="0">
              <a:effectLst/>
              <a:ea typeface="Times New Roman" panose="02020603050405020304" pitchFamily="18" charset="0"/>
              <a:cs typeface="Times New Roman" panose="02020603050405020304" pitchFamily="18" charset="0"/>
            </a:endParaRPr>
          </a:p>
          <a:p>
            <a:endParaRPr lang="en-US" sz="1200" b="1" i="1" dirty="0">
              <a:latin typeface="Calibri" panose="020F0502020204030204" pitchFamily="34" charset="0"/>
              <a:ea typeface="PMingLiU" panose="02020500000000000000" pitchFamily="18" charset="-120"/>
            </a:endParaRPr>
          </a:p>
          <a:p>
            <a:r>
              <a:rPr lang="en-US" sz="1200" u="sng" dirty="0">
                <a:effectLst/>
                <a:latin typeface="Arial Narrow" panose="020B0604020202020204" pitchFamily="34" charset="0"/>
                <a:ea typeface="PMingLiU" panose="02020500000000000000" pitchFamily="18" charset="-120"/>
                <a:cs typeface="Arial Narrow" panose="020B0604020202020204" pitchFamily="34" charset="0"/>
              </a:rPr>
              <a:t>The aim of this experiment is to </a:t>
            </a:r>
            <a:r>
              <a:rPr lang="en-US" sz="1200" dirty="0">
                <a:latin typeface="Arial Narrow" panose="020B0604020202020204" pitchFamily="34" charset="0"/>
                <a:ea typeface="PMingLiU" panose="02020500000000000000" pitchFamily="18" charset="-120"/>
                <a:cs typeface="Arial Narrow" panose="020B0604020202020204" pitchFamily="34" charset="0"/>
              </a:rPr>
              <a:t>measure the effect of ….. on ……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p:txBody>
      </p:sp>
      <p:sp>
        <p:nvSpPr>
          <p:cNvPr id="43" name="Rounded Rectangular Callout 42">
            <a:extLst>
              <a:ext uri="{FF2B5EF4-FFF2-40B4-BE49-F238E27FC236}">
                <a16:creationId xmlns:a16="http://schemas.microsoft.com/office/drawing/2014/main" id="{CA6D3880-6DCE-4431-F6CB-12ED98BA5FD0}"/>
              </a:ext>
            </a:extLst>
          </p:cNvPr>
          <p:cNvSpPr/>
          <p:nvPr/>
        </p:nvSpPr>
        <p:spPr>
          <a:xfrm>
            <a:off x="3106678" y="3368713"/>
            <a:ext cx="2184347" cy="261611"/>
          </a:xfrm>
          <a:prstGeom prst="wedgeRoundRectCallout">
            <a:avLst>
              <a:gd name="adj1" fmla="val -62478"/>
              <a:gd name="adj2" fmla="val 47450"/>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BC039E2-3D9D-4D47-0296-7AA41F9DC1B0}"/>
              </a:ext>
            </a:extLst>
          </p:cNvPr>
          <p:cNvSpPr txBox="1"/>
          <p:nvPr/>
        </p:nvSpPr>
        <p:spPr>
          <a:xfrm>
            <a:off x="3097377" y="3368714"/>
            <a:ext cx="2265655" cy="261610"/>
          </a:xfrm>
          <a:prstGeom prst="rect">
            <a:avLst/>
          </a:prstGeom>
          <a:noFill/>
        </p:spPr>
        <p:txBody>
          <a:bodyPr wrap="square" rtlCol="0">
            <a:spAutoFit/>
          </a:bodyPr>
          <a:lstStyle/>
          <a:p>
            <a:pPr algn="ctr"/>
            <a:r>
              <a:rPr lang="en-US" sz="1100" b="1" i="1" dirty="0"/>
              <a:t>'the aim of this experiment is to…'</a:t>
            </a:r>
          </a:p>
        </p:txBody>
      </p:sp>
      <p:sp>
        <p:nvSpPr>
          <p:cNvPr id="5" name="TextBox 4">
            <a:extLst>
              <a:ext uri="{FF2B5EF4-FFF2-40B4-BE49-F238E27FC236}">
                <a16:creationId xmlns:a16="http://schemas.microsoft.com/office/drawing/2014/main" id="{CA7085D7-D1BA-B1DC-019B-C7AE59C6ACA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 name="Straight Connector 10">
            <a:extLst>
              <a:ext uri="{FF2B5EF4-FFF2-40B4-BE49-F238E27FC236}">
                <a16:creationId xmlns:a16="http://schemas.microsoft.com/office/drawing/2014/main" id="{A19C8D38-DFFE-FD54-9448-E98384085983}"/>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E2BD7B-63A6-E1F0-BFC3-65FAA472B05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graphicFrame>
        <p:nvGraphicFramePr>
          <p:cNvPr id="26" name="Table 2">
            <a:extLst>
              <a:ext uri="{FF2B5EF4-FFF2-40B4-BE49-F238E27FC236}">
                <a16:creationId xmlns:a16="http://schemas.microsoft.com/office/drawing/2014/main" id="{A45B465C-CA54-CEAE-8A0D-BA68883EBF92}"/>
              </a:ext>
            </a:extLst>
          </p:cNvPr>
          <p:cNvGraphicFramePr>
            <a:graphicFrameLocks noGrp="1"/>
          </p:cNvGraphicFramePr>
          <p:nvPr/>
        </p:nvGraphicFramePr>
        <p:xfrm>
          <a:off x="520813" y="4642085"/>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considered </a:t>
                      </a:r>
                      <a:r>
                        <a:rPr lang="en-US" sz="1000" b="1" i="0" dirty="0">
                          <a:solidFill>
                            <a:schemeClr val="tx1"/>
                          </a:solidFill>
                          <a:latin typeface="Arial Narrow" panose="020B0604020202020204" pitchFamily="34" charset="0"/>
                          <a:cs typeface="Arial Narrow" panose="020B0604020202020204" pitchFamily="34" charset="0"/>
                        </a:rPr>
                        <a:t>rationale for the experiment</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reasonable</a:t>
                      </a:r>
                      <a:r>
                        <a:rPr lang="en-US" sz="1000" b="1" i="0" dirty="0">
                          <a:solidFill>
                            <a:schemeClr val="tx1"/>
                          </a:solidFill>
                          <a:latin typeface="Arial Narrow" panose="020B0604020202020204" pitchFamily="34" charset="0"/>
                          <a:cs typeface="Arial Narrow" panose="020B0604020202020204" pitchFamily="34" charset="0"/>
                        </a:rPr>
                        <a:t> rationale for the experiment</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vague or irrelevant </a:t>
                      </a:r>
                      <a:r>
                        <a:rPr lang="en-US" sz="1000" b="1" i="0" dirty="0">
                          <a:solidFill>
                            <a:schemeClr val="tx1"/>
                          </a:solidFill>
                          <a:latin typeface="Arial Narrow" panose="020B0604020202020204" pitchFamily="34" charset="0"/>
                          <a:cs typeface="Arial Narrow" panose="020B0604020202020204" pitchFamily="34" charset="0"/>
                        </a:rPr>
                        <a:t>rationale for the experiment</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34" name="Rectangle 33">
            <a:extLst>
              <a:ext uri="{FF2B5EF4-FFF2-40B4-BE49-F238E27FC236}">
                <a16:creationId xmlns:a16="http://schemas.microsoft.com/office/drawing/2014/main" id="{971A7A3F-41AF-900D-8355-AFC2F78EA42B}"/>
              </a:ext>
            </a:extLst>
          </p:cNvPr>
          <p:cNvSpPr/>
          <p:nvPr/>
        </p:nvSpPr>
        <p:spPr>
          <a:xfrm>
            <a:off x="505957" y="4252290"/>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978A886-EC63-C656-53E5-A4052278F1B6}"/>
              </a:ext>
            </a:extLst>
          </p:cNvPr>
          <p:cNvSpPr txBox="1"/>
          <p:nvPr/>
        </p:nvSpPr>
        <p:spPr>
          <a:xfrm>
            <a:off x="527160" y="4252290"/>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40" name="Straight Connector 39">
            <a:extLst>
              <a:ext uri="{FF2B5EF4-FFF2-40B4-BE49-F238E27FC236}">
                <a16:creationId xmlns:a16="http://schemas.microsoft.com/office/drawing/2014/main" id="{0C01013A-5CE8-7473-5DAA-B5FBAACB13F1}"/>
              </a:ext>
            </a:extLst>
          </p:cNvPr>
          <p:cNvCxnSpPr/>
          <p:nvPr/>
        </p:nvCxnSpPr>
        <p:spPr>
          <a:xfrm flipH="1">
            <a:off x="517003" y="5723947"/>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2" descr="Funny Scientist Or Professor Holding A Pointer With Speech Bubble Royalty  Free SVG, Cliparts, Vectors, And Stock Illustration. Image 21699368.">
            <a:extLst>
              <a:ext uri="{FF2B5EF4-FFF2-40B4-BE49-F238E27FC236}">
                <a16:creationId xmlns:a16="http://schemas.microsoft.com/office/drawing/2014/main" id="{65928890-1EE7-2E3E-C11F-7B86521CA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710"/>
          <a:stretch/>
        </p:blipFill>
        <p:spPr bwMode="auto">
          <a:xfrm>
            <a:off x="5544571" y="3069219"/>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17">
            <a:extLst>
              <a:ext uri="{FF2B5EF4-FFF2-40B4-BE49-F238E27FC236}">
                <a16:creationId xmlns:a16="http://schemas.microsoft.com/office/drawing/2014/main" id="{5E9D22B8-4722-1B86-E577-8A4F0EE9C041}"/>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2FEE21F9-963B-16A8-C297-AFA11027E22C}"/>
              </a:ext>
            </a:extLst>
          </p:cNvPr>
          <p:cNvSpPr txBox="1"/>
          <p:nvPr/>
        </p:nvSpPr>
        <p:spPr>
          <a:xfrm>
            <a:off x="445530" y="5725869"/>
            <a:ext cx="4205869" cy="615553"/>
          </a:xfrm>
          <a:prstGeom prst="rect">
            <a:avLst/>
          </a:prstGeom>
          <a:noFill/>
        </p:spPr>
        <p:txBody>
          <a:bodyPr wrap="square" rtlCol="0">
            <a:spAutoFit/>
          </a:bodyPr>
          <a:lstStyle/>
          <a:p>
            <a:r>
              <a:rPr lang="en-US" sz="1200" b="1" u="sng" dirty="0">
                <a:latin typeface="Calibri" panose="020F0502020204030204" pitchFamily="34" charset="0"/>
                <a:ea typeface="PMingLiU" panose="02020500000000000000" pitchFamily="18" charset="-120"/>
              </a:rPr>
              <a:t>Modifications to original experiment</a:t>
            </a:r>
          </a:p>
          <a:p>
            <a:endParaRPr lang="en-US" sz="1200" dirty="0">
              <a:latin typeface="Calibri" panose="020F0502020204030204" pitchFamily="34" charset="0"/>
              <a:ea typeface="PMingLiU" panose="02020500000000000000" pitchFamily="18" charset="-12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p:txBody>
      </p:sp>
      <p:sp>
        <p:nvSpPr>
          <p:cNvPr id="4" name="Rectangle 3">
            <a:extLst>
              <a:ext uri="{FF2B5EF4-FFF2-40B4-BE49-F238E27FC236}">
                <a16:creationId xmlns:a16="http://schemas.microsoft.com/office/drawing/2014/main" id="{FE58A946-5B95-2F07-7649-7172C4509E6A}"/>
              </a:ext>
            </a:extLst>
          </p:cNvPr>
          <p:cNvSpPr/>
          <p:nvPr/>
        </p:nvSpPr>
        <p:spPr>
          <a:xfrm>
            <a:off x="470930" y="7323346"/>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AD153EF-F6CC-BC40-2387-31627B4534B4}"/>
              </a:ext>
            </a:extLst>
          </p:cNvPr>
          <p:cNvSpPr txBox="1"/>
          <p:nvPr/>
        </p:nvSpPr>
        <p:spPr>
          <a:xfrm>
            <a:off x="492133" y="7323346"/>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modifications above.</a:t>
            </a:r>
          </a:p>
        </p:txBody>
      </p:sp>
      <p:graphicFrame>
        <p:nvGraphicFramePr>
          <p:cNvPr id="7" name="Table 2">
            <a:extLst>
              <a:ext uri="{FF2B5EF4-FFF2-40B4-BE49-F238E27FC236}">
                <a16:creationId xmlns:a16="http://schemas.microsoft.com/office/drawing/2014/main" id="{A61B3A7D-E49B-24A2-6D87-94E05880E790}"/>
              </a:ext>
            </a:extLst>
          </p:cNvPr>
          <p:cNvGraphicFramePr>
            <a:graphicFrameLocks noGrp="1"/>
          </p:cNvGraphicFramePr>
          <p:nvPr/>
        </p:nvGraphicFramePr>
        <p:xfrm>
          <a:off x="459167" y="7692641"/>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justified</a:t>
                      </a:r>
                      <a:r>
                        <a:rPr lang="en-US" sz="1000" b="1" i="0" dirty="0">
                          <a:solidFill>
                            <a:schemeClr val="tx1"/>
                          </a:solidFill>
                          <a:latin typeface="Arial Narrow" panose="020B0604020202020204" pitchFamily="34" charset="0"/>
                          <a:cs typeface="Arial Narrow" panose="020B0604020202020204" pitchFamily="34" charset="0"/>
                        </a:rPr>
                        <a:t> modifications to the methodology</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feasible </a:t>
                      </a:r>
                      <a:r>
                        <a:rPr lang="en-US" sz="1000" b="1" i="0" dirty="0">
                          <a:solidFill>
                            <a:schemeClr val="tx1"/>
                          </a:solidFill>
                          <a:latin typeface="Arial Narrow" panose="020B0604020202020204" pitchFamily="34" charset="0"/>
                          <a:cs typeface="Arial Narrow" panose="020B0604020202020204" pitchFamily="34" charset="0"/>
                        </a:rPr>
                        <a:t>modifications to the methodology</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inappropriate</a:t>
                      </a:r>
                      <a:r>
                        <a:rPr lang="en-US" sz="1000" b="1" i="0" dirty="0">
                          <a:solidFill>
                            <a:schemeClr val="tx1"/>
                          </a:solidFill>
                          <a:latin typeface="Arial Narrow" panose="020B0604020202020204" pitchFamily="34" charset="0"/>
                          <a:cs typeface="Arial Narrow" panose="020B0604020202020204" pitchFamily="34" charset="0"/>
                        </a:rPr>
                        <a:t> modifications to the methodology</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3" name="TextBox 2">
            <a:extLst>
              <a:ext uri="{FF2B5EF4-FFF2-40B4-BE49-F238E27FC236}">
                <a16:creationId xmlns:a16="http://schemas.microsoft.com/office/drawing/2014/main" id="{8DE2B4E7-E680-F13C-1B10-781E96EAFA50}"/>
              </a:ext>
            </a:extLst>
          </p:cNvPr>
          <p:cNvSpPr txBox="1"/>
          <p:nvPr/>
        </p:nvSpPr>
        <p:spPr>
          <a:xfrm>
            <a:off x="1614256" y="131873"/>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a:t>
            </a:r>
          </a:p>
          <a:p>
            <a:pPr algn="ctr"/>
            <a:r>
              <a:rPr lang="en-AU" sz="1600" b="1" dirty="0">
                <a:highlight>
                  <a:srgbClr val="FFFF00"/>
                </a:highlight>
                <a:latin typeface="Arial Narrow" panose="020B0606020202030204" pitchFamily="34" charset="0"/>
              </a:rPr>
              <a:t>‘research and planning’</a:t>
            </a:r>
          </a:p>
        </p:txBody>
      </p:sp>
      <p:cxnSp>
        <p:nvCxnSpPr>
          <p:cNvPr id="10" name="Straight Connector 9">
            <a:extLst>
              <a:ext uri="{FF2B5EF4-FFF2-40B4-BE49-F238E27FC236}">
                <a16:creationId xmlns:a16="http://schemas.microsoft.com/office/drawing/2014/main" id="{4EFA58DE-AC0F-F610-CF75-2F2E0B869C5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E7DDA5D-C742-37F3-504E-4F93CC18BF5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11198DCA-91F8-A687-83CC-BAB6A0AF11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9009794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085D7-D1BA-B1DC-019B-C7AE59C6ACA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 name="Straight Connector 10">
            <a:extLst>
              <a:ext uri="{FF2B5EF4-FFF2-40B4-BE49-F238E27FC236}">
                <a16:creationId xmlns:a16="http://schemas.microsoft.com/office/drawing/2014/main" id="{A19C8D38-DFFE-FD54-9448-E98384085983}"/>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E2BD7B-63A6-E1F0-BFC3-65FAA472B05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0" name="Rectangle 19">
            <a:extLst>
              <a:ext uri="{FF2B5EF4-FFF2-40B4-BE49-F238E27FC236}">
                <a16:creationId xmlns:a16="http://schemas.microsoft.com/office/drawing/2014/main" id="{599E9ED4-07B6-845B-BE49-6BEF16D64A09}"/>
              </a:ext>
            </a:extLst>
          </p:cNvPr>
          <p:cNvSpPr/>
          <p:nvPr/>
        </p:nvSpPr>
        <p:spPr>
          <a:xfrm>
            <a:off x="538626" y="1551173"/>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9995F26-43B8-37E9-4C30-2B959C1029E1}"/>
              </a:ext>
            </a:extLst>
          </p:cNvPr>
          <p:cNvSpPr txBox="1"/>
          <p:nvPr/>
        </p:nvSpPr>
        <p:spPr>
          <a:xfrm>
            <a:off x="559829" y="1551173"/>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research question above.</a:t>
            </a:r>
          </a:p>
        </p:txBody>
      </p:sp>
      <p:sp>
        <p:nvSpPr>
          <p:cNvPr id="24" name="TextBox 23">
            <a:extLst>
              <a:ext uri="{FF2B5EF4-FFF2-40B4-BE49-F238E27FC236}">
                <a16:creationId xmlns:a16="http://schemas.microsoft.com/office/drawing/2014/main" id="{11AECB1F-8F93-1161-36BC-CA216A9E1BF9}"/>
              </a:ext>
            </a:extLst>
          </p:cNvPr>
          <p:cNvSpPr txBox="1"/>
          <p:nvPr/>
        </p:nvSpPr>
        <p:spPr>
          <a:xfrm>
            <a:off x="466618" y="1015565"/>
            <a:ext cx="5539674" cy="461665"/>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Research Question</a:t>
            </a:r>
            <a:r>
              <a:rPr lang="en-US" sz="1200" dirty="0">
                <a:latin typeface="Arial Narrow" panose="020B0604020202020204" pitchFamily="34" charset="0"/>
                <a:cs typeface="Arial Narrow" panose="020B0604020202020204" pitchFamily="34" charset="0"/>
              </a:rPr>
              <a:t>: Is there a significant difference in the abundance of ghost crabs (Genus species) between the high tide zone and the low tide zone at </a:t>
            </a:r>
            <a:r>
              <a:rPr lang="en-US" sz="1200" dirty="0" err="1">
                <a:latin typeface="Arial Narrow" panose="020B0604020202020204" pitchFamily="34" charset="0"/>
                <a:cs typeface="Arial Narrow" panose="020B0604020202020204" pitchFamily="34" charset="0"/>
              </a:rPr>
              <a:t>Tannum</a:t>
            </a:r>
            <a:r>
              <a:rPr lang="en-US" sz="1200" dirty="0">
                <a:latin typeface="Arial Narrow" panose="020B0604020202020204" pitchFamily="34" charset="0"/>
                <a:cs typeface="Arial Narrow" panose="020B0604020202020204" pitchFamily="34" charset="0"/>
              </a:rPr>
              <a:t> Sands on spring low tide? </a:t>
            </a:r>
          </a:p>
        </p:txBody>
      </p:sp>
      <p:graphicFrame>
        <p:nvGraphicFramePr>
          <p:cNvPr id="42" name="Table 2">
            <a:extLst>
              <a:ext uri="{FF2B5EF4-FFF2-40B4-BE49-F238E27FC236}">
                <a16:creationId xmlns:a16="http://schemas.microsoft.com/office/drawing/2014/main" id="{54A14986-2084-1A9B-9D13-BB371E403363}"/>
              </a:ext>
            </a:extLst>
          </p:cNvPr>
          <p:cNvGraphicFramePr>
            <a:graphicFrameLocks noGrp="1"/>
          </p:cNvGraphicFramePr>
          <p:nvPr/>
        </p:nvGraphicFramePr>
        <p:xfrm>
          <a:off x="540290" y="1958500"/>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specific and relevant </a:t>
                      </a:r>
                      <a:r>
                        <a:rPr lang="en-US" sz="1000" b="1" i="0" dirty="0">
                          <a:solidFill>
                            <a:schemeClr val="tx1"/>
                          </a:solidFill>
                          <a:latin typeface="Arial Narrow" panose="020B0604020202020204" pitchFamily="34" charset="0"/>
                          <a:cs typeface="Arial Narrow" panose="020B0604020202020204" pitchFamily="34" charset="0"/>
                        </a:rPr>
                        <a:t>research question</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relevant </a:t>
                      </a:r>
                      <a:r>
                        <a:rPr lang="en-US" sz="1000" b="1" i="0" dirty="0">
                          <a:solidFill>
                            <a:schemeClr val="tx1"/>
                          </a:solidFill>
                          <a:latin typeface="Arial Narrow" panose="020B0604020202020204" pitchFamily="34" charset="0"/>
                          <a:cs typeface="Arial Narrow" panose="020B0604020202020204" pitchFamily="34" charset="0"/>
                        </a:rPr>
                        <a:t>research question</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an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inappropriate </a:t>
                      </a:r>
                      <a:r>
                        <a:rPr lang="en-US" sz="1000" b="1" i="0" dirty="0">
                          <a:solidFill>
                            <a:schemeClr val="tx1"/>
                          </a:solidFill>
                          <a:latin typeface="Arial Narrow" panose="020B0604020202020204" pitchFamily="34" charset="0"/>
                          <a:cs typeface="Arial Narrow" panose="020B0604020202020204" pitchFamily="34" charset="0"/>
                        </a:rPr>
                        <a:t>research question</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45" name="TextBox 17">
            <a:extLst>
              <a:ext uri="{FF2B5EF4-FFF2-40B4-BE49-F238E27FC236}">
                <a16:creationId xmlns:a16="http://schemas.microsoft.com/office/drawing/2014/main" id="{5E9D22B8-4722-1B86-E577-8A4F0EE9C041}"/>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47" name="Table 2">
            <a:extLst>
              <a:ext uri="{FF2B5EF4-FFF2-40B4-BE49-F238E27FC236}">
                <a16:creationId xmlns:a16="http://schemas.microsoft.com/office/drawing/2014/main" id="{AEA3961E-C069-6973-144C-AC7C7D31A3FF}"/>
              </a:ext>
            </a:extLst>
          </p:cNvPr>
          <p:cNvGraphicFramePr>
            <a:graphicFrameLocks noGrp="1"/>
          </p:cNvGraphicFramePr>
          <p:nvPr/>
        </p:nvGraphicFramePr>
        <p:xfrm>
          <a:off x="554782" y="5010974"/>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 a methodology that enables the collection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sufficient, relevant </a:t>
                      </a:r>
                      <a:r>
                        <a:rPr lang="en-US" sz="1000" b="1" i="0" dirty="0">
                          <a:solidFill>
                            <a:schemeClr val="tx1"/>
                          </a:solidFill>
                          <a:latin typeface="Arial Narrow" panose="020B0604020202020204" pitchFamily="34" charset="0"/>
                          <a:cs typeface="Arial Narrow" panose="020B0604020202020204" pitchFamily="34" charset="0"/>
                        </a:rPr>
                        <a:t>data</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methodology that enables the collection of</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 relevant </a:t>
                      </a:r>
                      <a:r>
                        <a:rPr lang="en-US" sz="1000" b="1" i="0" dirty="0">
                          <a:solidFill>
                            <a:schemeClr val="tx1"/>
                          </a:solidFill>
                          <a:latin typeface="Arial Narrow" panose="020B0604020202020204" pitchFamily="34" charset="0"/>
                          <a:cs typeface="Arial Narrow" panose="020B0604020202020204" pitchFamily="34" charset="0"/>
                        </a:rPr>
                        <a:t>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a methodology that causes the collection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insufficient and irrelevant </a:t>
                      </a:r>
                      <a:r>
                        <a:rPr lang="en-US" sz="1000" b="1" i="0" dirty="0">
                          <a:solidFill>
                            <a:schemeClr val="tx1"/>
                          </a:solidFill>
                          <a:latin typeface="Arial Narrow" panose="020B0604020202020204" pitchFamily="34" charset="0"/>
                          <a:cs typeface="Arial Narrow" panose="020B0604020202020204" pitchFamily="34" charset="0"/>
                        </a:rPr>
                        <a:t>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cxnSp>
        <p:nvCxnSpPr>
          <p:cNvPr id="48" name="Straight Connector 47">
            <a:extLst>
              <a:ext uri="{FF2B5EF4-FFF2-40B4-BE49-F238E27FC236}">
                <a16:creationId xmlns:a16="http://schemas.microsoft.com/office/drawing/2014/main" id="{F80F424E-27F5-DF4D-6181-005BA18E76BE}"/>
              </a:ext>
            </a:extLst>
          </p:cNvPr>
          <p:cNvCxnSpPr/>
          <p:nvPr/>
        </p:nvCxnSpPr>
        <p:spPr>
          <a:xfrm flipH="1">
            <a:off x="552886" y="305983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C34D96D-375E-858F-8B3F-D187AFAC98FD}"/>
              </a:ext>
            </a:extLst>
          </p:cNvPr>
          <p:cNvSpPr txBox="1"/>
          <p:nvPr/>
        </p:nvSpPr>
        <p:spPr>
          <a:xfrm>
            <a:off x="476672" y="3069335"/>
            <a:ext cx="6048672" cy="615553"/>
          </a:xfrm>
          <a:prstGeom prst="rect">
            <a:avLst/>
          </a:prstGeom>
          <a:noFill/>
        </p:spPr>
        <p:txBody>
          <a:bodyPr wrap="square" rtlCol="0">
            <a:spAutoFit/>
          </a:bodyPr>
          <a:lstStyle/>
          <a:p>
            <a:r>
              <a:rPr lang="en-US" sz="1200" b="1" u="sng" dirty="0">
                <a:latin typeface="Calibri" panose="020F0502020204030204" pitchFamily="34" charset="0"/>
                <a:ea typeface="PMingLiU" panose="02020500000000000000" pitchFamily="18" charset="-120"/>
              </a:rPr>
              <a:t>Methods</a:t>
            </a:r>
          </a:p>
          <a:p>
            <a:endParaRPr lang="en-US" sz="1200" dirty="0">
              <a:latin typeface="Calibri" panose="020F0502020204030204" pitchFamily="34" charset="0"/>
              <a:ea typeface="PMingLiU" panose="02020500000000000000" pitchFamily="18" charset="-12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p:txBody>
      </p:sp>
      <p:sp>
        <p:nvSpPr>
          <p:cNvPr id="50" name="TextBox 49">
            <a:extLst>
              <a:ext uri="{FF2B5EF4-FFF2-40B4-BE49-F238E27FC236}">
                <a16:creationId xmlns:a16="http://schemas.microsoft.com/office/drawing/2014/main" id="{C0F66C66-289C-E9AD-77D3-B348DF2C84A1}"/>
              </a:ext>
            </a:extLst>
          </p:cNvPr>
          <p:cNvSpPr txBox="1"/>
          <p:nvPr/>
        </p:nvSpPr>
        <p:spPr>
          <a:xfrm>
            <a:off x="571403" y="4619500"/>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sp>
        <p:nvSpPr>
          <p:cNvPr id="51" name="Rectangle 50">
            <a:extLst>
              <a:ext uri="{FF2B5EF4-FFF2-40B4-BE49-F238E27FC236}">
                <a16:creationId xmlns:a16="http://schemas.microsoft.com/office/drawing/2014/main" id="{789C8DBD-10FC-BA55-C75D-7475C699385F}"/>
              </a:ext>
            </a:extLst>
          </p:cNvPr>
          <p:cNvSpPr/>
          <p:nvPr/>
        </p:nvSpPr>
        <p:spPr>
          <a:xfrm>
            <a:off x="570357" y="4641085"/>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FB3601F-B6A5-B12E-1C38-244F2FA922C1}"/>
              </a:ext>
            </a:extLst>
          </p:cNvPr>
          <p:cNvSpPr txBox="1"/>
          <p:nvPr/>
        </p:nvSpPr>
        <p:spPr>
          <a:xfrm>
            <a:off x="591560" y="4641085"/>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methods provided above.</a:t>
            </a:r>
          </a:p>
        </p:txBody>
      </p:sp>
      <p:sp>
        <p:nvSpPr>
          <p:cNvPr id="53" name="TextBox 52">
            <a:extLst>
              <a:ext uri="{FF2B5EF4-FFF2-40B4-BE49-F238E27FC236}">
                <a16:creationId xmlns:a16="http://schemas.microsoft.com/office/drawing/2014/main" id="{198112B0-911C-6663-38F6-3130EF8C4F86}"/>
              </a:ext>
            </a:extLst>
          </p:cNvPr>
          <p:cNvSpPr txBox="1"/>
          <p:nvPr/>
        </p:nvSpPr>
        <p:spPr>
          <a:xfrm>
            <a:off x="436783" y="6105328"/>
            <a:ext cx="6048672" cy="615553"/>
          </a:xfrm>
          <a:prstGeom prst="rect">
            <a:avLst/>
          </a:prstGeom>
          <a:noFill/>
        </p:spPr>
        <p:txBody>
          <a:bodyPr wrap="square" rtlCol="0">
            <a:spAutoFit/>
          </a:bodyPr>
          <a:lstStyle/>
          <a:p>
            <a:r>
              <a:rPr lang="en-US" sz="1200" b="1" u="sng" dirty="0">
                <a:latin typeface="Calibri" panose="020F0502020204030204" pitchFamily="34" charset="0"/>
                <a:ea typeface="PMingLiU" panose="02020500000000000000" pitchFamily="18" charset="-120"/>
              </a:rPr>
              <a:t>Management of risks/ethical issues/environmental issues</a:t>
            </a:r>
          </a:p>
          <a:p>
            <a:endParaRPr lang="en-US" sz="1200" dirty="0">
              <a:latin typeface="Calibri" panose="020F0502020204030204" pitchFamily="34" charset="0"/>
              <a:ea typeface="PMingLiU" panose="02020500000000000000" pitchFamily="18" charset="-12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p:txBody>
      </p:sp>
      <p:cxnSp>
        <p:nvCxnSpPr>
          <p:cNvPr id="54" name="Straight Connector 53">
            <a:extLst>
              <a:ext uri="{FF2B5EF4-FFF2-40B4-BE49-F238E27FC236}">
                <a16:creationId xmlns:a16="http://schemas.microsoft.com/office/drawing/2014/main" id="{F42DF420-5EB1-7385-DC63-D8585902BDEE}"/>
              </a:ext>
            </a:extLst>
          </p:cNvPr>
          <p:cNvCxnSpPr/>
          <p:nvPr/>
        </p:nvCxnSpPr>
        <p:spPr>
          <a:xfrm flipH="1">
            <a:off x="565053" y="6105328"/>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5" name="Table 2">
            <a:extLst>
              <a:ext uri="{FF2B5EF4-FFF2-40B4-BE49-F238E27FC236}">
                <a16:creationId xmlns:a16="http://schemas.microsoft.com/office/drawing/2014/main" id="{1ED9151B-0DB4-F449-3135-456DDBD370FC}"/>
              </a:ext>
            </a:extLst>
          </p:cNvPr>
          <p:cNvGraphicFramePr>
            <a:graphicFrameLocks noGrp="1"/>
          </p:cNvGraphicFramePr>
          <p:nvPr/>
        </p:nvGraphicFramePr>
        <p:xfrm>
          <a:off x="554782" y="7693507"/>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considered </a:t>
                      </a:r>
                      <a:r>
                        <a:rPr lang="en-US" sz="1000" b="1" i="0" dirty="0">
                          <a:solidFill>
                            <a:schemeClr val="tx1"/>
                          </a:solidFill>
                          <a:latin typeface="Arial Narrow" panose="020B0604020202020204" pitchFamily="34" charset="0"/>
                          <a:cs typeface="Arial Narrow" panose="020B0604020202020204" pitchFamily="34" charset="0"/>
                        </a:rPr>
                        <a:t>management of risks/ethical issues/environmental issues</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management of risks/ethical issues/environmental issues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 inadequate </a:t>
                      </a:r>
                      <a:r>
                        <a:rPr lang="en-US" sz="1000" b="1" i="0" dirty="0">
                          <a:solidFill>
                            <a:schemeClr val="tx1"/>
                          </a:solidFill>
                          <a:latin typeface="Arial Narrow" panose="020B0604020202020204" pitchFamily="34" charset="0"/>
                          <a:cs typeface="Arial Narrow" panose="020B0604020202020204" pitchFamily="34" charset="0"/>
                        </a:rPr>
                        <a:t>management of risks/ethical issues/environmental issues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56" name="TextBox 55">
            <a:extLst>
              <a:ext uri="{FF2B5EF4-FFF2-40B4-BE49-F238E27FC236}">
                <a16:creationId xmlns:a16="http://schemas.microsoft.com/office/drawing/2014/main" id="{AB006719-C4A8-22A9-B63C-F6D623A91FF7}"/>
              </a:ext>
            </a:extLst>
          </p:cNvPr>
          <p:cNvSpPr txBox="1"/>
          <p:nvPr/>
        </p:nvSpPr>
        <p:spPr>
          <a:xfrm>
            <a:off x="571403" y="7302033"/>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sp>
        <p:nvSpPr>
          <p:cNvPr id="57" name="Rectangle 56">
            <a:extLst>
              <a:ext uri="{FF2B5EF4-FFF2-40B4-BE49-F238E27FC236}">
                <a16:creationId xmlns:a16="http://schemas.microsoft.com/office/drawing/2014/main" id="{77FF76BE-819E-55A6-8CA5-881E2A78A2DA}"/>
              </a:ext>
            </a:extLst>
          </p:cNvPr>
          <p:cNvSpPr/>
          <p:nvPr/>
        </p:nvSpPr>
        <p:spPr>
          <a:xfrm>
            <a:off x="570357" y="7323618"/>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F5BE6E9-30BB-CE60-862D-45183746CB55}"/>
              </a:ext>
            </a:extLst>
          </p:cNvPr>
          <p:cNvSpPr txBox="1"/>
          <p:nvPr/>
        </p:nvSpPr>
        <p:spPr>
          <a:xfrm>
            <a:off x="591560" y="732361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a:t>
            </a:r>
            <a:r>
              <a:rPr lang="en-AU" sz="1200" b="1" dirty="0" err="1">
                <a:solidFill>
                  <a:schemeClr val="bg1"/>
                </a:solidFill>
                <a:latin typeface="Arial Narrow" panose="020B0606020202030204" pitchFamily="34" charset="0"/>
              </a:rPr>
              <a:t>manag’mt</a:t>
            </a:r>
            <a:r>
              <a:rPr lang="en-AU" sz="1200" b="1" dirty="0">
                <a:solidFill>
                  <a:schemeClr val="bg1"/>
                </a:solidFill>
                <a:latin typeface="Arial Narrow" panose="020B0606020202030204" pitchFamily="34" charset="0"/>
              </a:rPr>
              <a:t>. of issues above.</a:t>
            </a:r>
          </a:p>
        </p:txBody>
      </p:sp>
      <p:sp>
        <p:nvSpPr>
          <p:cNvPr id="59" name="TextBox 58">
            <a:extLst>
              <a:ext uri="{FF2B5EF4-FFF2-40B4-BE49-F238E27FC236}">
                <a16:creationId xmlns:a16="http://schemas.microsoft.com/office/drawing/2014/main" id="{DCF9726A-8409-2355-8BC6-58F74D096442}"/>
              </a:ext>
            </a:extLst>
          </p:cNvPr>
          <p:cNvSpPr txBox="1"/>
          <p:nvPr/>
        </p:nvSpPr>
        <p:spPr>
          <a:xfrm>
            <a:off x="1614256" y="131873"/>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a:t>
            </a:r>
          </a:p>
          <a:p>
            <a:pPr algn="ctr"/>
            <a:r>
              <a:rPr lang="en-AU" sz="1600" b="1" dirty="0">
                <a:highlight>
                  <a:srgbClr val="FFFF00"/>
                </a:highlight>
                <a:latin typeface="Arial Narrow" panose="020B0606020202030204" pitchFamily="34" charset="0"/>
              </a:rPr>
              <a:t>‘research and planning’</a:t>
            </a:r>
          </a:p>
        </p:txBody>
      </p:sp>
      <p:cxnSp>
        <p:nvCxnSpPr>
          <p:cNvPr id="2" name="Straight Connector 1">
            <a:extLst>
              <a:ext uri="{FF2B5EF4-FFF2-40B4-BE49-F238E27FC236}">
                <a16:creationId xmlns:a16="http://schemas.microsoft.com/office/drawing/2014/main" id="{2CF1FF9A-70DE-6DDA-331C-7ECC5D969A58}"/>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F5E9165-1C24-0BE7-4B6C-4DDDB27E751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00E0717A-7615-0EC7-9A61-C401DB892FF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9407519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61555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Raw Data:</a:t>
            </a:r>
          </a:p>
          <a:p>
            <a:endParaRPr lang="en-US" sz="1200" b="1" dirty="0">
              <a:latin typeface="Arial Narrow" panose="020B0604020202020204" pitchFamily="34" charset="0"/>
              <a:cs typeface="Arial Narrow" panose="020B0604020202020204" pitchFamily="34" charset="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p:txBody>
      </p:sp>
      <p:sp>
        <p:nvSpPr>
          <p:cNvPr id="11" name="Rectangle 10">
            <a:extLst>
              <a:ext uri="{FF2B5EF4-FFF2-40B4-BE49-F238E27FC236}">
                <a16:creationId xmlns:a16="http://schemas.microsoft.com/office/drawing/2014/main" id="{085BF594-EBFE-E3C4-6771-557A0368AC60}"/>
              </a:ext>
            </a:extLst>
          </p:cNvPr>
          <p:cNvSpPr/>
          <p:nvPr/>
        </p:nvSpPr>
        <p:spPr>
          <a:xfrm>
            <a:off x="476909" y="7262865"/>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86C9B5-74A8-7D2D-03BA-7A2AF14A697E}"/>
              </a:ext>
            </a:extLst>
          </p:cNvPr>
          <p:cNvSpPr txBox="1"/>
          <p:nvPr/>
        </p:nvSpPr>
        <p:spPr>
          <a:xfrm>
            <a:off x="498112" y="7262865"/>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raw data above.</a:t>
            </a:r>
          </a:p>
        </p:txBody>
      </p:sp>
      <p:graphicFrame>
        <p:nvGraphicFramePr>
          <p:cNvPr id="13" name="Table 2">
            <a:extLst>
              <a:ext uri="{FF2B5EF4-FFF2-40B4-BE49-F238E27FC236}">
                <a16:creationId xmlns:a16="http://schemas.microsoft.com/office/drawing/2014/main" id="{690FEE19-272C-91B9-4C3C-9565AFC9C7F3}"/>
              </a:ext>
            </a:extLst>
          </p:cNvPr>
          <p:cNvGraphicFramePr>
            <a:graphicFrameLocks noGrp="1"/>
          </p:cNvGraphicFramePr>
          <p:nvPr/>
        </p:nvGraphicFramePr>
        <p:xfrm>
          <a:off x="478573" y="7670192"/>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collection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sufficient and relevant </a:t>
                      </a:r>
                      <a:r>
                        <a:rPr lang="en-US" sz="1000" b="1" i="0" dirty="0">
                          <a:solidFill>
                            <a:schemeClr val="tx1"/>
                          </a:solidFill>
                          <a:latin typeface="Arial Narrow" panose="020B0604020202020204" pitchFamily="34" charset="0"/>
                          <a:cs typeface="Arial Narrow" panose="020B0604020202020204" pitchFamily="34" charset="0"/>
                        </a:rPr>
                        <a:t>raw data</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collection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relevant </a:t>
                      </a:r>
                      <a:r>
                        <a:rPr lang="en-US" sz="1000" b="1" i="0" dirty="0">
                          <a:solidFill>
                            <a:schemeClr val="tx1"/>
                          </a:solidFill>
                          <a:latin typeface="Arial Narrow" panose="020B0604020202020204" pitchFamily="34" charset="0"/>
                          <a:cs typeface="Arial Narrow" panose="020B0604020202020204" pitchFamily="34" charset="0"/>
                        </a:rPr>
                        <a:t>raw 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collection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insufficient and irrelevant </a:t>
                      </a:r>
                      <a:r>
                        <a:rPr lang="en-US" sz="1000" b="1" i="0" dirty="0">
                          <a:solidFill>
                            <a:schemeClr val="tx1"/>
                          </a:solidFill>
                          <a:latin typeface="Arial Narrow" panose="020B0604020202020204" pitchFamily="34" charset="0"/>
                          <a:cs typeface="Arial Narrow" panose="020B0604020202020204" pitchFamily="34" charset="0"/>
                        </a:rPr>
                        <a:t>raw 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15" name="TextBox 14">
            <a:extLst>
              <a:ext uri="{FF2B5EF4-FFF2-40B4-BE49-F238E27FC236}">
                <a16:creationId xmlns:a16="http://schemas.microsoft.com/office/drawing/2014/main" id="{568287F5-472E-A2B5-EC02-4E3F7EBC3FC1}"/>
              </a:ext>
            </a:extLst>
          </p:cNvPr>
          <p:cNvSpPr txBox="1"/>
          <p:nvPr/>
        </p:nvSpPr>
        <p:spPr>
          <a:xfrm>
            <a:off x="1638707" y="130604"/>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‘collection and processing of data’</a:t>
            </a:r>
          </a:p>
        </p:txBody>
      </p:sp>
      <p:cxnSp>
        <p:nvCxnSpPr>
          <p:cNvPr id="9" name="Straight Connector 8">
            <a:extLst>
              <a:ext uri="{FF2B5EF4-FFF2-40B4-BE49-F238E27FC236}">
                <a16:creationId xmlns:a16="http://schemas.microsoft.com/office/drawing/2014/main" id="{4AD72161-A921-89F8-E34E-7090393F15F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CA0F068A-82D3-ED6E-3FFB-5CF439FE477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7FED235A-1D3A-4888-6BB6-A27256DEEED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6288844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646331"/>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Results (Processed Data):</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
        <p:nvSpPr>
          <p:cNvPr id="11" name="Rectangle 10">
            <a:extLst>
              <a:ext uri="{FF2B5EF4-FFF2-40B4-BE49-F238E27FC236}">
                <a16:creationId xmlns:a16="http://schemas.microsoft.com/office/drawing/2014/main" id="{085BF594-EBFE-E3C4-6771-557A0368AC60}"/>
              </a:ext>
            </a:extLst>
          </p:cNvPr>
          <p:cNvSpPr/>
          <p:nvPr/>
        </p:nvSpPr>
        <p:spPr>
          <a:xfrm>
            <a:off x="476909" y="7262865"/>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86C9B5-74A8-7D2D-03BA-7A2AF14A697E}"/>
              </a:ext>
            </a:extLst>
          </p:cNvPr>
          <p:cNvSpPr txBox="1"/>
          <p:nvPr/>
        </p:nvSpPr>
        <p:spPr>
          <a:xfrm>
            <a:off x="498112" y="7262865"/>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processed data above.</a:t>
            </a:r>
          </a:p>
        </p:txBody>
      </p:sp>
      <p:graphicFrame>
        <p:nvGraphicFramePr>
          <p:cNvPr id="13" name="Table 2">
            <a:extLst>
              <a:ext uri="{FF2B5EF4-FFF2-40B4-BE49-F238E27FC236}">
                <a16:creationId xmlns:a16="http://schemas.microsoft.com/office/drawing/2014/main" id="{690FEE19-272C-91B9-4C3C-9565AFC9C7F3}"/>
              </a:ext>
            </a:extLst>
          </p:cNvPr>
          <p:cNvGraphicFramePr>
            <a:graphicFrameLocks noGrp="1"/>
          </p:cNvGraphicFramePr>
          <p:nvPr/>
        </p:nvGraphicFramePr>
        <p:xfrm>
          <a:off x="478573" y="7670192"/>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correct and relevant </a:t>
                      </a:r>
                      <a:r>
                        <a:rPr lang="en-US" sz="1000" b="1" i="0" dirty="0">
                          <a:solidFill>
                            <a:schemeClr val="tx1"/>
                          </a:solidFill>
                          <a:latin typeface="Arial Narrow" panose="020B0604020202020204" pitchFamily="34" charset="0"/>
                          <a:cs typeface="Arial Narrow" panose="020B0604020202020204" pitchFamily="34" charset="0"/>
                        </a:rPr>
                        <a:t>processing of data</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basic</a:t>
                      </a:r>
                      <a:r>
                        <a:rPr lang="en-US" sz="1000" b="1" i="0" dirty="0">
                          <a:solidFill>
                            <a:schemeClr val="tx1"/>
                          </a:solidFill>
                          <a:latin typeface="Arial Narrow" panose="020B0604020202020204" pitchFamily="34" charset="0"/>
                          <a:cs typeface="Arial Narrow" panose="020B0604020202020204" pitchFamily="34" charset="0"/>
                        </a:rPr>
                        <a:t> processing of 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incorrect or irrelevant </a:t>
                      </a:r>
                      <a:r>
                        <a:rPr lang="en-US" sz="1000" b="1" i="0" dirty="0">
                          <a:solidFill>
                            <a:schemeClr val="tx1"/>
                          </a:solidFill>
                          <a:latin typeface="Arial Narrow" panose="020B0604020202020204" pitchFamily="34" charset="0"/>
                          <a:cs typeface="Arial Narrow" panose="020B0604020202020204" pitchFamily="34" charset="0"/>
                        </a:rPr>
                        <a:t>processing of data</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14" name="TextBox 13">
            <a:extLst>
              <a:ext uri="{FF2B5EF4-FFF2-40B4-BE49-F238E27FC236}">
                <a16:creationId xmlns:a16="http://schemas.microsoft.com/office/drawing/2014/main" id="{33F130CD-D77F-C2EA-2E37-D5FAB2E922AF}"/>
              </a:ext>
            </a:extLst>
          </p:cNvPr>
          <p:cNvSpPr txBox="1"/>
          <p:nvPr/>
        </p:nvSpPr>
        <p:spPr>
          <a:xfrm>
            <a:off x="1638707" y="130604"/>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‘collection and processing of data’</a:t>
            </a:r>
          </a:p>
        </p:txBody>
      </p:sp>
      <p:cxnSp>
        <p:nvCxnSpPr>
          <p:cNvPr id="9" name="Straight Connector 8">
            <a:extLst>
              <a:ext uri="{FF2B5EF4-FFF2-40B4-BE49-F238E27FC236}">
                <a16:creationId xmlns:a16="http://schemas.microsoft.com/office/drawing/2014/main" id="{4647D287-82CA-7521-FBF2-53A8957A9D5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DB66A310-B94E-6EC9-C049-C9911E73FAD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BD2DB491-207A-109E-0EF5-8AF3A683634F}"/>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375657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84388" y="4067944"/>
            <a:ext cx="3482116" cy="1631216"/>
          </a:xfrm>
          <a:prstGeom prst="rect">
            <a:avLst/>
          </a:prstGeom>
          <a:noFill/>
        </p:spPr>
        <p:txBody>
          <a:bodyPr wrap="square" rtlCol="0">
            <a:spAutoFit/>
          </a:bodyPr>
          <a:lstStyle/>
          <a:p>
            <a:pPr algn="just"/>
            <a:r>
              <a:rPr lang="en-US" sz="1600" b="1" dirty="0">
                <a:latin typeface="Arial Narrow" pitchFamily="34" charset="0"/>
              </a:rPr>
              <a:t>Dis…solvent         </a:t>
            </a:r>
          </a:p>
          <a:p>
            <a:pPr algn="just"/>
            <a:r>
              <a:rPr lang="en-US" sz="1200" dirty="0">
                <a:latin typeface="Arial Narrow" pitchFamily="34" charset="0"/>
              </a:rPr>
              <a:t>One of water’s special properties is its tremendous solvent power – it’s ability to dissolve stuff. The dipole structure of the H</a:t>
            </a:r>
            <a:r>
              <a:rPr lang="en-US" sz="800" dirty="0">
                <a:latin typeface="Arial Narrow" pitchFamily="34" charset="0"/>
              </a:rPr>
              <a:t>2</a:t>
            </a:r>
            <a:r>
              <a:rPr lang="en-US" sz="1200" dirty="0">
                <a:latin typeface="Arial Narrow" pitchFamily="34" charset="0"/>
              </a:rPr>
              <a:t>O molecule accounts for its unsurpassed properties as a solvent, attracting (not only other H</a:t>
            </a:r>
            <a:r>
              <a:rPr lang="en-US" sz="800" dirty="0">
                <a:latin typeface="Arial Narrow" pitchFamily="34" charset="0"/>
              </a:rPr>
              <a:t>2</a:t>
            </a:r>
            <a:r>
              <a:rPr lang="en-US" sz="1200" dirty="0">
                <a:latin typeface="Arial Narrow" pitchFamily="34" charset="0"/>
              </a:rPr>
              <a:t>O molecules but also) other positively or negatively charged atoms, called </a:t>
            </a:r>
            <a:r>
              <a:rPr lang="en-US" sz="1200" b="1" dirty="0">
                <a:latin typeface="Arial Narrow" pitchFamily="34" charset="0"/>
              </a:rPr>
              <a:t>ions</a:t>
            </a:r>
            <a:r>
              <a:rPr lang="en-US" sz="1200" dirty="0">
                <a:latin typeface="Arial Narrow" pitchFamily="34" charset="0"/>
              </a:rPr>
              <a:t>, such as SALT ions Sodium (+) and Chloride (-). </a:t>
            </a:r>
          </a:p>
          <a:p>
            <a:pPr algn="just"/>
            <a:r>
              <a:rPr lang="en-US" sz="1200" dirty="0">
                <a:latin typeface="Arial Narrow" pitchFamily="34" charset="0"/>
              </a:rPr>
              <a:t>That’s why sea water tastes so salty! </a:t>
            </a:r>
          </a:p>
        </p:txBody>
      </p:sp>
      <p:sp>
        <p:nvSpPr>
          <p:cNvPr id="4" name="Rectangle 3"/>
          <p:cNvSpPr/>
          <p:nvPr/>
        </p:nvSpPr>
        <p:spPr>
          <a:xfrm>
            <a:off x="529777" y="5725508"/>
            <a:ext cx="3422068" cy="101566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200" b="1" dirty="0">
                <a:latin typeface="Arial Narrow" pitchFamily="34" charset="0"/>
              </a:rPr>
              <a:t>Activity: Draw the arrangement of H</a:t>
            </a:r>
            <a:r>
              <a:rPr lang="en-US" sz="800" b="1" dirty="0">
                <a:latin typeface="Arial Narrow" pitchFamily="34" charset="0"/>
              </a:rPr>
              <a:t>2</a:t>
            </a:r>
            <a:r>
              <a:rPr lang="en-US" sz="1200" b="1" dirty="0">
                <a:latin typeface="Arial Narrow" pitchFamily="34" charset="0"/>
              </a:rPr>
              <a:t>O molecules around a Chloride ion &amp; a Sodium ion (pictured right). </a:t>
            </a:r>
            <a:r>
              <a:rPr lang="en-US" sz="1200" dirty="0">
                <a:latin typeface="Arial Narrow" pitchFamily="34" charset="0"/>
              </a:rPr>
              <a:t>Make it so the Proton ‘ears’ (+) touch the Chloride (-) ion and the Oxygen ‘ends’ (-) touch the Sodium (+) ion. This is (roughly) what salt looks like when dissolved in water! </a:t>
            </a:r>
          </a:p>
        </p:txBody>
      </p:sp>
      <p:sp>
        <p:nvSpPr>
          <p:cNvPr id="32" name="TextBox 31"/>
          <p:cNvSpPr txBox="1"/>
          <p:nvPr/>
        </p:nvSpPr>
        <p:spPr>
          <a:xfrm>
            <a:off x="454979" y="7550596"/>
            <a:ext cx="5961001" cy="1261884"/>
          </a:xfrm>
          <a:prstGeom prst="rect">
            <a:avLst/>
          </a:prstGeom>
          <a:noFill/>
        </p:spPr>
        <p:txBody>
          <a:bodyPr wrap="square" rtlCol="0">
            <a:spAutoFit/>
          </a:bodyPr>
          <a:lstStyle/>
          <a:p>
            <a:pPr algn="just"/>
            <a:r>
              <a:rPr lang="en-US" sz="1600" b="1" dirty="0">
                <a:latin typeface="Arial Narrow" pitchFamily="34" charset="0"/>
              </a:rPr>
              <a:t>High Heat Capacity</a:t>
            </a:r>
            <a:r>
              <a:rPr lang="en-US" sz="1200" b="1" dirty="0">
                <a:latin typeface="Arial Narrow" pitchFamily="34" charset="0"/>
              </a:rPr>
              <a:t>                  </a:t>
            </a:r>
          </a:p>
          <a:p>
            <a:r>
              <a:rPr lang="en-US" sz="1200" dirty="0">
                <a:latin typeface="Arial Narrow" pitchFamily="34" charset="0"/>
              </a:rPr>
              <a:t>Water changes temperature very slowly due to its </a:t>
            </a:r>
            <a:r>
              <a:rPr lang="en-US" sz="1200" i="1" dirty="0">
                <a:latin typeface="Arial Narrow" pitchFamily="34" charset="0"/>
              </a:rPr>
              <a:t>high</a:t>
            </a:r>
            <a:r>
              <a:rPr lang="en-US" sz="1200" dirty="0">
                <a:latin typeface="Arial Narrow" pitchFamily="34" charset="0"/>
              </a:rPr>
              <a:t> heat capacity. Even though a huge amount of the sun’s heat shines on the ocean every day, water absorbs this heat with little change in temperature. </a:t>
            </a:r>
            <a:br>
              <a:rPr lang="en-US" sz="1200" dirty="0">
                <a:latin typeface="Arial Narrow" pitchFamily="34" charset="0"/>
              </a:rPr>
            </a:br>
            <a:r>
              <a:rPr lang="en-US" sz="1200" dirty="0">
                <a:latin typeface="Arial Narrow" pitchFamily="34" charset="0"/>
              </a:rPr>
              <a:t>Thus, the ocean is very slow to change temperature, and in that time can travel very far!  Water’s high heat capacity is also why atmospheric temperatures are more stable out at sea than on land. </a:t>
            </a:r>
          </a:p>
          <a:p>
            <a:pPr algn="just"/>
            <a:r>
              <a:rPr lang="en-US" sz="1200" b="1" dirty="0">
                <a:latin typeface="Arial Narrow" pitchFamily="34" charset="0"/>
              </a:rPr>
              <a:t>Q. Why wear a wetsuit on a hot winter’s day? Ans. Because water has a [high][low] heat capacity. </a:t>
            </a:r>
          </a:p>
        </p:txBody>
      </p:sp>
      <p:sp>
        <p:nvSpPr>
          <p:cNvPr id="5" name="TextBox 4"/>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50" name="Oval 49"/>
          <p:cNvSpPr/>
          <p:nvPr/>
        </p:nvSpPr>
        <p:spPr>
          <a:xfrm>
            <a:off x="4801175" y="4584047"/>
            <a:ext cx="696276" cy="669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8" name="Rectangle 17"/>
          <p:cNvSpPr/>
          <p:nvPr/>
        </p:nvSpPr>
        <p:spPr>
          <a:xfrm>
            <a:off x="4024529" y="4165740"/>
            <a:ext cx="2274264" cy="257668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p:nvPr/>
        </p:nvCxnSpPr>
        <p:spPr>
          <a:xfrm flipH="1">
            <a:off x="480940" y="7561766"/>
            <a:ext cx="5840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4979" y="6817472"/>
            <a:ext cx="6093490" cy="69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Cold as ICE         </a:t>
            </a:r>
          </a:p>
          <a:p>
            <a:r>
              <a:rPr lang="en-AU" sz="1200" dirty="0">
                <a:solidFill>
                  <a:schemeClr val="tx1"/>
                </a:solidFill>
                <a:latin typeface="Arial Narrow" panose="020B0606020202030204" pitchFamily="34" charset="0"/>
              </a:rPr>
              <a:t>Frozen water – ice – is </a:t>
            </a:r>
            <a:r>
              <a:rPr lang="en-AU" sz="1200" i="1" dirty="0">
                <a:solidFill>
                  <a:schemeClr val="tx1"/>
                </a:solidFill>
                <a:latin typeface="Arial Narrow" panose="020B0606020202030204" pitchFamily="34" charset="0"/>
              </a:rPr>
              <a:t>less</a:t>
            </a:r>
            <a:r>
              <a:rPr lang="en-AU" sz="1200" dirty="0">
                <a:solidFill>
                  <a:schemeClr val="tx1"/>
                </a:solidFill>
                <a:latin typeface="Arial Narrow" panose="020B0606020202030204" pitchFamily="34" charset="0"/>
              </a:rPr>
              <a:t> dense than liquid water, due to the arrangement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when it freezes. </a:t>
            </a:r>
            <a:r>
              <a:rPr lang="en-AU" sz="1200" b="1" dirty="0">
                <a:solidFill>
                  <a:schemeClr val="tx1"/>
                </a:solidFill>
                <a:latin typeface="Arial Narrow" panose="020B0606020202030204" pitchFamily="34" charset="0"/>
              </a:rPr>
              <a:t>Activity: Compare models of ice and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If ice </a:t>
            </a:r>
            <a:r>
              <a:rPr lang="en-AU" sz="1200" i="1" dirty="0">
                <a:solidFill>
                  <a:schemeClr val="tx1"/>
                </a:solidFill>
                <a:latin typeface="Arial Narrow" panose="020B0606020202030204" pitchFamily="34" charset="0"/>
              </a:rPr>
              <a:t>didn’t</a:t>
            </a:r>
            <a:r>
              <a:rPr lang="en-AU" sz="1200" dirty="0">
                <a:solidFill>
                  <a:schemeClr val="tx1"/>
                </a:solidFill>
                <a:latin typeface="Arial Narrow" panose="020B0606020202030204" pitchFamily="34" charset="0"/>
              </a:rPr>
              <a:t> float, would we still survive? </a:t>
            </a:r>
            <a:r>
              <a:rPr lang="en-AU" sz="1200" b="1" dirty="0">
                <a:solidFill>
                  <a:schemeClr val="tx1"/>
                </a:solidFill>
                <a:latin typeface="Arial Narrow" panose="020B0606020202030204" pitchFamily="34" charset="0"/>
              </a:rPr>
              <a:t>Ans. </a:t>
            </a:r>
            <a:endParaRPr lang="en-AU" sz="1200" b="1" dirty="0">
              <a:solidFill>
                <a:schemeClr val="bg1">
                  <a:lumMod val="50000"/>
                </a:schemeClr>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cxnSp>
        <p:nvCxnSpPr>
          <p:cNvPr id="100" name="Straight Connector 99"/>
          <p:cNvCxnSpPr/>
          <p:nvPr/>
        </p:nvCxnSpPr>
        <p:spPr>
          <a:xfrm flipH="1">
            <a:off x="544216" y="680625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8140" y="4751350"/>
            <a:ext cx="385923" cy="307777"/>
          </a:xfrm>
          <a:prstGeom prst="rect">
            <a:avLst/>
          </a:prstGeom>
          <a:noFill/>
          <a:ln w="28575">
            <a:noFill/>
          </a:ln>
        </p:spPr>
        <p:txBody>
          <a:bodyPr wrap="square" rtlCol="0">
            <a:spAutoFit/>
          </a:bodyPr>
          <a:lstStyle/>
          <a:p>
            <a:r>
              <a:rPr lang="en-AU" sz="1400" dirty="0">
                <a:solidFill>
                  <a:schemeClr val="bg1"/>
                </a:solidFill>
                <a:latin typeface="Arial Narrow" panose="020B0606020202030204" pitchFamily="34" charset="0"/>
              </a:rPr>
              <a:t>Cl</a:t>
            </a:r>
          </a:p>
        </p:txBody>
      </p:sp>
      <p:sp>
        <p:nvSpPr>
          <p:cNvPr id="90" name="TextBox 89"/>
          <p:cNvSpPr txBox="1"/>
          <p:nvPr/>
        </p:nvSpPr>
        <p:spPr>
          <a:xfrm>
            <a:off x="5169965" y="4717141"/>
            <a:ext cx="248966" cy="251975"/>
          </a:xfrm>
          <a:prstGeom prst="rect">
            <a:avLst/>
          </a:prstGeom>
          <a:noFill/>
          <a:ln w="28575">
            <a:noFill/>
          </a:ln>
        </p:spPr>
        <p:txBody>
          <a:bodyPr wrap="square" rtlCol="0">
            <a:spAutoFit/>
          </a:bodyPr>
          <a:lstStyle/>
          <a:p>
            <a:r>
              <a:rPr lang="en-AU" sz="1000" dirty="0">
                <a:solidFill>
                  <a:schemeClr val="bg1"/>
                </a:solidFill>
                <a:latin typeface="Arial Narrow" panose="020B0606020202030204" pitchFamily="34" charset="0"/>
              </a:rPr>
              <a:t>-</a:t>
            </a:r>
          </a:p>
        </p:txBody>
      </p:sp>
      <p:sp>
        <p:nvSpPr>
          <p:cNvPr id="102" name="TextBox 101">
            <a:extLst>
              <a:ext uri="{FF2B5EF4-FFF2-40B4-BE49-F238E27FC236}">
                <a16:creationId xmlns:a16="http://schemas.microsoft.com/office/drawing/2014/main" id="{848AE4D7-5FB2-4E50-9EA2-5FECB0B433A3}"/>
              </a:ext>
            </a:extLst>
          </p:cNvPr>
          <p:cNvSpPr txBox="1"/>
          <p:nvPr/>
        </p:nvSpPr>
        <p:spPr>
          <a:xfrm>
            <a:off x="476670" y="963375"/>
            <a:ext cx="4743839" cy="2554545"/>
          </a:xfrm>
          <a:prstGeom prst="rect">
            <a:avLst/>
          </a:prstGeom>
          <a:noFill/>
        </p:spPr>
        <p:txBody>
          <a:bodyPr wrap="square" rtlCol="0">
            <a:spAutoFit/>
          </a:bodyPr>
          <a:lstStyle/>
          <a:p>
            <a:pPr algn="just"/>
            <a:r>
              <a:rPr lang="en-US" sz="1600" b="1" dirty="0">
                <a:latin typeface="Arial Narrow" pitchFamily="34" charset="0"/>
              </a:rPr>
              <a:t>H</a:t>
            </a:r>
            <a:r>
              <a:rPr lang="en-US" sz="1200" b="1" dirty="0">
                <a:latin typeface="Arial Narrow" pitchFamily="34" charset="0"/>
              </a:rPr>
              <a:t>2</a:t>
            </a:r>
            <a:r>
              <a:rPr lang="en-US" sz="1600" b="1" dirty="0">
                <a:latin typeface="Arial Narrow" pitchFamily="34" charset="0"/>
              </a:rPr>
              <a:t>O has Mickey Mouse Ears</a:t>
            </a:r>
          </a:p>
          <a:p>
            <a:r>
              <a:rPr lang="en-US" sz="1200" dirty="0">
                <a:latin typeface="Arial Narrow" pitchFamily="34" charset="0"/>
              </a:rPr>
              <a:t>Most people recognize that the chemical formula for water is H</a:t>
            </a:r>
            <a:r>
              <a:rPr lang="en-US" sz="900" dirty="0">
                <a:latin typeface="Arial Narrow" pitchFamily="34" charset="0"/>
              </a:rPr>
              <a:t>2</a:t>
            </a:r>
            <a:r>
              <a:rPr lang="en-US" sz="1200" dirty="0">
                <a:latin typeface="Arial Narrow" pitchFamily="34" charset="0"/>
              </a:rPr>
              <a:t>O. But what does this mean? Well, the H stands for hydrogen, of which there are two atoms. And the O stands for oxygen, of which there is one atom (</a:t>
            </a:r>
            <a:r>
              <a:rPr lang="en-US" sz="1200" i="1" dirty="0">
                <a:latin typeface="Arial Narrow" pitchFamily="34" charset="0"/>
              </a:rPr>
              <a:t>note: </a:t>
            </a:r>
            <a:r>
              <a:rPr lang="en-US" sz="1200" dirty="0">
                <a:latin typeface="Arial Narrow" pitchFamily="34" charset="0"/>
              </a:rPr>
              <a:t>you don’t write the number 1 in chemical formulas). What does it look like?</a:t>
            </a:r>
            <a:r>
              <a:rPr lang="en-US" sz="1200" dirty="0">
                <a:latin typeface="Arial Narrow" pitchFamily="34" charset="0"/>
                <a:sym typeface="Wingdings" panose="05000000000000000000" pitchFamily="2" charset="2"/>
              </a:rPr>
              <a:t> </a:t>
            </a:r>
            <a:r>
              <a:rPr lang="en-US" sz="1200" dirty="0">
                <a:latin typeface="Arial Narrow" pitchFamily="34" charset="0"/>
              </a:rPr>
              <a:t>The two hydrogen atoms are much smaller than the oxygen atom. The two hydrogen atoms sit 105° apart on top of the oxygen atom, like mickey mouse ears. Because of the positioning and positive charge of hydrogen atoms, one end of the water molecule is positively charged and the other end is negatively charged. Thus, it has a </a:t>
            </a:r>
            <a:r>
              <a:rPr lang="en-US" sz="1200" b="1" dirty="0">
                <a:latin typeface="Arial Narrow" pitchFamily="34" charset="0"/>
              </a:rPr>
              <a:t>dipole </a:t>
            </a:r>
            <a:r>
              <a:rPr lang="en-US" sz="1200" dirty="0">
                <a:latin typeface="Arial Narrow" pitchFamily="34" charset="0"/>
              </a:rPr>
              <a:t>(two-pole) </a:t>
            </a:r>
            <a:r>
              <a:rPr lang="en-US" sz="1200" b="1" dirty="0">
                <a:latin typeface="Arial Narrow" pitchFamily="34" charset="0"/>
              </a:rPr>
              <a:t>structure</a:t>
            </a:r>
            <a:r>
              <a:rPr lang="en-US" sz="1200" dirty="0">
                <a:latin typeface="Arial Narrow" pitchFamily="34" charset="0"/>
              </a:rPr>
              <a:t>. Opposite charges attract each other (think of a magnet). Thus, H</a:t>
            </a:r>
            <a:r>
              <a:rPr lang="en-US" sz="800" dirty="0">
                <a:latin typeface="Arial Narrow" pitchFamily="34" charset="0"/>
              </a:rPr>
              <a:t>2</a:t>
            </a:r>
            <a:r>
              <a:rPr lang="en-US" sz="1200" dirty="0">
                <a:latin typeface="Arial Narrow" pitchFamily="34" charset="0"/>
              </a:rPr>
              <a:t>O molecules attract each other - the negative end of one H</a:t>
            </a:r>
            <a:r>
              <a:rPr lang="en-US" sz="800" dirty="0">
                <a:latin typeface="Arial Narrow" pitchFamily="34" charset="0"/>
              </a:rPr>
              <a:t>2</a:t>
            </a:r>
            <a:r>
              <a:rPr lang="en-US" sz="1200" dirty="0">
                <a:latin typeface="Arial Narrow" pitchFamily="34" charset="0"/>
              </a:rPr>
              <a:t>O molecule attracts the positive end of another H</a:t>
            </a:r>
            <a:r>
              <a:rPr lang="en-US" sz="800" dirty="0">
                <a:latin typeface="Arial Narrow" pitchFamily="34" charset="0"/>
              </a:rPr>
              <a:t>2</a:t>
            </a:r>
            <a:r>
              <a:rPr lang="en-US" sz="1200" dirty="0">
                <a:latin typeface="Arial Narrow" pitchFamily="34" charset="0"/>
              </a:rPr>
              <a:t>O molecule. The bond that forms in between the two water molecules, holding them together, is called a </a:t>
            </a:r>
            <a:r>
              <a:rPr lang="en-US" sz="1200" b="1" dirty="0">
                <a:latin typeface="Arial Narrow" pitchFamily="34" charset="0"/>
              </a:rPr>
              <a:t>hydrogen bond</a:t>
            </a:r>
            <a:r>
              <a:rPr lang="en-US" sz="1200" dirty="0">
                <a:latin typeface="Arial Narrow" pitchFamily="34" charset="0"/>
              </a:rPr>
              <a:t>. </a:t>
            </a:r>
          </a:p>
        </p:txBody>
      </p:sp>
      <p:sp>
        <p:nvSpPr>
          <p:cNvPr id="103" name="Rectangle 102">
            <a:extLst>
              <a:ext uri="{FF2B5EF4-FFF2-40B4-BE49-F238E27FC236}">
                <a16:creationId xmlns:a16="http://schemas.microsoft.com/office/drawing/2014/main" id="{ED522DF2-BF96-4131-A8E6-A513683DD18B}"/>
              </a:ext>
            </a:extLst>
          </p:cNvPr>
          <p:cNvSpPr/>
          <p:nvPr/>
        </p:nvSpPr>
        <p:spPr>
          <a:xfrm>
            <a:off x="5169965" y="2235813"/>
            <a:ext cx="1151446" cy="11518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Oval 103">
            <a:extLst>
              <a:ext uri="{FF2B5EF4-FFF2-40B4-BE49-F238E27FC236}">
                <a16:creationId xmlns:a16="http://schemas.microsoft.com/office/drawing/2014/main" id="{5F38ECC5-A9CA-406E-9FA6-CFF0892A1A25}"/>
              </a:ext>
            </a:extLst>
          </p:cNvPr>
          <p:cNvSpPr/>
          <p:nvPr/>
        </p:nvSpPr>
        <p:spPr>
          <a:xfrm>
            <a:off x="5453362" y="1402348"/>
            <a:ext cx="570415" cy="528193"/>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O</a:t>
            </a:r>
            <a:endParaRPr lang="en-AU" sz="900" dirty="0"/>
          </a:p>
        </p:txBody>
      </p:sp>
      <p:sp>
        <p:nvSpPr>
          <p:cNvPr id="105" name="Oval 104">
            <a:extLst>
              <a:ext uri="{FF2B5EF4-FFF2-40B4-BE49-F238E27FC236}">
                <a16:creationId xmlns:a16="http://schemas.microsoft.com/office/drawing/2014/main" id="{39630ADB-8A59-4D1D-A1BC-C14E57143504}"/>
              </a:ext>
            </a:extLst>
          </p:cNvPr>
          <p:cNvSpPr/>
          <p:nvPr/>
        </p:nvSpPr>
        <p:spPr>
          <a:xfrm>
            <a:off x="5327570" y="1332920"/>
            <a:ext cx="202272" cy="196454"/>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6" name="Oval 105">
            <a:extLst>
              <a:ext uri="{FF2B5EF4-FFF2-40B4-BE49-F238E27FC236}">
                <a16:creationId xmlns:a16="http://schemas.microsoft.com/office/drawing/2014/main" id="{FCCC1BC3-9C9E-4C27-A613-E09020B46778}"/>
              </a:ext>
            </a:extLst>
          </p:cNvPr>
          <p:cNvSpPr/>
          <p:nvPr/>
        </p:nvSpPr>
        <p:spPr>
          <a:xfrm>
            <a:off x="5943121" y="1335728"/>
            <a:ext cx="202272" cy="190838"/>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7" name="Oval 106">
            <a:extLst>
              <a:ext uri="{FF2B5EF4-FFF2-40B4-BE49-F238E27FC236}">
                <a16:creationId xmlns:a16="http://schemas.microsoft.com/office/drawing/2014/main" id="{075F7673-F54B-4BAF-A038-134CD024BA9A}"/>
              </a:ext>
            </a:extLst>
          </p:cNvPr>
          <p:cNvSpPr/>
          <p:nvPr/>
        </p:nvSpPr>
        <p:spPr>
          <a:xfrm>
            <a:off x="5329367" y="2669700"/>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8" name="Oval 107">
            <a:extLst>
              <a:ext uri="{FF2B5EF4-FFF2-40B4-BE49-F238E27FC236}">
                <a16:creationId xmlns:a16="http://schemas.microsoft.com/office/drawing/2014/main" id="{CA590AB0-E6B3-4496-A8DD-9DE6B413BB7C}"/>
              </a:ext>
            </a:extLst>
          </p:cNvPr>
          <p:cNvSpPr/>
          <p:nvPr/>
        </p:nvSpPr>
        <p:spPr>
          <a:xfrm>
            <a:off x="5237951" y="269829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9" name="Oval 108">
            <a:extLst>
              <a:ext uri="{FF2B5EF4-FFF2-40B4-BE49-F238E27FC236}">
                <a16:creationId xmlns:a16="http://schemas.microsoft.com/office/drawing/2014/main" id="{BAFD7AA7-0DA7-4920-969D-06D75EB8A53B}"/>
              </a:ext>
            </a:extLst>
          </p:cNvPr>
          <p:cNvSpPr/>
          <p:nvPr/>
        </p:nvSpPr>
        <p:spPr>
          <a:xfrm>
            <a:off x="5518027" y="2588265"/>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0" name="Oval 109">
            <a:extLst>
              <a:ext uri="{FF2B5EF4-FFF2-40B4-BE49-F238E27FC236}">
                <a16:creationId xmlns:a16="http://schemas.microsoft.com/office/drawing/2014/main" id="{B444E757-CB72-453A-9C64-4EE20D4C6DBB}"/>
              </a:ext>
            </a:extLst>
          </p:cNvPr>
          <p:cNvSpPr/>
          <p:nvPr/>
        </p:nvSpPr>
        <p:spPr>
          <a:xfrm rot="411921">
            <a:off x="5574770" y="2382645"/>
            <a:ext cx="277318" cy="26449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1" name="Oval 110">
            <a:extLst>
              <a:ext uri="{FF2B5EF4-FFF2-40B4-BE49-F238E27FC236}">
                <a16:creationId xmlns:a16="http://schemas.microsoft.com/office/drawing/2014/main" id="{E8996197-D7D0-44E7-B6EC-5C8E71201953}"/>
              </a:ext>
            </a:extLst>
          </p:cNvPr>
          <p:cNvSpPr/>
          <p:nvPr/>
        </p:nvSpPr>
        <p:spPr>
          <a:xfrm rot="411921">
            <a:off x="5710597" y="2284136"/>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2" name="Oval 111">
            <a:extLst>
              <a:ext uri="{FF2B5EF4-FFF2-40B4-BE49-F238E27FC236}">
                <a16:creationId xmlns:a16="http://schemas.microsoft.com/office/drawing/2014/main" id="{AAA11BBE-0B18-42ED-84AB-4342235A97EE}"/>
              </a:ext>
            </a:extLst>
          </p:cNvPr>
          <p:cNvSpPr/>
          <p:nvPr/>
        </p:nvSpPr>
        <p:spPr>
          <a:xfrm rot="411921">
            <a:off x="5837312" y="2546808"/>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3" name="Oval 112">
            <a:extLst>
              <a:ext uri="{FF2B5EF4-FFF2-40B4-BE49-F238E27FC236}">
                <a16:creationId xmlns:a16="http://schemas.microsoft.com/office/drawing/2014/main" id="{5BC0657F-83B6-490A-AB18-E75E3B6F313E}"/>
              </a:ext>
            </a:extLst>
          </p:cNvPr>
          <p:cNvSpPr/>
          <p:nvPr/>
        </p:nvSpPr>
        <p:spPr>
          <a:xfrm>
            <a:off x="5467161" y="3018225"/>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4" name="Oval 113">
            <a:extLst>
              <a:ext uri="{FF2B5EF4-FFF2-40B4-BE49-F238E27FC236}">
                <a16:creationId xmlns:a16="http://schemas.microsoft.com/office/drawing/2014/main" id="{701F9EC2-F1BF-4163-98AE-9FF4F27E9695}"/>
              </a:ext>
            </a:extLst>
          </p:cNvPr>
          <p:cNvSpPr/>
          <p:nvPr/>
        </p:nvSpPr>
        <p:spPr>
          <a:xfrm>
            <a:off x="5468003" y="325538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5" name="Oval 114">
            <a:extLst>
              <a:ext uri="{FF2B5EF4-FFF2-40B4-BE49-F238E27FC236}">
                <a16:creationId xmlns:a16="http://schemas.microsoft.com/office/drawing/2014/main" id="{A5EF1DD7-83B4-437C-8AD7-CBC6DAABF7E6}"/>
              </a:ext>
            </a:extLst>
          </p:cNvPr>
          <p:cNvSpPr/>
          <p:nvPr/>
        </p:nvSpPr>
        <p:spPr>
          <a:xfrm>
            <a:off x="5453362" y="294034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6" name="TextBox 115">
            <a:extLst>
              <a:ext uri="{FF2B5EF4-FFF2-40B4-BE49-F238E27FC236}">
                <a16:creationId xmlns:a16="http://schemas.microsoft.com/office/drawing/2014/main" id="{9D7005A9-3EC1-4438-915F-F005443024B1}"/>
              </a:ext>
            </a:extLst>
          </p:cNvPr>
          <p:cNvSpPr txBox="1"/>
          <p:nvPr/>
        </p:nvSpPr>
        <p:spPr>
          <a:xfrm>
            <a:off x="5764480" y="2702920"/>
            <a:ext cx="623037" cy="338554"/>
          </a:xfrm>
          <a:prstGeom prst="rect">
            <a:avLst/>
          </a:prstGeom>
          <a:noFill/>
        </p:spPr>
        <p:txBody>
          <a:bodyPr wrap="square" rtlCol="0">
            <a:spAutoFit/>
          </a:bodyPr>
          <a:lstStyle/>
          <a:p>
            <a:r>
              <a:rPr lang="en-AU" sz="800" b="1" dirty="0">
                <a:latin typeface="Arial Narrow" panose="020B0606020202030204" pitchFamily="34" charset="0"/>
              </a:rPr>
              <a:t>Hydrogen bond</a:t>
            </a:r>
          </a:p>
        </p:txBody>
      </p:sp>
      <p:cxnSp>
        <p:nvCxnSpPr>
          <p:cNvPr id="117" name="Straight Arrow Connector 116">
            <a:extLst>
              <a:ext uri="{FF2B5EF4-FFF2-40B4-BE49-F238E27FC236}">
                <a16:creationId xmlns:a16="http://schemas.microsoft.com/office/drawing/2014/main" id="{F868286B-42C6-465B-A06B-567A334C164E}"/>
              </a:ext>
            </a:extLst>
          </p:cNvPr>
          <p:cNvCxnSpPr/>
          <p:nvPr/>
        </p:nvCxnSpPr>
        <p:spPr>
          <a:xfrm flipH="1" flipV="1">
            <a:off x="5646854" y="2658063"/>
            <a:ext cx="182291" cy="113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DFAF06-86C4-4EA6-A269-922A4A4F5C0B}"/>
              </a:ext>
            </a:extLst>
          </p:cNvPr>
          <p:cNvCxnSpPr/>
          <p:nvPr/>
        </p:nvCxnSpPr>
        <p:spPr>
          <a:xfrm flipH="1">
            <a:off x="5586882" y="2864802"/>
            <a:ext cx="292561" cy="59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25C31F2B-9138-4124-8819-FE03AE5DBAC2}"/>
              </a:ext>
            </a:extLst>
          </p:cNvPr>
          <p:cNvSpPr/>
          <p:nvPr/>
        </p:nvSpPr>
        <p:spPr>
          <a:xfrm rot="411921">
            <a:off x="5955890" y="3023617"/>
            <a:ext cx="282258" cy="28123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0" name="Oval 119">
            <a:extLst>
              <a:ext uri="{FF2B5EF4-FFF2-40B4-BE49-F238E27FC236}">
                <a16:creationId xmlns:a16="http://schemas.microsoft.com/office/drawing/2014/main" id="{2C92277C-74D9-4192-AC5C-683EA9B36EB8}"/>
              </a:ext>
            </a:extLst>
          </p:cNvPr>
          <p:cNvSpPr/>
          <p:nvPr/>
        </p:nvSpPr>
        <p:spPr>
          <a:xfrm rot="411921">
            <a:off x="5862987" y="3155320"/>
            <a:ext cx="101829" cy="9957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1" name="Oval 120">
            <a:extLst>
              <a:ext uri="{FF2B5EF4-FFF2-40B4-BE49-F238E27FC236}">
                <a16:creationId xmlns:a16="http://schemas.microsoft.com/office/drawing/2014/main" id="{0B1DC144-DE3D-40F6-BF7F-69EAF50F6E89}"/>
              </a:ext>
            </a:extLst>
          </p:cNvPr>
          <p:cNvSpPr/>
          <p:nvPr/>
        </p:nvSpPr>
        <p:spPr>
          <a:xfrm rot="411921">
            <a:off x="6167041" y="3266862"/>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2" name="TextBox 121">
            <a:extLst>
              <a:ext uri="{FF2B5EF4-FFF2-40B4-BE49-F238E27FC236}">
                <a16:creationId xmlns:a16="http://schemas.microsoft.com/office/drawing/2014/main" id="{04FF81B6-A790-4602-9962-A1D203C7AA23}"/>
              </a:ext>
            </a:extLst>
          </p:cNvPr>
          <p:cNvSpPr txBox="1"/>
          <p:nvPr/>
        </p:nvSpPr>
        <p:spPr>
          <a:xfrm>
            <a:off x="508897" y="3495080"/>
            <a:ext cx="5812514" cy="49244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dirty="0">
                <a:latin typeface="Arial Narrow" pitchFamily="34" charset="0"/>
              </a:rPr>
              <a:t>Q. What is a hydrogen bond (in water)? Ans.  </a:t>
            </a:r>
          </a:p>
          <a:p>
            <a:pPr algn="just"/>
            <a:endParaRPr lang="en-US" sz="1400" dirty="0">
              <a:solidFill>
                <a:schemeClr val="bg1">
                  <a:lumMod val="50000"/>
                </a:schemeClr>
              </a:solidFill>
              <a:latin typeface="Comic Sans MS" panose="030F0702030302020204" pitchFamily="66" charset="0"/>
            </a:endParaRPr>
          </a:p>
        </p:txBody>
      </p:sp>
      <p:sp>
        <p:nvSpPr>
          <p:cNvPr id="123" name="TextBox 122">
            <a:extLst>
              <a:ext uri="{FF2B5EF4-FFF2-40B4-BE49-F238E27FC236}">
                <a16:creationId xmlns:a16="http://schemas.microsoft.com/office/drawing/2014/main" id="{F3B4B3EE-D672-48C0-B552-06DB67239506}"/>
              </a:ext>
            </a:extLst>
          </p:cNvPr>
          <p:cNvSpPr txBox="1"/>
          <p:nvPr/>
        </p:nvSpPr>
        <p:spPr>
          <a:xfrm>
            <a:off x="4031711" y="4177075"/>
            <a:ext cx="1724847" cy="215444"/>
          </a:xfrm>
          <a:prstGeom prst="rect">
            <a:avLst/>
          </a:prstGeom>
          <a:noFill/>
        </p:spPr>
        <p:txBody>
          <a:bodyPr wrap="square" rtlCol="0">
            <a:spAutoFit/>
          </a:bodyPr>
          <a:lstStyle/>
          <a:p>
            <a:r>
              <a:rPr lang="en-AU" sz="800" dirty="0">
                <a:latin typeface="Arial Narrow" panose="020B0606020202030204" pitchFamily="34" charset="0"/>
              </a:rPr>
              <a:t>Dissolved Salt</a:t>
            </a:r>
          </a:p>
        </p:txBody>
      </p:sp>
      <p:sp>
        <p:nvSpPr>
          <p:cNvPr id="124" name="Rectangle 123">
            <a:extLst>
              <a:ext uri="{FF2B5EF4-FFF2-40B4-BE49-F238E27FC236}">
                <a16:creationId xmlns:a16="http://schemas.microsoft.com/office/drawing/2014/main" id="{77AF12AD-B9C9-4661-AA0B-C44CA81B6632}"/>
              </a:ext>
            </a:extLst>
          </p:cNvPr>
          <p:cNvSpPr/>
          <p:nvPr/>
        </p:nvSpPr>
        <p:spPr>
          <a:xfrm>
            <a:off x="564259" y="3736670"/>
            <a:ext cx="5694556" cy="20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endParaRPr>
          </a:p>
        </p:txBody>
      </p:sp>
      <p:sp>
        <p:nvSpPr>
          <p:cNvPr id="125" name="Rectangle 124">
            <a:extLst>
              <a:ext uri="{FF2B5EF4-FFF2-40B4-BE49-F238E27FC236}">
                <a16:creationId xmlns:a16="http://schemas.microsoft.com/office/drawing/2014/main" id="{E100AF28-C3BF-4701-8220-CB784C524D37}"/>
              </a:ext>
            </a:extLst>
          </p:cNvPr>
          <p:cNvSpPr/>
          <p:nvPr/>
        </p:nvSpPr>
        <p:spPr>
          <a:xfrm>
            <a:off x="3317210" y="3528408"/>
            <a:ext cx="2941604" cy="22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cxnSp>
        <p:nvCxnSpPr>
          <p:cNvPr id="126" name="Straight Connector 125">
            <a:extLst>
              <a:ext uri="{FF2B5EF4-FFF2-40B4-BE49-F238E27FC236}">
                <a16:creationId xmlns:a16="http://schemas.microsoft.com/office/drawing/2014/main" id="{D5DBF0C2-7C6E-4E59-A6F4-7E19F1552B45}"/>
              </a:ext>
            </a:extLst>
          </p:cNvPr>
          <p:cNvCxnSpPr/>
          <p:nvPr/>
        </p:nvCxnSpPr>
        <p:spPr>
          <a:xfrm flipH="1">
            <a:off x="538153" y="405329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19488A4-DDD4-44BF-A1A2-5E96305D1DB7}"/>
              </a:ext>
            </a:extLst>
          </p:cNvPr>
          <p:cNvSpPr txBox="1"/>
          <p:nvPr/>
        </p:nvSpPr>
        <p:spPr>
          <a:xfrm>
            <a:off x="5313633" y="1878413"/>
            <a:ext cx="2037697" cy="307777"/>
          </a:xfrm>
          <a:prstGeom prst="rect">
            <a:avLst/>
          </a:prstGeom>
          <a:noFill/>
        </p:spPr>
        <p:txBody>
          <a:bodyPr wrap="square" rtlCol="0">
            <a:spAutoFit/>
          </a:bodyPr>
          <a:lstStyle/>
          <a:p>
            <a:r>
              <a:rPr lang="en-AU" sz="1400" b="1" dirty="0">
                <a:latin typeface="Arial Narrow" panose="020B0606020202030204" pitchFamily="34" charset="0"/>
              </a:rPr>
              <a:t>Negative (-)</a:t>
            </a:r>
          </a:p>
        </p:txBody>
      </p:sp>
      <p:sp>
        <p:nvSpPr>
          <p:cNvPr id="128" name="TextBox 127">
            <a:extLst>
              <a:ext uri="{FF2B5EF4-FFF2-40B4-BE49-F238E27FC236}">
                <a16:creationId xmlns:a16="http://schemas.microsoft.com/office/drawing/2014/main" id="{9106F934-6370-4DE7-9E94-E4B22F125109}"/>
              </a:ext>
            </a:extLst>
          </p:cNvPr>
          <p:cNvSpPr txBox="1"/>
          <p:nvPr/>
        </p:nvSpPr>
        <p:spPr>
          <a:xfrm>
            <a:off x="5287974" y="1035304"/>
            <a:ext cx="2037697" cy="307777"/>
          </a:xfrm>
          <a:prstGeom prst="rect">
            <a:avLst/>
          </a:prstGeom>
          <a:noFill/>
        </p:spPr>
        <p:txBody>
          <a:bodyPr wrap="square" rtlCol="0">
            <a:spAutoFit/>
          </a:bodyPr>
          <a:lstStyle/>
          <a:p>
            <a:r>
              <a:rPr lang="en-AU" sz="1400" b="1" dirty="0">
                <a:latin typeface="Arial Narrow" panose="020B0606020202030204" pitchFamily="34" charset="0"/>
              </a:rPr>
              <a:t>Positive (+)</a:t>
            </a:r>
          </a:p>
        </p:txBody>
      </p:sp>
      <p:cxnSp>
        <p:nvCxnSpPr>
          <p:cNvPr id="129" name="Straight Connector 128">
            <a:extLst>
              <a:ext uri="{FF2B5EF4-FFF2-40B4-BE49-F238E27FC236}">
                <a16:creationId xmlns:a16="http://schemas.microsoft.com/office/drawing/2014/main" id="{754C8254-6A1D-4F47-8700-0554C4C8E425}"/>
              </a:ext>
            </a:extLst>
          </p:cNvPr>
          <p:cNvCxnSpPr/>
          <p:nvPr/>
        </p:nvCxnSpPr>
        <p:spPr>
          <a:xfrm flipH="1">
            <a:off x="540707" y="98142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277FD33-4607-4887-934C-C375F6671224}"/>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Wacky Water – </a:t>
            </a:r>
            <a:r>
              <a:rPr lang="en-US" sz="1200" dirty="0">
                <a:latin typeface="Arial Narrow" pitchFamily="34" charset="0"/>
              </a:rPr>
              <a:t>Describe the physical and chemical properties of water, including structure, hydrogen bonding, polarity, action as a solvent, heat capacity and density</a:t>
            </a:r>
          </a:p>
        </p:txBody>
      </p:sp>
      <p:sp>
        <p:nvSpPr>
          <p:cNvPr id="131" name="TextBox 17">
            <a:extLst>
              <a:ext uri="{FF2B5EF4-FFF2-40B4-BE49-F238E27FC236}">
                <a16:creationId xmlns:a16="http://schemas.microsoft.com/office/drawing/2014/main" id="{54AD871E-FCAE-4685-8B78-2C4F5FD5ACE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32" name="TextBox 131">
            <a:extLst>
              <a:ext uri="{FF2B5EF4-FFF2-40B4-BE49-F238E27FC236}">
                <a16:creationId xmlns:a16="http://schemas.microsoft.com/office/drawing/2014/main" id="{AEF33BE3-5C17-4992-97B6-8FD1BA5FA6E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F76CAC2C-E221-44D6-996A-9AEC4F76316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1" name="Oval 90">
            <a:extLst>
              <a:ext uri="{FF2B5EF4-FFF2-40B4-BE49-F238E27FC236}">
                <a16:creationId xmlns:a16="http://schemas.microsoft.com/office/drawing/2014/main" id="{B5E32D2D-3553-4996-BCB2-EB86B80CA031}"/>
              </a:ext>
            </a:extLst>
          </p:cNvPr>
          <p:cNvSpPr/>
          <p:nvPr/>
        </p:nvSpPr>
        <p:spPr>
          <a:xfrm>
            <a:off x="5065068" y="5959960"/>
            <a:ext cx="202531" cy="196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96" name="TextBox 95">
            <a:extLst>
              <a:ext uri="{FF2B5EF4-FFF2-40B4-BE49-F238E27FC236}">
                <a16:creationId xmlns:a16="http://schemas.microsoft.com/office/drawing/2014/main" id="{7978AF24-E1BB-4983-B031-B058B3DBCBFF}"/>
              </a:ext>
            </a:extLst>
          </p:cNvPr>
          <p:cNvSpPr txBox="1"/>
          <p:nvPr/>
        </p:nvSpPr>
        <p:spPr>
          <a:xfrm>
            <a:off x="4999629" y="5946128"/>
            <a:ext cx="385923"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Na</a:t>
            </a:r>
          </a:p>
        </p:txBody>
      </p:sp>
      <p:sp>
        <p:nvSpPr>
          <p:cNvPr id="99" name="TextBox 98">
            <a:extLst>
              <a:ext uri="{FF2B5EF4-FFF2-40B4-BE49-F238E27FC236}">
                <a16:creationId xmlns:a16="http://schemas.microsoft.com/office/drawing/2014/main" id="{AE2DD956-565C-495B-8005-64D0A97480B3}"/>
              </a:ext>
            </a:extLst>
          </p:cNvPr>
          <p:cNvSpPr txBox="1"/>
          <p:nvPr/>
        </p:nvSpPr>
        <p:spPr>
          <a:xfrm>
            <a:off x="5110450" y="5912801"/>
            <a:ext cx="275086"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t>
            </a:r>
          </a:p>
        </p:txBody>
      </p:sp>
      <p:cxnSp>
        <p:nvCxnSpPr>
          <p:cNvPr id="2" name="Straight Connector 1">
            <a:extLst>
              <a:ext uri="{FF2B5EF4-FFF2-40B4-BE49-F238E27FC236}">
                <a16:creationId xmlns:a16="http://schemas.microsoft.com/office/drawing/2014/main" id="{8042CA27-5F39-E828-7E5E-D027D67A05D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1DB4D948-00B2-5757-86DE-26FFAA18A84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38D4205-C372-BD96-D165-569E49CDB74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29754602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38707" y="130604"/>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‘collection and processing of data’</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Results (Graphs/Tables)</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085BF594-EBFE-E3C4-6771-557A0368AC60}"/>
              </a:ext>
            </a:extLst>
          </p:cNvPr>
          <p:cNvSpPr/>
          <p:nvPr/>
        </p:nvSpPr>
        <p:spPr>
          <a:xfrm>
            <a:off x="476909" y="7262865"/>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86C9B5-74A8-7D2D-03BA-7A2AF14A697E}"/>
              </a:ext>
            </a:extLst>
          </p:cNvPr>
          <p:cNvSpPr txBox="1"/>
          <p:nvPr/>
        </p:nvSpPr>
        <p:spPr>
          <a:xfrm>
            <a:off x="498112" y="7262865"/>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processed data above.</a:t>
            </a:r>
          </a:p>
        </p:txBody>
      </p:sp>
      <p:graphicFrame>
        <p:nvGraphicFramePr>
          <p:cNvPr id="13" name="Table 2">
            <a:extLst>
              <a:ext uri="{FF2B5EF4-FFF2-40B4-BE49-F238E27FC236}">
                <a16:creationId xmlns:a16="http://schemas.microsoft.com/office/drawing/2014/main" id="{690FEE19-272C-91B9-4C3C-9565AFC9C7F3}"/>
              </a:ext>
            </a:extLst>
          </p:cNvPr>
          <p:cNvGraphicFramePr>
            <a:graphicFrameLocks noGrp="1"/>
          </p:cNvGraphicFramePr>
          <p:nvPr/>
        </p:nvGraphicFramePr>
        <p:xfrm>
          <a:off x="478573" y="7670192"/>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fluent and concise </a:t>
                      </a:r>
                      <a:r>
                        <a:rPr lang="en-US" sz="1000" b="1" i="0" dirty="0">
                          <a:solidFill>
                            <a:schemeClr val="tx1"/>
                          </a:solidFill>
                          <a:latin typeface="Arial Narrow" panose="020B0604020202020204" pitchFamily="34" charset="0"/>
                          <a:cs typeface="Arial Narrow" panose="020B0604020202020204" pitchFamily="34" charset="0"/>
                        </a:rPr>
                        <a:t>use of scientific language and representations</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competent</a:t>
                      </a:r>
                      <a:r>
                        <a:rPr lang="en-US" sz="1000" b="1" i="0" dirty="0">
                          <a:solidFill>
                            <a:schemeClr val="tx1"/>
                          </a:solidFill>
                          <a:latin typeface="Arial Narrow" panose="020B0604020202020204" pitchFamily="34" charset="0"/>
                          <a:cs typeface="Arial Narrow" panose="020B0604020202020204" pitchFamily="34" charset="0"/>
                        </a:rPr>
                        <a:t> use of scientific language and representations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simplistic</a:t>
                      </a:r>
                      <a:r>
                        <a:rPr lang="en-US" sz="1000" b="1" i="0" dirty="0">
                          <a:solidFill>
                            <a:schemeClr val="tx1"/>
                          </a:solidFill>
                          <a:latin typeface="Arial Narrow" panose="020B0604020202020204" pitchFamily="34" charset="0"/>
                          <a:cs typeface="Arial Narrow" panose="020B0604020202020204" pitchFamily="34" charset="0"/>
                        </a:rPr>
                        <a:t> use of language and representations.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cxnSp>
        <p:nvCxnSpPr>
          <p:cNvPr id="10" name="Straight Connector 9">
            <a:extLst>
              <a:ext uri="{FF2B5EF4-FFF2-40B4-BE49-F238E27FC236}">
                <a16:creationId xmlns:a16="http://schemas.microsoft.com/office/drawing/2014/main" id="{46020B8B-CE01-3000-B1E3-DFB5C590608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A2CF721F-9DCD-1389-5D9E-7D83A621071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4C94F61F-1F22-3D23-2CB1-6BFD4238DB1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4767966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31699" y="227026"/>
            <a:ext cx="3652697" cy="5847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‘analysis’</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Results (Text)</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085BF594-EBFE-E3C4-6771-557A0368AC60}"/>
              </a:ext>
            </a:extLst>
          </p:cNvPr>
          <p:cNvSpPr/>
          <p:nvPr/>
        </p:nvSpPr>
        <p:spPr>
          <a:xfrm>
            <a:off x="476909" y="7262865"/>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86C9B5-74A8-7D2D-03BA-7A2AF14A697E}"/>
              </a:ext>
            </a:extLst>
          </p:cNvPr>
          <p:cNvSpPr txBox="1"/>
          <p:nvPr/>
        </p:nvSpPr>
        <p:spPr>
          <a:xfrm>
            <a:off x="498112" y="7262865"/>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results described above.</a:t>
            </a:r>
          </a:p>
        </p:txBody>
      </p:sp>
      <p:graphicFrame>
        <p:nvGraphicFramePr>
          <p:cNvPr id="13" name="Table 2">
            <a:extLst>
              <a:ext uri="{FF2B5EF4-FFF2-40B4-BE49-F238E27FC236}">
                <a16:creationId xmlns:a16="http://schemas.microsoft.com/office/drawing/2014/main" id="{690FEE19-272C-91B9-4C3C-9565AFC9C7F3}"/>
              </a:ext>
            </a:extLst>
          </p:cNvPr>
          <p:cNvGraphicFramePr>
            <a:graphicFrameLocks noGrp="1"/>
          </p:cNvGraphicFramePr>
          <p:nvPr/>
        </p:nvGraphicFramePr>
        <p:xfrm>
          <a:off x="478573" y="7670192"/>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thorough </a:t>
                      </a:r>
                      <a:r>
                        <a:rPr lang="en-US" sz="1000" b="1" i="0" dirty="0">
                          <a:solidFill>
                            <a:schemeClr val="tx1"/>
                          </a:solidFill>
                          <a:latin typeface="Arial Narrow" panose="020B0604020202020204" pitchFamily="34" charset="0"/>
                          <a:cs typeface="Arial Narrow" panose="020B0604020202020204" pitchFamily="34" charset="0"/>
                        </a:rPr>
                        <a:t>identification of relevant trends/patterns/relationships</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identification of</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 obvious </a:t>
                      </a:r>
                      <a:r>
                        <a:rPr lang="en-US" sz="1000" b="1" i="0" dirty="0">
                          <a:solidFill>
                            <a:schemeClr val="tx1"/>
                          </a:solidFill>
                          <a:latin typeface="Arial Narrow" panose="020B0604020202020204" pitchFamily="34" charset="0"/>
                          <a:cs typeface="Arial Narrow" panose="020B0604020202020204" pitchFamily="34" charset="0"/>
                        </a:rPr>
                        <a:t>trends/patterns/relationships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identification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incorrect or irrelevant </a:t>
                      </a:r>
                      <a:r>
                        <a:rPr lang="en-US" sz="1000" b="1" i="0" dirty="0">
                          <a:solidFill>
                            <a:schemeClr val="tx1"/>
                          </a:solidFill>
                          <a:latin typeface="Arial Narrow" panose="020B0604020202020204" pitchFamily="34" charset="0"/>
                          <a:cs typeface="Arial Narrow" panose="020B0604020202020204" pitchFamily="34" charset="0"/>
                        </a:rPr>
                        <a:t>trends/patterns/relationships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cxnSp>
        <p:nvCxnSpPr>
          <p:cNvPr id="10" name="Straight Connector 9">
            <a:extLst>
              <a:ext uri="{FF2B5EF4-FFF2-40B4-BE49-F238E27FC236}">
                <a16:creationId xmlns:a16="http://schemas.microsoft.com/office/drawing/2014/main" id="{99ED8F0F-E6A3-BB31-91A4-E1D326F6B3B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1F77C99F-ED09-03B6-AA3A-D68B3459C3A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5B09DA6C-C5CA-D99B-3E28-D5D06CC44C5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2898270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31699" y="227026"/>
            <a:ext cx="3652697" cy="584775"/>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‘analysis’</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101566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Uncertainty (i.e. margins of error) in the evidence (results) </a:t>
            </a:r>
          </a:p>
          <a:p>
            <a:endParaRPr lang="en-US" sz="1200" b="1" dirty="0">
              <a:latin typeface="Arial Narrow" panose="020B0604020202020204" pitchFamily="34"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a:p>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 Copy/paste from QCAA exemplar</a:t>
            </a:r>
          </a:p>
          <a:p>
            <a:endParaRPr lang="en-US" sz="1200" b="1" dirty="0">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085BF594-EBFE-E3C4-6771-557A0368AC60}"/>
              </a:ext>
            </a:extLst>
          </p:cNvPr>
          <p:cNvSpPr/>
          <p:nvPr/>
        </p:nvSpPr>
        <p:spPr>
          <a:xfrm>
            <a:off x="498349" y="5727637"/>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86C9B5-74A8-7D2D-03BA-7A2AF14A697E}"/>
              </a:ext>
            </a:extLst>
          </p:cNvPr>
          <p:cNvSpPr txBox="1"/>
          <p:nvPr/>
        </p:nvSpPr>
        <p:spPr>
          <a:xfrm>
            <a:off x="519552" y="5727637"/>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uncertainty and limitations.</a:t>
            </a:r>
          </a:p>
        </p:txBody>
      </p:sp>
      <p:graphicFrame>
        <p:nvGraphicFramePr>
          <p:cNvPr id="13" name="Table 2">
            <a:extLst>
              <a:ext uri="{FF2B5EF4-FFF2-40B4-BE49-F238E27FC236}">
                <a16:creationId xmlns:a16="http://schemas.microsoft.com/office/drawing/2014/main" id="{690FEE19-272C-91B9-4C3C-9565AFC9C7F3}"/>
              </a:ext>
            </a:extLst>
          </p:cNvPr>
          <p:cNvGraphicFramePr>
            <a:graphicFrameLocks noGrp="1"/>
          </p:cNvGraphicFramePr>
          <p:nvPr/>
        </p:nvGraphicFramePr>
        <p:xfrm>
          <a:off x="500013" y="6134964"/>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693162">
                  <a:extLst>
                    <a:ext uri="{9D8B030D-6E8A-4147-A177-3AD203B41FA5}">
                      <a16:colId xmlns:a16="http://schemas.microsoft.com/office/drawing/2014/main" val="4183690214"/>
                    </a:ext>
                  </a:extLst>
                </a:gridCol>
                <a:gridCol w="527052">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thorough and appropriate </a:t>
                      </a:r>
                      <a:r>
                        <a:rPr lang="en-US" sz="1000" b="1" i="0" dirty="0">
                          <a:solidFill>
                            <a:schemeClr val="tx1"/>
                          </a:solidFill>
                          <a:latin typeface="Arial Narrow" panose="020B0604020202020204" pitchFamily="34" charset="0"/>
                          <a:cs typeface="Arial Narrow" panose="020B0604020202020204" pitchFamily="34" charset="0"/>
                        </a:rPr>
                        <a:t>identification of the uncertainty and limitations of evidence</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basic</a:t>
                      </a:r>
                      <a:r>
                        <a:rPr lang="en-US" sz="1000" b="1" i="0" dirty="0">
                          <a:solidFill>
                            <a:schemeClr val="tx1"/>
                          </a:solidFill>
                          <a:latin typeface="Arial Narrow" panose="020B0604020202020204" pitchFamily="34" charset="0"/>
                          <a:cs typeface="Arial Narrow" panose="020B0604020202020204" pitchFamily="34" charset="0"/>
                        </a:rPr>
                        <a:t> identification of uncertainty/limitations of evidence</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incorrect or insufficient </a:t>
                      </a:r>
                      <a:r>
                        <a:rPr lang="en-US" sz="1000" b="1" i="0" dirty="0">
                          <a:solidFill>
                            <a:schemeClr val="tx1"/>
                          </a:solidFill>
                          <a:latin typeface="Arial Narrow" panose="020B0604020202020204" pitchFamily="34" charset="0"/>
                          <a:cs typeface="Arial Narrow" panose="020B0604020202020204" pitchFamily="34" charset="0"/>
                        </a:rPr>
                        <a:t>identification of uncertainty/limitations of evidence</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cxnSp>
        <p:nvCxnSpPr>
          <p:cNvPr id="10" name="Straight Connector 9">
            <a:extLst>
              <a:ext uri="{FF2B5EF4-FFF2-40B4-BE49-F238E27FC236}">
                <a16:creationId xmlns:a16="http://schemas.microsoft.com/office/drawing/2014/main" id="{C7FBBA18-D12B-9F5E-3552-329745FF0E9D}"/>
              </a:ext>
            </a:extLst>
          </p:cNvPr>
          <p:cNvCxnSpPr/>
          <p:nvPr/>
        </p:nvCxnSpPr>
        <p:spPr>
          <a:xfrm flipH="1">
            <a:off x="546820" y="353179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3B564D-4D2A-6D5A-2E59-6C4E1A415AB8}"/>
              </a:ext>
            </a:extLst>
          </p:cNvPr>
          <p:cNvSpPr txBox="1"/>
          <p:nvPr/>
        </p:nvSpPr>
        <p:spPr>
          <a:xfrm>
            <a:off x="504575" y="3577759"/>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Limitations of evidence </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p>
          <a:p>
            <a:endParaRPr lang="en-US" sz="1200" b="1" dirty="0">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A0205B9C-D4DD-19F9-3FB3-4E088F30F10E}"/>
              </a:ext>
            </a:extLst>
          </p:cNvPr>
          <p:cNvSpPr/>
          <p:nvPr/>
        </p:nvSpPr>
        <p:spPr>
          <a:xfrm>
            <a:off x="467168" y="7266198"/>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E837A9-D9AE-BD24-E084-4E95FE2850A1}"/>
              </a:ext>
            </a:extLst>
          </p:cNvPr>
          <p:cNvSpPr txBox="1"/>
          <p:nvPr/>
        </p:nvSpPr>
        <p:spPr>
          <a:xfrm>
            <a:off x="488371" y="726619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genre and referencing.</a:t>
            </a:r>
          </a:p>
        </p:txBody>
      </p:sp>
      <p:graphicFrame>
        <p:nvGraphicFramePr>
          <p:cNvPr id="19" name="Table 2">
            <a:extLst>
              <a:ext uri="{FF2B5EF4-FFF2-40B4-BE49-F238E27FC236}">
                <a16:creationId xmlns:a16="http://schemas.microsoft.com/office/drawing/2014/main" id="{1F70B868-A6B9-CCFB-5F69-E4842A9D78EC}"/>
              </a:ext>
            </a:extLst>
          </p:cNvPr>
          <p:cNvGraphicFramePr>
            <a:graphicFrameLocks noGrp="1"/>
          </p:cNvGraphicFramePr>
          <p:nvPr/>
        </p:nvGraphicFramePr>
        <p:xfrm>
          <a:off x="468832" y="7673525"/>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693162">
                  <a:extLst>
                    <a:ext uri="{9D8B030D-6E8A-4147-A177-3AD203B41FA5}">
                      <a16:colId xmlns:a16="http://schemas.microsoft.com/office/drawing/2014/main" val="4183690214"/>
                    </a:ext>
                  </a:extLst>
                </a:gridCol>
                <a:gridCol w="527052">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appropriate </a:t>
                      </a:r>
                      <a:r>
                        <a:rPr lang="en-US" sz="1000" b="1" i="0" dirty="0">
                          <a:solidFill>
                            <a:schemeClr val="tx1"/>
                          </a:solidFill>
                          <a:latin typeface="Arial Narrow" panose="020B0604020202020204" pitchFamily="34" charset="0"/>
                          <a:cs typeface="Arial Narrow" panose="020B0604020202020204" pitchFamily="34" charset="0"/>
                        </a:rPr>
                        <a:t>use of genre and referencing conventions</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use of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basic </a:t>
                      </a:r>
                      <a:r>
                        <a:rPr lang="en-US" sz="1000" b="1" i="0" dirty="0">
                          <a:solidFill>
                            <a:schemeClr val="tx1"/>
                          </a:solidFill>
                          <a:latin typeface="Arial Narrow" panose="020B0604020202020204" pitchFamily="34" charset="0"/>
                          <a:cs typeface="Arial Narrow" panose="020B0604020202020204" pitchFamily="34" charset="0"/>
                        </a:rPr>
                        <a:t>genre and referencing conventions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inadequate</a:t>
                      </a:r>
                      <a:r>
                        <a:rPr lang="en-US" sz="1000" b="1" i="0" dirty="0">
                          <a:solidFill>
                            <a:schemeClr val="tx1"/>
                          </a:solidFill>
                          <a:latin typeface="Arial Narrow" panose="020B0604020202020204" pitchFamily="34" charset="0"/>
                          <a:cs typeface="Arial Narrow" panose="020B0604020202020204" pitchFamily="34" charset="0"/>
                        </a:rPr>
                        <a:t> use of genre and referencing conventions.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cxnSp>
        <p:nvCxnSpPr>
          <p:cNvPr id="15" name="Straight Connector 14">
            <a:extLst>
              <a:ext uri="{FF2B5EF4-FFF2-40B4-BE49-F238E27FC236}">
                <a16:creationId xmlns:a16="http://schemas.microsoft.com/office/drawing/2014/main" id="{901E5817-BBDC-3F09-78AD-5B48CB7D6D68}"/>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36">
            <a:extLst>
              <a:ext uri="{FF2B5EF4-FFF2-40B4-BE49-F238E27FC236}">
                <a16:creationId xmlns:a16="http://schemas.microsoft.com/office/drawing/2014/main" id="{047394E2-8DFB-4059-6265-3A39F1C8F97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0" name="TextBox 36">
            <a:extLst>
              <a:ext uri="{FF2B5EF4-FFF2-40B4-BE49-F238E27FC236}">
                <a16:creationId xmlns:a16="http://schemas.microsoft.com/office/drawing/2014/main" id="{9CCB0E27-FE95-B1B4-71D2-9978B692D23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6302522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14256" y="97700"/>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‘interpretation and evaluation’</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Conclusion/s linked to the research question</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A0205B9C-D4DD-19F9-3FB3-4E088F30F10E}"/>
              </a:ext>
            </a:extLst>
          </p:cNvPr>
          <p:cNvSpPr/>
          <p:nvPr/>
        </p:nvSpPr>
        <p:spPr>
          <a:xfrm>
            <a:off x="467168" y="7266198"/>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E837A9-D9AE-BD24-E084-4E95FE2850A1}"/>
              </a:ext>
            </a:extLst>
          </p:cNvPr>
          <p:cNvSpPr txBox="1"/>
          <p:nvPr/>
        </p:nvSpPr>
        <p:spPr>
          <a:xfrm>
            <a:off x="488371" y="726619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discussion above </a:t>
            </a:r>
          </a:p>
        </p:txBody>
      </p:sp>
      <p:graphicFrame>
        <p:nvGraphicFramePr>
          <p:cNvPr id="19" name="Table 2">
            <a:extLst>
              <a:ext uri="{FF2B5EF4-FFF2-40B4-BE49-F238E27FC236}">
                <a16:creationId xmlns:a16="http://schemas.microsoft.com/office/drawing/2014/main" id="{1F70B868-A6B9-CCFB-5F69-E4842A9D78EC}"/>
              </a:ext>
            </a:extLst>
          </p:cNvPr>
          <p:cNvGraphicFramePr>
            <a:graphicFrameLocks noGrp="1"/>
          </p:cNvGraphicFramePr>
          <p:nvPr/>
        </p:nvGraphicFramePr>
        <p:xfrm>
          <a:off x="468832" y="7673525"/>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693162">
                  <a:extLst>
                    <a:ext uri="{9D8B030D-6E8A-4147-A177-3AD203B41FA5}">
                      <a16:colId xmlns:a16="http://schemas.microsoft.com/office/drawing/2014/main" val="4183690214"/>
                    </a:ext>
                  </a:extLst>
                </a:gridCol>
                <a:gridCol w="527052">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justified </a:t>
                      </a:r>
                      <a:r>
                        <a:rPr lang="en-US" sz="1000" b="1" i="0" dirty="0">
                          <a:solidFill>
                            <a:schemeClr val="tx1"/>
                          </a:solidFill>
                          <a:latin typeface="Arial Narrow" panose="020B0604020202020204" pitchFamily="34" charset="0"/>
                          <a:cs typeface="Arial Narrow" panose="020B0604020202020204" pitchFamily="34" charset="0"/>
                        </a:rPr>
                        <a:t>discussion of the reliability AND validity of the experimental process</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 reasonable </a:t>
                      </a:r>
                      <a:r>
                        <a:rPr lang="en-US" sz="1000" b="1" i="0" dirty="0">
                          <a:solidFill>
                            <a:schemeClr val="tx1"/>
                          </a:solidFill>
                          <a:latin typeface="Arial Narrow" panose="020B0604020202020204" pitchFamily="34" charset="0"/>
                          <a:cs typeface="Arial Narrow" panose="020B0604020202020204" pitchFamily="34" charset="0"/>
                        </a:rPr>
                        <a:t>description of the reliability AND validity of the experimental process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cursory or simplistic </a:t>
                      </a:r>
                      <a:r>
                        <a:rPr lang="en-US" sz="1000" b="1" i="0" dirty="0">
                          <a:solidFill>
                            <a:schemeClr val="tx1"/>
                          </a:solidFill>
                          <a:latin typeface="Arial Narrow" panose="020B0604020202020204" pitchFamily="34" charset="0"/>
                          <a:cs typeface="Arial Narrow" panose="020B0604020202020204" pitchFamily="34" charset="0"/>
                        </a:rPr>
                        <a:t>statements </a:t>
                      </a:r>
                      <a:r>
                        <a:rPr lang="en-US" sz="900" b="1" i="0" dirty="0">
                          <a:solidFill>
                            <a:schemeClr val="tx1"/>
                          </a:solidFill>
                          <a:latin typeface="Arial Narrow" panose="020B0604020202020204" pitchFamily="34" charset="0"/>
                          <a:cs typeface="Arial Narrow" panose="020B0604020202020204" pitchFamily="34" charset="0"/>
                        </a:rPr>
                        <a:t>about the reliability AND validity of the experimental process</a:t>
                      </a:r>
                      <a:endParaRPr lang="en-US" sz="1000" b="1" i="0" dirty="0">
                        <a:solidFill>
                          <a:schemeClr val="tx1"/>
                        </a:solidFill>
                        <a:latin typeface="Arial Narrow" panose="020B0604020202020204" pitchFamily="34" charset="0"/>
                        <a:cs typeface="Arial Narrow" panose="020B0604020202020204" pitchFamily="34" charset="0"/>
                      </a:endParaRP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graphicFrame>
        <p:nvGraphicFramePr>
          <p:cNvPr id="15" name="Table 2">
            <a:extLst>
              <a:ext uri="{FF2B5EF4-FFF2-40B4-BE49-F238E27FC236}">
                <a16:creationId xmlns:a16="http://schemas.microsoft.com/office/drawing/2014/main" id="{4C280BA5-C703-229F-6304-BA678B74FD91}"/>
              </a:ext>
            </a:extLst>
          </p:cNvPr>
          <p:cNvGraphicFramePr>
            <a:graphicFrameLocks noGrp="1"/>
          </p:cNvGraphicFramePr>
          <p:nvPr/>
        </p:nvGraphicFramePr>
        <p:xfrm>
          <a:off x="505891" y="3206462"/>
          <a:ext cx="5863484" cy="1029324"/>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281141">
                  <a:extLst>
                    <a:ext uri="{9D8B030D-6E8A-4147-A177-3AD203B41FA5}">
                      <a16:colId xmlns:a16="http://schemas.microsoft.com/office/drawing/2014/main" val="4183690214"/>
                    </a:ext>
                  </a:extLst>
                </a:gridCol>
                <a:gridCol w="939073">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FINAL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justified </a:t>
                      </a:r>
                      <a:r>
                        <a:rPr lang="en-US" sz="1000" b="1" i="0" dirty="0">
                          <a:solidFill>
                            <a:schemeClr val="tx1"/>
                          </a:solidFill>
                          <a:latin typeface="Arial Narrow" panose="020B0604020202020204" pitchFamily="34" charset="0"/>
                          <a:cs typeface="Arial Narrow" panose="020B0604020202020204" pitchFamily="34" charset="0"/>
                        </a:rPr>
                        <a:t>conclusion/s linked to the research question</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reasonable</a:t>
                      </a:r>
                      <a:r>
                        <a:rPr lang="en-US" sz="1000" b="1" i="0" dirty="0">
                          <a:solidFill>
                            <a:schemeClr val="tx1"/>
                          </a:solidFill>
                          <a:latin typeface="Arial Narrow" panose="020B0604020202020204" pitchFamily="34" charset="0"/>
                          <a:cs typeface="Arial Narrow" panose="020B0604020202020204" pitchFamily="34" charset="0"/>
                        </a:rPr>
                        <a:t> conclusion/s relevant to the research question</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inappropriate or irrelevant </a:t>
                      </a:r>
                      <a:r>
                        <a:rPr lang="en-US" sz="1000" b="1" i="0" dirty="0">
                          <a:solidFill>
                            <a:schemeClr val="tx1"/>
                          </a:solidFill>
                          <a:latin typeface="Arial Narrow" panose="020B0604020202020204" pitchFamily="34" charset="0"/>
                          <a:cs typeface="Arial Narrow" panose="020B0604020202020204" pitchFamily="34" charset="0"/>
                        </a:rPr>
                        <a:t>conclusion/s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sp>
        <p:nvSpPr>
          <p:cNvPr id="20" name="Rectangle 19">
            <a:extLst>
              <a:ext uri="{FF2B5EF4-FFF2-40B4-BE49-F238E27FC236}">
                <a16:creationId xmlns:a16="http://schemas.microsoft.com/office/drawing/2014/main" id="{1D11A19D-A0BF-DEFE-0557-F8699D18D06C}"/>
              </a:ext>
            </a:extLst>
          </p:cNvPr>
          <p:cNvSpPr/>
          <p:nvPr/>
        </p:nvSpPr>
        <p:spPr>
          <a:xfrm>
            <a:off x="521466" y="2836573"/>
            <a:ext cx="5831718" cy="299400"/>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CCCF52A-2AD6-8EE7-92E6-29E4CF5E0F74}"/>
              </a:ext>
            </a:extLst>
          </p:cNvPr>
          <p:cNvSpPr txBox="1"/>
          <p:nvPr/>
        </p:nvSpPr>
        <p:spPr>
          <a:xfrm>
            <a:off x="542669" y="2836573"/>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conclusion provided above.</a:t>
            </a:r>
          </a:p>
        </p:txBody>
      </p:sp>
      <p:cxnSp>
        <p:nvCxnSpPr>
          <p:cNvPr id="22" name="Straight Connector 21">
            <a:extLst>
              <a:ext uri="{FF2B5EF4-FFF2-40B4-BE49-F238E27FC236}">
                <a16:creationId xmlns:a16="http://schemas.microsoft.com/office/drawing/2014/main" id="{3040351C-F633-86B1-C441-930FA19B4DB7}"/>
              </a:ext>
            </a:extLst>
          </p:cNvPr>
          <p:cNvCxnSpPr/>
          <p:nvPr/>
        </p:nvCxnSpPr>
        <p:spPr>
          <a:xfrm flipH="1">
            <a:off x="516162" y="4300816"/>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E1DED58-D48E-50AA-60AD-F5828CEA9723}"/>
              </a:ext>
            </a:extLst>
          </p:cNvPr>
          <p:cNvSpPr txBox="1"/>
          <p:nvPr/>
        </p:nvSpPr>
        <p:spPr>
          <a:xfrm>
            <a:off x="441555" y="4348573"/>
            <a:ext cx="5539674" cy="101566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Discussion - Reliability </a:t>
            </a:r>
          </a:p>
          <a:p>
            <a:endParaRPr lang="en-US" sz="1200" b="1" dirty="0">
              <a:latin typeface="Arial Narrow" panose="020B0604020202020204" pitchFamily="34"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533BD43D-6F76-A627-F8E4-53C6AB2DDB8C}"/>
              </a:ext>
            </a:extLst>
          </p:cNvPr>
          <p:cNvSpPr txBox="1"/>
          <p:nvPr/>
        </p:nvSpPr>
        <p:spPr>
          <a:xfrm>
            <a:off x="450230" y="5687883"/>
            <a:ext cx="5539674" cy="101566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Discussion - Validity </a:t>
            </a:r>
          </a:p>
          <a:p>
            <a:endParaRPr lang="en-US" sz="1200" b="1" dirty="0">
              <a:latin typeface="Arial Narrow" panose="020B0604020202020204" pitchFamily="34"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cxnSp>
        <p:nvCxnSpPr>
          <p:cNvPr id="25" name="Straight Connector 24">
            <a:extLst>
              <a:ext uri="{FF2B5EF4-FFF2-40B4-BE49-F238E27FC236}">
                <a16:creationId xmlns:a16="http://schemas.microsoft.com/office/drawing/2014/main" id="{D0E7CE6D-A6EC-4CBE-0924-3165498861C3}"/>
              </a:ext>
            </a:extLst>
          </p:cNvPr>
          <p:cNvCxnSpPr/>
          <p:nvPr/>
        </p:nvCxnSpPr>
        <p:spPr>
          <a:xfrm flipH="1">
            <a:off x="505891" y="568788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7DEF69-B893-AD08-9172-538CA48760A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AB362BE1-1087-F53D-BEB0-83A4EF2AEA9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BD011DB1-7635-BF1D-2080-6CF49B014DD5}"/>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6365627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14256" y="97700"/>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Mark this example to become familiar with the ISMG criteria for ‘interpretation and evaluation’</a:t>
            </a:r>
          </a:p>
        </p:txBody>
      </p:sp>
      <p:sp>
        <p:nvSpPr>
          <p:cNvPr id="8" name="TextBox 7">
            <a:extLst>
              <a:ext uri="{FF2B5EF4-FFF2-40B4-BE49-F238E27FC236}">
                <a16:creationId xmlns:a16="http://schemas.microsoft.com/office/drawing/2014/main" id="{EA9803A5-BBF2-7654-3ABB-44F313E41084}"/>
              </a:ext>
            </a:extLst>
          </p:cNvPr>
          <p:cNvSpPr txBox="1"/>
          <p:nvPr/>
        </p:nvSpPr>
        <p:spPr>
          <a:xfrm>
            <a:off x="466618" y="1015565"/>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Suggested Improvements</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A0205B9C-D4DD-19F9-3FB3-4E088F30F10E}"/>
              </a:ext>
            </a:extLst>
          </p:cNvPr>
          <p:cNvSpPr/>
          <p:nvPr/>
        </p:nvSpPr>
        <p:spPr>
          <a:xfrm>
            <a:off x="467168" y="6871730"/>
            <a:ext cx="5831718" cy="461665"/>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E837A9-D9AE-BD24-E084-4E95FE2850A1}"/>
              </a:ext>
            </a:extLst>
          </p:cNvPr>
          <p:cNvSpPr txBox="1"/>
          <p:nvPr/>
        </p:nvSpPr>
        <p:spPr>
          <a:xfrm>
            <a:off x="529056" y="6874584"/>
            <a:ext cx="5861776" cy="461665"/>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suggested improvements and extensions</a:t>
            </a:r>
          </a:p>
        </p:txBody>
      </p:sp>
      <p:graphicFrame>
        <p:nvGraphicFramePr>
          <p:cNvPr id="19" name="Table 2">
            <a:extLst>
              <a:ext uri="{FF2B5EF4-FFF2-40B4-BE49-F238E27FC236}">
                <a16:creationId xmlns:a16="http://schemas.microsoft.com/office/drawing/2014/main" id="{1F70B868-A6B9-CCFB-5F69-E4842A9D78EC}"/>
              </a:ext>
            </a:extLst>
          </p:cNvPr>
          <p:cNvGraphicFramePr>
            <a:graphicFrameLocks noGrp="1"/>
          </p:cNvGraphicFramePr>
          <p:nvPr/>
        </p:nvGraphicFramePr>
        <p:xfrm>
          <a:off x="468832" y="7441322"/>
          <a:ext cx="5863484" cy="1307142"/>
        </p:xfrm>
        <a:graphic>
          <a:graphicData uri="http://schemas.openxmlformats.org/drawingml/2006/table">
            <a:tbl>
              <a:tblPr firstRow="1" bandRow="1">
                <a:tableStyleId>{5940675A-B579-460E-94D1-54222C63F5DA}</a:tableStyleId>
              </a:tblPr>
              <a:tblGrid>
                <a:gridCol w="643270">
                  <a:extLst>
                    <a:ext uri="{9D8B030D-6E8A-4147-A177-3AD203B41FA5}">
                      <a16:colId xmlns:a16="http://schemas.microsoft.com/office/drawing/2014/main" val="4013337458"/>
                    </a:ext>
                  </a:extLst>
                </a:gridCol>
                <a:gridCol w="4693162">
                  <a:extLst>
                    <a:ext uri="{9D8B030D-6E8A-4147-A177-3AD203B41FA5}">
                      <a16:colId xmlns:a16="http://schemas.microsoft.com/office/drawing/2014/main" val="4183690214"/>
                    </a:ext>
                  </a:extLst>
                </a:gridCol>
                <a:gridCol w="527052">
                  <a:extLst>
                    <a:ext uri="{9D8B030D-6E8A-4147-A177-3AD203B41FA5}">
                      <a16:colId xmlns:a16="http://schemas.microsoft.com/office/drawing/2014/main" val="1619094571"/>
                    </a:ext>
                  </a:extLst>
                </a:gridCol>
              </a:tblGrid>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Mark</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ISMG Criteria</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Narrow" panose="020B0604020202020204" pitchFamily="34" charset="0"/>
                          <a:cs typeface="Arial Narrow" panose="020B0604020202020204" pitchFamily="34" charset="0"/>
                        </a:rPr>
                        <a:t> MARK</a:t>
                      </a:r>
                    </a:p>
                  </a:txBody>
                  <a:tcPr>
                    <a:solidFill>
                      <a:schemeClr val="bg1">
                        <a:lumMod val="95000"/>
                      </a:schemeClr>
                    </a:solidFill>
                  </a:tcPr>
                </a:tc>
                <a:extLst>
                  <a:ext uri="{0D108BD9-81ED-4DB2-BD59-A6C34878D82A}">
                    <a16:rowId xmlns:a16="http://schemas.microsoft.com/office/drawing/2014/main" val="128307008"/>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4-5</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suggested improvements and extensions to the experiment that are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logically derived from </a:t>
                      </a:r>
                      <a:r>
                        <a:rPr lang="en-US" sz="1000" b="1" i="0" dirty="0">
                          <a:solidFill>
                            <a:schemeClr val="tx1"/>
                          </a:solidFill>
                          <a:latin typeface="Arial Narrow" panose="020B0604020202020204" pitchFamily="34" charset="0"/>
                          <a:cs typeface="Arial Narrow" panose="020B0604020202020204" pitchFamily="34" charset="0"/>
                        </a:rPr>
                        <a:t>the analysis of evidence</a:t>
                      </a:r>
                    </a:p>
                  </a:txBody>
                  <a:tcPr>
                    <a:solidFill>
                      <a:schemeClr val="bg1">
                        <a:lumMod val="95000"/>
                      </a:schemeClr>
                    </a:solidFill>
                  </a:tcP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473595442"/>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2-3</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latin typeface="Arial Narrow" panose="020B0604020202020204" pitchFamily="34" charset="0"/>
                          <a:cs typeface="Arial Narrow" panose="020B0604020202020204" pitchFamily="34" charset="0"/>
                        </a:rPr>
                        <a:t>suggested improvements and extensions to the experiment that are </a:t>
                      </a: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related to </a:t>
                      </a:r>
                      <a:r>
                        <a:rPr lang="en-US" sz="1000" b="1" i="0" dirty="0">
                          <a:solidFill>
                            <a:schemeClr val="tx1"/>
                          </a:solidFill>
                          <a:latin typeface="Arial Narrow" panose="020B0604020202020204" pitchFamily="34" charset="0"/>
                          <a:cs typeface="Arial Narrow" panose="020B0604020202020204" pitchFamily="34" charset="0"/>
                        </a:rPr>
                        <a:t>the analysis of evidence</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45902910"/>
                  </a:ext>
                </a:extLst>
              </a:tr>
              <a:tr h="257331">
                <a:tc>
                  <a:txBody>
                    <a:bodyPr/>
                    <a:lstStyle/>
                    <a:p>
                      <a:pPr algn="ctr"/>
                      <a:r>
                        <a:rPr lang="en-US" sz="1000" b="1" i="0" dirty="0">
                          <a:solidFill>
                            <a:schemeClr val="tx1"/>
                          </a:solidFill>
                          <a:latin typeface="Arial Narrow" panose="020B0604020202020204" pitchFamily="34" charset="0"/>
                          <a:cs typeface="Arial Narrow" panose="020B0604020202020204" pitchFamily="34" charset="0"/>
                        </a:rPr>
                        <a:t>1</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solidFill>
                            <a:schemeClr val="tx1"/>
                          </a:solidFill>
                          <a:highlight>
                            <a:srgbClr val="FFFF00"/>
                          </a:highlight>
                          <a:latin typeface="Arial Narrow" panose="020B0604020202020204" pitchFamily="34" charset="0"/>
                          <a:cs typeface="Arial Narrow" panose="020B0604020202020204" pitchFamily="34" charset="0"/>
                        </a:rPr>
                        <a:t>ineffective or irrelevant </a:t>
                      </a:r>
                      <a:r>
                        <a:rPr lang="en-US" sz="1000" b="1" i="0" dirty="0">
                          <a:solidFill>
                            <a:schemeClr val="tx1"/>
                          </a:solidFill>
                          <a:latin typeface="Arial Narrow" panose="020B0604020202020204" pitchFamily="34" charset="0"/>
                          <a:cs typeface="Arial Narrow" panose="020B0604020202020204" pitchFamily="34" charset="0"/>
                        </a:rPr>
                        <a:t>suggestions</a:t>
                      </a:r>
                    </a:p>
                  </a:txBody>
                  <a:tcP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dirty="0">
                        <a:solidFill>
                          <a:schemeClr val="tx1"/>
                        </a:solidFill>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32818260"/>
                  </a:ext>
                </a:extLst>
              </a:tr>
            </a:tbl>
          </a:graphicData>
        </a:graphic>
      </p:graphicFrame>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22" name="Straight Connector 21">
            <a:extLst>
              <a:ext uri="{FF2B5EF4-FFF2-40B4-BE49-F238E27FC236}">
                <a16:creationId xmlns:a16="http://schemas.microsoft.com/office/drawing/2014/main" id="{3040351C-F633-86B1-C441-930FA19B4DB7}"/>
              </a:ext>
            </a:extLst>
          </p:cNvPr>
          <p:cNvCxnSpPr/>
          <p:nvPr/>
        </p:nvCxnSpPr>
        <p:spPr>
          <a:xfrm flipH="1">
            <a:off x="516162" y="413995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E1DED58-D48E-50AA-60AD-F5828CEA9723}"/>
              </a:ext>
            </a:extLst>
          </p:cNvPr>
          <p:cNvSpPr txBox="1"/>
          <p:nvPr/>
        </p:nvSpPr>
        <p:spPr>
          <a:xfrm>
            <a:off x="441555" y="4187709"/>
            <a:ext cx="5539674" cy="830997"/>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Suggested extensions</a:t>
            </a:r>
          </a:p>
          <a:p>
            <a:endParaRPr lang="en-US" sz="1200" b="1" dirty="0">
              <a:latin typeface="Arial Narrow" panose="020B0604020202020204" pitchFamily="34" charset="0"/>
              <a:cs typeface="Arial Narrow" panose="020B0604020202020204" pitchFamily="34" charset="0"/>
            </a:endParaRPr>
          </a:p>
          <a:p>
            <a:r>
              <a:rPr lang="en-AU" sz="1200" i="1" dirty="0">
                <a:effectLst/>
                <a:latin typeface="Arial Narrow" panose="020B0604020202020204" pitchFamily="34" charset="0"/>
                <a:ea typeface="Times New Roman" panose="02020603050405020304" pitchFamily="18" charset="0"/>
                <a:cs typeface="Arial Narrow" panose="020B0604020202020204" pitchFamily="34" charset="0"/>
              </a:rPr>
              <a:t>* </a:t>
            </a:r>
            <a:r>
              <a:rPr lang="en-AU" sz="1000" i="1" dirty="0">
                <a:effectLst/>
                <a:latin typeface="Arial Narrow" panose="020B0604020202020204" pitchFamily="34" charset="0"/>
                <a:ea typeface="Times New Roman" panose="02020603050405020304" pitchFamily="18" charset="0"/>
                <a:cs typeface="Arial Narrow" panose="020B0604020202020204" pitchFamily="34" charset="0"/>
              </a:rPr>
              <a:t>Copy/paste from QCAA exemplar</a:t>
            </a:r>
            <a:endParaRPr lang="en-AU" sz="1200" i="1" dirty="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200" b="1"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4879953B-281A-8D2D-30EF-052EF6DF9572}"/>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67C00FE0-E83C-D50A-DA57-CA57AA840B3C}"/>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F47ED451-6439-E061-1280-0572964C8780}"/>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56284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14256" y="97700"/>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Provide a final mark for this exemplar paper by completing the </a:t>
            </a:r>
          </a:p>
          <a:p>
            <a:pPr algn="ctr"/>
            <a:r>
              <a:rPr lang="en-AU" sz="1600" b="1" dirty="0">
                <a:highlight>
                  <a:srgbClr val="FFFF00"/>
                </a:highlight>
                <a:latin typeface="Arial Narrow" panose="020B0606020202030204" pitchFamily="34" charset="0"/>
              </a:rPr>
              <a:t>ISMG below</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pic>
        <p:nvPicPr>
          <p:cNvPr id="11" name="Picture 10">
            <a:extLst>
              <a:ext uri="{FF2B5EF4-FFF2-40B4-BE49-F238E27FC236}">
                <a16:creationId xmlns:a16="http://schemas.microsoft.com/office/drawing/2014/main" id="{3CADDAEE-3B94-883F-6663-8B8D25075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53" y="1096496"/>
            <a:ext cx="6022629" cy="4411599"/>
          </a:xfrm>
          <a:prstGeom prst="rect">
            <a:avLst/>
          </a:prstGeom>
        </p:spPr>
      </p:pic>
      <p:pic>
        <p:nvPicPr>
          <p:cNvPr id="13" name="Picture 12">
            <a:extLst>
              <a:ext uri="{FF2B5EF4-FFF2-40B4-BE49-F238E27FC236}">
                <a16:creationId xmlns:a16="http://schemas.microsoft.com/office/drawing/2014/main" id="{DF47B628-655C-DC74-DA3B-8DDF82C72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5" y="5796154"/>
            <a:ext cx="5885586" cy="2871711"/>
          </a:xfrm>
          <a:prstGeom prst="rect">
            <a:avLst/>
          </a:prstGeom>
        </p:spPr>
      </p:pic>
      <p:cxnSp>
        <p:nvCxnSpPr>
          <p:cNvPr id="8" name="Straight Connector 7">
            <a:extLst>
              <a:ext uri="{FF2B5EF4-FFF2-40B4-BE49-F238E27FC236}">
                <a16:creationId xmlns:a16="http://schemas.microsoft.com/office/drawing/2014/main" id="{BC6167DA-89AA-9E96-ADDF-01B190B2D7C0}"/>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57F9ECA0-3F44-E198-CE87-F031FE7CF48F}"/>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3990F9A8-8043-A9C8-BFB3-94F3F8E20F14}"/>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27331786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 name="TextBox 8">
            <a:extLst>
              <a:ext uri="{FF2B5EF4-FFF2-40B4-BE49-F238E27FC236}">
                <a16:creationId xmlns:a16="http://schemas.microsoft.com/office/drawing/2014/main" id="{CE685C58-C130-30AD-D90F-C170C079429B}"/>
              </a:ext>
            </a:extLst>
          </p:cNvPr>
          <p:cNvSpPr txBox="1"/>
          <p:nvPr/>
        </p:nvSpPr>
        <p:spPr>
          <a:xfrm>
            <a:off x="1614256" y="97700"/>
            <a:ext cx="3652697" cy="830997"/>
          </a:xfrm>
          <a:prstGeom prst="rect">
            <a:avLst/>
          </a:prstGeom>
          <a:noFill/>
        </p:spPr>
        <p:txBody>
          <a:bodyPr wrap="square" rtlCol="0">
            <a:spAutoFit/>
          </a:bodyPr>
          <a:lstStyle/>
          <a:p>
            <a:pPr algn="ctr"/>
            <a:r>
              <a:rPr lang="en-AU" sz="1600" b="1" dirty="0">
                <a:highlight>
                  <a:srgbClr val="FFFF00"/>
                </a:highlight>
                <a:latin typeface="Arial Narrow" panose="020B0606020202030204" pitchFamily="34" charset="0"/>
              </a:rPr>
              <a:t>Activity: Provide a final mark for this exemplar paper by completing the </a:t>
            </a:r>
          </a:p>
          <a:p>
            <a:pPr algn="ctr"/>
            <a:r>
              <a:rPr lang="en-AU" sz="1600" b="1" dirty="0">
                <a:highlight>
                  <a:srgbClr val="FFFF00"/>
                </a:highlight>
                <a:latin typeface="Arial Narrow" panose="020B0606020202030204" pitchFamily="34" charset="0"/>
              </a:rPr>
              <a:t>ISMG below</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pic>
        <p:nvPicPr>
          <p:cNvPr id="15" name="Picture 14">
            <a:extLst>
              <a:ext uri="{FF2B5EF4-FFF2-40B4-BE49-F238E27FC236}">
                <a16:creationId xmlns:a16="http://schemas.microsoft.com/office/drawing/2014/main" id="{F2C772C3-68C4-DD4B-9759-AEE487FE7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56" y="1028279"/>
            <a:ext cx="5966081" cy="6252912"/>
          </a:xfrm>
          <a:prstGeom prst="rect">
            <a:avLst/>
          </a:prstGeom>
        </p:spPr>
      </p:pic>
      <p:graphicFrame>
        <p:nvGraphicFramePr>
          <p:cNvPr id="12" name="Table 13">
            <a:extLst>
              <a:ext uri="{FF2B5EF4-FFF2-40B4-BE49-F238E27FC236}">
                <a16:creationId xmlns:a16="http://schemas.microsoft.com/office/drawing/2014/main" id="{E5547799-3DDC-23D5-ED56-C9F320C0E7E1}"/>
              </a:ext>
            </a:extLst>
          </p:cNvPr>
          <p:cNvGraphicFramePr>
            <a:graphicFrameLocks noGrp="1"/>
          </p:cNvGraphicFramePr>
          <p:nvPr/>
        </p:nvGraphicFramePr>
        <p:xfrm>
          <a:off x="545246" y="7281191"/>
          <a:ext cx="5767508" cy="1463040"/>
        </p:xfrm>
        <a:graphic>
          <a:graphicData uri="http://schemas.openxmlformats.org/drawingml/2006/table">
            <a:tbl>
              <a:tblPr firstRow="1" bandRow="1">
                <a:tableStyleId>{5940675A-B579-460E-94D1-54222C63F5DA}</a:tableStyleId>
              </a:tblPr>
              <a:tblGrid>
                <a:gridCol w="5096990">
                  <a:extLst>
                    <a:ext uri="{9D8B030D-6E8A-4147-A177-3AD203B41FA5}">
                      <a16:colId xmlns:a16="http://schemas.microsoft.com/office/drawing/2014/main" val="1399698804"/>
                    </a:ext>
                  </a:extLst>
                </a:gridCol>
                <a:gridCol w="670518">
                  <a:extLst>
                    <a:ext uri="{9D8B030D-6E8A-4147-A177-3AD203B41FA5}">
                      <a16:colId xmlns:a16="http://schemas.microsoft.com/office/drawing/2014/main" val="3862822772"/>
                    </a:ext>
                  </a:extLst>
                </a:gridCol>
              </a:tblGrid>
              <a:tr h="183891">
                <a:tc>
                  <a:txBody>
                    <a:bodyPr/>
                    <a:lstStyle/>
                    <a:p>
                      <a:r>
                        <a:rPr lang="en-US" sz="1000" b="1" i="0" dirty="0">
                          <a:solidFill>
                            <a:schemeClr val="bg1"/>
                          </a:solidFill>
                          <a:latin typeface="Arial Narrow" panose="020B0606020202030204" pitchFamily="34" charset="0"/>
                        </a:rPr>
                        <a:t>Criterion</a:t>
                      </a:r>
                    </a:p>
                  </a:txBody>
                  <a:tcPr>
                    <a:solidFill>
                      <a:schemeClr val="bg1">
                        <a:lumMod val="50000"/>
                      </a:schemeClr>
                    </a:solidFill>
                  </a:tcPr>
                </a:tc>
                <a:tc>
                  <a:txBody>
                    <a:bodyPr/>
                    <a:lstStyle/>
                    <a:p>
                      <a:r>
                        <a:rPr lang="en-US" sz="1000" b="1" i="0" dirty="0">
                          <a:solidFill>
                            <a:schemeClr val="bg1"/>
                          </a:solidFill>
                          <a:latin typeface="Arial Narrow" panose="020B0606020202030204" pitchFamily="34" charset="0"/>
                        </a:rPr>
                        <a:t>Marks</a:t>
                      </a:r>
                    </a:p>
                  </a:txBody>
                  <a:tcPr>
                    <a:solidFill>
                      <a:schemeClr val="bg1">
                        <a:lumMod val="50000"/>
                      </a:schemeClr>
                    </a:solidFill>
                  </a:tcPr>
                </a:tc>
                <a:extLst>
                  <a:ext uri="{0D108BD9-81ED-4DB2-BD59-A6C34878D82A}">
                    <a16:rowId xmlns:a16="http://schemas.microsoft.com/office/drawing/2014/main" val="730253637"/>
                  </a:ext>
                </a:extLst>
              </a:tr>
              <a:tr h="183891">
                <a:tc>
                  <a:txBody>
                    <a:bodyPr/>
                    <a:lstStyle/>
                    <a:p>
                      <a:r>
                        <a:rPr lang="en-US" sz="1000" b="0" i="0" dirty="0">
                          <a:latin typeface="Arial Narrow" panose="020B0606020202030204" pitchFamily="34" charset="0"/>
                        </a:rPr>
                        <a:t>Research and Planning</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3418094225"/>
                  </a:ext>
                </a:extLst>
              </a:tr>
              <a:tr h="183891">
                <a:tc>
                  <a:txBody>
                    <a:bodyPr/>
                    <a:lstStyle/>
                    <a:p>
                      <a:r>
                        <a:rPr lang="en-US" sz="1000" b="0" i="0" dirty="0">
                          <a:latin typeface="Arial Narrow" panose="020B0606020202030204" pitchFamily="34" charset="0"/>
                        </a:rPr>
                        <a:t>Collection and processing of data</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434825587"/>
                  </a:ext>
                </a:extLst>
              </a:tr>
              <a:tr h="183891">
                <a:tc>
                  <a:txBody>
                    <a:bodyPr/>
                    <a:lstStyle/>
                    <a:p>
                      <a:r>
                        <a:rPr lang="en-US" sz="1000" b="0" i="0" dirty="0">
                          <a:latin typeface="Arial Narrow" panose="020B0606020202030204" pitchFamily="34" charset="0"/>
                        </a:rPr>
                        <a:t>Analysis</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093864827"/>
                  </a:ext>
                </a:extLst>
              </a:tr>
              <a:tr h="183891">
                <a:tc>
                  <a:txBody>
                    <a:bodyPr/>
                    <a:lstStyle/>
                    <a:p>
                      <a:r>
                        <a:rPr lang="en-US" sz="1000" b="0" i="0" dirty="0">
                          <a:latin typeface="Arial Narrow" panose="020B0606020202030204" pitchFamily="34" charset="0"/>
                        </a:rPr>
                        <a:t>Interpretation and evaluation</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54220294"/>
                  </a:ext>
                </a:extLst>
              </a:tr>
              <a:tr h="183891">
                <a:tc>
                  <a:txBody>
                    <a:bodyPr/>
                    <a:lstStyle/>
                    <a:p>
                      <a:pPr algn="r"/>
                      <a:r>
                        <a:rPr lang="en-US" sz="1000" b="1" i="0" dirty="0">
                          <a:solidFill>
                            <a:schemeClr val="bg1"/>
                          </a:solidFill>
                          <a:latin typeface="Arial Narrow" panose="020B0606020202030204" pitchFamily="34" charset="0"/>
                        </a:rPr>
                        <a:t>TOTAL MARKS</a:t>
                      </a:r>
                    </a:p>
                  </a:txBody>
                  <a:tcPr>
                    <a:solidFill>
                      <a:schemeClr val="bg1">
                        <a:lumMod val="50000"/>
                      </a:schemeClr>
                    </a:solidFill>
                  </a:tcPr>
                </a:tc>
                <a:tc>
                  <a:txBody>
                    <a:bodyPr/>
                    <a:lstStyle/>
                    <a:p>
                      <a:r>
                        <a:rPr lang="en-US" sz="1000" b="1" i="0" dirty="0">
                          <a:solidFill>
                            <a:schemeClr val="bg1"/>
                          </a:solidFill>
                          <a:latin typeface="Arial Narrow" panose="020B0606020202030204" pitchFamily="34" charset="0"/>
                        </a:rPr>
                        <a:t>         </a:t>
                      </a:r>
                      <a:r>
                        <a:rPr lang="en-US" sz="1000" b="1" i="0" dirty="0">
                          <a:solidFill>
                            <a:schemeClr val="tx1"/>
                          </a:solidFill>
                          <a:latin typeface="Arial Narrow" panose="020B0606020202030204" pitchFamily="34" charset="0"/>
                        </a:rPr>
                        <a:t>/ 20</a:t>
                      </a:r>
                    </a:p>
                  </a:txBody>
                  <a:tcPr/>
                </a:tc>
                <a:extLst>
                  <a:ext uri="{0D108BD9-81ED-4DB2-BD59-A6C34878D82A}">
                    <a16:rowId xmlns:a16="http://schemas.microsoft.com/office/drawing/2014/main" val="3361785287"/>
                  </a:ext>
                </a:extLst>
              </a:tr>
            </a:tbl>
          </a:graphicData>
        </a:graphic>
      </p:graphicFrame>
      <p:cxnSp>
        <p:nvCxnSpPr>
          <p:cNvPr id="8" name="Straight Connector 7">
            <a:extLst>
              <a:ext uri="{FF2B5EF4-FFF2-40B4-BE49-F238E27FC236}">
                <a16:creationId xmlns:a16="http://schemas.microsoft.com/office/drawing/2014/main" id="{BB4F2ECF-78EB-63E7-4251-F5F8F11981E4}"/>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E8536462-1CF8-4048-7582-B4513A2A3C9D}"/>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BBF65617-AE03-1DDA-98E2-F47553538781}"/>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36677561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54269" y="229589"/>
            <a:ext cx="4191130" cy="584775"/>
          </a:xfrm>
          <a:prstGeom prst="rect">
            <a:avLst/>
          </a:prstGeom>
          <a:noFill/>
        </p:spPr>
        <p:txBody>
          <a:bodyPr wrap="square" rtlCol="0">
            <a:spAutoFit/>
          </a:bodyPr>
          <a:lstStyle/>
          <a:p>
            <a:pPr algn="ctr"/>
            <a:r>
              <a:rPr lang="en-US" sz="1600" b="1" dirty="0">
                <a:latin typeface="Arial Narrow" pitchFamily="34" charset="0"/>
              </a:rPr>
              <a:t>Unit 2 Topic 2: Marine environmental management</a:t>
            </a:r>
          </a:p>
          <a:p>
            <a:pPr algn="ctr"/>
            <a:r>
              <a:rPr lang="en-US" sz="1600" b="1" dirty="0">
                <a:highlight>
                  <a:srgbClr val="FFFF00"/>
                </a:highlight>
                <a:latin typeface="Arial Narrow" pitchFamily="34" charset="0"/>
              </a:rPr>
              <a:t> Science Understanding </a:t>
            </a:r>
            <a:endParaRPr lang="en-US" sz="20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795337" y="17854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1" name="Picture 10">
            <a:extLst>
              <a:ext uri="{FF2B5EF4-FFF2-40B4-BE49-F238E27FC236}">
                <a16:creationId xmlns:a16="http://schemas.microsoft.com/office/drawing/2014/main" id="{06288AE8-D717-337E-888F-722C1B82D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86" y="1191697"/>
            <a:ext cx="5701774" cy="5058159"/>
          </a:xfrm>
          <a:prstGeom prst="rect">
            <a:avLst/>
          </a:prstGeom>
        </p:spPr>
      </p:pic>
      <p:cxnSp>
        <p:nvCxnSpPr>
          <p:cNvPr id="14" name="Straight Connector 13">
            <a:extLst>
              <a:ext uri="{FF2B5EF4-FFF2-40B4-BE49-F238E27FC236}">
                <a16:creationId xmlns:a16="http://schemas.microsoft.com/office/drawing/2014/main" id="{BE2DF410-1F4F-5F58-2337-50AE1CE0E95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01E26B9B-163B-F830-0BE3-8DCBD3FDDE3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7" name="TextBox 36">
            <a:extLst>
              <a:ext uri="{FF2B5EF4-FFF2-40B4-BE49-F238E27FC236}">
                <a16:creationId xmlns:a16="http://schemas.microsoft.com/office/drawing/2014/main" id="{FFE632C9-A146-C9A0-0671-25678362917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41407019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738" y="1462584"/>
            <a:ext cx="5962644" cy="1446550"/>
          </a:xfrm>
          <a:prstGeom prst="rect">
            <a:avLst/>
          </a:prstGeom>
          <a:noFill/>
        </p:spPr>
        <p:txBody>
          <a:bodyPr wrap="square" rtlCol="0">
            <a:spAutoFit/>
          </a:bodyPr>
          <a:lstStyle/>
          <a:p>
            <a:pPr algn="just"/>
            <a:r>
              <a:rPr lang="en-AU" sz="1600" b="1" dirty="0">
                <a:latin typeface="Arial Narrow" panose="020B0606020202030204" pitchFamily="34" charset="0"/>
              </a:rPr>
              <a:t>Benefiting by default!</a:t>
            </a:r>
          </a:p>
          <a:p>
            <a:r>
              <a:rPr lang="en-AU" sz="1150" dirty="0">
                <a:latin typeface="Arial Narrow" panose="020B0606020202030204" pitchFamily="34" charset="0"/>
              </a:rPr>
              <a:t>Biodiversity is Earth’s workforce (without a HR or finance department, lol). As organisms go about their day-to-day lives, trying to survive, grow and reproduce, their attempts to do so (indirectly) become the </a:t>
            </a:r>
            <a:r>
              <a:rPr lang="en-AU" sz="1150" b="1" dirty="0">
                <a:latin typeface="Arial Narrow" panose="020B0606020202030204" pitchFamily="34" charset="0"/>
              </a:rPr>
              <a:t>ecosystem services </a:t>
            </a:r>
            <a:r>
              <a:rPr lang="en-AU" sz="1150" dirty="0">
                <a:latin typeface="Arial Narrow" panose="020B0606020202030204" pitchFamily="34" charset="0"/>
              </a:rPr>
              <a:t>that we benefit from. For example, when phytoplankton carry out photosynthesis, they are providing us with oxygen to breathe. Our ability to breathe is not why they do it. Phytoplankton carry out photosynthesis to live. And lucky for us, they do! Likewise, fish do not grow for us to have the pleasure of eating them. They grow to survive and reproduce. But, in doing so, we get a nice meal. </a:t>
            </a:r>
          </a:p>
        </p:txBody>
      </p:sp>
      <p:sp>
        <p:nvSpPr>
          <p:cNvPr id="2" name="Rectangle 1"/>
          <p:cNvSpPr/>
          <p:nvPr/>
        </p:nvSpPr>
        <p:spPr>
          <a:xfrm>
            <a:off x="369610" y="4658891"/>
            <a:ext cx="6118780" cy="869469"/>
          </a:xfrm>
          <a:prstGeom prst="rect">
            <a:avLst/>
          </a:prstGeom>
        </p:spPr>
        <p:txBody>
          <a:bodyPr wrap="square">
            <a:spAutoFit/>
          </a:bodyPr>
          <a:lstStyle/>
          <a:p>
            <a:r>
              <a:rPr lang="en-AU" sz="1600" b="1" dirty="0">
                <a:latin typeface="Arial Narrow" charset="0"/>
                <a:ea typeface="Arial Narrow" charset="0"/>
                <a:cs typeface="Arial Narrow" charset="0"/>
              </a:rPr>
              <a:t>Millennium Ecosystem Assessment (MEA)</a:t>
            </a:r>
          </a:p>
          <a:p>
            <a:r>
              <a:rPr lang="en-AU" sz="1150" dirty="0">
                <a:latin typeface="Arial Narrow" charset="0"/>
                <a:ea typeface="Arial Narrow" charset="0"/>
                <a:cs typeface="Arial Narrow" charset="0"/>
              </a:rPr>
              <a:t>Humankind benefits from many functional contributions made by natural ecosystems. Collectively, these benefits are called </a:t>
            </a:r>
            <a:r>
              <a:rPr lang="en-AU" sz="1150" b="1" dirty="0">
                <a:latin typeface="Arial Narrow" charset="0"/>
                <a:ea typeface="Arial Narrow" charset="0"/>
                <a:cs typeface="Arial Narrow" charset="0"/>
              </a:rPr>
              <a:t>ecosystem services</a:t>
            </a:r>
            <a:r>
              <a:rPr lang="en-AU" sz="1150" dirty="0">
                <a:latin typeface="Arial Narrow" charset="0"/>
                <a:ea typeface="Arial Narrow" charset="0"/>
                <a:cs typeface="Arial Narrow" charset="0"/>
              </a:rPr>
              <a:t>. Whilst we have known about ecosystem services for a very long time, the term was popularised and its definitions formalised in 2004 by the Millennium Ecosystem Assessment</a:t>
            </a:r>
            <a:r>
              <a:rPr lang="en-AU" sz="1150" baseline="30000" dirty="0">
                <a:latin typeface="Arial Narrow" charset="0"/>
                <a:ea typeface="Arial Narrow" charset="0"/>
                <a:cs typeface="Arial Narrow" charset="0"/>
              </a:rPr>
              <a:t>[3]</a:t>
            </a:r>
            <a:r>
              <a:rPr lang="en-AU" sz="1150" dirty="0">
                <a:latin typeface="Arial Narrow" charset="0"/>
                <a:ea typeface="Arial Narrow" charset="0"/>
                <a:cs typeface="Arial Narrow" charset="0"/>
              </a:rPr>
              <a:t>.</a:t>
            </a:r>
          </a:p>
        </p:txBody>
      </p:sp>
      <p:cxnSp>
        <p:nvCxnSpPr>
          <p:cNvPr id="22" name="Straight Connector 21"/>
          <p:cNvCxnSpPr/>
          <p:nvPr/>
        </p:nvCxnSpPr>
        <p:spPr>
          <a:xfrm flipH="1">
            <a:off x="437935" y="4656566"/>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5754" y="2885384"/>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 Can you think of any more examples? Discuss your answers and complete the table below</a:t>
            </a:r>
          </a:p>
        </p:txBody>
      </p:sp>
      <p:graphicFrame>
        <p:nvGraphicFramePr>
          <p:cNvPr id="5" name="Table 4"/>
          <p:cNvGraphicFramePr>
            <a:graphicFrameLocks noGrp="1"/>
          </p:cNvGraphicFramePr>
          <p:nvPr/>
        </p:nvGraphicFramePr>
        <p:xfrm>
          <a:off x="465755" y="3282260"/>
          <a:ext cx="5839466" cy="1219200"/>
        </p:xfrm>
        <a:graphic>
          <a:graphicData uri="http://schemas.openxmlformats.org/drawingml/2006/table">
            <a:tbl>
              <a:tblPr firstRow="1" bandRow="1">
                <a:tableStyleId>{5940675A-B579-460E-94D1-54222C63F5DA}</a:tableStyleId>
              </a:tblPr>
              <a:tblGrid>
                <a:gridCol w="195513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12125">
                  <a:extLst>
                    <a:ext uri="{9D8B030D-6E8A-4147-A177-3AD203B41FA5}">
                      <a16:colId xmlns:a16="http://schemas.microsoft.com/office/drawing/2014/main" val="20002"/>
                    </a:ext>
                  </a:extLst>
                </a:gridCol>
              </a:tblGrid>
              <a:tr h="220169">
                <a:tc>
                  <a:txBody>
                    <a:bodyPr/>
                    <a:lstStyle/>
                    <a:p>
                      <a:r>
                        <a:rPr lang="en-AU" sz="1000" b="1" dirty="0">
                          <a:latin typeface="Arial Narrow" panose="020B0606020202030204" pitchFamily="34" charset="0"/>
                        </a:rPr>
                        <a:t>Organism/s</a:t>
                      </a:r>
                    </a:p>
                  </a:txBody>
                  <a:tcPr>
                    <a:solidFill>
                      <a:schemeClr val="bg1">
                        <a:lumMod val="85000"/>
                      </a:schemeClr>
                    </a:solidFill>
                  </a:tcPr>
                </a:tc>
                <a:tc>
                  <a:txBody>
                    <a:bodyPr/>
                    <a:lstStyle/>
                    <a:p>
                      <a:r>
                        <a:rPr lang="en-AU" sz="1000" b="1" dirty="0">
                          <a:latin typeface="Arial Narrow" panose="020B0606020202030204" pitchFamily="34" charset="0"/>
                        </a:rPr>
                        <a:t>Functional Trait*</a:t>
                      </a:r>
                    </a:p>
                  </a:txBody>
                  <a:tcPr>
                    <a:solidFill>
                      <a:schemeClr val="bg1">
                        <a:lumMod val="85000"/>
                      </a:schemeClr>
                    </a:solidFill>
                  </a:tcPr>
                </a:tc>
                <a:tc>
                  <a:txBody>
                    <a:bodyPr/>
                    <a:lstStyle/>
                    <a:p>
                      <a:r>
                        <a:rPr lang="en-AU" sz="1000" b="1" dirty="0">
                          <a:latin typeface="Arial Narrow" panose="020B0606020202030204" pitchFamily="34" charset="0"/>
                        </a:rPr>
                        <a:t>Benefit </a:t>
                      </a:r>
                      <a:r>
                        <a:rPr lang="en-AU" sz="1000" b="0" dirty="0">
                          <a:latin typeface="Arial Narrow" panose="020B0606020202030204" pitchFamily="34" charset="0"/>
                        </a:rPr>
                        <a:t>(ecosystem</a:t>
                      </a:r>
                      <a:r>
                        <a:rPr lang="en-AU" sz="1000" b="0" baseline="0" dirty="0">
                          <a:latin typeface="Arial Narrow" panose="020B0606020202030204" pitchFamily="34" charset="0"/>
                        </a:rPr>
                        <a:t> service)</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7585">
                <a:tc>
                  <a:txBody>
                    <a:bodyPr/>
                    <a:lstStyle/>
                    <a:p>
                      <a:r>
                        <a:rPr lang="en-AU" sz="1000" dirty="0">
                          <a:latin typeface="Arial Narrow" panose="020B0606020202030204" pitchFamily="34" charset="0"/>
                        </a:rPr>
                        <a:t>Phytoplankton</a:t>
                      </a:r>
                    </a:p>
                  </a:txBody>
                  <a:tcPr/>
                </a:tc>
                <a:tc>
                  <a:txBody>
                    <a:bodyPr/>
                    <a:lstStyle/>
                    <a:p>
                      <a:r>
                        <a:rPr lang="en-AU" sz="1000" dirty="0">
                          <a:latin typeface="Arial Narrow" panose="020B0606020202030204" pitchFamily="34" charset="0"/>
                        </a:rPr>
                        <a:t>Photosynthesis</a:t>
                      </a:r>
                    </a:p>
                  </a:txBody>
                  <a:tcPr/>
                </a:tc>
                <a:tc>
                  <a:txBody>
                    <a:bodyPr/>
                    <a:lstStyle/>
                    <a:p>
                      <a:r>
                        <a:rPr lang="en-AU" sz="1000" dirty="0">
                          <a:latin typeface="Arial Narrow" panose="020B0606020202030204" pitchFamily="34" charset="0"/>
                        </a:rPr>
                        <a:t>Provides</a:t>
                      </a:r>
                      <a:r>
                        <a:rPr lang="en-AU" sz="1000" baseline="0" dirty="0">
                          <a:latin typeface="Arial Narrow" panose="020B0606020202030204" pitchFamily="34" charset="0"/>
                        </a:rPr>
                        <a:t> oxygen for us to breathe</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147585">
                <a:tc>
                  <a:txBody>
                    <a:bodyPr/>
                    <a:lstStyle/>
                    <a:p>
                      <a:endParaRPr lang="en-AU" sz="1000" dirty="0">
                        <a:solidFill>
                          <a:schemeClr val="bg1">
                            <a:lumMod val="50000"/>
                          </a:schemeClr>
                        </a:solidFill>
                        <a:latin typeface="Comic Sans MS" panose="030F0702030302020204" pitchFamily="66" charset="0"/>
                      </a:endParaRPr>
                    </a:p>
                  </a:txBody>
                  <a:tcPr/>
                </a:tc>
                <a:tc>
                  <a:txBody>
                    <a:bodyPr/>
                    <a:lstStyle/>
                    <a:p>
                      <a:r>
                        <a:rPr lang="en-AU" sz="1000" dirty="0">
                          <a:solidFill>
                            <a:schemeClr val="tx1"/>
                          </a:solidFill>
                          <a:latin typeface="Arial Narrow" panose="020B0606020202030204" pitchFamily="34" charset="0"/>
                        </a:rPr>
                        <a:t>Roots </a:t>
                      </a:r>
                    </a:p>
                  </a:txBody>
                  <a:tcPr/>
                </a:tc>
                <a:tc>
                  <a:txBody>
                    <a:bodyPr/>
                    <a:lstStyle/>
                    <a:p>
                      <a:r>
                        <a:rPr lang="en-AU" sz="1000" dirty="0">
                          <a:latin typeface="Arial Narrow" panose="020B0606020202030204" pitchFamily="34" charset="0"/>
                        </a:rPr>
                        <a:t>Trap sediment </a:t>
                      </a:r>
                      <a:r>
                        <a:rPr lang="en-AU" sz="1000" baseline="0" dirty="0">
                          <a:latin typeface="Arial Narrow" panose="020B0606020202030204" pitchFamily="34" charset="0"/>
                        </a:rPr>
                        <a:t>and prevent erosion</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147585">
                <a:tc>
                  <a:txBody>
                    <a:bodyPr/>
                    <a:lstStyle/>
                    <a:p>
                      <a:r>
                        <a:rPr lang="en-AU" sz="1000" dirty="0">
                          <a:latin typeface="Arial Narrow" panose="020B0606020202030204" pitchFamily="34" charset="0"/>
                        </a:rPr>
                        <a:t>Humpback</a:t>
                      </a:r>
                      <a:r>
                        <a:rPr lang="en-AU" sz="1000" baseline="0" dirty="0">
                          <a:latin typeface="Arial Narrow" panose="020B0606020202030204" pitchFamily="34" charset="0"/>
                        </a:rPr>
                        <a:t> Whales</a:t>
                      </a:r>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Annual migration</a:t>
                      </a:r>
                    </a:p>
                  </a:txBody>
                  <a:tcPr/>
                </a:tc>
                <a:tc>
                  <a:txBody>
                    <a:bodyPr/>
                    <a:lstStyle/>
                    <a:p>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47585">
                <a:tc>
                  <a:txBody>
                    <a:bodyPr/>
                    <a:lstStyle/>
                    <a:p>
                      <a:endParaRPr lang="en-AU" sz="1000" dirty="0">
                        <a:solidFill>
                          <a:schemeClr val="bg1">
                            <a:lumMod val="50000"/>
                          </a:schemeClr>
                        </a:solidFill>
                        <a:latin typeface="Comic Sans MS" panose="030F0702030302020204" pitchFamily="66" charset="0"/>
                      </a:endParaRPr>
                    </a:p>
                  </a:txBody>
                  <a:tcPr/>
                </a:tc>
                <a:tc>
                  <a:txBody>
                    <a:bodyPr/>
                    <a:lstStyle/>
                    <a:p>
                      <a:endParaRPr lang="en-AU" sz="1000" dirty="0">
                        <a:solidFill>
                          <a:schemeClr val="bg1">
                            <a:lumMod val="50000"/>
                          </a:schemeClr>
                        </a:solidFill>
                        <a:latin typeface="Comic Sans MS" panose="030F0702030302020204" pitchFamily="66" charset="0"/>
                      </a:endParaRPr>
                    </a:p>
                  </a:txBody>
                  <a:tcPr/>
                </a:tc>
                <a:tc>
                  <a:txBody>
                    <a:bodyPr/>
                    <a:lstStyle/>
                    <a:p>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83520" y="4461953"/>
            <a:ext cx="6118780" cy="215444"/>
          </a:xfrm>
          <a:prstGeom prst="rect">
            <a:avLst/>
          </a:prstGeom>
          <a:noFill/>
        </p:spPr>
        <p:txBody>
          <a:bodyPr wrap="square" rtlCol="0">
            <a:spAutoFit/>
          </a:bodyPr>
          <a:lstStyle/>
          <a:p>
            <a:r>
              <a:rPr lang="en-AU" sz="800" dirty="0">
                <a:latin typeface="Arial Narrow" panose="020B0606020202030204" pitchFamily="34" charset="0"/>
              </a:rPr>
              <a:t>*Functional traits are morphological, biochemical, physiological, structural, phenological, or behavioural characteristics that influence performance or fitness</a:t>
            </a:r>
            <a:r>
              <a:rPr lang="en-AU" sz="800" baseline="30000" dirty="0">
                <a:latin typeface="Arial Narrow" panose="020B0606020202030204" pitchFamily="34" charset="0"/>
              </a:rPr>
              <a:t>[2]</a:t>
            </a:r>
            <a:r>
              <a:rPr lang="en-AU" sz="800" dirty="0">
                <a:latin typeface="Arial Narrow" panose="020B0606020202030204" pitchFamily="34" charset="0"/>
              </a:rPr>
              <a:t>.</a:t>
            </a:r>
            <a:endParaRPr lang="en-AU" sz="600" i="1" dirty="0">
              <a:latin typeface="Arial Narrow" panose="020B0606020202030204" pitchFamily="34" charset="0"/>
            </a:endParaRPr>
          </a:p>
        </p:txBody>
      </p:sp>
      <p:sp>
        <p:nvSpPr>
          <p:cNvPr id="26" name="Rectangle 25"/>
          <p:cNvSpPr/>
          <p:nvPr/>
        </p:nvSpPr>
        <p:spPr>
          <a:xfrm>
            <a:off x="441737" y="5540939"/>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Q. How many experts (worldwide) took part in the MEA? Ans. </a:t>
            </a:r>
          </a:p>
        </p:txBody>
      </p:sp>
      <p:sp>
        <p:nvSpPr>
          <p:cNvPr id="8" name="Rectangle 7"/>
          <p:cNvSpPr/>
          <p:nvPr/>
        </p:nvSpPr>
        <p:spPr>
          <a:xfrm>
            <a:off x="4261721" y="5578410"/>
            <a:ext cx="2012126" cy="2374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cxnSp>
        <p:nvCxnSpPr>
          <p:cNvPr id="28" name="Straight Connector 27"/>
          <p:cNvCxnSpPr/>
          <p:nvPr/>
        </p:nvCxnSpPr>
        <p:spPr>
          <a:xfrm flipH="1">
            <a:off x="430186" y="5927219"/>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6668" y="5939799"/>
            <a:ext cx="6055705" cy="338554"/>
          </a:xfrm>
          <a:prstGeom prst="rect">
            <a:avLst/>
          </a:prstGeom>
        </p:spPr>
        <p:txBody>
          <a:bodyPr wrap="square">
            <a:spAutoFit/>
          </a:bodyPr>
          <a:lstStyle/>
          <a:p>
            <a:r>
              <a:rPr lang="en-AU" sz="1600" b="1" dirty="0">
                <a:latin typeface="Arial Narrow" charset="0"/>
                <a:ea typeface="Arial Narrow" charset="0"/>
                <a:cs typeface="Arial Narrow" charset="0"/>
              </a:rPr>
              <a:t>Ecosystem Services </a:t>
            </a:r>
            <a:r>
              <a:rPr lang="en-AU" sz="1150" dirty="0">
                <a:latin typeface="Arial Narrow" charset="0"/>
                <a:ea typeface="Arial Narrow" charset="0"/>
                <a:cs typeface="Arial Narrow" charset="0"/>
              </a:rPr>
              <a:t>are grouped into four general categories (see below).</a:t>
            </a:r>
          </a:p>
        </p:txBody>
      </p:sp>
      <p:sp>
        <p:nvSpPr>
          <p:cNvPr id="9" name="Rectangle 8"/>
          <p:cNvSpPr/>
          <p:nvPr/>
        </p:nvSpPr>
        <p:spPr>
          <a:xfrm>
            <a:off x="453527" y="6696301"/>
            <a:ext cx="1857798" cy="10630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Provisioning Services</a:t>
            </a:r>
          </a:p>
          <a:p>
            <a:pPr algn="ctr"/>
            <a:r>
              <a:rPr lang="en-AU" sz="800" dirty="0">
                <a:solidFill>
                  <a:schemeClr val="tx1"/>
                </a:solidFill>
                <a:latin typeface="Arial Narrow" panose="020B0606020202030204" pitchFamily="34" charset="0"/>
              </a:rPr>
              <a:t>(</a:t>
            </a:r>
            <a:r>
              <a:rPr lang="en-AU" sz="800" b="1" dirty="0">
                <a:solidFill>
                  <a:schemeClr val="tx1"/>
                </a:solidFill>
                <a:latin typeface="Arial Narrow" panose="020B0606020202030204" pitchFamily="34" charset="0"/>
              </a:rPr>
              <a:t>Products</a:t>
            </a:r>
            <a:r>
              <a:rPr lang="en-AU" sz="800" dirty="0">
                <a:solidFill>
                  <a:schemeClr val="tx1"/>
                </a:solidFill>
                <a:latin typeface="Arial Narrow" panose="020B0606020202030204" pitchFamily="34" charset="0"/>
              </a:rPr>
              <a:t> derived from ecosystems</a:t>
            </a:r>
            <a:r>
              <a:rPr lang="en-AU" sz="900" dirty="0">
                <a:solidFill>
                  <a:schemeClr val="tx1"/>
                </a:solidFill>
                <a:latin typeface="Arial Narrow" panose="020B0606020202030204" pitchFamily="34" charset="0"/>
              </a:rPr>
              <a:t>)</a:t>
            </a:r>
          </a:p>
        </p:txBody>
      </p:sp>
      <p:sp>
        <p:nvSpPr>
          <p:cNvPr id="35" name="Rectangle 34"/>
          <p:cNvSpPr/>
          <p:nvPr/>
        </p:nvSpPr>
        <p:spPr>
          <a:xfrm>
            <a:off x="2464571" y="6696301"/>
            <a:ext cx="1857798" cy="10570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Regulating Services</a:t>
            </a:r>
          </a:p>
          <a:p>
            <a:r>
              <a:rPr lang="en-AU" sz="800" dirty="0">
                <a:solidFill>
                  <a:schemeClr val="tx1"/>
                </a:solidFill>
                <a:latin typeface="Arial Narrow" panose="020B0606020202030204" pitchFamily="34" charset="0"/>
              </a:rPr>
              <a:t>(natural processes regulated by ecosystems)</a:t>
            </a:r>
          </a:p>
        </p:txBody>
      </p:sp>
      <p:sp>
        <p:nvSpPr>
          <p:cNvPr id="36" name="Rectangle 35"/>
          <p:cNvSpPr/>
          <p:nvPr/>
        </p:nvSpPr>
        <p:spPr>
          <a:xfrm>
            <a:off x="4441242" y="6696301"/>
            <a:ext cx="1857798" cy="10570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Cultural Services</a:t>
            </a:r>
          </a:p>
          <a:p>
            <a:pPr algn="ctr"/>
            <a:r>
              <a:rPr lang="en-AU" sz="800" dirty="0">
                <a:solidFill>
                  <a:schemeClr val="tx1"/>
                </a:solidFill>
                <a:latin typeface="Arial Narrow" panose="020B0606020202030204" pitchFamily="34" charset="0"/>
              </a:rPr>
              <a:t>(non-material benefits)</a:t>
            </a:r>
          </a:p>
        </p:txBody>
      </p:sp>
      <p:sp>
        <p:nvSpPr>
          <p:cNvPr id="37" name="Rectangle 36"/>
          <p:cNvSpPr/>
          <p:nvPr/>
        </p:nvSpPr>
        <p:spPr>
          <a:xfrm>
            <a:off x="453527" y="7806402"/>
            <a:ext cx="5838155" cy="69777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Supporting Services </a:t>
            </a:r>
            <a:r>
              <a:rPr lang="en-AU" sz="800" dirty="0">
                <a:solidFill>
                  <a:schemeClr val="tx1"/>
                </a:solidFill>
                <a:latin typeface="Arial Narrow" panose="020B0606020202030204" pitchFamily="34" charset="0"/>
              </a:rPr>
              <a:t>(functions that maintain all other services) </a:t>
            </a:r>
          </a:p>
        </p:txBody>
      </p:sp>
      <p:sp>
        <p:nvSpPr>
          <p:cNvPr id="38" name="Rectangle 37"/>
          <p:cNvSpPr/>
          <p:nvPr/>
        </p:nvSpPr>
        <p:spPr>
          <a:xfrm>
            <a:off x="436904" y="6306772"/>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Provide examples for each category of ecosystem service below</a:t>
            </a:r>
            <a:r>
              <a:rPr lang="en-AU" sz="1200" dirty="0">
                <a:solidFill>
                  <a:schemeClr val="bg1"/>
                </a:solidFill>
                <a:latin typeface="Arial Narrow" pitchFamily="34" charset="0"/>
              </a:rPr>
              <a:t> (</a:t>
            </a:r>
            <a:r>
              <a:rPr lang="en-AU" sz="1200" i="1" dirty="0">
                <a:solidFill>
                  <a:schemeClr val="bg1"/>
                </a:solidFill>
                <a:latin typeface="Arial Narrow" pitchFamily="34" charset="0"/>
              </a:rPr>
              <a:t>hint: </a:t>
            </a:r>
            <a:r>
              <a:rPr lang="en-AU" sz="1200" dirty="0">
                <a:solidFill>
                  <a:schemeClr val="bg1"/>
                </a:solidFill>
                <a:latin typeface="Arial Narrow" pitchFamily="34" charset="0"/>
              </a:rPr>
              <a:t>see table above)</a:t>
            </a:r>
          </a:p>
        </p:txBody>
      </p:sp>
      <p:sp>
        <p:nvSpPr>
          <p:cNvPr id="19" name="Rectangle 18"/>
          <p:cNvSpPr/>
          <p:nvPr/>
        </p:nvSpPr>
        <p:spPr>
          <a:xfrm>
            <a:off x="489531" y="7045216"/>
            <a:ext cx="1785789" cy="6760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0" name="Rectangle 39"/>
          <p:cNvSpPr/>
          <p:nvPr/>
        </p:nvSpPr>
        <p:spPr>
          <a:xfrm>
            <a:off x="2503341" y="7045217"/>
            <a:ext cx="1785789" cy="6760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1" name="Rectangle 40"/>
          <p:cNvSpPr/>
          <p:nvPr/>
        </p:nvSpPr>
        <p:spPr>
          <a:xfrm>
            <a:off x="4481877" y="7045217"/>
            <a:ext cx="1785789" cy="6760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2" name="Rectangle 41"/>
          <p:cNvSpPr/>
          <p:nvPr/>
        </p:nvSpPr>
        <p:spPr>
          <a:xfrm>
            <a:off x="489532" y="8049114"/>
            <a:ext cx="5776024" cy="41131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 </a:t>
            </a:r>
          </a:p>
        </p:txBody>
      </p:sp>
      <p:sp>
        <p:nvSpPr>
          <p:cNvPr id="44" name="TextBox 43"/>
          <p:cNvSpPr txBox="1"/>
          <p:nvPr/>
        </p:nvSpPr>
        <p:spPr>
          <a:xfrm>
            <a:off x="383520" y="8490729"/>
            <a:ext cx="6326254" cy="332399"/>
          </a:xfrm>
          <a:prstGeom prst="rect">
            <a:avLst/>
          </a:prstGeom>
          <a:noFill/>
        </p:spPr>
        <p:txBody>
          <a:bodyPr wrap="square" rtlCol="0">
            <a:spAutoFit/>
          </a:bodyPr>
          <a:lstStyle/>
          <a:p>
            <a:r>
              <a:rPr lang="en-US" sz="520" baseline="30000" dirty="0">
                <a:latin typeface="Arial Narrow" panose="020B0606020202030204" pitchFamily="34" charset="0"/>
              </a:rPr>
              <a:t>[1] </a:t>
            </a:r>
            <a:r>
              <a:rPr lang="en-US" sz="520" dirty="0">
                <a:latin typeface="Arial Narrow" panose="020B0606020202030204" pitchFamily="34" charset="0"/>
              </a:rPr>
              <a:t>TEDx (2009). Sylvia Earle: How to protect the oceans (TED Prize winner!). </a:t>
            </a:r>
            <a:r>
              <a:rPr lang="en-US" sz="520" dirty="0" err="1">
                <a:latin typeface="Arial Narrow" panose="020B0606020202030204" pitchFamily="34" charset="0"/>
              </a:rPr>
              <a:t>Youtube</a:t>
            </a:r>
            <a:r>
              <a:rPr lang="en-US" sz="520" dirty="0">
                <a:latin typeface="Arial Narrow" panose="020B0606020202030204" pitchFamily="34" charset="0"/>
              </a:rPr>
              <a:t>. Accessed 2018 from: https://www.youtube.com/watch?v=43DuLcBFxoY</a:t>
            </a:r>
            <a:endParaRPr lang="en-US" sz="520" baseline="30000" dirty="0">
              <a:latin typeface="Arial Narrow" panose="020B0606020202030204" pitchFamily="34" charset="0"/>
            </a:endParaRPr>
          </a:p>
          <a:p>
            <a:r>
              <a:rPr lang="en-US" sz="520" baseline="30000" dirty="0">
                <a:latin typeface="Arial Narrow" panose="020B0606020202030204" pitchFamily="34" charset="0"/>
              </a:rPr>
              <a:t>[2] </a:t>
            </a:r>
            <a:r>
              <a:rPr lang="en-US" sz="520" dirty="0">
                <a:latin typeface="Arial Narrow" panose="020B0606020202030204" pitchFamily="34" charset="0"/>
              </a:rPr>
              <a:t>Diaz, S., Purvis, A., Cornelissen, J.H.C., Mace, G.M., Donoghue, M. J., Ewers, R., </a:t>
            </a:r>
            <a:r>
              <a:rPr lang="en-US" sz="520" dirty="0" err="1">
                <a:latin typeface="Arial Narrow" panose="020B0606020202030204" pitchFamily="34" charset="0"/>
              </a:rPr>
              <a:t>Jordano</a:t>
            </a:r>
            <a:r>
              <a:rPr lang="en-US" sz="520" dirty="0">
                <a:latin typeface="Arial Narrow" panose="020B0606020202030204" pitchFamily="34" charset="0"/>
              </a:rPr>
              <a:t>, P. and Pearse, W.D. (2013). Functional traits, the phylogeny of function and ecosystem service vulnerability.</a:t>
            </a:r>
            <a:r>
              <a:rPr lang="en-US" sz="520" i="1" dirty="0">
                <a:latin typeface="Arial Narrow" panose="020B0606020202030204" pitchFamily="34" charset="0"/>
              </a:rPr>
              <a:t> Ecology and Evolution. 3(9); 2958-2975. </a:t>
            </a:r>
          </a:p>
          <a:p>
            <a:r>
              <a:rPr lang="en-AU" sz="520" baseline="30000" dirty="0">
                <a:latin typeface="Arial Narrow" panose="020B0606020202030204" pitchFamily="34" charset="0"/>
              </a:rPr>
              <a:t>[3] </a:t>
            </a:r>
            <a:r>
              <a:rPr lang="en-AU" sz="520" dirty="0">
                <a:latin typeface="Arial Narrow" panose="020B0606020202030204" pitchFamily="34" charset="0"/>
              </a:rPr>
              <a:t>Millennium Ecosystem Assessment (2004). </a:t>
            </a:r>
            <a:r>
              <a:rPr lang="en-AU" sz="520" i="1" dirty="0">
                <a:latin typeface="Arial Narrow" panose="020B0606020202030204" pitchFamily="34" charset="0"/>
              </a:rPr>
              <a:t>Ecosystems and Human Well-being: A framework for Assessment: Summary</a:t>
            </a:r>
            <a:r>
              <a:rPr lang="en-AU" sz="520" dirty="0">
                <a:latin typeface="Arial Narrow" panose="020B0606020202030204" pitchFamily="34" charset="0"/>
              </a:rPr>
              <a:t>. Island Press. Washington. Accessed 2018 from: www.millenniumassessment.org/en/index.html </a:t>
            </a:r>
          </a:p>
        </p:txBody>
      </p:sp>
      <p:sp>
        <p:nvSpPr>
          <p:cNvPr id="32" name="TextBox 31">
            <a:extLst>
              <a:ext uri="{FF2B5EF4-FFF2-40B4-BE49-F238E27FC236}">
                <a16:creationId xmlns:a16="http://schemas.microsoft.com/office/drawing/2014/main" id="{8572884D-FB01-4D5B-85A3-7C3E68C579B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a:extLst>
              <a:ext uri="{FF2B5EF4-FFF2-40B4-BE49-F238E27FC236}">
                <a16:creationId xmlns:a16="http://schemas.microsoft.com/office/drawing/2014/main" id="{E1686A51-6DDD-4598-AECE-CA1BE1E9738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4" name="Straight Connector 33">
            <a:extLst>
              <a:ext uri="{FF2B5EF4-FFF2-40B4-BE49-F238E27FC236}">
                <a16:creationId xmlns:a16="http://schemas.microsoft.com/office/drawing/2014/main" id="{2BCFAC3D-0D04-429C-901E-101796C8392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D25507-2558-498D-B732-E46E90F09758}"/>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Nature’s Capital –</a:t>
            </a:r>
            <a:r>
              <a:rPr lang="en-US" dirty="0">
                <a:highlight>
                  <a:srgbClr val="FFFF00"/>
                </a:highlight>
                <a:latin typeface="Arial Narrow" pitchFamily="34" charset="0"/>
              </a:rPr>
              <a:t> </a:t>
            </a:r>
            <a:r>
              <a:rPr lang="en-US" sz="1200" dirty="0">
                <a:highlight>
                  <a:srgbClr val="FFFF00"/>
                </a:highlight>
                <a:latin typeface="Arial Narrow" pitchFamily="34" charset="0"/>
              </a:rPr>
              <a:t>State </a:t>
            </a:r>
            <a:r>
              <a:rPr lang="en-US" sz="1200" dirty="0">
                <a:latin typeface="Arial Narrow" pitchFamily="34" charset="0"/>
              </a:rPr>
              <a:t>the arguments for preserving species and habitats (i.e. ecological, economic, social, aesthetic, ethical)</a:t>
            </a:r>
          </a:p>
        </p:txBody>
      </p:sp>
      <p:sp>
        <p:nvSpPr>
          <p:cNvPr id="46" name="TextBox 45">
            <a:extLst>
              <a:ext uri="{FF2B5EF4-FFF2-40B4-BE49-F238E27FC236}">
                <a16:creationId xmlns:a16="http://schemas.microsoft.com/office/drawing/2014/main" id="{E41168A7-9F40-4C10-B69D-04C5E27EAE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096117A4-480B-49DD-9899-B546B1AED177}"/>
              </a:ext>
            </a:extLst>
          </p:cNvPr>
          <p:cNvSpPr/>
          <p:nvPr/>
        </p:nvSpPr>
        <p:spPr>
          <a:xfrm>
            <a:off x="465805" y="1030984"/>
            <a:ext cx="5861282" cy="4309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i="1" dirty="0">
                <a:latin typeface="Bradley Hand" charset="0"/>
                <a:ea typeface="Bradley Hand" charset="0"/>
                <a:cs typeface="Bradley Hand" charset="0"/>
              </a:rPr>
              <a:t>The most valuable thing we extract from the ocean is our existence </a:t>
            </a:r>
          </a:p>
          <a:p>
            <a:pPr algn="ctr"/>
            <a:r>
              <a:rPr lang="en-US" sz="1100" b="1" dirty="0">
                <a:latin typeface="Bradley Hand" charset="0"/>
                <a:ea typeface="Bradley Hand" charset="0"/>
                <a:cs typeface="Bradley Hand" charset="0"/>
              </a:rPr>
              <a:t>Sylvia Earle</a:t>
            </a:r>
            <a:r>
              <a:rPr lang="en-US" sz="1100" b="1" baseline="30000" dirty="0">
                <a:latin typeface="Bradley Hand" charset="0"/>
                <a:ea typeface="Bradley Hand" charset="0"/>
                <a:cs typeface="Bradley Hand" charset="0"/>
              </a:rPr>
              <a:t>[1]</a:t>
            </a:r>
            <a:endParaRPr lang="en-US" sz="1100" b="1" dirty="0">
              <a:latin typeface="Bradley Hand" charset="0"/>
              <a:ea typeface="Bradley Hand" charset="0"/>
              <a:cs typeface="Bradley Hand" charset="0"/>
            </a:endParaRPr>
          </a:p>
        </p:txBody>
      </p:sp>
      <p:cxnSp>
        <p:nvCxnSpPr>
          <p:cNvPr id="4" name="Straight Connector 3">
            <a:extLst>
              <a:ext uri="{FF2B5EF4-FFF2-40B4-BE49-F238E27FC236}">
                <a16:creationId xmlns:a16="http://schemas.microsoft.com/office/drawing/2014/main" id="{E1ED3A4F-D7E5-9C93-3E22-2B960E87CB7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61E4D1A6-B77E-727F-FCC1-BE2305C9B6E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1C824537-70FA-B433-9513-455855D4736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11354656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60" y="978117"/>
            <a:ext cx="5962644" cy="707886"/>
          </a:xfrm>
          <a:prstGeom prst="rect">
            <a:avLst/>
          </a:prstGeom>
          <a:noFill/>
        </p:spPr>
        <p:txBody>
          <a:bodyPr wrap="square" rtlCol="0">
            <a:spAutoFit/>
          </a:bodyPr>
          <a:lstStyle/>
          <a:p>
            <a:pPr algn="just"/>
            <a:r>
              <a:rPr lang="en-AU" sz="1600" b="1" dirty="0">
                <a:latin typeface="Arial Narrow" panose="020B0606020202030204" pitchFamily="34" charset="0"/>
              </a:rPr>
              <a:t>The dollar value of nature</a:t>
            </a:r>
            <a:endParaRPr lang="en-AU" sz="1200" dirty="0">
              <a:latin typeface="Arial Narrow" panose="020B0606020202030204" pitchFamily="34" charset="0"/>
            </a:endParaRPr>
          </a:p>
          <a:p>
            <a:pPr algn="just"/>
            <a:r>
              <a:rPr lang="en-AU" sz="1200" dirty="0">
                <a:latin typeface="Arial Narrow" panose="020B0606020202030204" pitchFamily="34" charset="0"/>
              </a:rPr>
              <a:t>We live in a world where </a:t>
            </a:r>
            <a:r>
              <a:rPr lang="en-AU" sz="1200" b="1" dirty="0">
                <a:latin typeface="Arial Narrow" panose="020B0606020202030204" pitchFamily="34" charset="0"/>
              </a:rPr>
              <a:t>money </a:t>
            </a:r>
            <a:r>
              <a:rPr lang="en-AU" sz="1200" dirty="0">
                <a:latin typeface="Arial Narrow" panose="020B0606020202030204" pitchFamily="34" charset="0"/>
              </a:rPr>
              <a:t>and economics influences so many of our decisions and behaviours. Thus, ecosystem services are often assigned economic values ($) to assist decision-making.  </a:t>
            </a:r>
          </a:p>
        </p:txBody>
      </p:sp>
      <p:sp>
        <p:nvSpPr>
          <p:cNvPr id="13" name="Rectangle 12"/>
          <p:cNvSpPr/>
          <p:nvPr/>
        </p:nvSpPr>
        <p:spPr>
          <a:xfrm>
            <a:off x="468823" y="1702575"/>
            <a:ext cx="5863484" cy="9781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do you think of the idea of putting a price </a:t>
            </a:r>
            <a:r>
              <a:rPr lang="en-AU" sz="1200" dirty="0">
                <a:solidFill>
                  <a:schemeClr val="tx1"/>
                </a:solidFill>
                <a:latin typeface="Arial Narrow" pitchFamily="34" charset="0"/>
              </a:rPr>
              <a:t>(a dollar value) </a:t>
            </a:r>
            <a:r>
              <a:rPr lang="en-AU" sz="1200" b="1" dirty="0">
                <a:solidFill>
                  <a:schemeClr val="tx1"/>
                </a:solidFill>
                <a:latin typeface="Arial Narrow" pitchFamily="34" charset="0"/>
              </a:rPr>
              <a:t>on the environment? Ans.</a:t>
            </a:r>
          </a:p>
        </p:txBody>
      </p:sp>
      <p:sp>
        <p:nvSpPr>
          <p:cNvPr id="2" name="Rectangle 1"/>
          <p:cNvSpPr/>
          <p:nvPr/>
        </p:nvSpPr>
        <p:spPr>
          <a:xfrm>
            <a:off x="518075" y="1974035"/>
            <a:ext cx="5764980" cy="643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 </a:t>
            </a:r>
          </a:p>
        </p:txBody>
      </p:sp>
      <p:sp>
        <p:nvSpPr>
          <p:cNvPr id="16" name="TextBox 15"/>
          <p:cNvSpPr txBox="1"/>
          <p:nvPr/>
        </p:nvSpPr>
        <p:spPr>
          <a:xfrm>
            <a:off x="416174" y="2730946"/>
            <a:ext cx="6109170" cy="1446550"/>
          </a:xfrm>
          <a:prstGeom prst="rect">
            <a:avLst/>
          </a:prstGeom>
          <a:noFill/>
        </p:spPr>
        <p:txBody>
          <a:bodyPr wrap="square" rtlCol="0">
            <a:spAutoFit/>
          </a:bodyPr>
          <a:lstStyle/>
          <a:p>
            <a:pPr algn="just"/>
            <a:r>
              <a:rPr lang="en-AU" sz="1600" b="1" dirty="0">
                <a:latin typeface="Arial Narrow" panose="020B0606020202030204" pitchFamily="34" charset="0"/>
              </a:rPr>
              <a:t>Making nature’s values visible</a:t>
            </a:r>
          </a:p>
          <a:p>
            <a:r>
              <a:rPr lang="en-AU" sz="1200" dirty="0">
                <a:latin typeface="Arial Narrow" panose="020B0606020202030204" pitchFamily="34" charset="0"/>
              </a:rPr>
              <a:t>The terms </a:t>
            </a:r>
            <a:r>
              <a:rPr lang="en-AU" sz="1200" b="1" dirty="0">
                <a:latin typeface="Arial Narrow" panose="020B0606020202030204" pitchFamily="34" charset="0"/>
              </a:rPr>
              <a:t>direct</a:t>
            </a:r>
            <a:r>
              <a:rPr lang="en-AU" sz="1200" dirty="0">
                <a:latin typeface="Arial Narrow" panose="020B0606020202030204" pitchFamily="34" charset="0"/>
              </a:rPr>
              <a:t> and </a:t>
            </a:r>
            <a:r>
              <a:rPr lang="en-AU" sz="1200" b="1" dirty="0">
                <a:latin typeface="Arial Narrow" panose="020B0606020202030204" pitchFamily="34" charset="0"/>
              </a:rPr>
              <a:t>indirect values </a:t>
            </a:r>
            <a:r>
              <a:rPr lang="en-AU" sz="1200" dirty="0">
                <a:latin typeface="Arial Narrow" panose="020B0606020202030204" pitchFamily="34" charset="0"/>
              </a:rPr>
              <a:t>are economics terms. They are part of a formula (see below) used by economists to calculate the total economic value (TEV) of an ecosystem (i.e. its total value in dollars)</a:t>
            </a:r>
            <a:r>
              <a:rPr lang="en-AU" sz="1200" baseline="30000" dirty="0">
                <a:latin typeface="Arial Narrow" panose="020B0606020202030204" pitchFamily="34" charset="0"/>
              </a:rPr>
              <a:t>[1]</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 </a:t>
            </a:r>
            <a:r>
              <a:rPr lang="en-AU" sz="1200" b="1" dirty="0">
                <a:latin typeface="Arial Narrow" panose="020B0606020202030204" pitchFamily="34" charset="0"/>
              </a:rPr>
              <a:t>direct</a:t>
            </a:r>
            <a:r>
              <a:rPr lang="en-AU" sz="1200" dirty="0">
                <a:latin typeface="Arial Narrow" panose="020B0606020202030204" pitchFamily="34" charset="0"/>
              </a:rPr>
              <a:t> use value is the </a:t>
            </a:r>
            <a:r>
              <a:rPr lang="en-AU" sz="1200" i="1" dirty="0">
                <a:latin typeface="Arial Narrow" panose="020B0606020202030204" pitchFamily="34" charset="0"/>
              </a:rPr>
              <a:t>product</a:t>
            </a:r>
            <a:r>
              <a:rPr lang="en-AU" sz="1200" dirty="0">
                <a:latin typeface="Arial Narrow" panose="020B0606020202030204" pitchFamily="34" charset="0"/>
              </a:rPr>
              <a:t> value of nature, when you remove or exploit something from it for money. An </a:t>
            </a:r>
            <a:r>
              <a:rPr lang="en-AU" sz="1200" b="1" dirty="0">
                <a:latin typeface="Arial Narrow" panose="020B0606020202030204" pitchFamily="34" charset="0"/>
              </a:rPr>
              <a:t>indirect</a:t>
            </a:r>
            <a:r>
              <a:rPr lang="en-AU" sz="1200" dirty="0">
                <a:latin typeface="Arial Narrow" panose="020B0606020202030204" pitchFamily="34" charset="0"/>
              </a:rPr>
              <a:t> use value is the social and functional value of nature, when you still use it (indirectly) &amp; benefit from it, but you don’t take anything from it, nor profit from it. The dollar values are calculated using various methods, including market prices, as well as surveys asking how much money people are willing to pay. </a:t>
            </a:r>
            <a:endParaRPr lang="en-AU" sz="1200" i="1" dirty="0">
              <a:solidFill>
                <a:schemeClr val="bg1">
                  <a:lumMod val="50000"/>
                </a:schemeClr>
              </a:solidFill>
              <a:latin typeface="Comic Sans MS" panose="030F0702030302020204" pitchFamily="66" charset="0"/>
            </a:endParaRPr>
          </a:p>
        </p:txBody>
      </p:sp>
      <p:cxnSp>
        <p:nvCxnSpPr>
          <p:cNvPr id="17" name="Straight Connector 16"/>
          <p:cNvCxnSpPr/>
          <p:nvPr/>
        </p:nvCxnSpPr>
        <p:spPr>
          <a:xfrm flipH="1">
            <a:off x="465754" y="27309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55363" y="4311846"/>
            <a:ext cx="2304256"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Total Economic Value ($$$)</a:t>
            </a:r>
          </a:p>
        </p:txBody>
      </p:sp>
      <p:sp>
        <p:nvSpPr>
          <p:cNvPr id="22" name="Rectangle 21"/>
          <p:cNvSpPr/>
          <p:nvPr/>
        </p:nvSpPr>
        <p:spPr>
          <a:xfrm>
            <a:off x="1379298" y="4690080"/>
            <a:ext cx="100811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Use Value</a:t>
            </a:r>
          </a:p>
        </p:txBody>
      </p:sp>
      <p:sp>
        <p:nvSpPr>
          <p:cNvPr id="23" name="Rectangle 22"/>
          <p:cNvSpPr/>
          <p:nvPr/>
        </p:nvSpPr>
        <p:spPr>
          <a:xfrm>
            <a:off x="3946671" y="4690524"/>
            <a:ext cx="1008112" cy="2880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Non-use Value</a:t>
            </a:r>
          </a:p>
        </p:txBody>
      </p:sp>
      <p:sp>
        <p:nvSpPr>
          <p:cNvPr id="24" name="Rectangle 23"/>
          <p:cNvSpPr/>
          <p:nvPr/>
        </p:nvSpPr>
        <p:spPr>
          <a:xfrm>
            <a:off x="1131691" y="5180156"/>
            <a:ext cx="576064" cy="381558"/>
          </a:xfrm>
          <a:prstGeom prst="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Direct</a:t>
            </a:r>
          </a:p>
          <a:p>
            <a:pPr algn="ctr"/>
            <a:r>
              <a:rPr lang="en-AU" sz="1200" dirty="0">
                <a:solidFill>
                  <a:schemeClr val="tx1"/>
                </a:solidFill>
                <a:latin typeface="Arial Narrow" panose="020B0606020202030204" pitchFamily="34" charset="0"/>
              </a:rPr>
              <a:t>Value</a:t>
            </a:r>
          </a:p>
        </p:txBody>
      </p:sp>
      <p:sp>
        <p:nvSpPr>
          <p:cNvPr id="25" name="Rectangle 24"/>
          <p:cNvSpPr/>
          <p:nvPr/>
        </p:nvSpPr>
        <p:spPr>
          <a:xfrm>
            <a:off x="2065450" y="5180156"/>
            <a:ext cx="648072" cy="38155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Indirect</a:t>
            </a:r>
          </a:p>
          <a:p>
            <a:pPr algn="ctr"/>
            <a:r>
              <a:rPr lang="en-AU" sz="1200" dirty="0">
                <a:solidFill>
                  <a:schemeClr val="tx1"/>
                </a:solidFill>
                <a:latin typeface="Arial Narrow" panose="020B0606020202030204" pitchFamily="34" charset="0"/>
              </a:rPr>
              <a:t>Value</a:t>
            </a:r>
          </a:p>
        </p:txBody>
      </p:sp>
      <p:sp>
        <p:nvSpPr>
          <p:cNvPr id="26" name="Rectangle 25"/>
          <p:cNvSpPr/>
          <p:nvPr/>
        </p:nvSpPr>
        <p:spPr>
          <a:xfrm>
            <a:off x="3284896" y="5177731"/>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Bequest</a:t>
            </a:r>
          </a:p>
          <a:p>
            <a:pPr algn="ctr"/>
            <a:r>
              <a:rPr lang="en-AU" sz="1200" dirty="0">
                <a:solidFill>
                  <a:schemeClr val="tx1"/>
                </a:solidFill>
                <a:latin typeface="Arial Narrow" panose="020B0606020202030204" pitchFamily="34" charset="0"/>
              </a:rPr>
              <a:t>Value</a:t>
            </a:r>
          </a:p>
        </p:txBody>
      </p:sp>
      <p:sp>
        <p:nvSpPr>
          <p:cNvPr id="27" name="Rectangle 26"/>
          <p:cNvSpPr/>
          <p:nvPr/>
        </p:nvSpPr>
        <p:spPr>
          <a:xfrm>
            <a:off x="4077106" y="5178175"/>
            <a:ext cx="751394"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Existence</a:t>
            </a:r>
          </a:p>
          <a:p>
            <a:pPr algn="ctr"/>
            <a:r>
              <a:rPr lang="en-AU" sz="1200" dirty="0">
                <a:solidFill>
                  <a:schemeClr val="tx1"/>
                </a:solidFill>
                <a:latin typeface="Arial Narrow" panose="020B0606020202030204" pitchFamily="34" charset="0"/>
              </a:rPr>
              <a:t>Value</a:t>
            </a:r>
          </a:p>
        </p:txBody>
      </p:sp>
      <p:sp>
        <p:nvSpPr>
          <p:cNvPr id="28" name="Rectangle 27"/>
          <p:cNvSpPr/>
          <p:nvPr/>
        </p:nvSpPr>
        <p:spPr>
          <a:xfrm>
            <a:off x="4972394" y="5178175"/>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Option</a:t>
            </a:r>
          </a:p>
          <a:p>
            <a:pPr algn="ctr"/>
            <a:r>
              <a:rPr lang="en-AU" sz="1200" dirty="0">
                <a:solidFill>
                  <a:schemeClr val="tx1"/>
                </a:solidFill>
                <a:latin typeface="Arial Narrow" panose="020B0606020202030204" pitchFamily="34" charset="0"/>
              </a:rPr>
              <a:t>Value</a:t>
            </a:r>
          </a:p>
        </p:txBody>
      </p:sp>
      <p:cxnSp>
        <p:nvCxnSpPr>
          <p:cNvPr id="57" name="Straight Connector 56"/>
          <p:cNvCxnSpPr>
            <a:stCxn id="4" idx="2"/>
          </p:cNvCxnSpPr>
          <p:nvPr/>
        </p:nvCxnSpPr>
        <p:spPr>
          <a:xfrm>
            <a:off x="3107491" y="4599878"/>
            <a:ext cx="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87410" y="4814933"/>
            <a:ext cx="15591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2"/>
            <a:endCxn id="24" idx="0"/>
          </p:cNvCxnSpPr>
          <p:nvPr/>
        </p:nvCxnSpPr>
        <p:spPr>
          <a:xfrm flipH="1">
            <a:off x="1419723" y="4978112"/>
            <a:ext cx="463631"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2"/>
            <a:endCxn id="25" idx="0"/>
          </p:cNvCxnSpPr>
          <p:nvPr/>
        </p:nvCxnSpPr>
        <p:spPr>
          <a:xfrm>
            <a:off x="1883354" y="4978112"/>
            <a:ext cx="506132"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 idx="0"/>
          </p:cNvCxnSpPr>
          <p:nvPr/>
        </p:nvCxnSpPr>
        <p:spPr>
          <a:xfrm>
            <a:off x="4448529" y="4987716"/>
            <a:ext cx="847901" cy="190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6" idx="0"/>
          </p:cNvCxnSpPr>
          <p:nvPr/>
        </p:nvCxnSpPr>
        <p:spPr>
          <a:xfrm flipH="1">
            <a:off x="3608932" y="4993053"/>
            <a:ext cx="841977" cy="184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54453" y="4971606"/>
            <a:ext cx="75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5148" y="4407082"/>
            <a:ext cx="1077935" cy="954107"/>
          </a:xfrm>
          <a:prstGeom prst="rect">
            <a:avLst/>
          </a:prstGeom>
          <a:noFill/>
        </p:spPr>
        <p:txBody>
          <a:bodyPr wrap="square" rtlCol="0">
            <a:spAutoFit/>
          </a:bodyPr>
          <a:lstStyle/>
          <a:p>
            <a:r>
              <a:rPr lang="en-AU" sz="700" i="1" dirty="0">
                <a:latin typeface="Arial Narrow" panose="020B0606020202030204" pitchFamily="34" charset="0"/>
              </a:rPr>
              <a:t>How much is it worth if we ‘use’ it? E.g. remove fish from it (direct) OR </a:t>
            </a:r>
          </a:p>
          <a:p>
            <a:r>
              <a:rPr lang="en-AU" sz="700" i="1" dirty="0">
                <a:latin typeface="Arial Narrow" panose="020B0606020202030204" pitchFamily="34" charset="0"/>
              </a:rPr>
              <a:t>use it for recreation (indirect), our mental health (indirect), or even flood protection </a:t>
            </a:r>
            <a:br>
              <a:rPr lang="en-AU" sz="700" i="1" dirty="0">
                <a:latin typeface="Arial Narrow" panose="020B0606020202030204" pitchFamily="34" charset="0"/>
              </a:rPr>
            </a:br>
            <a:r>
              <a:rPr lang="en-AU" sz="700" i="1" dirty="0">
                <a:latin typeface="Arial Narrow" panose="020B0606020202030204" pitchFamily="34" charset="0"/>
              </a:rPr>
              <a:t>(indirect)?</a:t>
            </a:r>
          </a:p>
        </p:txBody>
      </p:sp>
      <p:sp>
        <p:nvSpPr>
          <p:cNvPr id="82" name="TextBox 81"/>
          <p:cNvSpPr txBox="1"/>
          <p:nvPr/>
        </p:nvSpPr>
        <p:spPr>
          <a:xfrm>
            <a:off x="4904713" y="4305473"/>
            <a:ext cx="1433514" cy="954107"/>
          </a:xfrm>
          <a:prstGeom prst="rect">
            <a:avLst/>
          </a:prstGeom>
          <a:noFill/>
        </p:spPr>
        <p:txBody>
          <a:bodyPr wrap="square" rtlCol="0">
            <a:spAutoFit/>
          </a:bodyPr>
          <a:lstStyle/>
          <a:p>
            <a:pPr algn="r"/>
            <a:r>
              <a:rPr lang="en-AU" sz="700" i="1" dirty="0">
                <a:latin typeface="Arial Narrow" panose="020B0606020202030204" pitchFamily="34" charset="0"/>
              </a:rPr>
              <a:t>How much is it worth for just being there (and not being used)? </a:t>
            </a:r>
            <a:br>
              <a:rPr lang="en-AU" sz="700" i="1" dirty="0">
                <a:latin typeface="Arial Narrow" panose="020B0606020202030204" pitchFamily="34" charset="0"/>
              </a:rPr>
            </a:br>
            <a:r>
              <a:rPr lang="en-AU" sz="700" i="1" dirty="0">
                <a:latin typeface="Arial Narrow" panose="020B0606020202030204" pitchFamily="34" charset="0"/>
              </a:rPr>
              <a:t>E.g. how much is preserving the gene pool worth (bequest), the fact it will still exist for future generations to enjoy (existence), or the potential it will be worth more in the future (option)? </a:t>
            </a:r>
          </a:p>
        </p:txBody>
      </p:sp>
      <p:cxnSp>
        <p:nvCxnSpPr>
          <p:cNvPr id="83" name="Curved Connector 82"/>
          <p:cNvCxnSpPr/>
          <p:nvPr/>
        </p:nvCxnSpPr>
        <p:spPr>
          <a:xfrm rot="16200000" flipH="1">
            <a:off x="1261048" y="4468274"/>
            <a:ext cx="205266" cy="112084"/>
          </a:xfrm>
          <a:prstGeom prst="curvedConnector3">
            <a:avLst>
              <a:gd name="adj1" fmla="val -146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0800000" flipV="1">
            <a:off x="4872481" y="4407083"/>
            <a:ext cx="235791" cy="192795"/>
          </a:xfrm>
          <a:prstGeom prst="curvedConnector3">
            <a:avLst>
              <a:gd name="adj1" fmla="val 875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437402" y="5868904"/>
            <a:ext cx="2871892" cy="274064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Indirect Values</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07" name="Rectangle 106"/>
          <p:cNvSpPr/>
          <p:nvPr/>
        </p:nvSpPr>
        <p:spPr>
          <a:xfrm>
            <a:off x="3506022" y="6123929"/>
            <a:ext cx="2733372" cy="15881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000" b="1"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108" name="Straight Connector 107"/>
          <p:cNvCxnSpPr>
            <a:stCxn id="24" idx="2"/>
            <a:endCxn id="116" idx="0"/>
          </p:cNvCxnSpPr>
          <p:nvPr/>
        </p:nvCxnSpPr>
        <p:spPr>
          <a:xfrm>
            <a:off x="1419723" y="5561714"/>
            <a:ext cx="491820" cy="303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5" idx="2"/>
            <a:endCxn id="106" idx="0"/>
          </p:cNvCxnSpPr>
          <p:nvPr/>
        </p:nvCxnSpPr>
        <p:spPr>
          <a:xfrm>
            <a:off x="2389486" y="5561714"/>
            <a:ext cx="2483862" cy="30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78745" y="5865231"/>
            <a:ext cx="2865596" cy="27443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Direct Values </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17" name="Rectangle 116"/>
          <p:cNvSpPr/>
          <p:nvPr/>
        </p:nvSpPr>
        <p:spPr>
          <a:xfrm>
            <a:off x="531065" y="6109844"/>
            <a:ext cx="2732578" cy="16101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b="1" dirty="0">
              <a:solidFill>
                <a:schemeClr val="bg1">
                  <a:lumMod val="50000"/>
                </a:schemeClr>
              </a:solidFill>
              <a:latin typeface="Comic Sans MS" panose="030F0702030302020204" pitchFamily="66" charset="0"/>
            </a:endParaRPr>
          </a:p>
        </p:txBody>
      </p:sp>
      <p:sp>
        <p:nvSpPr>
          <p:cNvPr id="123" name="Freeform 122"/>
          <p:cNvSpPr/>
          <p:nvPr/>
        </p:nvSpPr>
        <p:spPr>
          <a:xfrm>
            <a:off x="5276001" y="7824475"/>
            <a:ext cx="914400" cy="516193"/>
          </a:xfrm>
          <a:custGeom>
            <a:avLst/>
            <a:gdLst>
              <a:gd name="connsiteX0" fmla="*/ 0 w 914400"/>
              <a:gd name="connsiteY0" fmla="*/ 516193 h 516193"/>
              <a:gd name="connsiteX1" fmla="*/ 95864 w 914400"/>
              <a:gd name="connsiteY1" fmla="*/ 501445 h 516193"/>
              <a:gd name="connsiteX2" fmla="*/ 132735 w 914400"/>
              <a:gd name="connsiteY2" fmla="*/ 479322 h 516193"/>
              <a:gd name="connsiteX3" fmla="*/ 162232 w 914400"/>
              <a:gd name="connsiteY3" fmla="*/ 449825 h 516193"/>
              <a:gd name="connsiteX4" fmla="*/ 176980 w 914400"/>
              <a:gd name="connsiteY4" fmla="*/ 405580 h 516193"/>
              <a:gd name="connsiteX5" fmla="*/ 184354 w 914400"/>
              <a:gd name="connsiteY5" fmla="*/ 383458 h 516193"/>
              <a:gd name="connsiteX6" fmla="*/ 191729 w 914400"/>
              <a:gd name="connsiteY6" fmla="*/ 353961 h 516193"/>
              <a:gd name="connsiteX7" fmla="*/ 199103 w 914400"/>
              <a:gd name="connsiteY7" fmla="*/ 317090 h 516193"/>
              <a:gd name="connsiteX8" fmla="*/ 213851 w 914400"/>
              <a:gd name="connsiteY8" fmla="*/ 294967 h 516193"/>
              <a:gd name="connsiteX9" fmla="*/ 235974 w 914400"/>
              <a:gd name="connsiteY9" fmla="*/ 221225 h 516193"/>
              <a:gd name="connsiteX10" fmla="*/ 243348 w 914400"/>
              <a:gd name="connsiteY10" fmla="*/ 199103 h 516193"/>
              <a:gd name="connsiteX11" fmla="*/ 250722 w 914400"/>
              <a:gd name="connsiteY11" fmla="*/ 162232 h 516193"/>
              <a:gd name="connsiteX12" fmla="*/ 258096 w 914400"/>
              <a:gd name="connsiteY12" fmla="*/ 140109 h 516193"/>
              <a:gd name="connsiteX13" fmla="*/ 265471 w 914400"/>
              <a:gd name="connsiteY13" fmla="*/ 103238 h 516193"/>
              <a:gd name="connsiteX14" fmla="*/ 294967 w 914400"/>
              <a:gd name="connsiteY14" fmla="*/ 81116 h 516193"/>
              <a:gd name="connsiteX15" fmla="*/ 331838 w 914400"/>
              <a:gd name="connsiteY15" fmla="*/ 44245 h 516193"/>
              <a:gd name="connsiteX16" fmla="*/ 346587 w 914400"/>
              <a:gd name="connsiteY16" fmla="*/ 22122 h 516193"/>
              <a:gd name="connsiteX17" fmla="*/ 427703 w 914400"/>
              <a:gd name="connsiteY17" fmla="*/ 0 h 516193"/>
              <a:gd name="connsiteX18" fmla="*/ 604684 w 914400"/>
              <a:gd name="connsiteY18" fmla="*/ 7374 h 516193"/>
              <a:gd name="connsiteX19" fmla="*/ 648929 w 914400"/>
              <a:gd name="connsiteY19" fmla="*/ 22122 h 516193"/>
              <a:gd name="connsiteX20" fmla="*/ 685800 w 914400"/>
              <a:gd name="connsiteY20" fmla="*/ 51619 h 516193"/>
              <a:gd name="connsiteX21" fmla="*/ 693174 w 914400"/>
              <a:gd name="connsiteY21" fmla="*/ 73742 h 516193"/>
              <a:gd name="connsiteX22" fmla="*/ 707922 w 914400"/>
              <a:gd name="connsiteY22" fmla="*/ 95864 h 516193"/>
              <a:gd name="connsiteX23" fmla="*/ 722671 w 914400"/>
              <a:gd name="connsiteY23" fmla="*/ 140109 h 516193"/>
              <a:gd name="connsiteX24" fmla="*/ 707922 w 914400"/>
              <a:gd name="connsiteY24" fmla="*/ 154858 h 516193"/>
              <a:gd name="connsiteX25" fmla="*/ 693174 w 914400"/>
              <a:gd name="connsiteY25" fmla="*/ 140109 h 516193"/>
              <a:gd name="connsiteX26" fmla="*/ 612058 w 914400"/>
              <a:gd name="connsiteY26" fmla="*/ 125361 h 516193"/>
              <a:gd name="connsiteX27" fmla="*/ 589935 w 914400"/>
              <a:gd name="connsiteY27" fmla="*/ 117987 h 516193"/>
              <a:gd name="connsiteX28" fmla="*/ 516193 w 914400"/>
              <a:gd name="connsiteY28" fmla="*/ 132735 h 516193"/>
              <a:gd name="connsiteX29" fmla="*/ 494071 w 914400"/>
              <a:gd name="connsiteY29" fmla="*/ 147484 h 516193"/>
              <a:gd name="connsiteX30" fmla="*/ 449825 w 914400"/>
              <a:gd name="connsiteY30" fmla="*/ 169606 h 516193"/>
              <a:gd name="connsiteX31" fmla="*/ 420329 w 914400"/>
              <a:gd name="connsiteY31" fmla="*/ 213851 h 516193"/>
              <a:gd name="connsiteX32" fmla="*/ 405580 w 914400"/>
              <a:gd name="connsiteY32" fmla="*/ 228600 h 516193"/>
              <a:gd name="connsiteX33" fmla="*/ 390832 w 914400"/>
              <a:gd name="connsiteY33" fmla="*/ 250722 h 516193"/>
              <a:gd name="connsiteX34" fmla="*/ 383458 w 914400"/>
              <a:gd name="connsiteY34" fmla="*/ 398206 h 516193"/>
              <a:gd name="connsiteX35" fmla="*/ 398206 w 914400"/>
              <a:gd name="connsiteY35" fmla="*/ 420329 h 516193"/>
              <a:gd name="connsiteX36" fmla="*/ 442451 w 914400"/>
              <a:gd name="connsiteY36" fmla="*/ 442451 h 516193"/>
              <a:gd name="connsiteX37" fmla="*/ 486696 w 914400"/>
              <a:gd name="connsiteY37" fmla="*/ 464574 h 516193"/>
              <a:gd name="connsiteX38" fmla="*/ 501445 w 914400"/>
              <a:gd name="connsiteY38" fmla="*/ 479322 h 516193"/>
              <a:gd name="connsiteX39" fmla="*/ 663677 w 914400"/>
              <a:gd name="connsiteY39" fmla="*/ 501445 h 516193"/>
              <a:gd name="connsiteX40" fmla="*/ 862780 w 914400"/>
              <a:gd name="connsiteY40" fmla="*/ 501445 h 516193"/>
              <a:gd name="connsiteX41" fmla="*/ 914400 w 914400"/>
              <a:gd name="connsiteY41" fmla="*/ 501445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 h="516193">
                <a:moveTo>
                  <a:pt x="0" y="516193"/>
                </a:moveTo>
                <a:cubicBezTo>
                  <a:pt x="4255" y="515768"/>
                  <a:pt x="74604" y="514201"/>
                  <a:pt x="95864" y="501445"/>
                </a:cubicBezTo>
                <a:cubicBezTo>
                  <a:pt x="146475" y="471078"/>
                  <a:pt x="70069" y="500211"/>
                  <a:pt x="132735" y="479322"/>
                </a:cubicBezTo>
                <a:cubicBezTo>
                  <a:pt x="142567" y="469490"/>
                  <a:pt x="157835" y="463016"/>
                  <a:pt x="162232" y="449825"/>
                </a:cubicBezTo>
                <a:lnTo>
                  <a:pt x="176980" y="405580"/>
                </a:lnTo>
                <a:cubicBezTo>
                  <a:pt x="179438" y="398206"/>
                  <a:pt x="182469" y="390999"/>
                  <a:pt x="184354" y="383458"/>
                </a:cubicBezTo>
                <a:cubicBezTo>
                  <a:pt x="186812" y="373626"/>
                  <a:pt x="189530" y="363855"/>
                  <a:pt x="191729" y="353961"/>
                </a:cubicBezTo>
                <a:cubicBezTo>
                  <a:pt x="194448" y="341726"/>
                  <a:pt x="194702" y="328826"/>
                  <a:pt x="199103" y="317090"/>
                </a:cubicBezTo>
                <a:cubicBezTo>
                  <a:pt x="202215" y="308792"/>
                  <a:pt x="208935" y="302341"/>
                  <a:pt x="213851" y="294967"/>
                </a:cubicBezTo>
                <a:cubicBezTo>
                  <a:pt x="224996" y="250388"/>
                  <a:pt x="218020" y="275087"/>
                  <a:pt x="235974" y="221225"/>
                </a:cubicBezTo>
                <a:cubicBezTo>
                  <a:pt x="238432" y="213851"/>
                  <a:pt x="241824" y="206725"/>
                  <a:pt x="243348" y="199103"/>
                </a:cubicBezTo>
                <a:cubicBezTo>
                  <a:pt x="245806" y="186813"/>
                  <a:pt x="247682" y="174392"/>
                  <a:pt x="250722" y="162232"/>
                </a:cubicBezTo>
                <a:cubicBezTo>
                  <a:pt x="252607" y="154691"/>
                  <a:pt x="256211" y="147650"/>
                  <a:pt x="258096" y="140109"/>
                </a:cubicBezTo>
                <a:cubicBezTo>
                  <a:pt x="261136" y="127949"/>
                  <a:pt x="258828" y="113867"/>
                  <a:pt x="265471" y="103238"/>
                </a:cubicBezTo>
                <a:cubicBezTo>
                  <a:pt x="271985" y="92816"/>
                  <a:pt x="286277" y="89806"/>
                  <a:pt x="294967" y="81116"/>
                </a:cubicBezTo>
                <a:cubicBezTo>
                  <a:pt x="344128" y="31955"/>
                  <a:pt x="272848" y="83572"/>
                  <a:pt x="331838" y="44245"/>
                </a:cubicBezTo>
                <a:cubicBezTo>
                  <a:pt x="336754" y="36871"/>
                  <a:pt x="339071" y="26819"/>
                  <a:pt x="346587" y="22122"/>
                </a:cubicBezTo>
                <a:cubicBezTo>
                  <a:pt x="364198" y="11115"/>
                  <a:pt x="406648" y="4211"/>
                  <a:pt x="427703" y="0"/>
                </a:cubicBezTo>
                <a:cubicBezTo>
                  <a:pt x="486697" y="2458"/>
                  <a:pt x="545932" y="1499"/>
                  <a:pt x="604684" y="7374"/>
                </a:cubicBezTo>
                <a:cubicBezTo>
                  <a:pt x="620153" y="8921"/>
                  <a:pt x="648929" y="22122"/>
                  <a:pt x="648929" y="22122"/>
                </a:cubicBezTo>
                <a:cubicBezTo>
                  <a:pt x="658973" y="28819"/>
                  <a:pt x="678797" y="39947"/>
                  <a:pt x="685800" y="51619"/>
                </a:cubicBezTo>
                <a:cubicBezTo>
                  <a:pt x="689799" y="58284"/>
                  <a:pt x="689698" y="66789"/>
                  <a:pt x="693174" y="73742"/>
                </a:cubicBezTo>
                <a:cubicBezTo>
                  <a:pt x="697137" y="81669"/>
                  <a:pt x="703006" y="88490"/>
                  <a:pt x="707922" y="95864"/>
                </a:cubicBezTo>
                <a:lnTo>
                  <a:pt x="722671" y="140109"/>
                </a:lnTo>
                <a:cubicBezTo>
                  <a:pt x="732504" y="169607"/>
                  <a:pt x="737419" y="164690"/>
                  <a:pt x="707922" y="154858"/>
                </a:cubicBezTo>
                <a:cubicBezTo>
                  <a:pt x="703006" y="149942"/>
                  <a:pt x="699392" y="143218"/>
                  <a:pt x="693174" y="140109"/>
                </a:cubicBezTo>
                <a:cubicBezTo>
                  <a:pt x="679268" y="133156"/>
                  <a:pt x="618055" y="126218"/>
                  <a:pt x="612058" y="125361"/>
                </a:cubicBezTo>
                <a:cubicBezTo>
                  <a:pt x="604684" y="122903"/>
                  <a:pt x="597708" y="117987"/>
                  <a:pt x="589935" y="117987"/>
                </a:cubicBezTo>
                <a:cubicBezTo>
                  <a:pt x="556042" y="117987"/>
                  <a:pt x="543436" y="123654"/>
                  <a:pt x="516193" y="132735"/>
                </a:cubicBezTo>
                <a:cubicBezTo>
                  <a:pt x="508819" y="137651"/>
                  <a:pt x="501998" y="143520"/>
                  <a:pt x="494071" y="147484"/>
                </a:cubicBezTo>
                <a:cubicBezTo>
                  <a:pt x="457723" y="165658"/>
                  <a:pt x="485048" y="141428"/>
                  <a:pt x="449825" y="169606"/>
                </a:cubicBezTo>
                <a:cubicBezTo>
                  <a:pt x="425673" y="188928"/>
                  <a:pt x="440765" y="183197"/>
                  <a:pt x="420329" y="213851"/>
                </a:cubicBezTo>
                <a:cubicBezTo>
                  <a:pt x="416472" y="219636"/>
                  <a:pt x="409923" y="223171"/>
                  <a:pt x="405580" y="228600"/>
                </a:cubicBezTo>
                <a:cubicBezTo>
                  <a:pt x="400044" y="235520"/>
                  <a:pt x="395748" y="243348"/>
                  <a:pt x="390832" y="250722"/>
                </a:cubicBezTo>
                <a:cubicBezTo>
                  <a:pt x="368849" y="316673"/>
                  <a:pt x="366821" y="303927"/>
                  <a:pt x="383458" y="398206"/>
                </a:cubicBezTo>
                <a:cubicBezTo>
                  <a:pt x="384998" y="406934"/>
                  <a:pt x="391939" y="414062"/>
                  <a:pt x="398206" y="420329"/>
                </a:cubicBezTo>
                <a:cubicBezTo>
                  <a:pt x="412500" y="434623"/>
                  <a:pt x="424460" y="436454"/>
                  <a:pt x="442451" y="442451"/>
                </a:cubicBezTo>
                <a:cubicBezTo>
                  <a:pt x="476797" y="476797"/>
                  <a:pt x="432335" y="437394"/>
                  <a:pt x="486696" y="464574"/>
                </a:cubicBezTo>
                <a:cubicBezTo>
                  <a:pt x="492915" y="467683"/>
                  <a:pt x="495226" y="476213"/>
                  <a:pt x="501445" y="479322"/>
                </a:cubicBezTo>
                <a:cubicBezTo>
                  <a:pt x="551980" y="504589"/>
                  <a:pt x="608989" y="498027"/>
                  <a:pt x="663677" y="501445"/>
                </a:cubicBezTo>
                <a:cubicBezTo>
                  <a:pt x="742441" y="527698"/>
                  <a:pt x="673279" y="507558"/>
                  <a:pt x="862780" y="501445"/>
                </a:cubicBezTo>
                <a:cubicBezTo>
                  <a:pt x="879978" y="500890"/>
                  <a:pt x="897193" y="501445"/>
                  <a:pt x="914400" y="50144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4" name="Straight Connector 123"/>
          <p:cNvCxnSpPr>
            <a:stCxn id="123" idx="35"/>
          </p:cNvCxnSpPr>
          <p:nvPr/>
        </p:nvCxnSpPr>
        <p:spPr>
          <a:xfrm>
            <a:off x="5674207" y="8244804"/>
            <a:ext cx="385435" cy="4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767525" y="8013204"/>
            <a:ext cx="84969" cy="693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a:stCxn id="125" idx="4"/>
          </p:cNvCxnSpPr>
          <p:nvPr/>
        </p:nvCxnSpPr>
        <p:spPr>
          <a:xfrm>
            <a:off x="5810010" y="8082571"/>
            <a:ext cx="7900" cy="97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67525" y="8168025"/>
            <a:ext cx="50385" cy="78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7910" y="8168025"/>
            <a:ext cx="103332" cy="81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743620" y="8109586"/>
            <a:ext cx="148579" cy="45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5423485" y="8370165"/>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Freeform 131"/>
          <p:cNvSpPr/>
          <p:nvPr/>
        </p:nvSpPr>
        <p:spPr>
          <a:xfrm>
            <a:off x="5631970" y="8450725"/>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Freeform 143"/>
          <p:cNvSpPr/>
          <p:nvPr/>
        </p:nvSpPr>
        <p:spPr>
          <a:xfrm>
            <a:off x="3584264" y="8241933"/>
            <a:ext cx="673919" cy="61405"/>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144"/>
          <p:cNvSpPr/>
          <p:nvPr/>
        </p:nvSpPr>
        <p:spPr>
          <a:xfrm>
            <a:off x="3878930" y="8183708"/>
            <a:ext cx="244724" cy="85751"/>
          </a:xfrm>
          <a:custGeom>
            <a:avLst/>
            <a:gdLst>
              <a:gd name="connsiteX0" fmla="*/ 175 w 244724"/>
              <a:gd name="connsiteY0" fmla="*/ 691 h 85751"/>
              <a:gd name="connsiteX1" fmla="*/ 21440 w 244724"/>
              <a:gd name="connsiteY1" fmla="*/ 53854 h 85751"/>
              <a:gd name="connsiteX2" fmla="*/ 85236 w 244724"/>
              <a:gd name="connsiteY2" fmla="*/ 85751 h 85751"/>
              <a:gd name="connsiteX3" fmla="*/ 234091 w 244724"/>
              <a:gd name="connsiteY3" fmla="*/ 53854 h 85751"/>
              <a:gd name="connsiteX4" fmla="*/ 244724 w 244724"/>
              <a:gd name="connsiteY4" fmla="*/ 21956 h 85751"/>
              <a:gd name="connsiteX5" fmla="*/ 212826 w 244724"/>
              <a:gd name="connsiteY5" fmla="*/ 11324 h 85751"/>
              <a:gd name="connsiteX6" fmla="*/ 32073 w 244724"/>
              <a:gd name="connsiteY6" fmla="*/ 21956 h 85751"/>
              <a:gd name="connsiteX7" fmla="*/ 175 w 244724"/>
              <a:gd name="connsiteY7" fmla="*/ 691 h 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4" h="85751">
                <a:moveTo>
                  <a:pt x="175" y="691"/>
                </a:moveTo>
                <a:cubicBezTo>
                  <a:pt x="-1597" y="6007"/>
                  <a:pt x="10346" y="38323"/>
                  <a:pt x="21440" y="53854"/>
                </a:cubicBezTo>
                <a:cubicBezTo>
                  <a:pt x="34323" y="71889"/>
                  <a:pt x="66071" y="79363"/>
                  <a:pt x="85236" y="85751"/>
                </a:cubicBezTo>
                <a:cubicBezTo>
                  <a:pt x="115526" y="82997"/>
                  <a:pt x="202067" y="93885"/>
                  <a:pt x="234091" y="53854"/>
                </a:cubicBezTo>
                <a:cubicBezTo>
                  <a:pt x="241092" y="45102"/>
                  <a:pt x="241180" y="32589"/>
                  <a:pt x="244724" y="21956"/>
                </a:cubicBezTo>
                <a:cubicBezTo>
                  <a:pt x="234091" y="18412"/>
                  <a:pt x="224034" y="11324"/>
                  <a:pt x="212826" y="11324"/>
                </a:cubicBezTo>
                <a:cubicBezTo>
                  <a:pt x="152471" y="11324"/>
                  <a:pt x="92353" y="18942"/>
                  <a:pt x="32073" y="21956"/>
                </a:cubicBezTo>
                <a:cubicBezTo>
                  <a:pt x="21454" y="22487"/>
                  <a:pt x="1947" y="-4625"/>
                  <a:pt x="175" y="69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flipV="1">
            <a:off x="3996031" y="8029181"/>
            <a:ext cx="5261" cy="165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3950248" y="8046108"/>
            <a:ext cx="56448" cy="87467"/>
          </a:xfrm>
          <a:custGeom>
            <a:avLst/>
            <a:gdLst>
              <a:gd name="connsiteX0" fmla="*/ 45815 w 56448"/>
              <a:gd name="connsiteY0" fmla="*/ 68 h 87467"/>
              <a:gd name="connsiteX1" fmla="*/ 13918 w 56448"/>
              <a:gd name="connsiteY1" fmla="*/ 53231 h 87467"/>
              <a:gd name="connsiteX2" fmla="*/ 3285 w 56448"/>
              <a:gd name="connsiteY2" fmla="*/ 85128 h 87467"/>
              <a:gd name="connsiteX3" fmla="*/ 56448 w 56448"/>
              <a:gd name="connsiteY3" fmla="*/ 74496 h 87467"/>
              <a:gd name="connsiteX4" fmla="*/ 45815 w 56448"/>
              <a:gd name="connsiteY4" fmla="*/ 42598 h 87467"/>
              <a:gd name="connsiteX5" fmla="*/ 45815 w 56448"/>
              <a:gd name="connsiteY5" fmla="*/ 68 h 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8" h="87467">
                <a:moveTo>
                  <a:pt x="45815" y="68"/>
                </a:moveTo>
                <a:cubicBezTo>
                  <a:pt x="40499" y="1840"/>
                  <a:pt x="23160" y="34747"/>
                  <a:pt x="13918" y="53231"/>
                </a:cubicBezTo>
                <a:cubicBezTo>
                  <a:pt x="8906" y="63255"/>
                  <a:pt x="-6739" y="80116"/>
                  <a:pt x="3285" y="85128"/>
                </a:cubicBezTo>
                <a:cubicBezTo>
                  <a:pt x="19449" y="93210"/>
                  <a:pt x="38727" y="78040"/>
                  <a:pt x="56448" y="74496"/>
                </a:cubicBezTo>
                <a:cubicBezTo>
                  <a:pt x="52904" y="63863"/>
                  <a:pt x="45815" y="53806"/>
                  <a:pt x="45815" y="42598"/>
                </a:cubicBezTo>
                <a:cubicBezTo>
                  <a:pt x="45815" y="31390"/>
                  <a:pt x="51131" y="-1704"/>
                  <a:pt x="45815" y="6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3545689" y="7824851"/>
            <a:ext cx="469371" cy="191386"/>
          </a:xfrm>
          <a:custGeom>
            <a:avLst/>
            <a:gdLst>
              <a:gd name="connsiteX0" fmla="*/ 42657 w 469371"/>
              <a:gd name="connsiteY0" fmla="*/ 85060 h 191386"/>
              <a:gd name="connsiteX1" fmla="*/ 53290 w 469371"/>
              <a:gd name="connsiteY1" fmla="*/ 31897 h 191386"/>
              <a:gd name="connsiteX2" fmla="*/ 148983 w 469371"/>
              <a:gd name="connsiteY2" fmla="*/ 74428 h 191386"/>
              <a:gd name="connsiteX3" fmla="*/ 170248 w 469371"/>
              <a:gd name="connsiteY3" fmla="*/ 42530 h 191386"/>
              <a:gd name="connsiteX4" fmla="*/ 234044 w 469371"/>
              <a:gd name="connsiteY4" fmla="*/ 10632 h 191386"/>
              <a:gd name="connsiteX5" fmla="*/ 265941 w 469371"/>
              <a:gd name="connsiteY5" fmla="*/ 31897 h 191386"/>
              <a:gd name="connsiteX6" fmla="*/ 297839 w 469371"/>
              <a:gd name="connsiteY6" fmla="*/ 10632 h 191386"/>
              <a:gd name="connsiteX7" fmla="*/ 329737 w 469371"/>
              <a:gd name="connsiteY7" fmla="*/ 0 h 191386"/>
              <a:gd name="connsiteX8" fmla="*/ 361634 w 469371"/>
              <a:gd name="connsiteY8" fmla="*/ 21265 h 191386"/>
              <a:gd name="connsiteX9" fmla="*/ 404164 w 469371"/>
              <a:gd name="connsiteY9" fmla="*/ 31897 h 191386"/>
              <a:gd name="connsiteX10" fmla="*/ 457327 w 469371"/>
              <a:gd name="connsiteY10" fmla="*/ 42530 h 191386"/>
              <a:gd name="connsiteX11" fmla="*/ 446695 w 469371"/>
              <a:gd name="connsiteY11" fmla="*/ 116958 h 191386"/>
              <a:gd name="connsiteX12" fmla="*/ 436062 w 469371"/>
              <a:gd name="connsiteY12" fmla="*/ 148856 h 191386"/>
              <a:gd name="connsiteX13" fmla="*/ 393532 w 469371"/>
              <a:gd name="connsiteY13" fmla="*/ 170121 h 191386"/>
              <a:gd name="connsiteX14" fmla="*/ 361634 w 469371"/>
              <a:gd name="connsiteY14" fmla="*/ 191386 h 191386"/>
              <a:gd name="connsiteX15" fmla="*/ 319104 w 469371"/>
              <a:gd name="connsiteY15" fmla="*/ 180753 h 191386"/>
              <a:gd name="connsiteX16" fmla="*/ 297839 w 469371"/>
              <a:gd name="connsiteY16" fmla="*/ 148856 h 191386"/>
              <a:gd name="connsiteX17" fmla="*/ 234044 w 469371"/>
              <a:gd name="connsiteY17" fmla="*/ 191386 h 191386"/>
              <a:gd name="connsiteX18" fmla="*/ 202146 w 469371"/>
              <a:gd name="connsiteY18" fmla="*/ 180753 h 191386"/>
              <a:gd name="connsiteX19" fmla="*/ 180881 w 469371"/>
              <a:gd name="connsiteY19" fmla="*/ 148856 h 191386"/>
              <a:gd name="connsiteX20" fmla="*/ 159616 w 469371"/>
              <a:gd name="connsiteY20" fmla="*/ 127590 h 191386"/>
              <a:gd name="connsiteX21" fmla="*/ 148983 w 469371"/>
              <a:gd name="connsiteY21" fmla="*/ 170121 h 191386"/>
              <a:gd name="connsiteX22" fmla="*/ 63923 w 469371"/>
              <a:gd name="connsiteY22" fmla="*/ 170121 h 191386"/>
              <a:gd name="connsiteX23" fmla="*/ 32025 w 469371"/>
              <a:gd name="connsiteY23" fmla="*/ 180753 h 191386"/>
              <a:gd name="connsiteX24" fmla="*/ 127 w 469371"/>
              <a:gd name="connsiteY24" fmla="*/ 116958 h 191386"/>
              <a:gd name="connsiteX25" fmla="*/ 42657 w 469371"/>
              <a:gd name="connsiteY25" fmla="*/ 8506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371" h="191386">
                <a:moveTo>
                  <a:pt x="42657" y="85060"/>
                </a:moveTo>
                <a:cubicBezTo>
                  <a:pt x="51517" y="70883"/>
                  <a:pt x="37126" y="39979"/>
                  <a:pt x="53290" y="31897"/>
                </a:cubicBezTo>
                <a:cubicBezTo>
                  <a:pt x="112379" y="2353"/>
                  <a:pt x="128088" y="43086"/>
                  <a:pt x="148983" y="74428"/>
                </a:cubicBezTo>
                <a:cubicBezTo>
                  <a:pt x="156071" y="63795"/>
                  <a:pt x="161212" y="51566"/>
                  <a:pt x="170248" y="42530"/>
                </a:cubicBezTo>
                <a:cubicBezTo>
                  <a:pt x="190859" y="21919"/>
                  <a:pt x="208102" y="19280"/>
                  <a:pt x="234044" y="10632"/>
                </a:cubicBezTo>
                <a:cubicBezTo>
                  <a:pt x="244676" y="17720"/>
                  <a:pt x="253162" y="31897"/>
                  <a:pt x="265941" y="31897"/>
                </a:cubicBezTo>
                <a:cubicBezTo>
                  <a:pt x="278720" y="31897"/>
                  <a:pt x="286409" y="16347"/>
                  <a:pt x="297839" y="10632"/>
                </a:cubicBezTo>
                <a:cubicBezTo>
                  <a:pt x="307864" y="5620"/>
                  <a:pt x="319104" y="3544"/>
                  <a:pt x="329737" y="0"/>
                </a:cubicBezTo>
                <a:cubicBezTo>
                  <a:pt x="340369" y="7088"/>
                  <a:pt x="353651" y="11287"/>
                  <a:pt x="361634" y="21265"/>
                </a:cubicBezTo>
                <a:cubicBezTo>
                  <a:pt x="389705" y="56353"/>
                  <a:pt x="347667" y="69562"/>
                  <a:pt x="404164" y="31897"/>
                </a:cubicBezTo>
                <a:cubicBezTo>
                  <a:pt x="421885" y="35441"/>
                  <a:pt x="442290" y="32505"/>
                  <a:pt x="457327" y="42530"/>
                </a:cubicBezTo>
                <a:cubicBezTo>
                  <a:pt x="487205" y="62449"/>
                  <a:pt x="452845" y="102609"/>
                  <a:pt x="446695" y="116958"/>
                </a:cubicBezTo>
                <a:cubicBezTo>
                  <a:pt x="442280" y="127260"/>
                  <a:pt x="443987" y="140931"/>
                  <a:pt x="436062" y="148856"/>
                </a:cubicBezTo>
                <a:cubicBezTo>
                  <a:pt x="424854" y="160064"/>
                  <a:pt x="407294" y="162257"/>
                  <a:pt x="393532" y="170121"/>
                </a:cubicBezTo>
                <a:cubicBezTo>
                  <a:pt x="382437" y="176461"/>
                  <a:pt x="372267" y="184298"/>
                  <a:pt x="361634" y="191386"/>
                </a:cubicBezTo>
                <a:cubicBezTo>
                  <a:pt x="347457" y="187842"/>
                  <a:pt x="331263" y="188859"/>
                  <a:pt x="319104" y="180753"/>
                </a:cubicBezTo>
                <a:cubicBezTo>
                  <a:pt x="308472" y="173665"/>
                  <a:pt x="310519" y="147271"/>
                  <a:pt x="297839" y="148856"/>
                </a:cubicBezTo>
                <a:cubicBezTo>
                  <a:pt x="272479" y="152026"/>
                  <a:pt x="234044" y="191386"/>
                  <a:pt x="234044" y="191386"/>
                </a:cubicBezTo>
                <a:cubicBezTo>
                  <a:pt x="223411" y="187842"/>
                  <a:pt x="210898" y="187754"/>
                  <a:pt x="202146" y="180753"/>
                </a:cubicBezTo>
                <a:cubicBezTo>
                  <a:pt x="192168" y="172770"/>
                  <a:pt x="188864" y="158834"/>
                  <a:pt x="180881" y="148856"/>
                </a:cubicBezTo>
                <a:cubicBezTo>
                  <a:pt x="174619" y="141028"/>
                  <a:pt x="166704" y="134679"/>
                  <a:pt x="159616" y="127590"/>
                </a:cubicBezTo>
                <a:cubicBezTo>
                  <a:pt x="156072" y="141767"/>
                  <a:pt x="158112" y="158710"/>
                  <a:pt x="148983" y="170121"/>
                </a:cubicBezTo>
                <a:cubicBezTo>
                  <a:pt x="130945" y="192668"/>
                  <a:pt x="78083" y="172953"/>
                  <a:pt x="63923" y="170121"/>
                </a:cubicBezTo>
                <a:cubicBezTo>
                  <a:pt x="53290" y="173665"/>
                  <a:pt x="42431" y="184915"/>
                  <a:pt x="32025" y="180753"/>
                </a:cubicBezTo>
                <a:cubicBezTo>
                  <a:pt x="23730" y="177435"/>
                  <a:pt x="-2028" y="127733"/>
                  <a:pt x="127" y="116958"/>
                </a:cubicBezTo>
                <a:cubicBezTo>
                  <a:pt x="2093" y="107128"/>
                  <a:pt x="33797" y="99237"/>
                  <a:pt x="42657" y="850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3545690" y="8211854"/>
            <a:ext cx="703790" cy="83510"/>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3687201" y="8353018"/>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3919831" y="8424114"/>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164"/>
          <p:cNvSpPr/>
          <p:nvPr/>
        </p:nvSpPr>
        <p:spPr>
          <a:xfrm>
            <a:off x="571806" y="7957370"/>
            <a:ext cx="879406" cy="486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Fish Market Open</a:t>
            </a:r>
          </a:p>
        </p:txBody>
      </p:sp>
      <p:cxnSp>
        <p:nvCxnSpPr>
          <p:cNvPr id="167" name="Straight Connector 166"/>
          <p:cNvCxnSpPr/>
          <p:nvPr/>
        </p:nvCxnSpPr>
        <p:spPr>
          <a:xfrm flipH="1">
            <a:off x="667436" y="8410563"/>
            <a:ext cx="144016" cy="171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43543" y="8426098"/>
            <a:ext cx="102171" cy="13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1573441" y="7985992"/>
            <a:ext cx="364734" cy="460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Rectangle 172"/>
          <p:cNvSpPr/>
          <p:nvPr/>
        </p:nvSpPr>
        <p:spPr>
          <a:xfrm>
            <a:off x="1554315" y="7936401"/>
            <a:ext cx="410491" cy="111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4" name="TextBox 173"/>
          <p:cNvSpPr txBox="1"/>
          <p:nvPr/>
        </p:nvSpPr>
        <p:spPr>
          <a:xfrm>
            <a:off x="1529895" y="8048191"/>
            <a:ext cx="471187"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Krill Oil Tablets</a:t>
            </a:r>
          </a:p>
        </p:txBody>
      </p:sp>
      <p:sp>
        <p:nvSpPr>
          <p:cNvPr id="176" name="Rectangle 175"/>
          <p:cNvSpPr/>
          <p:nvPr/>
        </p:nvSpPr>
        <p:spPr>
          <a:xfrm>
            <a:off x="2034455" y="7812832"/>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BP</a:t>
            </a:r>
          </a:p>
        </p:txBody>
      </p:sp>
      <p:sp>
        <p:nvSpPr>
          <p:cNvPr id="177" name="Rectangle 176"/>
          <p:cNvSpPr/>
          <p:nvPr/>
        </p:nvSpPr>
        <p:spPr>
          <a:xfrm>
            <a:off x="2692273" y="7943537"/>
            <a:ext cx="571370" cy="442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r>
              <a:rPr lang="en-AU" sz="1050" dirty="0"/>
              <a:t>Resort</a:t>
            </a:r>
          </a:p>
        </p:txBody>
      </p:sp>
      <p:sp>
        <p:nvSpPr>
          <p:cNvPr id="178" name="Rectangle 177"/>
          <p:cNvSpPr/>
          <p:nvPr/>
        </p:nvSpPr>
        <p:spPr>
          <a:xfrm>
            <a:off x="2036013" y="8199416"/>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Shell</a:t>
            </a:r>
            <a:r>
              <a:rPr lang="en-AU" dirty="0"/>
              <a:t> </a:t>
            </a:r>
          </a:p>
        </p:txBody>
      </p:sp>
      <p:sp>
        <p:nvSpPr>
          <p:cNvPr id="7" name="TextBox 6"/>
          <p:cNvSpPr txBox="1"/>
          <p:nvPr/>
        </p:nvSpPr>
        <p:spPr>
          <a:xfrm rot="20954460">
            <a:off x="4469597" y="7832010"/>
            <a:ext cx="612993" cy="369332"/>
          </a:xfrm>
          <a:prstGeom prst="rect">
            <a:avLst/>
          </a:prstGeom>
          <a:noFill/>
        </p:spPr>
        <p:txBody>
          <a:bodyPr wrap="square" rtlCol="0">
            <a:spAutoFit/>
          </a:bodyPr>
          <a:lstStyle/>
          <a:p>
            <a:r>
              <a:rPr lang="en-AU" dirty="0"/>
              <a:t>O</a:t>
            </a:r>
            <a:r>
              <a:rPr lang="en-AU" sz="1000" dirty="0"/>
              <a:t>2</a:t>
            </a:r>
          </a:p>
        </p:txBody>
      </p:sp>
      <p:sp>
        <p:nvSpPr>
          <p:cNvPr id="73" name="TextBox 72"/>
          <p:cNvSpPr txBox="1"/>
          <p:nvPr/>
        </p:nvSpPr>
        <p:spPr>
          <a:xfrm rot="1060157">
            <a:off x="4737146" y="7841715"/>
            <a:ext cx="612993" cy="369332"/>
          </a:xfrm>
          <a:prstGeom prst="rect">
            <a:avLst/>
          </a:prstGeom>
          <a:noFill/>
        </p:spPr>
        <p:txBody>
          <a:bodyPr wrap="square" rtlCol="0">
            <a:spAutoFit/>
          </a:bodyPr>
          <a:lstStyle/>
          <a:p>
            <a:r>
              <a:rPr lang="en-AU" dirty="0"/>
              <a:t>O</a:t>
            </a:r>
            <a:r>
              <a:rPr lang="en-AU" sz="1000" dirty="0"/>
              <a:t>2</a:t>
            </a:r>
          </a:p>
        </p:txBody>
      </p:sp>
      <p:sp>
        <p:nvSpPr>
          <p:cNvPr id="75" name="TextBox 74"/>
          <p:cNvSpPr txBox="1"/>
          <p:nvPr/>
        </p:nvSpPr>
        <p:spPr>
          <a:xfrm rot="19562959">
            <a:off x="4640595" y="7937687"/>
            <a:ext cx="612993" cy="369332"/>
          </a:xfrm>
          <a:prstGeom prst="rect">
            <a:avLst/>
          </a:prstGeom>
          <a:noFill/>
        </p:spPr>
        <p:txBody>
          <a:bodyPr wrap="square" rtlCol="0">
            <a:spAutoFit/>
          </a:bodyPr>
          <a:lstStyle/>
          <a:p>
            <a:r>
              <a:rPr lang="en-AU" dirty="0"/>
              <a:t>O</a:t>
            </a:r>
            <a:r>
              <a:rPr lang="en-AU" sz="1000" dirty="0"/>
              <a:t>2</a:t>
            </a:r>
          </a:p>
        </p:txBody>
      </p:sp>
      <p:sp>
        <p:nvSpPr>
          <p:cNvPr id="77" name="TextBox 76"/>
          <p:cNvSpPr txBox="1"/>
          <p:nvPr/>
        </p:nvSpPr>
        <p:spPr>
          <a:xfrm rot="4497209">
            <a:off x="4755144" y="8223554"/>
            <a:ext cx="457025" cy="369332"/>
          </a:xfrm>
          <a:prstGeom prst="rect">
            <a:avLst/>
          </a:prstGeom>
          <a:noFill/>
        </p:spPr>
        <p:txBody>
          <a:bodyPr wrap="square" rtlCol="0">
            <a:spAutoFit/>
          </a:bodyPr>
          <a:lstStyle/>
          <a:p>
            <a:r>
              <a:rPr lang="en-AU" dirty="0"/>
              <a:t>O</a:t>
            </a:r>
            <a:r>
              <a:rPr lang="en-AU" sz="1000" dirty="0"/>
              <a:t>2</a:t>
            </a:r>
          </a:p>
        </p:txBody>
      </p:sp>
      <p:sp>
        <p:nvSpPr>
          <p:cNvPr id="78" name="TextBox 77"/>
          <p:cNvSpPr txBox="1"/>
          <p:nvPr/>
        </p:nvSpPr>
        <p:spPr>
          <a:xfrm rot="21011432">
            <a:off x="4527436" y="8156556"/>
            <a:ext cx="612993" cy="369332"/>
          </a:xfrm>
          <a:prstGeom prst="rect">
            <a:avLst/>
          </a:prstGeom>
          <a:noFill/>
        </p:spPr>
        <p:txBody>
          <a:bodyPr wrap="square" rtlCol="0">
            <a:spAutoFit/>
          </a:bodyPr>
          <a:lstStyle/>
          <a:p>
            <a:r>
              <a:rPr lang="en-AU" dirty="0"/>
              <a:t>O</a:t>
            </a:r>
            <a:r>
              <a:rPr lang="en-AU" sz="1000" dirty="0"/>
              <a:t>2</a:t>
            </a:r>
          </a:p>
        </p:txBody>
      </p:sp>
      <p:sp>
        <p:nvSpPr>
          <p:cNvPr id="79" name="Rectangle 78"/>
          <p:cNvSpPr/>
          <p:nvPr/>
        </p:nvSpPr>
        <p:spPr>
          <a:xfrm>
            <a:off x="382376" y="8632383"/>
            <a:ext cx="6173727" cy="180049"/>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TEEB (2010). </a:t>
            </a:r>
            <a:r>
              <a:rPr lang="en-AU" sz="570" i="1" dirty="0">
                <a:latin typeface="Arial Narrow" panose="020B0606020202030204" pitchFamily="34" charset="0"/>
              </a:rPr>
              <a:t>The Economics of Ecosystems and Biodiversity: Mainstreaming the Economics of Nature: A synthesis of the Approach, Conclusions and Recommendations of TEEB</a:t>
            </a:r>
            <a:r>
              <a:rPr lang="en-AU" sz="570" dirty="0">
                <a:latin typeface="Arial Narrow" panose="020B0606020202030204" pitchFamily="34" charset="0"/>
              </a:rPr>
              <a:t>. Accessed 2018 from: www.teebweb.org</a:t>
            </a:r>
          </a:p>
        </p:txBody>
      </p:sp>
      <p:sp>
        <p:nvSpPr>
          <p:cNvPr id="84" name="TextBox 83">
            <a:extLst>
              <a:ext uri="{FF2B5EF4-FFF2-40B4-BE49-F238E27FC236}">
                <a16:creationId xmlns:a16="http://schemas.microsoft.com/office/drawing/2014/main" id="{92A353FC-91B7-40C5-A52F-487F67AB220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17">
            <a:extLst>
              <a:ext uri="{FF2B5EF4-FFF2-40B4-BE49-F238E27FC236}">
                <a16:creationId xmlns:a16="http://schemas.microsoft.com/office/drawing/2014/main" id="{0C67CBAC-FB0B-4E37-AEEA-2B1C4695AD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86" name="Straight Connector 85">
            <a:extLst>
              <a:ext uri="{FF2B5EF4-FFF2-40B4-BE49-F238E27FC236}">
                <a16:creationId xmlns:a16="http://schemas.microsoft.com/office/drawing/2014/main" id="{8C35460E-B2D3-4204-AD0C-360C4B515E9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B29FB1B-0328-4FEA-A8DD-ED6D5AFB5FD4}"/>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Valuing nature – </a:t>
            </a:r>
            <a:r>
              <a:rPr lang="en-US" sz="1200" dirty="0">
                <a:latin typeface="Arial Narrow" pitchFamily="34" charset="0"/>
              </a:rPr>
              <a:t>Describe the direct and indirect values of marine ecosystems of Australia</a:t>
            </a:r>
          </a:p>
        </p:txBody>
      </p:sp>
      <p:sp>
        <p:nvSpPr>
          <p:cNvPr id="88" name="TextBox 87">
            <a:extLst>
              <a:ext uri="{FF2B5EF4-FFF2-40B4-BE49-F238E27FC236}">
                <a16:creationId xmlns:a16="http://schemas.microsoft.com/office/drawing/2014/main" id="{6841FE48-F285-41A1-A0BB-54FEC0B853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A7094AC9-6C9F-BD40-828F-FDB8B181D260}"/>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4991A9DD-74E5-5EE4-FF96-EDD0DDE25B10}"/>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0BA99998-F099-3034-03A8-ECF1DADEB6FA}"/>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129227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276" y="1037597"/>
            <a:ext cx="3235594" cy="2000548"/>
          </a:xfrm>
          <a:prstGeom prst="rect">
            <a:avLst/>
          </a:prstGeom>
          <a:noFill/>
        </p:spPr>
        <p:txBody>
          <a:bodyPr wrap="square" rtlCol="0">
            <a:spAutoFit/>
          </a:bodyPr>
          <a:lstStyle/>
          <a:p>
            <a:pPr algn="just"/>
            <a:r>
              <a:rPr lang="en-US" sz="1600" b="1" dirty="0">
                <a:latin typeface="Arial Narrow" pitchFamily="34" charset="0"/>
              </a:rPr>
              <a:t>Thermocline:  </a:t>
            </a:r>
            <a:r>
              <a:rPr lang="en-US" sz="1200" b="1" dirty="0">
                <a:latin typeface="Arial Narrow" pitchFamily="34" charset="0"/>
              </a:rPr>
              <a:t>‘</a:t>
            </a:r>
            <a:r>
              <a:rPr lang="en-US" sz="1200" b="1" i="1" dirty="0" err="1">
                <a:latin typeface="Arial Narrow" pitchFamily="34" charset="0"/>
              </a:rPr>
              <a:t>thermo</a:t>
            </a:r>
            <a:r>
              <a:rPr lang="en-US" sz="1200" b="1" dirty="0">
                <a:latin typeface="Arial Narrow" pitchFamily="34" charset="0"/>
              </a:rPr>
              <a:t>’ means temperature   </a:t>
            </a:r>
          </a:p>
          <a:p>
            <a:pPr algn="just"/>
            <a:r>
              <a:rPr lang="en-US" sz="1200" dirty="0">
                <a:latin typeface="Arial Narrow" pitchFamily="34" charset="0"/>
              </a:rPr>
              <a:t>It may surprise many people to learn that most of the ocean is 4-5°C. It is only the sunlit layers that are warm. All of the water below 1000m is 4-5°C – even in the tropics! Another surprise is that the temperature does not cool gradually with depth. It cools rapidly. A layer of warm water sits on top a layer of cold water, as though completely separate. The barrier that separates these two layers is called a thermocline.</a:t>
            </a:r>
          </a:p>
          <a:p>
            <a:pPr algn="just"/>
            <a:r>
              <a:rPr lang="en-US" sz="1200" b="1" dirty="0">
                <a:latin typeface="Arial Narrow" pitchFamily="34" charset="0"/>
              </a:rPr>
              <a:t>Q. What is a Thermocline? Ans. </a:t>
            </a:r>
            <a:r>
              <a:rPr lang="en-AU" sz="1200" dirty="0"/>
              <a:t>	</a:t>
            </a:r>
          </a:p>
        </p:txBody>
      </p:sp>
      <p:sp>
        <p:nvSpPr>
          <p:cNvPr id="48" name="TextBox 47"/>
          <p:cNvSpPr txBox="1"/>
          <p:nvPr/>
        </p:nvSpPr>
        <p:spPr>
          <a:xfrm>
            <a:off x="527701" y="3235078"/>
            <a:ext cx="3235595" cy="1815882"/>
          </a:xfrm>
          <a:prstGeom prst="rect">
            <a:avLst/>
          </a:prstGeom>
          <a:noFill/>
        </p:spPr>
        <p:txBody>
          <a:bodyPr wrap="square" rtlCol="0">
            <a:spAutoFit/>
          </a:bodyPr>
          <a:lstStyle/>
          <a:p>
            <a:pPr algn="just"/>
            <a:r>
              <a:rPr lang="en-US" sz="1600" b="1" dirty="0">
                <a:latin typeface="Arial Narrow" pitchFamily="34" charset="0"/>
              </a:rPr>
              <a:t>Halocline:   </a:t>
            </a:r>
            <a:r>
              <a:rPr lang="en-US" sz="1200" b="1" dirty="0">
                <a:latin typeface="Arial Narrow" pitchFamily="34" charset="0"/>
              </a:rPr>
              <a:t>‘</a:t>
            </a:r>
            <a:r>
              <a:rPr lang="en-US" sz="1200" b="1" i="1" dirty="0">
                <a:latin typeface="Arial Narrow" pitchFamily="34" charset="0"/>
              </a:rPr>
              <a:t>halo</a:t>
            </a:r>
            <a:r>
              <a:rPr lang="en-US" sz="1200" b="1" dirty="0">
                <a:latin typeface="Arial Narrow" pitchFamily="34" charset="0"/>
              </a:rPr>
              <a:t>’ means salt or salinity    </a:t>
            </a:r>
          </a:p>
          <a:p>
            <a:pPr algn="just"/>
            <a:r>
              <a:rPr lang="en-US" sz="1200" dirty="0">
                <a:latin typeface="Arial Narrow" pitchFamily="34" charset="0"/>
              </a:rPr>
              <a:t>A halocline is similar to a thermocline, but instead of a rapid change in temperature, it is a rapid change in salinity (dissolved salt content). A halocline can occur when fresh water is </a:t>
            </a:r>
            <a:r>
              <a:rPr lang="en-US" sz="1200" i="1" dirty="0">
                <a:latin typeface="Arial Narrow" pitchFamily="34" charset="0"/>
              </a:rPr>
              <a:t>added</a:t>
            </a:r>
            <a:r>
              <a:rPr lang="en-US" sz="1200" dirty="0">
                <a:latin typeface="Arial Narrow" pitchFamily="34" charset="0"/>
              </a:rPr>
              <a:t> to the ocean </a:t>
            </a:r>
            <a:br>
              <a:rPr lang="en-US" sz="1200" dirty="0">
                <a:latin typeface="Arial Narrow" pitchFamily="34" charset="0"/>
              </a:rPr>
            </a:br>
            <a:r>
              <a:rPr lang="en-US" sz="1200" dirty="0">
                <a:latin typeface="Arial Narrow" pitchFamily="34" charset="0"/>
              </a:rPr>
              <a:t>(e.g. precipitation &gt; evaporation, rivers flood, ice melts) or when water molecules are </a:t>
            </a:r>
            <a:r>
              <a:rPr lang="en-US" sz="1200" i="1" dirty="0">
                <a:latin typeface="Arial Narrow" pitchFamily="34" charset="0"/>
              </a:rPr>
              <a:t>removed</a:t>
            </a:r>
            <a:r>
              <a:rPr lang="en-US" sz="1200" dirty="0">
                <a:latin typeface="Arial Narrow" pitchFamily="34" charset="0"/>
              </a:rPr>
              <a:t> from the ocean (e.g. ice forms, evaporation &gt; precipitation). </a:t>
            </a:r>
          </a:p>
          <a:p>
            <a:pPr algn="just"/>
            <a:r>
              <a:rPr lang="en-US" sz="1200" b="1" dirty="0">
                <a:latin typeface="Arial Narrow" pitchFamily="34" charset="0"/>
              </a:rPr>
              <a:t>Q. What is a Halocline? Ans.  </a:t>
            </a:r>
            <a:endParaRPr lang="en-US" sz="1200" dirty="0">
              <a:latin typeface="Arial Narrow" pitchFamily="34" charset="0"/>
            </a:endParaRPr>
          </a:p>
        </p:txBody>
      </p:sp>
      <p:sp>
        <p:nvSpPr>
          <p:cNvPr id="7" name="Rectangle 6"/>
          <p:cNvSpPr/>
          <p:nvPr/>
        </p:nvSpPr>
        <p:spPr>
          <a:xfrm>
            <a:off x="3886090" y="1128447"/>
            <a:ext cx="2242924" cy="309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warm</a:t>
            </a:r>
          </a:p>
        </p:txBody>
      </p:sp>
      <p:sp>
        <p:nvSpPr>
          <p:cNvPr id="49" name="Rectangle 48"/>
          <p:cNvSpPr/>
          <p:nvPr/>
        </p:nvSpPr>
        <p:spPr>
          <a:xfrm>
            <a:off x="3886090" y="1453195"/>
            <a:ext cx="2241162" cy="12891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cold</a:t>
            </a:r>
          </a:p>
        </p:txBody>
      </p:sp>
      <p:sp>
        <p:nvSpPr>
          <p:cNvPr id="55" name="Rectangle 54"/>
          <p:cNvSpPr/>
          <p:nvPr/>
        </p:nvSpPr>
        <p:spPr>
          <a:xfrm>
            <a:off x="3877688" y="3350218"/>
            <a:ext cx="2239286" cy="274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Fresh (or diluted) water</a:t>
            </a:r>
          </a:p>
        </p:txBody>
      </p:sp>
      <p:sp>
        <p:nvSpPr>
          <p:cNvPr id="56" name="Rectangle 55"/>
          <p:cNvSpPr/>
          <p:nvPr/>
        </p:nvSpPr>
        <p:spPr>
          <a:xfrm>
            <a:off x="3880328" y="3642143"/>
            <a:ext cx="2239286" cy="419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0" name="Rectangle 59"/>
          <p:cNvSpPr/>
          <p:nvPr/>
        </p:nvSpPr>
        <p:spPr>
          <a:xfrm>
            <a:off x="3885765" y="4203374"/>
            <a:ext cx="2233849" cy="30452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i="1" dirty="0">
                <a:solidFill>
                  <a:schemeClr val="bg1"/>
                </a:solidFill>
                <a:latin typeface="Arial Narrow" panose="020B0606020202030204" pitchFamily="34" charset="0"/>
              </a:rPr>
              <a:t>Extra</a:t>
            </a:r>
            <a:r>
              <a:rPr lang="en-AU" sz="1200" dirty="0">
                <a:solidFill>
                  <a:schemeClr val="bg1"/>
                </a:solidFill>
                <a:latin typeface="Arial Narrow" panose="020B0606020202030204" pitchFamily="34" charset="0"/>
              </a:rPr>
              <a:t> salty water</a:t>
            </a:r>
          </a:p>
        </p:txBody>
      </p:sp>
      <p:sp>
        <p:nvSpPr>
          <p:cNvPr id="62" name="Rectangle 61"/>
          <p:cNvSpPr/>
          <p:nvPr/>
        </p:nvSpPr>
        <p:spPr>
          <a:xfrm>
            <a:off x="3885765" y="4514479"/>
            <a:ext cx="2233849" cy="4175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5" name="TextBox 64"/>
          <p:cNvSpPr txBox="1"/>
          <p:nvPr/>
        </p:nvSpPr>
        <p:spPr>
          <a:xfrm>
            <a:off x="536633" y="5279964"/>
            <a:ext cx="3226535" cy="1631216"/>
          </a:xfrm>
          <a:prstGeom prst="rect">
            <a:avLst/>
          </a:prstGeom>
          <a:noFill/>
        </p:spPr>
        <p:txBody>
          <a:bodyPr wrap="square" rtlCol="0">
            <a:spAutoFit/>
          </a:bodyPr>
          <a:lstStyle/>
          <a:p>
            <a:pPr algn="just"/>
            <a:r>
              <a:rPr lang="en-US" sz="1600" b="1" dirty="0" err="1">
                <a:latin typeface="Arial Narrow" pitchFamily="34" charset="0"/>
              </a:rPr>
              <a:t>Pycnocline</a:t>
            </a:r>
            <a:r>
              <a:rPr lang="en-US" sz="1600" b="1" dirty="0">
                <a:latin typeface="Arial Narrow" pitchFamily="34" charset="0"/>
              </a:rPr>
              <a:t>:  </a:t>
            </a:r>
            <a:r>
              <a:rPr lang="en-US" sz="1200" b="1" dirty="0">
                <a:latin typeface="Arial Narrow" pitchFamily="34" charset="0"/>
              </a:rPr>
              <a:t>‘</a:t>
            </a:r>
            <a:r>
              <a:rPr lang="en-US" sz="1200" b="1" i="1" dirty="0" err="1">
                <a:latin typeface="Arial Narrow" pitchFamily="34" charset="0"/>
              </a:rPr>
              <a:t>pycno</a:t>
            </a:r>
            <a:r>
              <a:rPr lang="en-US" sz="1200" b="1" dirty="0">
                <a:latin typeface="Arial Narrow" pitchFamily="34" charset="0"/>
              </a:rPr>
              <a:t>’ means density       </a:t>
            </a:r>
          </a:p>
          <a:p>
            <a:pPr algn="just"/>
            <a:r>
              <a:rPr lang="en-US" sz="1200" dirty="0">
                <a:latin typeface="Arial Narrow" pitchFamily="34" charset="0"/>
              </a:rPr>
              <a:t>A </a:t>
            </a:r>
            <a:r>
              <a:rPr lang="en-US" sz="1200" dirty="0" err="1">
                <a:latin typeface="Arial Narrow" pitchFamily="34" charset="0"/>
              </a:rPr>
              <a:t>pycnocline</a:t>
            </a:r>
            <a:r>
              <a:rPr lang="en-US" sz="1200" dirty="0">
                <a:latin typeface="Arial Narrow" pitchFamily="34" charset="0"/>
              </a:rPr>
              <a:t> is a rapid change in density (caused by a permanent thermocline and/or halocline). It is also the place where ‘mixed’ surface water transitions into deep water. </a:t>
            </a:r>
            <a:r>
              <a:rPr lang="en-US" sz="1200" i="1" dirty="0">
                <a:latin typeface="Arial Narrow" pitchFamily="34" charset="0"/>
              </a:rPr>
              <a:t>Note: </a:t>
            </a:r>
            <a:r>
              <a:rPr lang="en-US" sz="1200" dirty="0" err="1">
                <a:latin typeface="Arial Narrow" pitchFamily="34" charset="0"/>
              </a:rPr>
              <a:t>pycnoclines</a:t>
            </a:r>
            <a:r>
              <a:rPr lang="en-US" sz="1200" dirty="0">
                <a:latin typeface="Arial Narrow" pitchFamily="34" charset="0"/>
              </a:rPr>
              <a:t> do NOT exist at the North or South pole due to </a:t>
            </a:r>
            <a:r>
              <a:rPr lang="en-US" sz="1200" dirty="0" err="1">
                <a:latin typeface="Arial Narrow" pitchFamily="34" charset="0"/>
              </a:rPr>
              <a:t>upwellings</a:t>
            </a:r>
            <a:r>
              <a:rPr lang="en-US" sz="1200" dirty="0">
                <a:latin typeface="Arial Narrow" pitchFamily="34" charset="0"/>
              </a:rPr>
              <a:t> and </a:t>
            </a:r>
            <a:r>
              <a:rPr lang="en-US" sz="1200" dirty="0" err="1">
                <a:latin typeface="Arial Narrow" pitchFamily="34" charset="0"/>
              </a:rPr>
              <a:t>downwellings</a:t>
            </a:r>
            <a:r>
              <a:rPr lang="en-US" sz="1200" dirty="0">
                <a:latin typeface="Arial Narrow" pitchFamily="34" charset="0"/>
              </a:rPr>
              <a:t>.</a:t>
            </a:r>
          </a:p>
          <a:p>
            <a:pPr algn="just"/>
            <a:r>
              <a:rPr lang="en-US" sz="1200" b="1" dirty="0">
                <a:latin typeface="Arial Narrow" pitchFamily="34" charset="0"/>
              </a:rPr>
              <a:t>Q. What is a </a:t>
            </a:r>
            <a:r>
              <a:rPr lang="en-US" sz="1200" b="1" dirty="0" err="1">
                <a:latin typeface="Arial Narrow" pitchFamily="34" charset="0"/>
              </a:rPr>
              <a:t>Pycnocline</a:t>
            </a:r>
            <a:r>
              <a:rPr lang="en-US" sz="1200" b="1" dirty="0">
                <a:latin typeface="Arial Narrow" pitchFamily="34" charset="0"/>
              </a:rPr>
              <a:t>? Ans.</a:t>
            </a:r>
          </a:p>
          <a:p>
            <a:pPr algn="just"/>
            <a:endParaRPr lang="en-US" sz="1200" dirty="0">
              <a:latin typeface="Arial Narrow" pitchFamily="34" charset="0"/>
            </a:endParaRPr>
          </a:p>
        </p:txBody>
      </p:sp>
      <p:sp>
        <p:nvSpPr>
          <p:cNvPr id="70" name="TextBox 69"/>
          <p:cNvSpPr txBox="1"/>
          <p:nvPr/>
        </p:nvSpPr>
        <p:spPr>
          <a:xfrm>
            <a:off x="3828636" y="1237906"/>
            <a:ext cx="870010" cy="246221"/>
          </a:xfrm>
          <a:prstGeom prst="rect">
            <a:avLst/>
          </a:prstGeom>
          <a:noFill/>
        </p:spPr>
        <p:txBody>
          <a:bodyPr wrap="square" rtlCol="0">
            <a:spAutoFit/>
          </a:bodyPr>
          <a:lstStyle/>
          <a:p>
            <a:r>
              <a:rPr lang="en-AU" sz="1000" dirty="0">
                <a:latin typeface="Arial Narrow" panose="020B0606020202030204" pitchFamily="34" charset="0"/>
              </a:rPr>
              <a:t>thermocline</a:t>
            </a:r>
          </a:p>
        </p:txBody>
      </p:sp>
      <p:sp>
        <p:nvSpPr>
          <p:cNvPr id="73" name="TextBox 72"/>
          <p:cNvSpPr txBox="1"/>
          <p:nvPr/>
        </p:nvSpPr>
        <p:spPr>
          <a:xfrm>
            <a:off x="543616" y="7041242"/>
            <a:ext cx="2049705" cy="1338828"/>
          </a:xfrm>
          <a:prstGeom prst="rect">
            <a:avLst/>
          </a:prstGeom>
          <a:noFill/>
        </p:spPr>
        <p:txBody>
          <a:bodyPr wrap="square" rtlCol="0">
            <a:spAutoFit/>
          </a:bodyPr>
          <a:lstStyle/>
          <a:p>
            <a:r>
              <a:rPr lang="en-US" sz="1200" b="1" dirty="0">
                <a:latin typeface="Arial Narrow" pitchFamily="34" charset="0"/>
              </a:rPr>
              <a:t>Activity: Plot the following data</a:t>
            </a:r>
            <a:r>
              <a:rPr lang="en-US" sz="1200" b="1" baseline="30000" dirty="0">
                <a:latin typeface="Arial Narrow" pitchFamily="34" charset="0"/>
              </a:rPr>
              <a:t>[1]</a:t>
            </a:r>
            <a:r>
              <a:rPr lang="en-US" sz="1200" b="1" dirty="0">
                <a:latin typeface="Arial Narrow" pitchFamily="34" charset="0"/>
              </a:rPr>
              <a:t> (on graph paper) for an ocean in the low latitudes to</a:t>
            </a:r>
          </a:p>
          <a:p>
            <a:r>
              <a:rPr lang="en-US" sz="300" b="1" dirty="0">
                <a:latin typeface="Arial Narrow" pitchFamily="34" charset="0"/>
              </a:rPr>
              <a:t> </a:t>
            </a:r>
          </a:p>
          <a:p>
            <a:pPr marL="228600" indent="-228600">
              <a:buAutoNum type="alphaLcParenBoth"/>
            </a:pPr>
            <a:r>
              <a:rPr lang="en-US" sz="1050" dirty="0">
                <a:latin typeface="Arial Narrow" pitchFamily="34" charset="0"/>
              </a:rPr>
              <a:t>Identify the thermocline</a:t>
            </a:r>
          </a:p>
          <a:p>
            <a:pPr marL="228600" indent="-228600">
              <a:buAutoNum type="alphaLcParenBoth"/>
            </a:pPr>
            <a:r>
              <a:rPr lang="en-US" sz="1050" dirty="0">
                <a:latin typeface="Arial Narrow" pitchFamily="34" charset="0"/>
              </a:rPr>
              <a:t>Identify the halocline</a:t>
            </a:r>
          </a:p>
          <a:p>
            <a:pPr marL="228600" indent="-228600">
              <a:buAutoNum type="alphaLcParenBoth"/>
            </a:pPr>
            <a:r>
              <a:rPr lang="en-US" sz="1050" dirty="0">
                <a:latin typeface="Arial Narrow" pitchFamily="34" charset="0"/>
              </a:rPr>
              <a:t>Identify the </a:t>
            </a:r>
            <a:r>
              <a:rPr lang="en-US" sz="1050" dirty="0" err="1">
                <a:latin typeface="Arial Narrow" pitchFamily="34" charset="0"/>
              </a:rPr>
              <a:t>pycnocline</a:t>
            </a:r>
            <a:endParaRPr lang="en-US" sz="1050" dirty="0">
              <a:latin typeface="Arial Narrow" pitchFamily="34" charset="0"/>
            </a:endParaRPr>
          </a:p>
          <a:p>
            <a:pPr marL="228600" indent="-228600">
              <a:buAutoNum type="alphaLcParenBoth"/>
            </a:pPr>
            <a:r>
              <a:rPr lang="en-US" sz="1050" dirty="0">
                <a:latin typeface="Arial Narrow" pitchFamily="34" charset="0"/>
              </a:rPr>
              <a:t>Describe trends in the O</a:t>
            </a:r>
            <a:r>
              <a:rPr lang="en-US" sz="900" dirty="0">
                <a:latin typeface="Arial Narrow" pitchFamily="34" charset="0"/>
              </a:rPr>
              <a:t>2</a:t>
            </a:r>
            <a:r>
              <a:rPr lang="en-US" sz="1050" dirty="0">
                <a:latin typeface="Arial Narrow" pitchFamily="34" charset="0"/>
              </a:rPr>
              <a:t> profile</a:t>
            </a:r>
          </a:p>
        </p:txBody>
      </p:sp>
      <p:sp>
        <p:nvSpPr>
          <p:cNvPr id="75" name="TextBox 74"/>
          <p:cNvSpPr txBox="1"/>
          <p:nvPr/>
        </p:nvSpPr>
        <p:spPr>
          <a:xfrm>
            <a:off x="3842151" y="3412327"/>
            <a:ext cx="855390" cy="246221"/>
          </a:xfrm>
          <a:prstGeom prst="rect">
            <a:avLst/>
          </a:prstGeom>
          <a:noFill/>
        </p:spPr>
        <p:txBody>
          <a:bodyPr wrap="square" rtlCol="0">
            <a:spAutoFit/>
          </a:bodyPr>
          <a:lstStyle/>
          <a:p>
            <a:r>
              <a:rPr lang="en-AU" sz="1000" dirty="0">
                <a:latin typeface="Arial Narrow" panose="020B0606020202030204" pitchFamily="34" charset="0"/>
              </a:rPr>
              <a:t>halocline</a:t>
            </a:r>
          </a:p>
        </p:txBody>
      </p:sp>
      <p:sp>
        <p:nvSpPr>
          <p:cNvPr id="77" name="Rectangle 76"/>
          <p:cNvSpPr/>
          <p:nvPr/>
        </p:nvSpPr>
        <p:spPr>
          <a:xfrm>
            <a:off x="3891229" y="5400460"/>
            <a:ext cx="2241162" cy="286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Mixed, surface water</a:t>
            </a:r>
          </a:p>
        </p:txBody>
      </p:sp>
      <p:sp>
        <p:nvSpPr>
          <p:cNvPr id="78" name="Rectangle 77"/>
          <p:cNvSpPr/>
          <p:nvPr/>
        </p:nvSpPr>
        <p:spPr>
          <a:xfrm>
            <a:off x="3891229" y="5899038"/>
            <a:ext cx="2241162" cy="601999"/>
          </a:xfrm>
          <a:prstGeom prst="rect">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Deep water</a:t>
            </a:r>
          </a:p>
        </p:txBody>
      </p:sp>
      <p:sp>
        <p:nvSpPr>
          <p:cNvPr id="3" name="Rectangle 2"/>
          <p:cNvSpPr/>
          <p:nvPr/>
        </p:nvSpPr>
        <p:spPr>
          <a:xfrm>
            <a:off x="3891229" y="5672641"/>
            <a:ext cx="2241162" cy="2336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err="1">
                <a:solidFill>
                  <a:schemeClr val="tx1"/>
                </a:solidFill>
                <a:latin typeface="Arial Narrow" panose="020B0606020202030204" pitchFamily="34" charset="0"/>
              </a:rPr>
              <a:t>Pycnocline</a:t>
            </a:r>
            <a:r>
              <a:rPr lang="en-AU" sz="1200" dirty="0">
                <a:solidFill>
                  <a:schemeClr val="tx1"/>
                </a:solidFill>
                <a:latin typeface="Arial Narrow" panose="020B0606020202030204" pitchFamily="34" charset="0"/>
              </a:rPr>
              <a:t> layer</a:t>
            </a:r>
          </a:p>
        </p:txBody>
      </p:sp>
      <p:sp>
        <p:nvSpPr>
          <p:cNvPr id="30" name="TextBox 29"/>
          <p:cNvSpPr txBox="1"/>
          <p:nvPr/>
        </p:nvSpPr>
        <p:spPr>
          <a:xfrm>
            <a:off x="3842151" y="4296650"/>
            <a:ext cx="868165"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halocline</a:t>
            </a:r>
          </a:p>
        </p:txBody>
      </p:sp>
      <p:sp>
        <p:nvSpPr>
          <p:cNvPr id="4" name="TextBox 3"/>
          <p:cNvSpPr txBox="1"/>
          <p:nvPr/>
        </p:nvSpPr>
        <p:spPr>
          <a:xfrm>
            <a:off x="2569656" y="7041242"/>
            <a:ext cx="3680191" cy="246221"/>
          </a:xfrm>
          <a:prstGeom prst="rect">
            <a:avLst/>
          </a:prstGeom>
          <a:noFill/>
        </p:spPr>
        <p:txBody>
          <a:bodyPr wrap="square" rtlCol="0">
            <a:spAutoFit/>
          </a:bodyPr>
          <a:lstStyle/>
          <a:p>
            <a:r>
              <a:rPr lang="en-AU" sz="1000" dirty="0">
                <a:latin typeface="Arial Narrow" panose="020B0606020202030204" pitchFamily="34" charset="0"/>
              </a:rPr>
              <a:t>Depth (m)	Temp (°C) 	Salinity (</a:t>
            </a:r>
            <a:r>
              <a:rPr lang="en-AU" sz="1000" dirty="0" err="1">
                <a:latin typeface="Arial Narrow" panose="020B0606020202030204" pitchFamily="34" charset="0"/>
              </a:rPr>
              <a:t>ppt</a:t>
            </a:r>
            <a:r>
              <a:rPr lang="en-AU" sz="1000" dirty="0">
                <a:latin typeface="Arial Narrow" panose="020B0606020202030204" pitchFamily="34" charset="0"/>
              </a:rPr>
              <a:t>)	Oxygen (ml/L)</a:t>
            </a:r>
          </a:p>
        </p:txBody>
      </p:sp>
      <p:sp>
        <p:nvSpPr>
          <p:cNvPr id="5" name="TextBox 4"/>
          <p:cNvSpPr txBox="1"/>
          <p:nvPr/>
        </p:nvSpPr>
        <p:spPr>
          <a:xfrm>
            <a:off x="2672847" y="7240422"/>
            <a:ext cx="792088" cy="1323439"/>
          </a:xfrm>
          <a:prstGeom prst="rect">
            <a:avLst/>
          </a:prstGeom>
          <a:noFill/>
        </p:spPr>
        <p:txBody>
          <a:bodyPr wrap="square" rtlCol="0">
            <a:spAutoFit/>
          </a:bodyPr>
          <a:lstStyle/>
          <a:p>
            <a:r>
              <a:rPr lang="en-AU" sz="1000" dirty="0">
                <a:latin typeface="Arial Narrow" panose="020B0606020202030204" pitchFamily="34" charset="0"/>
              </a:rPr>
              <a:t>0</a:t>
            </a:r>
          </a:p>
          <a:p>
            <a:r>
              <a:rPr lang="en-AU" sz="1000" dirty="0">
                <a:latin typeface="Arial Narrow" panose="020B0606020202030204" pitchFamily="34" charset="0"/>
              </a:rPr>
              <a:t>250</a:t>
            </a:r>
          </a:p>
          <a:p>
            <a:r>
              <a:rPr lang="en-AU" sz="1000" dirty="0">
                <a:latin typeface="Arial Narrow" panose="020B0606020202030204" pitchFamily="34" charset="0"/>
              </a:rPr>
              <a:t>500</a:t>
            </a:r>
          </a:p>
          <a:p>
            <a:r>
              <a:rPr lang="en-AU" sz="1000" dirty="0">
                <a:latin typeface="Arial Narrow" panose="020B0606020202030204" pitchFamily="34" charset="0"/>
              </a:rPr>
              <a:t>750</a:t>
            </a:r>
          </a:p>
          <a:p>
            <a:r>
              <a:rPr lang="en-AU" sz="1000" dirty="0">
                <a:latin typeface="Arial Narrow" panose="020B0606020202030204" pitchFamily="34" charset="0"/>
              </a:rPr>
              <a:t>1000</a:t>
            </a:r>
          </a:p>
          <a:p>
            <a:r>
              <a:rPr lang="en-AU" sz="1000" dirty="0">
                <a:latin typeface="Arial Narrow" panose="020B0606020202030204" pitchFamily="34" charset="0"/>
              </a:rPr>
              <a:t>2000</a:t>
            </a:r>
          </a:p>
          <a:p>
            <a:r>
              <a:rPr lang="en-AU" sz="1000" dirty="0">
                <a:latin typeface="Arial Narrow" panose="020B0606020202030204" pitchFamily="34" charset="0"/>
              </a:rPr>
              <a:t>3000</a:t>
            </a:r>
          </a:p>
          <a:p>
            <a:r>
              <a:rPr lang="en-AU" sz="1000" dirty="0">
                <a:latin typeface="Arial Narrow" panose="020B0606020202030204" pitchFamily="34" charset="0"/>
              </a:rPr>
              <a:t>4000</a:t>
            </a:r>
          </a:p>
        </p:txBody>
      </p:sp>
      <p:cxnSp>
        <p:nvCxnSpPr>
          <p:cNvPr id="33" name="Straight Connector 32"/>
          <p:cNvCxnSpPr/>
          <p:nvPr/>
        </p:nvCxnSpPr>
        <p:spPr>
          <a:xfrm flipH="1">
            <a:off x="2621616" y="7257473"/>
            <a:ext cx="3618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1691" y="7240423"/>
            <a:ext cx="792088" cy="1323439"/>
          </a:xfrm>
          <a:prstGeom prst="rect">
            <a:avLst/>
          </a:prstGeom>
          <a:noFill/>
        </p:spPr>
        <p:txBody>
          <a:bodyPr wrap="square" rtlCol="0">
            <a:spAutoFit/>
          </a:bodyPr>
          <a:lstStyle/>
          <a:p>
            <a:r>
              <a:rPr lang="en-AU" sz="1000" dirty="0">
                <a:latin typeface="Arial Narrow" panose="020B0606020202030204" pitchFamily="34" charset="0"/>
              </a:rPr>
              <a:t>24.4</a:t>
            </a:r>
          </a:p>
          <a:p>
            <a:r>
              <a:rPr lang="en-AU" sz="1000" dirty="0">
                <a:latin typeface="Arial Narrow" panose="020B0606020202030204" pitchFamily="34" charset="0"/>
              </a:rPr>
              <a:t>21.2</a:t>
            </a:r>
          </a:p>
          <a:p>
            <a:r>
              <a:rPr lang="en-AU" sz="1000" dirty="0">
                <a:latin typeface="Arial Narrow" panose="020B0606020202030204" pitchFamily="34" charset="0"/>
              </a:rPr>
              <a:t>6.9</a:t>
            </a:r>
          </a:p>
          <a:p>
            <a:r>
              <a:rPr lang="en-AU" sz="1000" dirty="0">
                <a:latin typeface="Arial Narrow" panose="020B0606020202030204" pitchFamily="34" charset="0"/>
              </a:rPr>
              <a:t>5.1</a:t>
            </a:r>
          </a:p>
          <a:p>
            <a:r>
              <a:rPr lang="en-AU" sz="1000" dirty="0">
                <a:latin typeface="Arial Narrow" panose="020B0606020202030204" pitchFamily="34" charset="0"/>
              </a:rPr>
              <a:t>4.9</a:t>
            </a:r>
          </a:p>
          <a:p>
            <a:r>
              <a:rPr lang="en-AU" sz="1000" dirty="0">
                <a:latin typeface="Arial Narrow" panose="020B0606020202030204" pitchFamily="34" charset="0"/>
              </a:rPr>
              <a:t>4.8</a:t>
            </a:r>
          </a:p>
          <a:p>
            <a:r>
              <a:rPr lang="en-AU" sz="1000" dirty="0">
                <a:latin typeface="Arial Narrow" panose="020B0606020202030204" pitchFamily="34" charset="0"/>
              </a:rPr>
              <a:t>4.7</a:t>
            </a:r>
          </a:p>
          <a:p>
            <a:r>
              <a:rPr lang="en-AU" sz="1000" dirty="0">
                <a:latin typeface="Arial Narrow" panose="020B0606020202030204" pitchFamily="34" charset="0"/>
              </a:rPr>
              <a:t>4.6</a:t>
            </a:r>
          </a:p>
        </p:txBody>
      </p:sp>
      <p:sp>
        <p:nvSpPr>
          <p:cNvPr id="36" name="TextBox 35"/>
          <p:cNvSpPr txBox="1"/>
          <p:nvPr/>
        </p:nvSpPr>
        <p:spPr>
          <a:xfrm>
            <a:off x="4511846" y="7241564"/>
            <a:ext cx="792088" cy="1323439"/>
          </a:xfrm>
          <a:prstGeom prst="rect">
            <a:avLst/>
          </a:prstGeom>
          <a:noFill/>
        </p:spPr>
        <p:txBody>
          <a:bodyPr wrap="square" rtlCol="0">
            <a:spAutoFit/>
          </a:bodyPr>
          <a:lstStyle/>
          <a:p>
            <a:r>
              <a:rPr lang="en-AU" sz="1000" dirty="0">
                <a:latin typeface="Arial Narrow" panose="020B0606020202030204" pitchFamily="34" charset="0"/>
              </a:rPr>
              <a:t>36.5</a:t>
            </a:r>
          </a:p>
          <a:p>
            <a:r>
              <a:rPr lang="en-AU" sz="1000" dirty="0">
                <a:latin typeface="Arial Narrow" panose="020B0606020202030204" pitchFamily="34" charset="0"/>
              </a:rPr>
              <a:t>36.3</a:t>
            </a:r>
          </a:p>
          <a:p>
            <a:r>
              <a:rPr lang="en-AU" sz="1000" dirty="0">
                <a:latin typeface="Arial Narrow" panose="020B0606020202030204" pitchFamily="34" charset="0"/>
              </a:rPr>
              <a:t>35.6</a:t>
            </a:r>
          </a:p>
          <a:p>
            <a:r>
              <a:rPr lang="en-AU" sz="1000" dirty="0">
                <a:latin typeface="Arial Narrow" panose="020B0606020202030204" pitchFamily="34" charset="0"/>
              </a:rPr>
              <a:t>34.7</a:t>
            </a:r>
          </a:p>
          <a:p>
            <a:r>
              <a:rPr lang="en-AU" sz="1000" dirty="0">
                <a:latin typeface="Arial Narrow" panose="020B0606020202030204" pitchFamily="34" charset="0"/>
              </a:rPr>
              <a:t>34.4</a:t>
            </a:r>
          </a:p>
          <a:p>
            <a:r>
              <a:rPr lang="en-AU" sz="1000" dirty="0">
                <a:latin typeface="Arial Narrow" panose="020B0606020202030204" pitchFamily="34" charset="0"/>
              </a:rPr>
              <a:t>34.8</a:t>
            </a:r>
          </a:p>
          <a:p>
            <a:r>
              <a:rPr lang="en-AU" sz="1000" dirty="0">
                <a:latin typeface="Arial Narrow" panose="020B0606020202030204" pitchFamily="34" charset="0"/>
              </a:rPr>
              <a:t>34.9</a:t>
            </a:r>
          </a:p>
          <a:p>
            <a:r>
              <a:rPr lang="en-AU" sz="1000" dirty="0">
                <a:latin typeface="Arial Narrow" panose="020B0606020202030204" pitchFamily="34" charset="0"/>
              </a:rPr>
              <a:t>34.8</a:t>
            </a:r>
          </a:p>
        </p:txBody>
      </p:sp>
      <p:sp>
        <p:nvSpPr>
          <p:cNvPr id="37" name="TextBox 36"/>
          <p:cNvSpPr txBox="1"/>
          <p:nvPr/>
        </p:nvSpPr>
        <p:spPr>
          <a:xfrm>
            <a:off x="5417756" y="7233263"/>
            <a:ext cx="792088" cy="1477328"/>
          </a:xfrm>
          <a:prstGeom prst="rect">
            <a:avLst/>
          </a:prstGeom>
          <a:noFill/>
        </p:spPr>
        <p:txBody>
          <a:bodyPr wrap="square" rtlCol="0">
            <a:spAutoFit/>
          </a:bodyPr>
          <a:lstStyle/>
          <a:p>
            <a:r>
              <a:rPr lang="en-AU" sz="1000" dirty="0">
                <a:latin typeface="Arial Narrow" panose="020B0606020202030204" pitchFamily="34" charset="0"/>
              </a:rPr>
              <a:t>4.6</a:t>
            </a:r>
          </a:p>
          <a:p>
            <a:r>
              <a:rPr lang="en-AU" sz="1000" dirty="0">
                <a:latin typeface="Arial Narrow" panose="020B0606020202030204" pitchFamily="34" charset="0"/>
              </a:rPr>
              <a:t>4.7</a:t>
            </a:r>
          </a:p>
          <a:p>
            <a:r>
              <a:rPr lang="en-AU" sz="1000" dirty="0">
                <a:latin typeface="Arial Narrow" panose="020B0606020202030204" pitchFamily="34" charset="0"/>
              </a:rPr>
              <a:t>2.0</a:t>
            </a:r>
          </a:p>
          <a:p>
            <a:r>
              <a:rPr lang="en-AU" sz="1000" dirty="0">
                <a:latin typeface="Arial Narrow" panose="020B0606020202030204" pitchFamily="34" charset="0"/>
              </a:rPr>
              <a:t>3.5</a:t>
            </a:r>
          </a:p>
          <a:p>
            <a:r>
              <a:rPr lang="en-AU" sz="1000" dirty="0">
                <a:latin typeface="Arial Narrow" panose="020B0606020202030204" pitchFamily="34" charset="0"/>
              </a:rPr>
              <a:t>3.8</a:t>
            </a:r>
          </a:p>
          <a:p>
            <a:r>
              <a:rPr lang="en-AU" sz="1000" dirty="0">
                <a:latin typeface="Arial Narrow" panose="020B0606020202030204" pitchFamily="34" charset="0"/>
              </a:rPr>
              <a:t>5.1</a:t>
            </a:r>
          </a:p>
          <a:p>
            <a:r>
              <a:rPr lang="en-AU" sz="1000" dirty="0">
                <a:latin typeface="Arial Narrow" panose="020B0606020202030204" pitchFamily="34" charset="0"/>
              </a:rPr>
              <a:t>5.1</a:t>
            </a:r>
          </a:p>
          <a:p>
            <a:r>
              <a:rPr lang="en-AU" sz="1000" dirty="0">
                <a:latin typeface="Arial Narrow" panose="020B0606020202030204" pitchFamily="34" charset="0"/>
              </a:rPr>
              <a:t>5.1</a:t>
            </a:r>
          </a:p>
          <a:p>
            <a:endParaRPr lang="en-AU" sz="1000" dirty="0">
              <a:latin typeface="Arial Narrow" panose="020B0606020202030204" pitchFamily="34" charset="0"/>
            </a:endParaRPr>
          </a:p>
        </p:txBody>
      </p:sp>
      <p:sp>
        <p:nvSpPr>
          <p:cNvPr id="11" name="Rectangle 10"/>
          <p:cNvSpPr/>
          <p:nvPr/>
        </p:nvSpPr>
        <p:spPr>
          <a:xfrm>
            <a:off x="499251" y="1011203"/>
            <a:ext cx="5731690" cy="215216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07217" y="3229086"/>
            <a:ext cx="5731690" cy="198755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518157" y="5277125"/>
            <a:ext cx="5731690" cy="164902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522364" y="6986269"/>
            <a:ext cx="5731690" cy="16372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543616" y="8314319"/>
            <a:ext cx="1925095" cy="276999"/>
          </a:xfrm>
          <a:prstGeom prst="rect">
            <a:avLst/>
          </a:prstGeom>
          <a:noFill/>
        </p:spPr>
        <p:txBody>
          <a:bodyPr wrap="square" rtlCol="0">
            <a:spAutoFit/>
          </a:bodyPr>
          <a:lstStyle/>
          <a:p>
            <a:r>
              <a:rPr lang="en-AU" sz="600" i="1" dirty="0"/>
              <a:t>Hint: </a:t>
            </a:r>
            <a:r>
              <a:rPr lang="en-AU" sz="600" dirty="0"/>
              <a:t>Plot depth on the y-axis, in quadrant four of a </a:t>
            </a:r>
            <a:r>
              <a:rPr lang="en-AU" sz="600" dirty="0" err="1"/>
              <a:t>cartesian</a:t>
            </a:r>
            <a:r>
              <a:rPr lang="en-AU" sz="600" dirty="0"/>
              <a:t> plain (x axis on top) so it looks like the ocean</a:t>
            </a:r>
          </a:p>
        </p:txBody>
      </p:sp>
      <p:sp>
        <p:nvSpPr>
          <p:cNvPr id="54" name="TextBox 53">
            <a:extLst>
              <a:ext uri="{FF2B5EF4-FFF2-40B4-BE49-F238E27FC236}">
                <a16:creationId xmlns:a16="http://schemas.microsoft.com/office/drawing/2014/main" id="{C2C2E791-2EB9-4B6F-BB33-014B165F0051}"/>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All sorts of Clines – </a:t>
            </a:r>
            <a:r>
              <a:rPr lang="en-US" sz="1200" dirty="0">
                <a:latin typeface="Arial Narrow" pitchFamily="34" charset="0"/>
              </a:rPr>
              <a:t>Define thermocline, halocline and </a:t>
            </a:r>
            <a:r>
              <a:rPr lang="en-US" sz="1200" dirty="0" err="1">
                <a:latin typeface="Arial Narrow" pitchFamily="34" charset="0"/>
              </a:rPr>
              <a:t>pycnocline</a:t>
            </a:r>
            <a:endParaRPr lang="en-US" sz="1200" dirty="0">
              <a:latin typeface="Arial Narrow" pitchFamily="34" charset="0"/>
            </a:endParaRPr>
          </a:p>
          <a:p>
            <a:endParaRPr lang="en-US" sz="1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67" name="TextBox 17">
            <a:extLst>
              <a:ext uri="{FF2B5EF4-FFF2-40B4-BE49-F238E27FC236}">
                <a16:creationId xmlns:a16="http://schemas.microsoft.com/office/drawing/2014/main" id="{26C91C4B-B6D6-44AD-BCC5-A3800331842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34F67DCE-2E9B-47CB-9E82-4A4E23A7425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9" name="Straight Connector 68">
            <a:extLst>
              <a:ext uri="{FF2B5EF4-FFF2-40B4-BE49-F238E27FC236}">
                <a16:creationId xmlns:a16="http://schemas.microsoft.com/office/drawing/2014/main" id="{632DBA39-2500-4A30-8B75-024B2326D01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E004A2-3380-4874-BE6C-5D50803DFB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4" name="Rectangle 13">
            <a:extLst>
              <a:ext uri="{FF2B5EF4-FFF2-40B4-BE49-F238E27FC236}">
                <a16:creationId xmlns:a16="http://schemas.microsoft.com/office/drawing/2014/main" id="{A044CC10-256C-4FD8-BB56-458903166D75}"/>
              </a:ext>
            </a:extLst>
          </p:cNvPr>
          <p:cNvSpPr/>
          <p:nvPr/>
        </p:nvSpPr>
        <p:spPr>
          <a:xfrm>
            <a:off x="439214" y="8610815"/>
            <a:ext cx="6950226" cy="215444"/>
          </a:xfrm>
          <a:prstGeom prst="rect">
            <a:avLst/>
          </a:prstGeom>
        </p:spPr>
        <p:txBody>
          <a:bodyPr wrap="square">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AU" sz="700" dirty="0" err="1">
                <a:latin typeface="Arial Narrow" panose="020B0606020202030204" pitchFamily="34" charset="0"/>
              </a:rPr>
              <a:t>Pinet</a:t>
            </a:r>
            <a:r>
              <a:rPr lang="en-AU" sz="700" dirty="0">
                <a:latin typeface="Arial Narrow" panose="020B0606020202030204" pitchFamily="34" charset="0"/>
              </a:rPr>
              <a:t>, P. R. (1998). </a:t>
            </a:r>
            <a:r>
              <a:rPr lang="en-AU" sz="700" i="1" dirty="0">
                <a:latin typeface="Arial Narrow" panose="020B0606020202030204" pitchFamily="34" charset="0"/>
              </a:rPr>
              <a:t>Introduction to Oceanography: Web Enhanced Edition.</a:t>
            </a:r>
            <a:r>
              <a:rPr lang="en-AU" sz="700" dirty="0">
                <a:latin typeface="Arial Narrow" panose="020B0606020202030204" pitchFamily="34" charset="0"/>
              </a:rPr>
              <a:t> Jones and </a:t>
            </a:r>
            <a:r>
              <a:rPr lang="en-AU" sz="700" dirty="0" err="1">
                <a:latin typeface="Arial Narrow" panose="020B0606020202030204" pitchFamily="34" charset="0"/>
              </a:rPr>
              <a:t>Barlett</a:t>
            </a:r>
            <a:r>
              <a:rPr lang="en-AU" sz="700" dirty="0">
                <a:latin typeface="Arial Narrow" panose="020B0606020202030204" pitchFamily="34" charset="0"/>
              </a:rPr>
              <a:t> Publishers International (</a:t>
            </a:r>
            <a:r>
              <a:rPr lang="en-AU" sz="700" dirty="0" err="1">
                <a:latin typeface="Arial Narrow" panose="020B0606020202030204" pitchFamily="34" charset="0"/>
              </a:rPr>
              <a:t>OceanLink</a:t>
            </a:r>
            <a:r>
              <a:rPr lang="en-AU" sz="700" dirty="0">
                <a:latin typeface="Arial Narrow" panose="020B0606020202030204" pitchFamily="34" charset="0"/>
              </a:rPr>
              <a:t>). ISBN: 0763706140</a:t>
            </a:r>
            <a:r>
              <a:rPr lang="en-AU" sz="800" dirty="0">
                <a:latin typeface="Arial Narrow" panose="020B0606020202030204" pitchFamily="34" charset="0"/>
              </a:rPr>
              <a:t>. </a:t>
            </a:r>
            <a:endParaRPr lang="en-AU" dirty="0"/>
          </a:p>
        </p:txBody>
      </p:sp>
      <p:cxnSp>
        <p:nvCxnSpPr>
          <p:cNvPr id="2" name="Straight Connector 1">
            <a:extLst>
              <a:ext uri="{FF2B5EF4-FFF2-40B4-BE49-F238E27FC236}">
                <a16:creationId xmlns:a16="http://schemas.microsoft.com/office/drawing/2014/main" id="{9767FC46-59F8-72AA-51C6-90F146031867}"/>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FE56DA-B8D1-7C71-B04C-455E82CA6CD6}"/>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3B2B26E9-B5E6-D915-D9F0-F83DCFFDFA00}"/>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11060758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5754" y="1013211"/>
            <a:ext cx="5855005" cy="27699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1200" b="1" i="1" dirty="0">
                <a:latin typeface="Arial Narrow" panose="020B0606020202030204" pitchFamily="34" charset="0"/>
              </a:rPr>
              <a:t>“Resource management is not about managing the resource, it is about managing the people</a:t>
            </a:r>
            <a:r>
              <a:rPr lang="en-AU" sz="1200" b="1" dirty="0">
                <a:latin typeface="Arial Narrow" panose="020B0606020202030204" pitchFamily="34" charset="0"/>
              </a:rPr>
              <a:t>!”</a:t>
            </a:r>
          </a:p>
        </p:txBody>
      </p:sp>
      <p:sp>
        <p:nvSpPr>
          <p:cNvPr id="14" name="TextBox 13"/>
          <p:cNvSpPr txBox="1"/>
          <p:nvPr/>
        </p:nvSpPr>
        <p:spPr>
          <a:xfrm>
            <a:off x="423625" y="1324745"/>
            <a:ext cx="5962644" cy="461665"/>
          </a:xfrm>
          <a:prstGeom prst="rect">
            <a:avLst/>
          </a:prstGeom>
          <a:noFill/>
        </p:spPr>
        <p:txBody>
          <a:bodyPr wrap="square" rtlCol="0">
            <a:spAutoFit/>
          </a:bodyPr>
          <a:lstStyle/>
          <a:p>
            <a:pPr algn="ctr"/>
            <a:r>
              <a:rPr lang="en-AU" sz="1200" i="1" dirty="0">
                <a:latin typeface="Arial Narrow" panose="020B0606020202030204" pitchFamily="34" charset="0"/>
              </a:rPr>
              <a:t>“The management of marine resources is a politically and culturally driven process, </a:t>
            </a:r>
            <a:br>
              <a:rPr lang="en-AU" sz="1200" i="1" dirty="0">
                <a:latin typeface="Arial Narrow" panose="020B0606020202030204" pitchFamily="34" charset="0"/>
              </a:rPr>
            </a:br>
            <a:r>
              <a:rPr lang="en-AU" sz="1200" i="1" dirty="0">
                <a:latin typeface="Arial Narrow" panose="020B0606020202030204" pitchFamily="34" charset="0"/>
              </a:rPr>
              <a:t>shaped by human livelihoods and perceptions” </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15" name="TextBox 14"/>
          <p:cNvSpPr txBox="1"/>
          <p:nvPr/>
        </p:nvSpPr>
        <p:spPr>
          <a:xfrm>
            <a:off x="404197" y="2583595"/>
            <a:ext cx="590272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Levine A. S., Richmond, L. and Lopez-</a:t>
            </a:r>
            <a:r>
              <a:rPr lang="en-AU" sz="600" dirty="0" err="1">
                <a:latin typeface="Arial Narrow" panose="020B0606020202030204" pitchFamily="34" charset="0"/>
              </a:rPr>
              <a:t>Carr</a:t>
            </a:r>
            <a:r>
              <a:rPr lang="en-AU" sz="600" dirty="0">
                <a:latin typeface="Arial Narrow" panose="020B0606020202030204" pitchFamily="34" charset="0"/>
              </a:rPr>
              <a:t>, D. (2015). Marine resource management: culture, livelihoods, and governance. </a:t>
            </a:r>
            <a:r>
              <a:rPr lang="en-AU" sz="600" i="1" dirty="0">
                <a:latin typeface="Arial Narrow" panose="020B0606020202030204" pitchFamily="34" charset="0"/>
              </a:rPr>
              <a:t>Applied Geography. Vol 59. P. 56-59. DOI: 10.1016/j.apgeog.2015.01.016</a:t>
            </a:r>
          </a:p>
        </p:txBody>
      </p:sp>
      <p:cxnSp>
        <p:nvCxnSpPr>
          <p:cNvPr id="16" name="Straight Connector 15"/>
          <p:cNvCxnSpPr/>
          <p:nvPr/>
        </p:nvCxnSpPr>
        <p:spPr>
          <a:xfrm flipH="1">
            <a:off x="465754" y="13370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5754" y="1799234"/>
            <a:ext cx="5863484" cy="7974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your interpretation of the two statements provided above? Ans.</a:t>
            </a:r>
          </a:p>
        </p:txBody>
      </p:sp>
      <p:sp>
        <p:nvSpPr>
          <p:cNvPr id="18" name="Rectangle 17"/>
          <p:cNvSpPr/>
          <p:nvPr/>
        </p:nvSpPr>
        <p:spPr>
          <a:xfrm>
            <a:off x="504437" y="2067955"/>
            <a:ext cx="5764980" cy="4521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4" name="Rectangle 23"/>
          <p:cNvSpPr/>
          <p:nvPr/>
        </p:nvSpPr>
        <p:spPr>
          <a:xfrm>
            <a:off x="447850" y="5519033"/>
            <a:ext cx="5863484" cy="8632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might happen if stakeholders are </a:t>
            </a:r>
            <a:r>
              <a:rPr lang="en-AU" sz="1200" b="1" i="1" dirty="0">
                <a:solidFill>
                  <a:schemeClr val="tx1"/>
                </a:solidFill>
                <a:latin typeface="Arial Narrow" pitchFamily="34" charset="0"/>
              </a:rPr>
              <a:t>not</a:t>
            </a:r>
            <a:r>
              <a:rPr lang="en-AU" sz="1200" b="1" dirty="0">
                <a:solidFill>
                  <a:schemeClr val="tx1"/>
                </a:solidFill>
                <a:latin typeface="Arial Narrow" pitchFamily="34" charset="0"/>
              </a:rPr>
              <a:t> included in this process? Ans.</a:t>
            </a:r>
          </a:p>
        </p:txBody>
      </p:sp>
      <p:sp>
        <p:nvSpPr>
          <p:cNvPr id="25" name="Rectangle 24"/>
          <p:cNvSpPr/>
          <p:nvPr/>
        </p:nvSpPr>
        <p:spPr>
          <a:xfrm>
            <a:off x="474414" y="5774024"/>
            <a:ext cx="5764980" cy="55619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p:cNvSpPr/>
          <p:nvPr/>
        </p:nvSpPr>
        <p:spPr>
          <a:xfrm>
            <a:off x="457275" y="7514519"/>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governing party towards stakeholders? Ans</a:t>
            </a:r>
            <a:r>
              <a:rPr lang="en-AU" sz="1200" dirty="0">
                <a:solidFill>
                  <a:schemeClr val="tx1"/>
                </a:solidFill>
                <a:latin typeface="Arial Narrow" pitchFamily="34" charset="0"/>
              </a:rPr>
              <a:t>.</a:t>
            </a:r>
            <a:endParaRPr lang="en-AU" sz="1200" b="1" dirty="0">
              <a:solidFill>
                <a:schemeClr val="tx1"/>
              </a:solidFill>
              <a:latin typeface="Arial Narrow" pitchFamily="34" charset="0"/>
            </a:endParaRPr>
          </a:p>
        </p:txBody>
      </p:sp>
      <p:sp>
        <p:nvSpPr>
          <p:cNvPr id="27" name="Rectangle 26"/>
          <p:cNvSpPr/>
          <p:nvPr/>
        </p:nvSpPr>
        <p:spPr>
          <a:xfrm>
            <a:off x="522756" y="7772775"/>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 </a:t>
            </a:r>
          </a:p>
        </p:txBody>
      </p:sp>
      <p:sp>
        <p:nvSpPr>
          <p:cNvPr id="28" name="Rectangle 27"/>
          <p:cNvSpPr/>
          <p:nvPr/>
        </p:nvSpPr>
        <p:spPr>
          <a:xfrm>
            <a:off x="447850" y="5149019"/>
            <a:ext cx="5863484" cy="3054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Tick the components that </a:t>
            </a:r>
            <a:r>
              <a:rPr lang="en-AU" sz="1200" dirty="0">
                <a:solidFill>
                  <a:schemeClr val="tx1"/>
                </a:solidFill>
                <a:latin typeface="Arial Narrow" pitchFamily="34" charset="0"/>
              </a:rPr>
              <a:t>(should) </a:t>
            </a:r>
            <a:r>
              <a:rPr lang="en-AU" sz="1200" b="1" dirty="0">
                <a:solidFill>
                  <a:schemeClr val="tx1"/>
                </a:solidFill>
                <a:latin typeface="Arial Narrow" pitchFamily="34" charset="0"/>
              </a:rPr>
              <a:t>involve stakeholder consultation &amp;/or participation</a:t>
            </a:r>
          </a:p>
        </p:txBody>
      </p:sp>
      <p:sp>
        <p:nvSpPr>
          <p:cNvPr id="36" name="TextBox 35"/>
          <p:cNvSpPr txBox="1"/>
          <p:nvPr/>
        </p:nvSpPr>
        <p:spPr>
          <a:xfrm>
            <a:off x="394480" y="6450364"/>
            <a:ext cx="6037162" cy="1077218"/>
          </a:xfrm>
          <a:prstGeom prst="rect">
            <a:avLst/>
          </a:prstGeom>
          <a:noFill/>
        </p:spPr>
        <p:txBody>
          <a:bodyPr wrap="square" rtlCol="0">
            <a:spAutoFit/>
          </a:bodyPr>
          <a:lstStyle/>
          <a:p>
            <a:pPr algn="just"/>
            <a:r>
              <a:rPr lang="en-AU" sz="1600" b="1" dirty="0">
                <a:latin typeface="Arial Narrow" panose="020B0606020202030204" pitchFamily="34" charset="0"/>
              </a:rPr>
              <a:t>A combined effort</a:t>
            </a:r>
          </a:p>
          <a:p>
            <a:pPr algn="just"/>
            <a:r>
              <a:rPr lang="en-AU" sz="1200" dirty="0">
                <a:latin typeface="Arial Narrow" panose="020B0606020202030204" pitchFamily="34" charset="0"/>
              </a:rPr>
              <a:t>Solving complex environmental problems requires flexible and transparent decision-making that embraces a diversity of knowledges and values. Therefore, in many countries (including ours) stakeholder participation is embedded in policy</a:t>
            </a:r>
            <a:r>
              <a:rPr lang="en-AU" sz="1200" baseline="30000" dirty="0">
                <a:latin typeface="Arial Narrow" panose="020B0606020202030204" pitchFamily="34" charset="0"/>
              </a:rPr>
              <a:t>[2]</a:t>
            </a:r>
            <a:r>
              <a:rPr lang="en-AU" sz="1200" dirty="0">
                <a:latin typeface="Arial Narrow" panose="020B0606020202030204" pitchFamily="34" charset="0"/>
              </a:rPr>
              <a:t>. The role of the governing party is to provide lots of opportunities for stakeholders to participate in the decision-making process to ensure outcomes are sustainable. </a:t>
            </a:r>
          </a:p>
        </p:txBody>
      </p:sp>
      <p:sp>
        <p:nvSpPr>
          <p:cNvPr id="38" name="Rectangle 37"/>
          <p:cNvSpPr/>
          <p:nvPr/>
        </p:nvSpPr>
        <p:spPr>
          <a:xfrm>
            <a:off x="457275" y="8106346"/>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stakeholders? Ans.</a:t>
            </a:r>
          </a:p>
        </p:txBody>
      </p:sp>
      <p:sp>
        <p:nvSpPr>
          <p:cNvPr id="39" name="Rectangle 38"/>
          <p:cNvSpPr/>
          <p:nvPr/>
        </p:nvSpPr>
        <p:spPr>
          <a:xfrm>
            <a:off x="522756" y="8364602"/>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42" name="Straight Connector 41"/>
          <p:cNvCxnSpPr/>
          <p:nvPr/>
        </p:nvCxnSpPr>
        <p:spPr>
          <a:xfrm flipH="1">
            <a:off x="444616" y="6444208"/>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39" y="8641198"/>
            <a:ext cx="6173727" cy="184666"/>
          </a:xfrm>
          <a:prstGeom prst="rect">
            <a:avLst/>
          </a:prstGeom>
        </p:spPr>
        <p:txBody>
          <a:bodyPr wrap="square">
            <a:spAutoFit/>
          </a:bodyPr>
          <a:lstStyle/>
          <a:p>
            <a:r>
              <a:rPr lang="en-AU" sz="600" baseline="30000" dirty="0">
                <a:latin typeface="Arial Narrow" panose="020B0606020202030204" pitchFamily="34" charset="0"/>
              </a:rPr>
              <a:t>[2] </a:t>
            </a:r>
            <a:r>
              <a:rPr lang="en-AU" sz="600" dirty="0">
                <a:latin typeface="Arial Narrow" panose="020B0606020202030204" pitchFamily="34" charset="0"/>
              </a:rPr>
              <a:t>Reed, M. S. (2008). Stakeholder participation for environmental management: A literature review. </a:t>
            </a:r>
            <a:r>
              <a:rPr lang="en-AU" sz="600" i="1" dirty="0">
                <a:latin typeface="Arial Narrow" panose="020B0606020202030204" pitchFamily="34" charset="0"/>
              </a:rPr>
              <a:t>Biological Conservation. Vol 141. Issue 10. P. 2417-2431. DOI: 10.1016/j.biocon.2008.07.014</a:t>
            </a:r>
          </a:p>
        </p:txBody>
      </p:sp>
      <p:sp>
        <p:nvSpPr>
          <p:cNvPr id="41" name="TextBox 40">
            <a:extLst>
              <a:ext uri="{FF2B5EF4-FFF2-40B4-BE49-F238E27FC236}">
                <a16:creationId xmlns:a16="http://schemas.microsoft.com/office/drawing/2014/main" id="{955BCAF1-5CCC-442F-8CCD-BC9D8564BF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17">
            <a:extLst>
              <a:ext uri="{FF2B5EF4-FFF2-40B4-BE49-F238E27FC236}">
                <a16:creationId xmlns:a16="http://schemas.microsoft.com/office/drawing/2014/main" id="{E38DA933-5B8D-46FD-8CD0-1D09ECECF11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5" name="Straight Connector 44">
            <a:extLst>
              <a:ext uri="{FF2B5EF4-FFF2-40B4-BE49-F238E27FC236}">
                <a16:creationId xmlns:a16="http://schemas.microsoft.com/office/drawing/2014/main" id="{21EF4CB5-8826-438A-93EC-FC28B509FA9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BB685A3-00D2-4231-A312-CE1035BD5852}"/>
              </a:ext>
            </a:extLst>
          </p:cNvPr>
          <p:cNvSpPr txBox="1"/>
          <p:nvPr/>
        </p:nvSpPr>
        <p:spPr>
          <a:xfrm>
            <a:off x="1410717" y="61659"/>
            <a:ext cx="4250531" cy="830997"/>
          </a:xfrm>
          <a:prstGeom prst="rect">
            <a:avLst/>
          </a:prstGeom>
          <a:noFill/>
        </p:spPr>
        <p:txBody>
          <a:bodyPr wrap="square" rtlCol="0">
            <a:spAutoFit/>
          </a:bodyPr>
          <a:lstStyle/>
          <a:p>
            <a:r>
              <a:rPr lang="en-US" b="1" dirty="0">
                <a:latin typeface="Arial Narrow" pitchFamily="34" charset="0"/>
              </a:rPr>
              <a:t>The human dimension of marine management – </a:t>
            </a:r>
            <a:r>
              <a:rPr lang="en-US" sz="1200" dirty="0">
                <a:latin typeface="Arial Narrow" pitchFamily="34" charset="0"/>
              </a:rPr>
              <a:t>Describe the role of stakeholders in the use and management of marine ecosystems</a:t>
            </a:r>
          </a:p>
        </p:txBody>
      </p:sp>
      <p:sp>
        <p:nvSpPr>
          <p:cNvPr id="47" name="TextBox 46">
            <a:extLst>
              <a:ext uri="{FF2B5EF4-FFF2-40B4-BE49-F238E27FC236}">
                <a16:creationId xmlns:a16="http://schemas.microsoft.com/office/drawing/2014/main" id="{06503414-9184-411A-BFD3-6BFDE090C48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1" name="TextBox 30">
            <a:extLst>
              <a:ext uri="{FF2B5EF4-FFF2-40B4-BE49-F238E27FC236}">
                <a16:creationId xmlns:a16="http://schemas.microsoft.com/office/drawing/2014/main" id="{54035912-E72D-4E00-A21D-A8601D5B69EF}"/>
              </a:ext>
            </a:extLst>
          </p:cNvPr>
          <p:cNvSpPr txBox="1"/>
          <p:nvPr/>
        </p:nvSpPr>
        <p:spPr>
          <a:xfrm>
            <a:off x="394480" y="2763201"/>
            <a:ext cx="5934758" cy="2369880"/>
          </a:xfrm>
          <a:prstGeom prst="rect">
            <a:avLst/>
          </a:prstGeom>
          <a:noFill/>
        </p:spPr>
        <p:txBody>
          <a:bodyPr wrap="square" rtlCol="0">
            <a:spAutoFit/>
          </a:bodyPr>
          <a:lstStyle/>
          <a:p>
            <a:pPr algn="just"/>
            <a:r>
              <a:rPr lang="en-AU" sz="1600" b="1" dirty="0">
                <a:latin typeface="Arial Narrow" panose="020B0606020202030204" pitchFamily="34" charset="0"/>
              </a:rPr>
              <a:t>Planning for success</a:t>
            </a:r>
          </a:p>
          <a:p>
            <a:pPr algn="just"/>
            <a:r>
              <a:rPr lang="en-AU" sz="1200" dirty="0">
                <a:latin typeface="Arial Narrow" panose="020B0606020202030204" pitchFamily="34" charset="0"/>
              </a:rPr>
              <a:t>First, let’s grasp an understanding of the </a:t>
            </a:r>
            <a:r>
              <a:rPr lang="en-AU" sz="1200" b="1" i="1" dirty="0">
                <a:latin typeface="Arial Narrow" panose="020B0606020202030204" pitchFamily="34" charset="0"/>
              </a:rPr>
              <a:t>planning</a:t>
            </a:r>
            <a:r>
              <a:rPr lang="en-AU" sz="1200" b="1" dirty="0">
                <a:latin typeface="Arial Narrow" panose="020B0606020202030204" pitchFamily="34" charset="0"/>
              </a:rPr>
              <a:t> </a:t>
            </a:r>
            <a:r>
              <a:rPr lang="en-AU" sz="1200" dirty="0">
                <a:latin typeface="Arial Narrow" panose="020B0606020202030204" pitchFamily="34" charset="0"/>
              </a:rPr>
              <a:t>component of marine management. </a:t>
            </a:r>
          </a:p>
          <a:p>
            <a:pPr algn="just"/>
            <a:endParaRPr lang="en-AU" sz="700" dirty="0">
              <a:latin typeface="Arial Narrow" panose="020B0606020202030204" pitchFamily="34" charset="0"/>
            </a:endParaRPr>
          </a:p>
          <a:p>
            <a:pPr marL="171450" indent="-171450" algn="just">
              <a:buFont typeface="Wingdings" panose="05000000000000000000" pitchFamily="2" charset="2"/>
              <a:buChar char="q"/>
            </a:pPr>
            <a:r>
              <a:rPr lang="en-AU" sz="1200" b="1" dirty="0">
                <a:latin typeface="Arial Narrow" panose="020B0606020202030204" pitchFamily="34" charset="0"/>
              </a:rPr>
              <a:t>Define</a:t>
            </a:r>
            <a:r>
              <a:rPr lang="en-AU" sz="1200" dirty="0">
                <a:latin typeface="Arial Narrow" panose="020B0606020202030204" pitchFamily="34" charset="0"/>
              </a:rPr>
              <a:t> </a:t>
            </a:r>
            <a:r>
              <a:rPr lang="en-AU" sz="1200" b="1" dirty="0">
                <a:latin typeface="Arial Narrow" panose="020B0606020202030204" pitchFamily="34" charset="0"/>
              </a:rPr>
              <a:t>the objective </a:t>
            </a:r>
            <a:r>
              <a:rPr lang="en-AU" sz="1200" dirty="0">
                <a:latin typeface="Arial Narrow" panose="020B0606020202030204" pitchFamily="34" charset="0"/>
              </a:rPr>
              <a:t>(what needs to be achieved?). Find out what stakeholders want/need. </a:t>
            </a:r>
          </a:p>
          <a:p>
            <a:pPr marL="171450" indent="-171450" algn="just">
              <a:buFont typeface="Wingdings" panose="05000000000000000000" pitchFamily="2" charset="2"/>
              <a:buChar char="q"/>
            </a:pPr>
            <a:r>
              <a:rPr lang="en-AU" sz="1200" b="1" dirty="0">
                <a:latin typeface="Arial Narrow" panose="020B0606020202030204" pitchFamily="34" charset="0"/>
              </a:rPr>
              <a:t>Make a plan</a:t>
            </a:r>
            <a:r>
              <a:rPr lang="en-AU" sz="1200" dirty="0">
                <a:latin typeface="Arial Narrow" panose="020B0606020202030204" pitchFamily="34" charset="0"/>
              </a:rPr>
              <a:t> using an </a:t>
            </a:r>
            <a:r>
              <a:rPr lang="en-AU" sz="1200" i="1" dirty="0">
                <a:latin typeface="Arial Narrow" panose="020B0606020202030204" pitchFamily="34" charset="0"/>
              </a:rPr>
              <a:t>integrated </a:t>
            </a:r>
            <a:r>
              <a:rPr lang="en-AU" sz="1200" dirty="0">
                <a:latin typeface="Arial Narrow" panose="020B0606020202030204" pitchFamily="34" charset="0"/>
              </a:rPr>
              <a:t>planning approach. Again, include stakeholder input.</a:t>
            </a:r>
          </a:p>
          <a:p>
            <a:pPr marL="171450" indent="-171450" algn="just">
              <a:buFont typeface="Wingdings" panose="05000000000000000000" pitchFamily="2" charset="2"/>
              <a:buChar char="q"/>
            </a:pPr>
            <a:r>
              <a:rPr lang="en-AU" sz="1200" b="1" dirty="0">
                <a:latin typeface="Arial Narrow" panose="020B0606020202030204" pitchFamily="34" charset="0"/>
              </a:rPr>
              <a:t>Consult </a:t>
            </a:r>
            <a:r>
              <a:rPr lang="en-AU" sz="1200" dirty="0">
                <a:latin typeface="Arial Narrow" panose="020B0606020202030204" pitchFamily="34" charset="0"/>
              </a:rPr>
              <a:t>with stakeholders (hold meetings and workshops etc.) to gain feedback on the plan. </a:t>
            </a:r>
          </a:p>
          <a:p>
            <a:pPr marL="171450" indent="-171450" algn="just">
              <a:buFont typeface="Wingdings" panose="05000000000000000000" pitchFamily="2" charset="2"/>
              <a:buChar char="q"/>
            </a:pPr>
            <a:r>
              <a:rPr lang="en-AU" sz="1200" b="1" dirty="0">
                <a:latin typeface="Arial Narrow" panose="020B0606020202030204" pitchFamily="34" charset="0"/>
              </a:rPr>
              <a:t>Collect information </a:t>
            </a:r>
            <a:r>
              <a:rPr lang="en-AU" sz="1200" dirty="0">
                <a:latin typeface="Arial Narrow" panose="020B0606020202030204" pitchFamily="34" charset="0"/>
              </a:rPr>
              <a:t>(</a:t>
            </a:r>
            <a:r>
              <a:rPr lang="en-AU" sz="1200" u="sng" dirty="0">
                <a:latin typeface="Arial Narrow" panose="020B0606020202030204" pitchFamily="34" charset="0"/>
              </a:rPr>
              <a:t>research</a:t>
            </a:r>
            <a:r>
              <a:rPr lang="en-AU" sz="1200" b="1" dirty="0">
                <a:latin typeface="Arial Narrow" panose="020B0606020202030204" pitchFamily="34" charset="0"/>
              </a:rPr>
              <a:t> </a:t>
            </a:r>
            <a:r>
              <a:rPr lang="en-AU" sz="1200" dirty="0">
                <a:latin typeface="Arial Narrow" panose="020B0606020202030204" pitchFamily="34" charset="0"/>
              </a:rPr>
              <a:t>and monitoring, surveys, data analysis, etc.) </a:t>
            </a:r>
          </a:p>
          <a:p>
            <a:pPr marL="171450" indent="-171450" algn="just">
              <a:buFont typeface="Wingdings" panose="05000000000000000000" pitchFamily="2" charset="2"/>
              <a:buChar char="q"/>
            </a:pPr>
            <a:r>
              <a:rPr lang="en-AU" sz="1200" b="1" dirty="0">
                <a:latin typeface="Arial Narrow" panose="020B0606020202030204" pitchFamily="34" charset="0"/>
              </a:rPr>
              <a:t>Disseminate</a:t>
            </a:r>
            <a:r>
              <a:rPr lang="en-AU" sz="1200" dirty="0">
                <a:latin typeface="Arial Narrow" panose="020B0606020202030204" pitchFamily="34" charset="0"/>
              </a:rPr>
              <a:t> the information (publicize, spread the word, educate)</a:t>
            </a:r>
          </a:p>
          <a:p>
            <a:pPr marL="171450" indent="-171450" algn="just">
              <a:buFont typeface="Wingdings" panose="05000000000000000000" pitchFamily="2" charset="2"/>
              <a:buChar char="q"/>
            </a:pPr>
            <a:r>
              <a:rPr lang="en-AU" sz="1200" b="1" dirty="0">
                <a:latin typeface="Arial Narrow" panose="020B0606020202030204" pitchFamily="34" charset="0"/>
              </a:rPr>
              <a:t>Public consultation</a:t>
            </a:r>
            <a:r>
              <a:rPr lang="en-AU" sz="1200" dirty="0">
                <a:latin typeface="Arial Narrow" panose="020B0606020202030204" pitchFamily="34" charset="0"/>
              </a:rPr>
              <a:t> (invite the community to have their say)</a:t>
            </a:r>
          </a:p>
          <a:p>
            <a:pPr marL="171450" indent="-171450" algn="just">
              <a:buFont typeface="Wingdings" panose="05000000000000000000" pitchFamily="2" charset="2"/>
              <a:buChar char="q"/>
            </a:pPr>
            <a:r>
              <a:rPr lang="en-AU" sz="1200" b="1" dirty="0">
                <a:latin typeface="Arial Narrow" panose="020B0606020202030204" pitchFamily="34" charset="0"/>
              </a:rPr>
              <a:t>Draw up papers </a:t>
            </a:r>
            <a:r>
              <a:rPr lang="en-AU" sz="1200" dirty="0">
                <a:latin typeface="Arial Narrow" panose="020B0606020202030204" pitchFamily="34" charset="0"/>
              </a:rPr>
              <a:t>outlining any issues and options</a:t>
            </a:r>
          </a:p>
          <a:p>
            <a:pPr marL="171450" indent="-171450" algn="just">
              <a:buFont typeface="Wingdings" panose="05000000000000000000" pitchFamily="2" charset="2"/>
              <a:buChar char="q"/>
            </a:pPr>
            <a:r>
              <a:rPr lang="en-AU" sz="1200" b="1" dirty="0">
                <a:latin typeface="Arial Narrow" panose="020B0606020202030204" pitchFamily="34" charset="0"/>
              </a:rPr>
              <a:t>Develop draft plans</a:t>
            </a:r>
          </a:p>
          <a:p>
            <a:pPr marL="171450" indent="-171450" algn="just">
              <a:buFont typeface="Wingdings" panose="05000000000000000000" pitchFamily="2" charset="2"/>
              <a:buChar char="q"/>
            </a:pPr>
            <a:r>
              <a:rPr lang="en-AU" sz="1200" b="1" dirty="0">
                <a:latin typeface="Arial Narrow" panose="020B0606020202030204" pitchFamily="34" charset="0"/>
              </a:rPr>
              <a:t>Review</a:t>
            </a:r>
          </a:p>
        </p:txBody>
      </p:sp>
      <p:cxnSp>
        <p:nvCxnSpPr>
          <p:cNvPr id="32" name="Straight Connector 31">
            <a:extLst>
              <a:ext uri="{FF2B5EF4-FFF2-40B4-BE49-F238E27FC236}">
                <a16:creationId xmlns:a16="http://schemas.microsoft.com/office/drawing/2014/main" id="{D0940E09-F327-4770-BF32-8DFACA0EA5CB}"/>
              </a:ext>
            </a:extLst>
          </p:cNvPr>
          <p:cNvCxnSpPr/>
          <p:nvPr/>
        </p:nvCxnSpPr>
        <p:spPr>
          <a:xfrm flipH="1">
            <a:off x="465754" y="276320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EA48FFBA-1943-BA20-A0D7-355058506AD9}"/>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10F2A71-D523-30C9-F222-398E870015A2}"/>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3DF45AB0-0201-401D-B6EF-8B714140A0CF}"/>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13253163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778" y="1213876"/>
            <a:ext cx="1664598" cy="955189"/>
          </a:xfrm>
          <a:prstGeom prst="rect">
            <a:avLst/>
          </a:prstGeom>
        </p:spPr>
      </p:pic>
      <p:sp>
        <p:nvSpPr>
          <p:cNvPr id="4" name="TextBox 3"/>
          <p:cNvSpPr txBox="1"/>
          <p:nvPr/>
        </p:nvSpPr>
        <p:spPr>
          <a:xfrm>
            <a:off x="2163405" y="962804"/>
            <a:ext cx="2203092" cy="1723549"/>
          </a:xfrm>
          <a:prstGeom prst="rect">
            <a:avLst/>
          </a:prstGeom>
          <a:noFill/>
        </p:spPr>
        <p:txBody>
          <a:bodyPr wrap="square" rtlCol="0">
            <a:spAutoFit/>
          </a:bodyPr>
          <a:lstStyle/>
          <a:p>
            <a:r>
              <a:rPr lang="en-AU" sz="1600" b="1" dirty="0"/>
              <a:t>Are you Ego-centric….. </a:t>
            </a:r>
          </a:p>
          <a:p>
            <a:pPr algn="just"/>
            <a:r>
              <a:rPr lang="en-AU" sz="800" dirty="0">
                <a:latin typeface="Arial Narrow" panose="020B0606020202030204" pitchFamily="34" charset="0"/>
              </a:rPr>
              <a:t>Are you self-centred? Do you like to win an argument, seldom acknowledging your mistakes? Do you think people should give you top priority? Do you constantly re-live and talk about moments of glory from the past? Do you get offended by criticism easily because you believe you are superior to others and it’s not cool to criticise superiors? Do you feel possessive of your possessions, not wanting to share? Do you feel lonely because no-one else meets your standards? </a:t>
            </a:r>
          </a:p>
          <a:p>
            <a:endParaRPr lang="en-AU" dirty="0"/>
          </a:p>
        </p:txBody>
      </p:sp>
      <p:sp>
        <p:nvSpPr>
          <p:cNvPr id="5" name="Rectangle 4"/>
          <p:cNvSpPr/>
          <p:nvPr/>
        </p:nvSpPr>
        <p:spPr>
          <a:xfrm>
            <a:off x="454975" y="2407148"/>
            <a:ext cx="5863484" cy="21544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AU" sz="800" b="1" dirty="0">
                <a:latin typeface="Arial Narrow" panose="020B0606020202030204" pitchFamily="34" charset="0"/>
              </a:rPr>
              <a:t>Q. </a:t>
            </a:r>
            <a:r>
              <a:rPr lang="en-AU" sz="800" dirty="0">
                <a:latin typeface="Arial Narrow" panose="020B0606020202030204" pitchFamily="34" charset="0"/>
              </a:rPr>
              <a:t>Do you share the view that shortages in natural resources will always be overcome by advances in technology? If Yes, you are also ‘</a:t>
            </a:r>
            <a:r>
              <a:rPr lang="en-AU" sz="800" b="1" dirty="0" err="1">
                <a:latin typeface="Arial Narrow" panose="020B0606020202030204" pitchFamily="34" charset="0"/>
              </a:rPr>
              <a:t>technocentric</a:t>
            </a:r>
            <a:r>
              <a:rPr lang="en-AU" sz="800" dirty="0">
                <a:latin typeface="Arial Narrow" panose="020B0606020202030204" pitchFamily="34" charset="0"/>
              </a:rPr>
              <a:t>’</a:t>
            </a:r>
          </a:p>
        </p:txBody>
      </p:sp>
      <p:sp>
        <p:nvSpPr>
          <p:cNvPr id="13" name="TextBox 12"/>
          <p:cNvSpPr txBox="1"/>
          <p:nvPr/>
        </p:nvSpPr>
        <p:spPr>
          <a:xfrm>
            <a:off x="4293097" y="958193"/>
            <a:ext cx="2036141" cy="1446550"/>
          </a:xfrm>
          <a:prstGeom prst="rect">
            <a:avLst/>
          </a:prstGeom>
          <a:noFill/>
        </p:spPr>
        <p:txBody>
          <a:bodyPr wrap="square" rtlCol="0">
            <a:spAutoFit/>
          </a:bodyPr>
          <a:lstStyle/>
          <a:p>
            <a:r>
              <a:rPr lang="en-AU" sz="1600" b="1" dirty="0"/>
              <a:t>…or Eco-centric? </a:t>
            </a:r>
          </a:p>
          <a:p>
            <a:r>
              <a:rPr lang="en-AU" sz="800" dirty="0">
                <a:latin typeface="Arial Narrow" panose="020B0606020202030204" pitchFamily="34" charset="0"/>
              </a:rPr>
              <a:t>Do you value nature as much as yourself? Do you concern yourself with moral issues that are </a:t>
            </a:r>
            <a:r>
              <a:rPr lang="en-AU" sz="800" i="1" dirty="0">
                <a:latin typeface="Arial Narrow" panose="020B0606020202030204" pitchFamily="34" charset="0"/>
              </a:rPr>
              <a:t>not</a:t>
            </a:r>
            <a:r>
              <a:rPr lang="en-AU" sz="800" dirty="0">
                <a:latin typeface="Arial Narrow" panose="020B0606020202030204" pitchFamily="34" charset="0"/>
              </a:rPr>
              <a:t> only concerned with humanity but also for other forms of life? Do you picture yourself as a part of nature (as opposed to a controller of nature)? Would you help someone you will never meet, without any personal gain or bragging rights? Do you live with less so that others can have more (incl. nature)? Do you put others before yourself? </a:t>
            </a:r>
          </a:p>
        </p:txBody>
      </p:sp>
      <p:cxnSp>
        <p:nvCxnSpPr>
          <p:cNvPr id="15" name="Straight Connector 14"/>
          <p:cNvCxnSpPr/>
          <p:nvPr/>
        </p:nvCxnSpPr>
        <p:spPr>
          <a:xfrm flipH="1">
            <a:off x="465754" y="266242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13" y="8576989"/>
            <a:ext cx="6103035" cy="267766"/>
          </a:xfrm>
          <a:prstGeom prst="rect">
            <a:avLst/>
          </a:prstGeom>
          <a:noFill/>
        </p:spPr>
        <p:txBody>
          <a:bodyPr wrap="square" rtlCol="0">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Dunlap R.E.V.L., Van </a:t>
            </a:r>
            <a:r>
              <a:rPr lang="en-AU" sz="540" dirty="0" err="1">
                <a:latin typeface="Arial Narrow" panose="020B0606020202030204" pitchFamily="34" charset="0"/>
              </a:rPr>
              <a:t>Liere</a:t>
            </a:r>
            <a:r>
              <a:rPr lang="en-AU" sz="540" dirty="0">
                <a:latin typeface="Arial Narrow" panose="020B0606020202030204" pitchFamily="34" charset="0"/>
              </a:rPr>
              <a:t>, K.D., </a:t>
            </a:r>
            <a:r>
              <a:rPr lang="en-AU" sz="540" dirty="0" err="1">
                <a:latin typeface="Arial Narrow" panose="020B0606020202030204" pitchFamily="34" charset="0"/>
              </a:rPr>
              <a:t>Mertig</a:t>
            </a:r>
            <a:r>
              <a:rPr lang="en-AU" sz="540" dirty="0">
                <a:latin typeface="Arial Narrow" panose="020B0606020202030204" pitchFamily="34" charset="0"/>
              </a:rPr>
              <a:t>, A.G., and Jones, R.E. (2000). Measuring Endorsement of the New Ecological Paradigm: A Revised NEP Scale. </a:t>
            </a:r>
            <a:r>
              <a:rPr lang="en-AU" sz="540" i="1" dirty="0">
                <a:latin typeface="Arial Narrow" panose="020B0606020202030204" pitchFamily="34" charset="0"/>
              </a:rPr>
              <a:t>Journal of Social Issues. 56(3):425-442. DOI: 10.1111/0022-4537.00176 </a:t>
            </a:r>
            <a:endParaRPr lang="en-AU" sz="540" i="1" baseline="30000" dirty="0">
              <a:latin typeface="Arial Narrow" panose="020B0606020202030204" pitchFamily="34" charset="0"/>
            </a:endParaRPr>
          </a:p>
          <a:p>
            <a:r>
              <a:rPr lang="en-AU" sz="540" baseline="30000" dirty="0">
                <a:latin typeface="Arial Narrow" panose="020B0606020202030204" pitchFamily="34" charset="0"/>
              </a:rPr>
              <a:t>[2]</a:t>
            </a:r>
            <a:r>
              <a:rPr lang="en-AU" sz="540" dirty="0" err="1">
                <a:latin typeface="Arial Narrow" panose="020B0606020202030204" pitchFamily="34" charset="0"/>
              </a:rPr>
              <a:t>Koltko</a:t>
            </a:r>
            <a:r>
              <a:rPr lang="en-AU" sz="540" dirty="0">
                <a:latin typeface="Arial Narrow" panose="020B0606020202030204" pitchFamily="34" charset="0"/>
              </a:rPr>
              <a:t>-Rivera, M. E. (2004). The Psychology of Worldviews. </a:t>
            </a:r>
            <a:r>
              <a:rPr lang="en-AU" sz="540" i="1" dirty="0">
                <a:latin typeface="Arial Narrow" panose="020B0606020202030204" pitchFamily="34" charset="0"/>
              </a:rPr>
              <a:t>Review of General Psychology. 8(1):3-58. DOI: 10.1037/1089-2680.8.1.3 </a:t>
            </a:r>
          </a:p>
        </p:txBody>
      </p:sp>
      <p:graphicFrame>
        <p:nvGraphicFramePr>
          <p:cNvPr id="7" name="Diagram 6"/>
          <p:cNvGraphicFramePr/>
          <p:nvPr/>
        </p:nvGraphicFramePr>
        <p:xfrm>
          <a:off x="316149" y="3809898"/>
          <a:ext cx="2055988" cy="1879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1111003" y="4560698"/>
            <a:ext cx="390745" cy="381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1044904" y="4602866"/>
            <a:ext cx="522958" cy="276999"/>
          </a:xfrm>
          <a:prstGeom prst="rect">
            <a:avLst/>
          </a:prstGeom>
          <a:noFill/>
        </p:spPr>
        <p:txBody>
          <a:bodyPr wrap="square" rtlCol="0">
            <a:spAutoFit/>
          </a:bodyPr>
          <a:lstStyle/>
          <a:p>
            <a:pPr algn="ctr"/>
            <a:r>
              <a:rPr lang="en-AU" sz="600" dirty="0">
                <a:latin typeface="Arial Narrow" panose="020B0606020202030204" pitchFamily="34" charset="0"/>
              </a:rPr>
              <a:t>Worldview Statements</a:t>
            </a:r>
          </a:p>
        </p:txBody>
      </p:sp>
      <p:sp>
        <p:nvSpPr>
          <p:cNvPr id="11" name="TextBox 10"/>
          <p:cNvSpPr txBox="1"/>
          <p:nvPr/>
        </p:nvSpPr>
        <p:spPr>
          <a:xfrm>
            <a:off x="660245" y="4226492"/>
            <a:ext cx="645449" cy="338554"/>
          </a:xfrm>
          <a:prstGeom prst="rect">
            <a:avLst/>
          </a:prstGeom>
          <a:noFill/>
        </p:spPr>
        <p:txBody>
          <a:bodyPr wrap="square" rtlCol="0">
            <a:spAutoFit/>
          </a:bodyPr>
          <a:lstStyle/>
          <a:p>
            <a:r>
              <a:rPr lang="en-AU" sz="800" b="1" dirty="0"/>
              <a:t>Existential Beliefs</a:t>
            </a:r>
            <a:endParaRPr lang="en-AU" sz="600" dirty="0"/>
          </a:p>
        </p:txBody>
      </p:sp>
      <p:sp>
        <p:nvSpPr>
          <p:cNvPr id="22" name="TextBox 21"/>
          <p:cNvSpPr txBox="1"/>
          <p:nvPr/>
        </p:nvSpPr>
        <p:spPr>
          <a:xfrm>
            <a:off x="1369095" y="4223924"/>
            <a:ext cx="645449" cy="338554"/>
          </a:xfrm>
          <a:prstGeom prst="rect">
            <a:avLst/>
          </a:prstGeom>
          <a:noFill/>
        </p:spPr>
        <p:txBody>
          <a:bodyPr wrap="square" rtlCol="0">
            <a:spAutoFit/>
          </a:bodyPr>
          <a:lstStyle/>
          <a:p>
            <a:r>
              <a:rPr lang="en-AU" sz="800" b="1" dirty="0"/>
              <a:t>Evaluative Beliefs</a:t>
            </a:r>
          </a:p>
        </p:txBody>
      </p:sp>
      <p:sp>
        <p:nvSpPr>
          <p:cNvPr id="16" name="Rectangle 15"/>
          <p:cNvSpPr/>
          <p:nvPr/>
        </p:nvSpPr>
        <p:spPr>
          <a:xfrm>
            <a:off x="1442204" y="4582218"/>
            <a:ext cx="907470" cy="492443"/>
          </a:xfrm>
          <a:prstGeom prst="rect">
            <a:avLst/>
          </a:prstGeom>
        </p:spPr>
        <p:txBody>
          <a:bodyPr wrap="square">
            <a:spAutoFit/>
          </a:bodyPr>
          <a:lstStyle/>
          <a:p>
            <a:r>
              <a:rPr lang="en-AU" sz="700" dirty="0">
                <a:latin typeface="Bell MT" panose="02020503060305020303" pitchFamily="18" charset="0"/>
              </a:rPr>
              <a:t>Your attitude towards things</a:t>
            </a:r>
          </a:p>
          <a:p>
            <a:br>
              <a:rPr lang="en-AU" sz="600" dirty="0"/>
            </a:br>
            <a:endParaRPr lang="en-AU" sz="600" dirty="0"/>
          </a:p>
        </p:txBody>
      </p:sp>
      <p:sp>
        <p:nvSpPr>
          <p:cNvPr id="18" name="Rectangle 17"/>
          <p:cNvSpPr/>
          <p:nvPr/>
        </p:nvSpPr>
        <p:spPr>
          <a:xfrm>
            <a:off x="464190" y="4564148"/>
            <a:ext cx="820490" cy="307777"/>
          </a:xfrm>
          <a:prstGeom prst="rect">
            <a:avLst/>
          </a:prstGeom>
        </p:spPr>
        <p:txBody>
          <a:bodyPr wrap="square">
            <a:spAutoFit/>
          </a:bodyPr>
          <a:lstStyle/>
          <a:p>
            <a:r>
              <a:rPr lang="en-AU" sz="700" dirty="0">
                <a:latin typeface="Bell MT" panose="02020503060305020303" pitchFamily="18" charset="0"/>
              </a:rPr>
              <a:t>What is fact?</a:t>
            </a:r>
          </a:p>
          <a:p>
            <a:r>
              <a:rPr lang="en-AU" sz="700" dirty="0">
                <a:latin typeface="Bell MT" panose="02020503060305020303" pitchFamily="18" charset="0"/>
              </a:rPr>
              <a:t>True or False?</a:t>
            </a:r>
          </a:p>
        </p:txBody>
      </p:sp>
      <p:sp>
        <p:nvSpPr>
          <p:cNvPr id="25" name="TextBox 24"/>
          <p:cNvSpPr txBox="1"/>
          <p:nvPr/>
        </p:nvSpPr>
        <p:spPr>
          <a:xfrm>
            <a:off x="799551" y="4902023"/>
            <a:ext cx="1032320" cy="338554"/>
          </a:xfrm>
          <a:prstGeom prst="rect">
            <a:avLst/>
          </a:prstGeom>
          <a:noFill/>
        </p:spPr>
        <p:txBody>
          <a:bodyPr wrap="square" rtlCol="0">
            <a:spAutoFit/>
          </a:bodyPr>
          <a:lstStyle/>
          <a:p>
            <a:pPr algn="ctr"/>
            <a:r>
              <a:rPr lang="en-AU" sz="800" b="1" dirty="0"/>
              <a:t>Prescriptive &amp; Proscriptive Beliefs</a:t>
            </a:r>
          </a:p>
        </p:txBody>
      </p:sp>
      <p:sp>
        <p:nvSpPr>
          <p:cNvPr id="27" name="Rectangle 26"/>
          <p:cNvSpPr/>
          <p:nvPr/>
        </p:nvSpPr>
        <p:spPr>
          <a:xfrm>
            <a:off x="797103" y="5144261"/>
            <a:ext cx="1094080" cy="415498"/>
          </a:xfrm>
          <a:prstGeom prst="rect">
            <a:avLst/>
          </a:prstGeom>
        </p:spPr>
        <p:txBody>
          <a:bodyPr wrap="square">
            <a:spAutoFit/>
          </a:bodyPr>
          <a:lstStyle/>
          <a:p>
            <a:pPr algn="ctr"/>
            <a:r>
              <a:rPr lang="en-AU" sz="700" dirty="0">
                <a:latin typeface="Bell MT" panose="02020503060305020303" pitchFamily="18" charset="0"/>
              </a:rPr>
              <a:t>How you believe we should act/not act? (Values)</a:t>
            </a:r>
          </a:p>
        </p:txBody>
      </p:sp>
      <p:sp>
        <p:nvSpPr>
          <p:cNvPr id="19" name="TextBox 18"/>
          <p:cNvSpPr txBox="1"/>
          <p:nvPr/>
        </p:nvSpPr>
        <p:spPr>
          <a:xfrm>
            <a:off x="2043531" y="3847749"/>
            <a:ext cx="1282920" cy="1846659"/>
          </a:xfrm>
          <a:prstGeom prst="rect">
            <a:avLst/>
          </a:prstGeom>
          <a:noFill/>
        </p:spPr>
        <p:txBody>
          <a:bodyPr wrap="square" rtlCol="0">
            <a:spAutoFit/>
          </a:bodyPr>
          <a:lstStyle/>
          <a:p>
            <a:pPr algn="ctr"/>
            <a:r>
              <a:rPr lang="en-AU" sz="1000" b="1" dirty="0">
                <a:latin typeface="Arial Narrow" panose="020B0606020202030204" pitchFamily="34" charset="0"/>
              </a:rPr>
              <a:t>What do you believe?</a:t>
            </a:r>
          </a:p>
          <a:p>
            <a:pPr algn="just"/>
            <a:r>
              <a:rPr lang="en-AU" sz="800" dirty="0">
                <a:latin typeface="Arial Narrow" panose="020B0606020202030204" pitchFamily="34" charset="0"/>
              </a:rPr>
              <a:t>Worldview Statements are made from three types of beliefs: what you believe is fact, what you believe is ok/not ok (your attitude) and how you believe we should act or not act (your values).</a:t>
            </a:r>
          </a:p>
          <a:p>
            <a:pPr algn="just"/>
            <a:r>
              <a:rPr lang="en-AU" sz="800" i="1" dirty="0">
                <a:latin typeface="Arial Narrow" panose="020B0606020202030204" pitchFamily="34" charset="0"/>
              </a:rPr>
              <a:t>Note: </a:t>
            </a:r>
            <a:r>
              <a:rPr lang="en-AU" sz="800" dirty="0">
                <a:latin typeface="Arial Narrow" panose="020B0606020202030204" pitchFamily="34" charset="0"/>
              </a:rPr>
              <a:t>Existential beliefs (truths) only account for 30% of a person’s worldview, therefore throwing facts at a person will not change their attitude or value</a:t>
            </a:r>
            <a:r>
              <a:rPr lang="en-AU" sz="800" baseline="30000" dirty="0">
                <a:latin typeface="Arial Narrow" panose="020B0606020202030204" pitchFamily="34" charset="0"/>
              </a:rPr>
              <a:t>[2]</a:t>
            </a:r>
            <a:r>
              <a:rPr lang="en-AU" sz="800" dirty="0">
                <a:latin typeface="Arial Narrow" panose="020B0606020202030204" pitchFamily="34" charset="0"/>
              </a:rPr>
              <a:t>. </a:t>
            </a:r>
          </a:p>
        </p:txBody>
      </p:sp>
      <p:cxnSp>
        <p:nvCxnSpPr>
          <p:cNvPr id="30" name="Straight Connector 29"/>
          <p:cNvCxnSpPr/>
          <p:nvPr/>
        </p:nvCxnSpPr>
        <p:spPr>
          <a:xfrm flipH="1">
            <a:off x="493765" y="569971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58148" y="3847749"/>
            <a:ext cx="1430779" cy="1846659"/>
          </a:xfrm>
          <a:prstGeom prst="rect">
            <a:avLst/>
          </a:prstGeom>
          <a:noFill/>
        </p:spPr>
        <p:txBody>
          <a:bodyPr wrap="square" rtlCol="0">
            <a:spAutoFit/>
          </a:bodyPr>
          <a:lstStyle/>
          <a:p>
            <a:pPr algn="ctr"/>
            <a:r>
              <a:rPr lang="en-AU" sz="1000" b="1" dirty="0">
                <a:latin typeface="Arial Narrow" panose="020B0606020202030204" pitchFamily="34" charset="0"/>
              </a:rPr>
              <a:t>Cultural Theory </a:t>
            </a:r>
          </a:p>
          <a:p>
            <a:pPr algn="just"/>
            <a:r>
              <a:rPr lang="en-AU" sz="800" dirty="0">
                <a:latin typeface="Arial Narrow" panose="020B0606020202030204" pitchFamily="34" charset="0"/>
              </a:rPr>
              <a:t>You can map people’s worldviews (which is</a:t>
            </a:r>
            <a:r>
              <a:rPr lang="en-AU" sz="800" i="1" dirty="0">
                <a:latin typeface="Arial Narrow" panose="020B0606020202030204" pitchFamily="34" charset="0"/>
              </a:rPr>
              <a:t> collectively </a:t>
            </a:r>
            <a:r>
              <a:rPr lang="en-AU" sz="800" dirty="0">
                <a:latin typeface="Arial Narrow" panose="020B0606020202030204" pitchFamily="34" charset="0"/>
              </a:rPr>
              <a:t>the culture) on two dimensions. The y-axis is a scale of how much we think we should stick to the rules, with rule-book followers at the top, and those who couldn’t care for rules at the bottom. The x-axis is a scale of how much we think we can achieve on our own, as opposed to wanting to be part of a group and to do what the group says. </a:t>
            </a:r>
          </a:p>
        </p:txBody>
      </p:sp>
      <p:cxnSp>
        <p:nvCxnSpPr>
          <p:cNvPr id="23" name="Straight Arrow Connector 22"/>
          <p:cNvCxnSpPr/>
          <p:nvPr/>
        </p:nvCxnSpPr>
        <p:spPr>
          <a:xfrm>
            <a:off x="5473804" y="4091979"/>
            <a:ext cx="6845" cy="985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034879" y="4553934"/>
            <a:ext cx="892004" cy="67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97634" y="3903660"/>
            <a:ext cx="923205" cy="200055"/>
          </a:xfrm>
          <a:prstGeom prst="rect">
            <a:avLst/>
          </a:prstGeom>
          <a:noFill/>
        </p:spPr>
        <p:txBody>
          <a:bodyPr wrap="square" rtlCol="0">
            <a:spAutoFit/>
          </a:bodyPr>
          <a:lstStyle/>
          <a:p>
            <a:pPr algn="ctr"/>
            <a:r>
              <a:rPr lang="en-AU" sz="700" dirty="0">
                <a:latin typeface="Arial Narrow" panose="020B0606020202030204" pitchFamily="34" charset="0"/>
              </a:rPr>
              <a:t>Rules please!</a:t>
            </a:r>
          </a:p>
        </p:txBody>
      </p:sp>
      <p:sp>
        <p:nvSpPr>
          <p:cNvPr id="38" name="TextBox 37"/>
          <p:cNvSpPr txBox="1"/>
          <p:nvPr/>
        </p:nvSpPr>
        <p:spPr>
          <a:xfrm>
            <a:off x="5034879" y="5071614"/>
            <a:ext cx="923205" cy="200055"/>
          </a:xfrm>
          <a:prstGeom prst="rect">
            <a:avLst/>
          </a:prstGeom>
          <a:noFill/>
        </p:spPr>
        <p:txBody>
          <a:bodyPr wrap="square" rtlCol="0">
            <a:spAutoFit/>
          </a:bodyPr>
          <a:lstStyle/>
          <a:p>
            <a:pPr algn="ctr"/>
            <a:r>
              <a:rPr lang="en-AU" sz="700" dirty="0">
                <a:latin typeface="Arial Narrow" panose="020B0606020202030204" pitchFamily="34" charset="0"/>
              </a:rPr>
              <a:t>No Rules please!</a:t>
            </a:r>
          </a:p>
        </p:txBody>
      </p:sp>
      <p:sp>
        <p:nvSpPr>
          <p:cNvPr id="42" name="TextBox 41"/>
          <p:cNvSpPr txBox="1"/>
          <p:nvPr/>
        </p:nvSpPr>
        <p:spPr>
          <a:xfrm>
            <a:off x="5893368" y="4401082"/>
            <a:ext cx="486595" cy="307777"/>
          </a:xfrm>
          <a:prstGeom prst="rect">
            <a:avLst/>
          </a:prstGeom>
          <a:noFill/>
        </p:spPr>
        <p:txBody>
          <a:bodyPr wrap="square" rtlCol="0">
            <a:spAutoFit/>
          </a:bodyPr>
          <a:lstStyle/>
          <a:p>
            <a:pPr algn="ctr"/>
            <a:r>
              <a:rPr lang="en-AU" sz="700" dirty="0">
                <a:latin typeface="Arial Narrow" panose="020B0606020202030204" pitchFamily="34" charset="0"/>
              </a:rPr>
              <a:t>Power in Numbers</a:t>
            </a:r>
          </a:p>
        </p:txBody>
      </p:sp>
      <p:sp>
        <p:nvSpPr>
          <p:cNvPr id="51" name="TextBox 50"/>
          <p:cNvSpPr txBox="1"/>
          <p:nvPr/>
        </p:nvSpPr>
        <p:spPr>
          <a:xfrm>
            <a:off x="4651334" y="4369670"/>
            <a:ext cx="423442" cy="415498"/>
          </a:xfrm>
          <a:prstGeom prst="rect">
            <a:avLst/>
          </a:prstGeom>
          <a:noFill/>
        </p:spPr>
        <p:txBody>
          <a:bodyPr wrap="square" rtlCol="0">
            <a:spAutoFit/>
          </a:bodyPr>
          <a:lstStyle/>
          <a:p>
            <a:pPr algn="ctr"/>
            <a:r>
              <a:rPr lang="en-AU" sz="700" dirty="0">
                <a:latin typeface="Arial Narrow" panose="020B0606020202030204" pitchFamily="34" charset="0"/>
              </a:rPr>
              <a:t>Power in one </a:t>
            </a:r>
          </a:p>
          <a:p>
            <a:pPr algn="ctr"/>
            <a:r>
              <a:rPr lang="en-AU" sz="700" dirty="0">
                <a:latin typeface="Arial Narrow" panose="020B0606020202030204" pitchFamily="34" charset="0"/>
              </a:rPr>
              <a:t>person</a:t>
            </a:r>
          </a:p>
        </p:txBody>
      </p:sp>
      <p:sp>
        <p:nvSpPr>
          <p:cNvPr id="52" name="TextBox 51"/>
          <p:cNvSpPr txBox="1"/>
          <p:nvPr/>
        </p:nvSpPr>
        <p:spPr>
          <a:xfrm>
            <a:off x="4748563" y="4143774"/>
            <a:ext cx="769062" cy="215444"/>
          </a:xfrm>
          <a:prstGeom prst="rect">
            <a:avLst/>
          </a:prstGeom>
          <a:noFill/>
        </p:spPr>
        <p:txBody>
          <a:bodyPr wrap="square" rtlCol="0">
            <a:spAutoFit/>
          </a:bodyPr>
          <a:lstStyle/>
          <a:p>
            <a:pPr algn="r"/>
            <a:r>
              <a:rPr lang="en-AU" sz="800" b="1" dirty="0">
                <a:latin typeface="Arial Narrow" panose="020B0606020202030204" pitchFamily="34" charset="0"/>
              </a:rPr>
              <a:t>Fatalism</a:t>
            </a:r>
            <a:endParaRPr lang="en-AU" sz="800" dirty="0">
              <a:latin typeface="Arial Narrow" panose="020B0606020202030204" pitchFamily="34" charset="0"/>
            </a:endParaRPr>
          </a:p>
        </p:txBody>
      </p:sp>
      <p:sp>
        <p:nvSpPr>
          <p:cNvPr id="53" name="TextBox 52"/>
          <p:cNvSpPr txBox="1"/>
          <p:nvPr/>
        </p:nvSpPr>
        <p:spPr>
          <a:xfrm>
            <a:off x="5430299" y="4739957"/>
            <a:ext cx="949664" cy="215444"/>
          </a:xfrm>
          <a:prstGeom prst="rect">
            <a:avLst/>
          </a:prstGeom>
          <a:noFill/>
        </p:spPr>
        <p:txBody>
          <a:bodyPr wrap="square" rtlCol="0">
            <a:spAutoFit/>
          </a:bodyPr>
          <a:lstStyle/>
          <a:p>
            <a:r>
              <a:rPr lang="en-AU" sz="800" b="1" dirty="0">
                <a:latin typeface="Arial Narrow" panose="020B0606020202030204" pitchFamily="34" charset="0"/>
              </a:rPr>
              <a:t>Egalitarianism</a:t>
            </a:r>
          </a:p>
        </p:txBody>
      </p:sp>
      <p:sp>
        <p:nvSpPr>
          <p:cNvPr id="54" name="TextBox 53"/>
          <p:cNvSpPr txBox="1"/>
          <p:nvPr/>
        </p:nvSpPr>
        <p:spPr>
          <a:xfrm>
            <a:off x="5423229" y="4141349"/>
            <a:ext cx="691515" cy="215444"/>
          </a:xfrm>
          <a:prstGeom prst="rect">
            <a:avLst/>
          </a:prstGeom>
          <a:noFill/>
        </p:spPr>
        <p:txBody>
          <a:bodyPr wrap="square" rtlCol="0">
            <a:spAutoFit/>
          </a:bodyPr>
          <a:lstStyle/>
          <a:p>
            <a:r>
              <a:rPr lang="en-AU" sz="800" b="1" dirty="0">
                <a:latin typeface="Arial Narrow" panose="020B0606020202030204" pitchFamily="34" charset="0"/>
              </a:rPr>
              <a:t>Hierarchism</a:t>
            </a:r>
          </a:p>
        </p:txBody>
      </p:sp>
      <p:sp>
        <p:nvSpPr>
          <p:cNvPr id="55" name="TextBox 54"/>
          <p:cNvSpPr txBox="1"/>
          <p:nvPr/>
        </p:nvSpPr>
        <p:spPr>
          <a:xfrm>
            <a:off x="4804585" y="4739636"/>
            <a:ext cx="723694" cy="215444"/>
          </a:xfrm>
          <a:prstGeom prst="rect">
            <a:avLst/>
          </a:prstGeom>
          <a:noFill/>
        </p:spPr>
        <p:txBody>
          <a:bodyPr wrap="square" rtlCol="0">
            <a:spAutoFit/>
          </a:bodyPr>
          <a:lstStyle/>
          <a:p>
            <a:pPr algn="r"/>
            <a:r>
              <a:rPr lang="en-AU" sz="800" b="1" dirty="0">
                <a:latin typeface="Arial Narrow" panose="020B0606020202030204" pitchFamily="34" charset="0"/>
              </a:rPr>
              <a:t>Individualism</a:t>
            </a:r>
          </a:p>
        </p:txBody>
      </p:sp>
      <p:sp>
        <p:nvSpPr>
          <p:cNvPr id="59" name="Oval 58"/>
          <p:cNvSpPr/>
          <p:nvPr/>
        </p:nvSpPr>
        <p:spPr>
          <a:xfrm>
            <a:off x="5103641" y="3921399"/>
            <a:ext cx="727809" cy="17507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p:cNvSpPr/>
          <p:nvPr/>
        </p:nvSpPr>
        <p:spPr>
          <a:xfrm>
            <a:off x="5113321" y="5084817"/>
            <a:ext cx="727809" cy="17507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p:cNvSpPr/>
          <p:nvPr/>
        </p:nvSpPr>
        <p:spPr>
          <a:xfrm>
            <a:off x="4691231" y="4377525"/>
            <a:ext cx="343648" cy="4171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p:cNvSpPr/>
          <p:nvPr/>
        </p:nvSpPr>
        <p:spPr>
          <a:xfrm>
            <a:off x="5964841" y="4345767"/>
            <a:ext cx="343648" cy="45036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409605" y="5681808"/>
            <a:ext cx="6047815" cy="1015663"/>
          </a:xfrm>
          <a:prstGeom prst="rect">
            <a:avLst/>
          </a:prstGeom>
          <a:noFill/>
        </p:spPr>
        <p:txBody>
          <a:bodyPr wrap="square" rtlCol="0">
            <a:spAutoFit/>
          </a:bodyPr>
          <a:lstStyle/>
          <a:p>
            <a:r>
              <a:rPr lang="en-AU" sz="1600" b="1" dirty="0">
                <a:latin typeface="Arial Narrow" panose="020B0606020202030204" pitchFamily="34" charset="0"/>
              </a:rPr>
              <a:t>Stakeholder values?</a:t>
            </a:r>
            <a:br>
              <a:rPr lang="en-AU" sz="1200" dirty="0">
                <a:latin typeface="Arial Narrow" panose="020B0606020202030204" pitchFamily="34" charset="0"/>
              </a:rPr>
            </a:br>
            <a:r>
              <a:rPr lang="en-AU" sz="1100" dirty="0">
                <a:latin typeface="Arial Narrow" panose="020B0606020202030204" pitchFamily="34" charset="0"/>
              </a:rPr>
              <a:t>As you can see, there are many flavours of society and many different viewpoints. Therefore, if you are trying to ‘convince’ people of something (i.e. to remove shark nets) be aware that your justifications may not be well received. Some just won’t care. Others will openly question your authority. Don’t get frustrated. Know and understand your audience, by understanding the psychology behind the behaviour. </a:t>
            </a:r>
            <a:endParaRPr lang="en-AU" sz="1200" b="1" dirty="0">
              <a:latin typeface="Arial Narrow" panose="020B0606020202030204" pitchFamily="34" charset="0"/>
            </a:endParaRPr>
          </a:p>
        </p:txBody>
      </p:sp>
      <p:sp>
        <p:nvSpPr>
          <p:cNvPr id="74" name="Rectangle 73"/>
          <p:cNvSpPr/>
          <p:nvPr/>
        </p:nvSpPr>
        <p:spPr>
          <a:xfrm>
            <a:off x="490480" y="6706569"/>
            <a:ext cx="5863484" cy="1893972"/>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Make up a worldview statement that the following stakeholders might say:</a:t>
            </a:r>
          </a:p>
          <a:p>
            <a:pPr>
              <a:lnSpc>
                <a:spcPct val="150000"/>
              </a:lnSpc>
            </a:pPr>
            <a:r>
              <a:rPr lang="en-AU" sz="1200" b="1" dirty="0">
                <a:solidFill>
                  <a:schemeClr val="tx1"/>
                </a:solidFill>
                <a:latin typeface="Arial Narrow" pitchFamily="34" charset="0"/>
              </a:rPr>
              <a:t>The subsistence farmer said,…. </a:t>
            </a:r>
          </a:p>
          <a:p>
            <a:pPr>
              <a:lnSpc>
                <a:spcPct val="150000"/>
              </a:lnSpc>
            </a:pPr>
            <a:r>
              <a:rPr lang="en-AU" sz="1200" b="1" dirty="0">
                <a:solidFill>
                  <a:schemeClr val="tx1"/>
                </a:solidFill>
                <a:latin typeface="Arial Narrow" pitchFamily="34" charset="0"/>
              </a:rPr>
              <a:t>The oil company worker said,…</a:t>
            </a:r>
          </a:p>
          <a:p>
            <a:pPr>
              <a:lnSpc>
                <a:spcPct val="150000"/>
              </a:lnSpc>
            </a:pPr>
            <a:r>
              <a:rPr lang="en-AU" sz="1200" b="1" dirty="0">
                <a:solidFill>
                  <a:schemeClr val="tx1"/>
                </a:solidFill>
                <a:latin typeface="Arial Narrow" pitchFamily="34" charset="0"/>
              </a:rPr>
              <a:t>The fisheries officer said,………</a:t>
            </a:r>
          </a:p>
          <a:p>
            <a:pPr>
              <a:lnSpc>
                <a:spcPct val="150000"/>
              </a:lnSpc>
            </a:pPr>
            <a:r>
              <a:rPr lang="en-AU" sz="1200" b="1" dirty="0">
                <a:solidFill>
                  <a:schemeClr val="tx1"/>
                </a:solidFill>
                <a:latin typeface="Arial Narrow" pitchFamily="34" charset="0"/>
              </a:rPr>
              <a:t>The aboriginal elder said,………</a:t>
            </a:r>
          </a:p>
          <a:p>
            <a:pPr>
              <a:lnSpc>
                <a:spcPct val="150000"/>
              </a:lnSpc>
            </a:pPr>
            <a:r>
              <a:rPr lang="en-AU" sz="1200" b="1" dirty="0">
                <a:solidFill>
                  <a:schemeClr val="tx1"/>
                </a:solidFill>
                <a:latin typeface="Arial Narrow" pitchFamily="34" charset="0"/>
              </a:rPr>
              <a:t>The trawler fisherman said,…… </a:t>
            </a:r>
          </a:p>
          <a:p>
            <a:pPr>
              <a:lnSpc>
                <a:spcPct val="150000"/>
              </a:lnSpc>
            </a:pPr>
            <a:r>
              <a:rPr lang="en-AU" sz="1200" b="1" dirty="0">
                <a:solidFill>
                  <a:schemeClr val="tx1"/>
                </a:solidFill>
                <a:latin typeface="Arial Narrow" pitchFamily="34" charset="0"/>
              </a:rPr>
              <a:t>The research scientist said,……</a:t>
            </a:r>
          </a:p>
        </p:txBody>
      </p:sp>
      <p:sp>
        <p:nvSpPr>
          <p:cNvPr id="75" name="TextBox 74"/>
          <p:cNvSpPr txBox="1"/>
          <p:nvPr/>
        </p:nvSpPr>
        <p:spPr>
          <a:xfrm>
            <a:off x="698745" y="2124479"/>
            <a:ext cx="1646631" cy="215444"/>
          </a:xfrm>
          <a:prstGeom prst="rect">
            <a:avLst/>
          </a:prstGeom>
          <a:noFill/>
        </p:spPr>
        <p:txBody>
          <a:bodyPr wrap="square" rtlCol="0">
            <a:spAutoFit/>
          </a:bodyPr>
          <a:lstStyle/>
          <a:p>
            <a:r>
              <a:rPr lang="en-AU" sz="800" dirty="0">
                <a:latin typeface="Arial Narrow" panose="020B0606020202030204" pitchFamily="34" charset="0"/>
              </a:rPr>
              <a:t> </a:t>
            </a:r>
            <a:r>
              <a:rPr lang="en-AU" sz="600" dirty="0">
                <a:latin typeface="Arial Narrow" panose="020B0606020202030204" pitchFamily="34" charset="0"/>
              </a:rPr>
              <a:t> New Ecological Paradigm’ Scale</a:t>
            </a:r>
            <a:r>
              <a:rPr lang="en-AU" sz="600" baseline="30000" dirty="0">
                <a:latin typeface="Arial Narrow" panose="020B0606020202030204" pitchFamily="34" charset="0"/>
              </a:rPr>
              <a:t>[1]</a:t>
            </a:r>
            <a:endParaRPr lang="en-AU" sz="800" b="1" dirty="0">
              <a:latin typeface="Arial Narrow" panose="020B0606020202030204" pitchFamily="34" charset="0"/>
            </a:endParaRPr>
          </a:p>
        </p:txBody>
      </p:sp>
      <p:sp>
        <p:nvSpPr>
          <p:cNvPr id="69" name="Rectangle 68"/>
          <p:cNvSpPr/>
          <p:nvPr/>
        </p:nvSpPr>
        <p:spPr>
          <a:xfrm>
            <a:off x="2480692" y="6966333"/>
            <a:ext cx="3805483"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Rectangle 76"/>
          <p:cNvSpPr/>
          <p:nvPr/>
        </p:nvSpPr>
        <p:spPr>
          <a:xfrm>
            <a:off x="2480692" y="7240713"/>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2480692" y="7516528"/>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2480692" y="7790535"/>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2480692" y="8057358"/>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p:cNvSpPr/>
          <p:nvPr/>
        </p:nvSpPr>
        <p:spPr>
          <a:xfrm>
            <a:off x="2480692" y="8333717"/>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4588756" y="5270174"/>
            <a:ext cx="1975600" cy="369332"/>
          </a:xfrm>
          <a:prstGeom prst="rect">
            <a:avLst/>
          </a:prstGeom>
          <a:noFill/>
        </p:spPr>
        <p:txBody>
          <a:bodyPr wrap="square" rtlCol="0">
            <a:spAutoFit/>
          </a:bodyPr>
          <a:lstStyle/>
          <a:p>
            <a:r>
              <a:rPr lang="en-AU" sz="600" b="1" dirty="0">
                <a:latin typeface="Arial Narrow" panose="020B0606020202030204" pitchFamily="34" charset="0"/>
              </a:rPr>
              <a:t>Activity: </a:t>
            </a:r>
            <a:r>
              <a:rPr lang="en-AU" sz="600" dirty="0">
                <a:latin typeface="Arial Narrow" panose="020B0606020202030204" pitchFamily="34" charset="0"/>
              </a:rPr>
              <a:t>Mark your position along the x and y axis. Use the marks as co-ordinates to plot your position. Repeat for class mates. The position of all the plots reveals the class culture. </a:t>
            </a:r>
          </a:p>
        </p:txBody>
      </p:sp>
      <p:sp>
        <p:nvSpPr>
          <p:cNvPr id="58" name="TextBox 57">
            <a:extLst>
              <a:ext uri="{FF2B5EF4-FFF2-40B4-BE49-F238E27FC236}">
                <a16:creationId xmlns:a16="http://schemas.microsoft.com/office/drawing/2014/main" id="{D23C2864-BB44-4086-9B00-E0857012D27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0" name="TextBox 17">
            <a:extLst>
              <a:ext uri="{FF2B5EF4-FFF2-40B4-BE49-F238E27FC236}">
                <a16:creationId xmlns:a16="http://schemas.microsoft.com/office/drawing/2014/main" id="{40E0AF46-E5BA-41F3-A7AC-EC0AAF8A677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1" name="Straight Connector 60">
            <a:extLst>
              <a:ext uri="{FF2B5EF4-FFF2-40B4-BE49-F238E27FC236}">
                <a16:creationId xmlns:a16="http://schemas.microsoft.com/office/drawing/2014/main" id="{BE856CAC-8ECC-452B-B7D0-50297194532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894CB9-3730-40DA-A683-785914FAFABE}"/>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Psychology Insights – </a:t>
            </a:r>
            <a:r>
              <a:rPr lang="en-US" sz="1200" dirty="0">
                <a:latin typeface="Arial Narrow" pitchFamily="34" charset="0"/>
              </a:rPr>
              <a:t>Discuss the specific value systems that identified stakeholders use (i.e. </a:t>
            </a:r>
            <a:r>
              <a:rPr lang="en-US" sz="1200" dirty="0" err="1">
                <a:latin typeface="Arial Narrow" pitchFamily="34" charset="0"/>
              </a:rPr>
              <a:t>ecocentric</a:t>
            </a:r>
            <a:r>
              <a:rPr lang="en-US" sz="1200" dirty="0">
                <a:latin typeface="Arial Narrow" pitchFamily="34" charset="0"/>
              </a:rPr>
              <a:t>, </a:t>
            </a:r>
            <a:r>
              <a:rPr lang="en-US" sz="1200" dirty="0" err="1">
                <a:latin typeface="Arial Narrow" pitchFamily="34" charset="0"/>
              </a:rPr>
              <a:t>technocentric</a:t>
            </a:r>
            <a:r>
              <a:rPr lang="en-US" sz="1200" dirty="0">
                <a:latin typeface="Arial Narrow" pitchFamily="34" charset="0"/>
              </a:rPr>
              <a:t> and anthropogenic)</a:t>
            </a:r>
          </a:p>
        </p:txBody>
      </p:sp>
      <p:sp>
        <p:nvSpPr>
          <p:cNvPr id="64" name="TextBox 63">
            <a:extLst>
              <a:ext uri="{FF2B5EF4-FFF2-40B4-BE49-F238E27FC236}">
                <a16:creationId xmlns:a16="http://schemas.microsoft.com/office/drawing/2014/main" id="{4319DAFE-EECB-48E1-8A9A-2A99214A2F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TextBox 56">
            <a:extLst>
              <a:ext uri="{FF2B5EF4-FFF2-40B4-BE49-F238E27FC236}">
                <a16:creationId xmlns:a16="http://schemas.microsoft.com/office/drawing/2014/main" id="{7E431F21-D51D-4249-B8FB-C00BF6241B11}"/>
              </a:ext>
            </a:extLst>
          </p:cNvPr>
          <p:cNvSpPr txBox="1"/>
          <p:nvPr/>
        </p:nvSpPr>
        <p:spPr>
          <a:xfrm>
            <a:off x="396070" y="2657815"/>
            <a:ext cx="6133578" cy="1231106"/>
          </a:xfrm>
          <a:prstGeom prst="rect">
            <a:avLst/>
          </a:prstGeom>
          <a:noFill/>
        </p:spPr>
        <p:txBody>
          <a:bodyPr wrap="square" rtlCol="0">
            <a:spAutoFit/>
          </a:bodyPr>
          <a:lstStyle/>
          <a:p>
            <a:r>
              <a:rPr lang="en-AU" sz="1600" b="1" dirty="0">
                <a:latin typeface="Arial Narrow" panose="020B0606020202030204" pitchFamily="34" charset="0"/>
              </a:rPr>
              <a:t>Worldviews            </a:t>
            </a:r>
            <a:r>
              <a:rPr lang="en-AU" sz="1200" dirty="0">
                <a:latin typeface="Arial Narrow" panose="020B0606020202030204" pitchFamily="34" charset="0"/>
              </a:rPr>
              <a:t>“</a:t>
            </a:r>
            <a:r>
              <a:rPr lang="en-AU" sz="1200" i="1" dirty="0">
                <a:latin typeface="Arial Narrow" panose="020B0606020202030204" pitchFamily="34" charset="0"/>
              </a:rPr>
              <a:t>We don’t see things as they are. We see them as we are</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a:t>
            </a:r>
          </a:p>
          <a:p>
            <a:endParaRPr lang="en-AU" sz="300" dirty="0">
              <a:latin typeface="Arial Narrow" panose="020B0606020202030204" pitchFamily="34" charset="0"/>
            </a:endParaRPr>
          </a:p>
          <a:p>
            <a:r>
              <a:rPr lang="en-AU" sz="1100" dirty="0">
                <a:latin typeface="Arial Narrow" panose="020B0606020202030204" pitchFamily="34" charset="0"/>
              </a:rPr>
              <a:t>A worldview is a set of assumptions about physical and social reality that effect cognition and behaviour. </a:t>
            </a:r>
            <a:br>
              <a:rPr lang="en-AU" sz="1100" dirty="0">
                <a:latin typeface="Arial Narrow" panose="020B0606020202030204" pitchFamily="34" charset="0"/>
              </a:rPr>
            </a:br>
            <a:r>
              <a:rPr lang="en-AU" sz="1100" dirty="0">
                <a:latin typeface="Arial Narrow" panose="020B0606020202030204" pitchFamily="34" charset="0"/>
              </a:rPr>
              <a:t>It is a way of describing the universe and life within it, both in terms of what is and what ought to be done</a:t>
            </a:r>
            <a:r>
              <a:rPr lang="en-AU" sz="1100" baseline="30000" dirty="0">
                <a:latin typeface="Arial Narrow" panose="020B0606020202030204" pitchFamily="34" charset="0"/>
              </a:rPr>
              <a:t>[2]</a:t>
            </a:r>
            <a:r>
              <a:rPr lang="en-AU" sz="1100" dirty="0">
                <a:latin typeface="Arial Narrow" panose="020B0606020202030204" pitchFamily="34" charset="0"/>
              </a:rPr>
              <a:t>. </a:t>
            </a:r>
            <a:br>
              <a:rPr lang="en-AU" sz="1100" dirty="0">
                <a:latin typeface="Arial Narrow" panose="020B0606020202030204" pitchFamily="34" charset="0"/>
              </a:rPr>
            </a:br>
            <a:r>
              <a:rPr lang="en-AU" sz="1100" dirty="0">
                <a:latin typeface="Arial Narrow" panose="020B0606020202030204" pitchFamily="34" charset="0"/>
              </a:rPr>
              <a:t>For example, worldviews are one’s philosophy of life, world hypothesis, world outlook, visions of reality or self-and-world construct. There are many models (paradigms and theories) that are used to measure people’s worldviews </a:t>
            </a:r>
            <a:br>
              <a:rPr lang="en-AU" sz="1100" dirty="0">
                <a:latin typeface="Arial Narrow" panose="020B0606020202030204" pitchFamily="34" charset="0"/>
              </a:rPr>
            </a:br>
            <a:r>
              <a:rPr lang="en-AU" sz="1100" dirty="0">
                <a:latin typeface="Arial Narrow" panose="020B0606020202030204" pitchFamily="34" charset="0"/>
              </a:rPr>
              <a:t>(in order to explain and predict their behaviours). Here are two to consider:</a:t>
            </a:r>
            <a:endParaRPr lang="en-AU" sz="1200" b="1" dirty="0">
              <a:latin typeface="Arial Narrow" panose="020B0606020202030204" pitchFamily="34" charset="0"/>
            </a:endParaRPr>
          </a:p>
        </p:txBody>
      </p:sp>
      <p:cxnSp>
        <p:nvCxnSpPr>
          <p:cNvPr id="3" name="Straight Connector 2">
            <a:extLst>
              <a:ext uri="{FF2B5EF4-FFF2-40B4-BE49-F238E27FC236}">
                <a16:creationId xmlns:a16="http://schemas.microsoft.com/office/drawing/2014/main" id="{FA93F130-FA56-BAA9-254E-55A0BF425DA7}"/>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3437F14E-A345-5F47-2FD0-2FD044E984CC}"/>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0E719754-A29E-4579-9E35-B9F27F82B313}"/>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4033577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5754" y="1024523"/>
          <a:ext cx="5863484" cy="2252798"/>
        </p:xfrm>
        <a:graphic>
          <a:graphicData uri="http://schemas.openxmlformats.org/drawingml/2006/table">
            <a:tbl>
              <a:tblPr firstRow="1" bandRow="1">
                <a:tableStyleId>{5940675A-B579-460E-94D1-54222C63F5DA}</a:tableStyleId>
              </a:tblPr>
              <a:tblGrid>
                <a:gridCol w="1379070">
                  <a:extLst>
                    <a:ext uri="{9D8B030D-6E8A-4147-A177-3AD203B41FA5}">
                      <a16:colId xmlns:a16="http://schemas.microsoft.com/office/drawing/2014/main" val="20000"/>
                    </a:ext>
                  </a:extLst>
                </a:gridCol>
                <a:gridCol w="4484414">
                  <a:extLst>
                    <a:ext uri="{9D8B030D-6E8A-4147-A177-3AD203B41FA5}">
                      <a16:colId xmlns:a16="http://schemas.microsoft.com/office/drawing/2014/main" val="20001"/>
                    </a:ext>
                  </a:extLst>
                </a:gridCol>
              </a:tblGrid>
              <a:tr h="281600">
                <a:tc>
                  <a:txBody>
                    <a:bodyPr/>
                    <a:lstStyle/>
                    <a:p>
                      <a:r>
                        <a:rPr lang="en-AU" sz="1200" b="1" dirty="0">
                          <a:latin typeface="Arial Narrow" panose="020B0606020202030204" pitchFamily="34" charset="0"/>
                        </a:rPr>
                        <a:t>Marine</a:t>
                      </a:r>
                      <a:r>
                        <a:rPr lang="en-AU" sz="1200" b="1" baseline="0" dirty="0">
                          <a:latin typeface="Arial Narrow" panose="020B0606020202030204" pitchFamily="34" charset="0"/>
                        </a:rPr>
                        <a:t> Ecosystem</a:t>
                      </a:r>
                      <a:endParaRPr lang="en-AU" sz="1200" b="1" dirty="0">
                        <a:latin typeface="Arial Narrow" panose="020B0606020202030204" pitchFamily="34" charset="0"/>
                      </a:endParaRPr>
                    </a:p>
                  </a:txBody>
                  <a:tcPr>
                    <a:solidFill>
                      <a:schemeClr val="bg1">
                        <a:lumMod val="85000"/>
                      </a:schemeClr>
                    </a:solidFill>
                  </a:tcPr>
                </a:tc>
                <a:tc>
                  <a:txBody>
                    <a:bodyPr/>
                    <a:lstStyle/>
                    <a:p>
                      <a:r>
                        <a:rPr lang="en-AU" sz="1200" b="1" dirty="0">
                          <a:latin typeface="Arial Narrow" panose="020B0606020202030204" pitchFamily="34" charset="0"/>
                        </a:rPr>
                        <a:t>Issues </a:t>
                      </a:r>
                      <a:r>
                        <a:rPr lang="en-AU" sz="1200" b="0" dirty="0">
                          <a:latin typeface="Arial Narrow" panose="020B0606020202030204" pitchFamily="34" charset="0"/>
                        </a:rPr>
                        <a:t>(add more if you can think of more!)</a:t>
                      </a:r>
                    </a:p>
                  </a:txBody>
                  <a:tcPr>
                    <a:solidFill>
                      <a:schemeClr val="bg1">
                        <a:lumMod val="85000"/>
                      </a:schemeClr>
                    </a:solidFill>
                  </a:tcPr>
                </a:tc>
                <a:extLst>
                  <a:ext uri="{0D108BD9-81ED-4DB2-BD59-A6C34878D82A}">
                    <a16:rowId xmlns:a16="http://schemas.microsoft.com/office/drawing/2014/main" val="10000"/>
                  </a:ext>
                </a:extLst>
              </a:tr>
              <a:tr h="219022">
                <a:tc>
                  <a:txBody>
                    <a:bodyPr/>
                    <a:lstStyle/>
                    <a:p>
                      <a:r>
                        <a:rPr lang="en-AU" sz="800" dirty="0">
                          <a:latin typeface="Arial Narrow" panose="020B0606020202030204" pitchFamily="34" charset="0"/>
                        </a:rPr>
                        <a:t>Estuaries</a:t>
                      </a:r>
                    </a:p>
                  </a:txBody>
                  <a:tcPr/>
                </a:tc>
                <a:tc>
                  <a:txBody>
                    <a:bodyPr/>
                    <a:lstStyle/>
                    <a:p>
                      <a:r>
                        <a:rPr lang="en-AU" sz="800" dirty="0">
                          <a:latin typeface="Arial Narrow" panose="020B0606020202030204" pitchFamily="34" charset="0"/>
                        </a:rPr>
                        <a:t>Catchment run-off,</a:t>
                      </a:r>
                      <a:r>
                        <a:rPr lang="en-AU" sz="800" baseline="0" dirty="0">
                          <a:latin typeface="Arial Narrow" panose="020B0606020202030204" pitchFamily="34" charset="0"/>
                        </a:rPr>
                        <a:t> changing river flows, acid soil run-off</a:t>
                      </a:r>
                      <a:endParaRPr lang="en-AU" sz="800" dirty="0">
                        <a:latin typeface="Arial Narrow" panose="020B0606020202030204" pitchFamily="34" charset="0"/>
                      </a:endParaRPr>
                    </a:p>
                  </a:txBody>
                  <a:tcPr/>
                </a:tc>
                <a:extLst>
                  <a:ext uri="{0D108BD9-81ED-4DB2-BD59-A6C34878D82A}">
                    <a16:rowId xmlns:a16="http://schemas.microsoft.com/office/drawing/2014/main" val="10001"/>
                  </a:ext>
                </a:extLst>
              </a:tr>
              <a:tr h="219022">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Lakes</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Urbanisation, eutrophication, sedimentation,</a:t>
                      </a:r>
                      <a:r>
                        <a:rPr lang="en-AU" sz="800" baseline="0" dirty="0">
                          <a:latin typeface="Arial Narrow" panose="020B0606020202030204" pitchFamily="34" charset="0"/>
                        </a:rPr>
                        <a:t> saltwater encroachment</a:t>
                      </a:r>
                      <a:endParaRPr lang="en-AU" sz="800" dirty="0">
                        <a:latin typeface="Arial Narrow" panose="020B0606020202030204" pitchFamily="34" charset="0"/>
                      </a:endParaRPr>
                    </a:p>
                  </a:txBody>
                  <a:tcPr/>
                </a:tc>
                <a:extLst>
                  <a:ext uri="{0D108BD9-81ED-4DB2-BD59-A6C34878D82A}">
                    <a16:rowId xmlns:a16="http://schemas.microsoft.com/office/drawing/2014/main" val="10002"/>
                  </a:ext>
                </a:extLst>
              </a:tr>
              <a:tr h="219022">
                <a:tc>
                  <a:txBody>
                    <a:bodyPr/>
                    <a:lstStyle/>
                    <a:p>
                      <a:r>
                        <a:rPr lang="en-AU" sz="800" dirty="0">
                          <a:latin typeface="Arial Narrow" panose="020B0606020202030204" pitchFamily="34" charset="0"/>
                        </a:rPr>
                        <a:t>Saltmarshes</a:t>
                      </a:r>
                    </a:p>
                  </a:txBody>
                  <a:tcPr/>
                </a:tc>
                <a:tc>
                  <a:txBody>
                    <a:bodyPr/>
                    <a:lstStyle/>
                    <a:p>
                      <a:r>
                        <a:rPr lang="en-AU" sz="800" dirty="0">
                          <a:latin typeface="Arial Narrow" panose="020B0606020202030204" pitchFamily="34" charset="0"/>
                        </a:rPr>
                        <a:t>Urbanisation, sea level rise, introduced species</a:t>
                      </a:r>
                    </a:p>
                  </a:txBody>
                  <a:tcPr/>
                </a:tc>
                <a:extLst>
                  <a:ext uri="{0D108BD9-81ED-4DB2-BD59-A6C34878D82A}">
                    <a16:rowId xmlns:a16="http://schemas.microsoft.com/office/drawing/2014/main" val="10003"/>
                  </a:ext>
                </a:extLst>
              </a:tr>
              <a:tr h="219022">
                <a:tc>
                  <a:txBody>
                    <a:bodyPr/>
                    <a:lstStyle/>
                    <a:p>
                      <a:r>
                        <a:rPr lang="en-AU" sz="800" dirty="0">
                          <a:latin typeface="Arial Narrow" panose="020B0606020202030204" pitchFamily="34" charset="0"/>
                        </a:rPr>
                        <a:t>Mangroves</a:t>
                      </a:r>
                    </a:p>
                  </a:txBody>
                  <a:tcPr/>
                </a:tc>
                <a:tc>
                  <a:txBody>
                    <a:bodyPr/>
                    <a:lstStyle/>
                    <a:p>
                      <a:r>
                        <a:rPr lang="en-AU" sz="800" dirty="0">
                          <a:latin typeface="Arial Narrow" panose="020B0606020202030204" pitchFamily="34" charset="0"/>
                        </a:rPr>
                        <a:t>Urbanisation, contaminants</a:t>
                      </a:r>
                    </a:p>
                  </a:txBody>
                  <a:tcPr/>
                </a:tc>
                <a:extLst>
                  <a:ext uri="{0D108BD9-81ED-4DB2-BD59-A6C34878D82A}">
                    <a16:rowId xmlns:a16="http://schemas.microsoft.com/office/drawing/2014/main" val="10004"/>
                  </a:ext>
                </a:extLst>
              </a:tr>
              <a:tr h="219022">
                <a:tc>
                  <a:txBody>
                    <a:bodyPr/>
                    <a:lstStyle/>
                    <a:p>
                      <a:r>
                        <a:rPr lang="en-AU" sz="800" dirty="0">
                          <a:latin typeface="Arial Narrow" panose="020B0606020202030204" pitchFamily="34" charset="0"/>
                        </a:rPr>
                        <a:t>Rocky Shores</a:t>
                      </a:r>
                    </a:p>
                  </a:txBody>
                  <a:tcPr/>
                </a:tc>
                <a:tc>
                  <a:txBody>
                    <a:bodyPr/>
                    <a:lstStyle/>
                    <a:p>
                      <a:r>
                        <a:rPr lang="en-AU" sz="800" dirty="0">
                          <a:latin typeface="Arial Narrow" panose="020B0606020202030204" pitchFamily="34" charset="0"/>
                        </a:rPr>
                        <a:t>Overharvesting</a:t>
                      </a:r>
                    </a:p>
                  </a:txBody>
                  <a:tcPr/>
                </a:tc>
                <a:extLst>
                  <a:ext uri="{0D108BD9-81ED-4DB2-BD59-A6C34878D82A}">
                    <a16:rowId xmlns:a16="http://schemas.microsoft.com/office/drawing/2014/main" val="10005"/>
                  </a:ext>
                </a:extLst>
              </a:tr>
              <a:tr h="219022">
                <a:tc>
                  <a:txBody>
                    <a:bodyPr/>
                    <a:lstStyle/>
                    <a:p>
                      <a:r>
                        <a:rPr lang="en-AU" sz="800" dirty="0">
                          <a:latin typeface="Arial Narrow" panose="020B0606020202030204" pitchFamily="34" charset="0"/>
                        </a:rPr>
                        <a:t>Sand beaches</a:t>
                      </a:r>
                    </a:p>
                  </a:txBody>
                  <a:tcPr/>
                </a:tc>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erosion</a:t>
                      </a:r>
                      <a:endParaRPr lang="en-AU" sz="800" dirty="0">
                        <a:latin typeface="Arial Narrow" panose="020B0606020202030204" pitchFamily="34" charset="0"/>
                      </a:endParaRPr>
                    </a:p>
                  </a:txBody>
                  <a:tcPr/>
                </a:tc>
                <a:extLst>
                  <a:ext uri="{0D108BD9-81ED-4DB2-BD59-A6C34878D82A}">
                    <a16:rowId xmlns:a16="http://schemas.microsoft.com/office/drawing/2014/main" val="10006"/>
                  </a:ext>
                </a:extLst>
              </a:tr>
              <a:tr h="219022">
                <a:tc>
                  <a:txBody>
                    <a:bodyPr/>
                    <a:lstStyle/>
                    <a:p>
                      <a:r>
                        <a:rPr lang="en-AU" sz="800" dirty="0">
                          <a:latin typeface="Arial Narrow" panose="020B0606020202030204" pitchFamily="34" charset="0"/>
                        </a:rPr>
                        <a:t>Seagrass</a:t>
                      </a:r>
                    </a:p>
                  </a:txBody>
                  <a:tcPr/>
                </a:tc>
                <a:tc>
                  <a:txBody>
                    <a:bodyPr/>
                    <a:lstStyle/>
                    <a:p>
                      <a:r>
                        <a:rPr lang="en-AU" sz="800" dirty="0">
                          <a:latin typeface="Arial Narrow" panose="020B0606020202030204" pitchFamily="34" charset="0"/>
                        </a:rPr>
                        <a:t>Sediment</a:t>
                      </a:r>
                      <a:r>
                        <a:rPr lang="en-AU" sz="800" baseline="0" dirty="0">
                          <a:latin typeface="Arial Narrow" panose="020B0606020202030204" pitchFamily="34" charset="0"/>
                        </a:rPr>
                        <a:t> a</a:t>
                      </a:r>
                      <a:r>
                        <a:rPr lang="en-AU" sz="800" dirty="0">
                          <a:latin typeface="Arial Narrow" panose="020B0606020202030204" pitchFamily="34" charset="0"/>
                        </a:rPr>
                        <a:t>nd nutrient run-off</a:t>
                      </a:r>
                    </a:p>
                  </a:txBody>
                  <a:tcPr/>
                </a:tc>
                <a:extLst>
                  <a:ext uri="{0D108BD9-81ED-4DB2-BD59-A6C34878D82A}">
                    <a16:rowId xmlns:a16="http://schemas.microsoft.com/office/drawing/2014/main" val="10007"/>
                  </a:ext>
                </a:extLst>
              </a:tr>
              <a:tr h="219022">
                <a:tc>
                  <a:txBody>
                    <a:bodyPr/>
                    <a:lstStyle/>
                    <a:p>
                      <a:r>
                        <a:rPr lang="en-AU" sz="800" dirty="0">
                          <a:latin typeface="Arial Narrow" panose="020B0606020202030204" pitchFamily="34" charset="0"/>
                        </a:rPr>
                        <a:t>Coral</a:t>
                      </a:r>
                      <a:r>
                        <a:rPr lang="en-AU" sz="800" baseline="0" dirty="0">
                          <a:latin typeface="Arial Narrow" panose="020B0606020202030204" pitchFamily="34" charset="0"/>
                        </a:rPr>
                        <a:t> Reef</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Anchor</a:t>
                      </a:r>
                      <a:r>
                        <a:rPr lang="en-AU" sz="800" baseline="0" dirty="0">
                          <a:latin typeface="Arial Narrow" panose="020B0606020202030204" pitchFamily="34" charset="0"/>
                        </a:rPr>
                        <a:t> damage, climate change, ocean acidification, overfishing</a:t>
                      </a:r>
                      <a:endParaRPr lang="en-AU" sz="800" dirty="0">
                        <a:latin typeface="Arial Narrow" panose="020B0606020202030204" pitchFamily="34" charset="0"/>
                      </a:endParaRPr>
                    </a:p>
                  </a:txBody>
                  <a:tcPr/>
                </a:tc>
                <a:extLst>
                  <a:ext uri="{0D108BD9-81ED-4DB2-BD59-A6C34878D82A}">
                    <a16:rowId xmlns:a16="http://schemas.microsoft.com/office/drawing/2014/main" val="10008"/>
                  </a:ext>
                </a:extLst>
              </a:tr>
              <a:tr h="219022">
                <a:tc>
                  <a:txBody>
                    <a:bodyPr/>
                    <a:lstStyle/>
                    <a:p>
                      <a:r>
                        <a:rPr lang="en-AU" sz="800" dirty="0">
                          <a:latin typeface="Arial Narrow" panose="020B0606020202030204" pitchFamily="34" charset="0"/>
                        </a:rPr>
                        <a:t>Deep Sea</a:t>
                      </a:r>
                    </a:p>
                  </a:txBody>
                  <a:tcPr/>
                </a:tc>
                <a:tc>
                  <a:txBody>
                    <a:bodyPr/>
                    <a:lstStyle/>
                    <a:p>
                      <a:r>
                        <a:rPr lang="en-AU" sz="800" dirty="0">
                          <a:latin typeface="Arial Narrow" panose="020B0606020202030204" pitchFamily="34" charset="0"/>
                        </a:rPr>
                        <a:t>Overfishing, damaging fishing methods</a:t>
                      </a:r>
                    </a:p>
                  </a:txBody>
                  <a:tcPr/>
                </a:tc>
                <a:extLst>
                  <a:ext uri="{0D108BD9-81ED-4DB2-BD59-A6C34878D82A}">
                    <a16:rowId xmlns:a16="http://schemas.microsoft.com/office/drawing/2014/main" val="10009"/>
                  </a:ext>
                </a:extLst>
              </a:tr>
            </a:tbl>
          </a:graphicData>
        </a:graphic>
      </p:graphicFrame>
      <p:sp>
        <p:nvSpPr>
          <p:cNvPr id="13" name="Rectangle 12"/>
          <p:cNvSpPr/>
          <p:nvPr/>
        </p:nvSpPr>
        <p:spPr>
          <a:xfrm>
            <a:off x="465754" y="3336784"/>
            <a:ext cx="5863484" cy="29607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itchFamily="34" charset="0"/>
              </a:rPr>
              <a:t>Activity: </a:t>
            </a:r>
            <a:r>
              <a:rPr lang="en-AU" sz="1200" dirty="0">
                <a:solidFill>
                  <a:schemeClr val="bg1"/>
                </a:solidFill>
                <a:latin typeface="Arial Narrow" pitchFamily="34" charset="0"/>
              </a:rPr>
              <a:t>Construct a</a:t>
            </a:r>
            <a:r>
              <a:rPr lang="en-AU" sz="1200" b="1" dirty="0">
                <a:solidFill>
                  <a:schemeClr val="bg1"/>
                </a:solidFill>
                <a:latin typeface="Arial Narrow" pitchFamily="34" charset="0"/>
              </a:rPr>
              <a:t> </a:t>
            </a:r>
            <a:r>
              <a:rPr lang="en-AU" sz="1200" dirty="0">
                <a:solidFill>
                  <a:schemeClr val="bg1"/>
                </a:solidFill>
                <a:latin typeface="Arial Narrow" pitchFamily="34" charset="0"/>
              </a:rPr>
              <a:t>PEEL paragraph to highlight an issue affecting a selected ecosystem from above</a:t>
            </a:r>
          </a:p>
        </p:txBody>
      </p:sp>
      <p:sp>
        <p:nvSpPr>
          <p:cNvPr id="5" name="Rectangle 4"/>
          <p:cNvSpPr/>
          <p:nvPr/>
        </p:nvSpPr>
        <p:spPr>
          <a:xfrm>
            <a:off x="465754" y="3692323"/>
            <a:ext cx="5863484" cy="50585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08920" y="3751644"/>
            <a:ext cx="3583590" cy="7047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0" name="Rectangle 19"/>
          <p:cNvSpPr/>
          <p:nvPr/>
        </p:nvSpPr>
        <p:spPr>
          <a:xfrm>
            <a:off x="2708920" y="4524293"/>
            <a:ext cx="3583590" cy="16926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2" name="TextBox 21"/>
          <p:cNvSpPr txBox="1"/>
          <p:nvPr/>
        </p:nvSpPr>
        <p:spPr>
          <a:xfrm>
            <a:off x="561576" y="4433979"/>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vidence</a:t>
            </a:r>
            <a:endParaRPr lang="en-AU" sz="1600" b="1" dirty="0">
              <a:latin typeface="Arial Narrow" panose="020B0606020202030204" pitchFamily="34" charset="0"/>
            </a:endParaRPr>
          </a:p>
        </p:txBody>
      </p:sp>
      <p:sp>
        <p:nvSpPr>
          <p:cNvPr id="23" name="TextBox 22"/>
          <p:cNvSpPr txBox="1"/>
          <p:nvPr/>
        </p:nvSpPr>
        <p:spPr>
          <a:xfrm>
            <a:off x="561576" y="3689622"/>
            <a:ext cx="1064542" cy="338554"/>
          </a:xfrm>
          <a:prstGeom prst="rect">
            <a:avLst/>
          </a:prstGeom>
          <a:noFill/>
        </p:spPr>
        <p:txBody>
          <a:bodyPr wrap="square" rtlCol="0">
            <a:spAutoFit/>
          </a:bodyPr>
          <a:lstStyle/>
          <a:p>
            <a:r>
              <a:rPr lang="en-AU" sz="1600" b="1" dirty="0">
                <a:latin typeface="Arial Narrow" panose="020B0606020202030204" pitchFamily="34" charset="0"/>
              </a:rPr>
              <a:t>P</a:t>
            </a:r>
            <a:r>
              <a:rPr lang="en-AU" sz="1200" dirty="0">
                <a:latin typeface="Arial Narrow" panose="020B0606020202030204" pitchFamily="34" charset="0"/>
              </a:rPr>
              <a:t>oint</a:t>
            </a:r>
            <a:endParaRPr lang="en-AU" sz="1600" b="1" dirty="0">
              <a:latin typeface="Arial Narrow" panose="020B0606020202030204" pitchFamily="34" charset="0"/>
            </a:endParaRPr>
          </a:p>
        </p:txBody>
      </p:sp>
      <p:sp>
        <p:nvSpPr>
          <p:cNvPr id="14" name="TextBox 13"/>
          <p:cNvSpPr txBox="1"/>
          <p:nvPr/>
        </p:nvSpPr>
        <p:spPr>
          <a:xfrm>
            <a:off x="1398857" y="3754809"/>
            <a:ext cx="1425889" cy="707886"/>
          </a:xfrm>
          <a:prstGeom prst="rect">
            <a:avLst/>
          </a:prstGeom>
          <a:noFill/>
        </p:spPr>
        <p:txBody>
          <a:bodyPr wrap="square" rtlCol="0">
            <a:spAutoFit/>
          </a:bodyPr>
          <a:lstStyle/>
          <a:p>
            <a:r>
              <a:rPr lang="en-AU" sz="800" dirty="0">
                <a:latin typeface="Arial Narrow" panose="020B0606020202030204" pitchFamily="34" charset="0"/>
              </a:rPr>
              <a:t>It can be argued that….</a:t>
            </a:r>
          </a:p>
          <a:p>
            <a:r>
              <a:rPr lang="en-AU" sz="800" dirty="0">
                <a:latin typeface="Arial Narrow" panose="020B0606020202030204" pitchFamily="34" charset="0"/>
              </a:rPr>
              <a:t>This source suggests that….</a:t>
            </a:r>
          </a:p>
          <a:p>
            <a:r>
              <a:rPr lang="en-AU" sz="800" dirty="0">
                <a:latin typeface="Arial Narrow" panose="020B0606020202030204" pitchFamily="34" charset="0"/>
              </a:rPr>
              <a:t>Evidence suggests that….</a:t>
            </a:r>
          </a:p>
          <a:p>
            <a:r>
              <a:rPr lang="en-AU" sz="800" dirty="0">
                <a:latin typeface="Arial Narrow" panose="020B0606020202030204" pitchFamily="34" charset="0"/>
              </a:rPr>
              <a:t>It can be inferred that…..</a:t>
            </a:r>
          </a:p>
          <a:p>
            <a:r>
              <a:rPr lang="en-AU" sz="800" dirty="0">
                <a:latin typeface="Arial Narrow" panose="020B0606020202030204" pitchFamily="34" charset="0"/>
              </a:rPr>
              <a:t>It is evident that…..</a:t>
            </a:r>
          </a:p>
        </p:txBody>
      </p:sp>
      <p:sp>
        <p:nvSpPr>
          <p:cNvPr id="24" name="TextBox 23"/>
          <p:cNvSpPr txBox="1"/>
          <p:nvPr/>
        </p:nvSpPr>
        <p:spPr>
          <a:xfrm>
            <a:off x="1399303" y="4489138"/>
            <a:ext cx="1425889" cy="1815882"/>
          </a:xfrm>
          <a:prstGeom prst="rect">
            <a:avLst/>
          </a:prstGeom>
          <a:noFill/>
        </p:spPr>
        <p:txBody>
          <a:bodyPr wrap="square" rtlCol="0">
            <a:spAutoFit/>
          </a:bodyPr>
          <a:lstStyle/>
          <a:p>
            <a:r>
              <a:rPr lang="en-AU" sz="800" b="1" dirty="0">
                <a:latin typeface="Arial Narrow" panose="020B0606020202030204" pitchFamily="34" charset="0"/>
              </a:rPr>
              <a:t>Comparable Evidence</a:t>
            </a:r>
            <a:endParaRPr lang="en-AU" sz="800" dirty="0">
              <a:latin typeface="Arial Narrow" panose="020B0606020202030204" pitchFamily="34" charset="0"/>
            </a:endParaRPr>
          </a:p>
          <a:p>
            <a:r>
              <a:rPr lang="en-AU" sz="800" dirty="0">
                <a:latin typeface="Arial Narrow" panose="020B0606020202030204" pitchFamily="34" charset="0"/>
              </a:rPr>
              <a:t>Firstly…..</a:t>
            </a:r>
          </a:p>
          <a:p>
            <a:r>
              <a:rPr lang="en-AU" sz="800" dirty="0">
                <a:latin typeface="Arial Narrow" panose="020B0606020202030204" pitchFamily="34" charset="0"/>
              </a:rPr>
              <a:t>Furthermore…..</a:t>
            </a:r>
          </a:p>
          <a:p>
            <a:r>
              <a:rPr lang="en-AU" sz="800" dirty="0">
                <a:latin typeface="Arial Narrow" panose="020B0606020202030204" pitchFamily="34" charset="0"/>
              </a:rPr>
              <a:t>Additionally….</a:t>
            </a:r>
          </a:p>
          <a:p>
            <a:r>
              <a:rPr lang="en-AU" sz="800" dirty="0">
                <a:latin typeface="Arial Narrow" panose="020B0606020202030204" pitchFamily="34" charset="0"/>
              </a:rPr>
              <a:t>Similarly…..</a:t>
            </a:r>
          </a:p>
          <a:p>
            <a:r>
              <a:rPr lang="en-AU" sz="800" dirty="0">
                <a:latin typeface="Arial Narrow" panose="020B0606020202030204" pitchFamily="34" charset="0"/>
              </a:rPr>
              <a:t>Moreover….</a:t>
            </a:r>
          </a:p>
          <a:p>
            <a:endParaRPr lang="en-AU" sz="800" dirty="0">
              <a:latin typeface="Arial Narrow" panose="020B0606020202030204" pitchFamily="34" charset="0"/>
            </a:endParaRPr>
          </a:p>
          <a:p>
            <a:r>
              <a:rPr lang="en-AU" sz="800" b="1" dirty="0">
                <a:latin typeface="Arial Narrow" panose="020B0606020202030204" pitchFamily="34" charset="0"/>
              </a:rPr>
              <a:t>Contrasting Evidence</a:t>
            </a:r>
          </a:p>
          <a:p>
            <a:r>
              <a:rPr lang="en-AU" sz="800" dirty="0">
                <a:latin typeface="Arial Narrow" panose="020B0606020202030204" pitchFamily="34" charset="0"/>
              </a:rPr>
              <a:t>However…..</a:t>
            </a:r>
          </a:p>
          <a:p>
            <a:r>
              <a:rPr lang="en-AU" sz="800" dirty="0">
                <a:latin typeface="Arial Narrow" panose="020B0606020202030204" pitchFamily="34" charset="0"/>
              </a:rPr>
              <a:t>Conversely….</a:t>
            </a:r>
          </a:p>
          <a:p>
            <a:r>
              <a:rPr lang="en-AU" sz="800" dirty="0">
                <a:latin typeface="Arial Narrow" panose="020B0606020202030204" pitchFamily="34" charset="0"/>
              </a:rPr>
              <a:t>Alternatively…..</a:t>
            </a:r>
          </a:p>
          <a:p>
            <a:r>
              <a:rPr lang="en-AU" sz="800" dirty="0">
                <a:latin typeface="Arial Narrow" panose="020B0606020202030204" pitchFamily="34" charset="0"/>
              </a:rPr>
              <a:t>In contrast…..</a:t>
            </a:r>
          </a:p>
          <a:p>
            <a:r>
              <a:rPr lang="en-AU" sz="800" dirty="0">
                <a:latin typeface="Arial Narrow" panose="020B0606020202030204" pitchFamily="34" charset="0"/>
              </a:rPr>
              <a:t>On the other hand…..</a:t>
            </a:r>
          </a:p>
          <a:p>
            <a:endParaRPr lang="en-AU" sz="800" dirty="0">
              <a:latin typeface="Arial Narrow" panose="020B0606020202030204" pitchFamily="34" charset="0"/>
            </a:endParaRPr>
          </a:p>
        </p:txBody>
      </p:sp>
      <p:sp>
        <p:nvSpPr>
          <p:cNvPr id="25" name="TextBox 24"/>
          <p:cNvSpPr txBox="1"/>
          <p:nvPr/>
        </p:nvSpPr>
        <p:spPr>
          <a:xfrm>
            <a:off x="561576" y="6128652"/>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xplanation</a:t>
            </a:r>
            <a:endParaRPr lang="en-AU" sz="1600" b="1" dirty="0">
              <a:latin typeface="Arial Narrow" panose="020B0606020202030204" pitchFamily="34" charset="0"/>
            </a:endParaRPr>
          </a:p>
        </p:txBody>
      </p:sp>
      <p:sp>
        <p:nvSpPr>
          <p:cNvPr id="26" name="TextBox 25"/>
          <p:cNvSpPr txBox="1"/>
          <p:nvPr/>
        </p:nvSpPr>
        <p:spPr>
          <a:xfrm>
            <a:off x="1398857" y="6221586"/>
            <a:ext cx="1425889" cy="830997"/>
          </a:xfrm>
          <a:prstGeom prst="rect">
            <a:avLst/>
          </a:prstGeom>
          <a:noFill/>
        </p:spPr>
        <p:txBody>
          <a:bodyPr wrap="square" rtlCol="0">
            <a:spAutoFit/>
          </a:bodyPr>
          <a:lstStyle/>
          <a:p>
            <a:r>
              <a:rPr lang="en-AU" sz="800" dirty="0">
                <a:latin typeface="Arial Narrow" panose="020B0606020202030204" pitchFamily="34" charset="0"/>
              </a:rPr>
              <a:t>This means that…</a:t>
            </a:r>
          </a:p>
          <a:p>
            <a:r>
              <a:rPr lang="en-AU" sz="800" dirty="0">
                <a:latin typeface="Arial Narrow" panose="020B0606020202030204" pitchFamily="34" charset="0"/>
              </a:rPr>
              <a:t>What this shows is…..</a:t>
            </a:r>
          </a:p>
          <a:p>
            <a:r>
              <a:rPr lang="en-AU" sz="800" dirty="0">
                <a:latin typeface="Arial Narrow" panose="020B0606020202030204" pitchFamily="34" charset="0"/>
              </a:rPr>
              <a:t>Therefore…..</a:t>
            </a:r>
          </a:p>
          <a:p>
            <a:r>
              <a:rPr lang="en-AU" sz="800" dirty="0">
                <a:latin typeface="Arial Narrow" panose="020B0606020202030204" pitchFamily="34" charset="0"/>
              </a:rPr>
              <a:t>As a result…..</a:t>
            </a:r>
          </a:p>
          <a:p>
            <a:r>
              <a:rPr lang="en-AU" sz="800" dirty="0">
                <a:latin typeface="Arial Narrow" panose="020B0606020202030204" pitchFamily="34" charset="0"/>
              </a:rPr>
              <a:t>Because of this…..</a:t>
            </a:r>
          </a:p>
          <a:p>
            <a:r>
              <a:rPr lang="en-AU" sz="800" dirty="0">
                <a:latin typeface="Arial Narrow" panose="020B0606020202030204" pitchFamily="34" charset="0"/>
              </a:rPr>
              <a:t>Consequently…..</a:t>
            </a:r>
          </a:p>
        </p:txBody>
      </p:sp>
      <p:sp>
        <p:nvSpPr>
          <p:cNvPr id="27" name="Rectangle 26"/>
          <p:cNvSpPr/>
          <p:nvPr/>
        </p:nvSpPr>
        <p:spPr>
          <a:xfrm>
            <a:off x="2708920" y="6284863"/>
            <a:ext cx="3583590"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8" name="TextBox 27"/>
          <p:cNvSpPr txBox="1"/>
          <p:nvPr/>
        </p:nvSpPr>
        <p:spPr>
          <a:xfrm>
            <a:off x="561576" y="7022455"/>
            <a:ext cx="995216" cy="338554"/>
          </a:xfrm>
          <a:prstGeom prst="rect">
            <a:avLst/>
          </a:prstGeom>
          <a:noFill/>
        </p:spPr>
        <p:txBody>
          <a:bodyPr wrap="square" rtlCol="0">
            <a:spAutoFit/>
          </a:bodyPr>
          <a:lstStyle/>
          <a:p>
            <a:r>
              <a:rPr lang="en-AU" sz="1600" b="1" dirty="0">
                <a:latin typeface="Arial Narrow" panose="020B0606020202030204" pitchFamily="34" charset="0"/>
              </a:rPr>
              <a:t>L</a:t>
            </a:r>
            <a:r>
              <a:rPr lang="en-AU" sz="1200" dirty="0">
                <a:latin typeface="Arial Narrow" panose="020B0606020202030204" pitchFamily="34" charset="0"/>
              </a:rPr>
              <a:t>ink</a:t>
            </a:r>
            <a:endParaRPr lang="en-AU" sz="1600" b="1" dirty="0">
              <a:latin typeface="Arial Narrow" panose="020B0606020202030204" pitchFamily="34" charset="0"/>
            </a:endParaRPr>
          </a:p>
        </p:txBody>
      </p:sp>
      <p:sp>
        <p:nvSpPr>
          <p:cNvPr id="29" name="TextBox 28"/>
          <p:cNvSpPr txBox="1"/>
          <p:nvPr/>
        </p:nvSpPr>
        <p:spPr>
          <a:xfrm>
            <a:off x="1398857" y="7087555"/>
            <a:ext cx="1425889" cy="707886"/>
          </a:xfrm>
          <a:prstGeom prst="rect">
            <a:avLst/>
          </a:prstGeom>
          <a:noFill/>
        </p:spPr>
        <p:txBody>
          <a:bodyPr wrap="square" rtlCol="0">
            <a:spAutoFit/>
          </a:bodyPr>
          <a:lstStyle/>
          <a:p>
            <a:r>
              <a:rPr lang="en-AU" sz="800" dirty="0">
                <a:latin typeface="Arial Narrow" panose="020B0606020202030204" pitchFamily="34" charset="0"/>
              </a:rPr>
              <a:t>It is clear that….</a:t>
            </a:r>
          </a:p>
          <a:p>
            <a:r>
              <a:rPr lang="en-AU" sz="800" dirty="0">
                <a:latin typeface="Arial Narrow" panose="020B0606020202030204" pitchFamily="34" charset="0"/>
              </a:rPr>
              <a:t>This is important because….</a:t>
            </a:r>
          </a:p>
          <a:p>
            <a:r>
              <a:rPr lang="en-AU" sz="800" dirty="0">
                <a:latin typeface="Arial Narrow" panose="020B0606020202030204" pitchFamily="34" charset="0"/>
              </a:rPr>
              <a:t>In conclusion…..</a:t>
            </a:r>
          </a:p>
          <a:p>
            <a:r>
              <a:rPr lang="en-AU" sz="800" dirty="0">
                <a:latin typeface="Arial Narrow" panose="020B0606020202030204" pitchFamily="34" charset="0"/>
              </a:rPr>
              <a:t>To summarise…..</a:t>
            </a:r>
          </a:p>
          <a:p>
            <a:r>
              <a:rPr lang="en-AU" sz="800" dirty="0">
                <a:latin typeface="Arial Narrow" panose="020B0606020202030204" pitchFamily="34" charset="0"/>
              </a:rPr>
              <a:t>The significance of this is…..</a:t>
            </a:r>
          </a:p>
        </p:txBody>
      </p:sp>
      <p:sp>
        <p:nvSpPr>
          <p:cNvPr id="30" name="Rectangle 29"/>
          <p:cNvSpPr/>
          <p:nvPr/>
        </p:nvSpPr>
        <p:spPr>
          <a:xfrm>
            <a:off x="2708919" y="7125925"/>
            <a:ext cx="3580769"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1" name="Rectangle 30"/>
          <p:cNvSpPr/>
          <p:nvPr/>
        </p:nvSpPr>
        <p:spPr>
          <a:xfrm>
            <a:off x="2708919" y="7960656"/>
            <a:ext cx="3580770"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3" name="TextBox 32"/>
          <p:cNvSpPr txBox="1"/>
          <p:nvPr/>
        </p:nvSpPr>
        <p:spPr>
          <a:xfrm>
            <a:off x="547334" y="7875017"/>
            <a:ext cx="1425889" cy="276999"/>
          </a:xfrm>
          <a:prstGeom prst="rect">
            <a:avLst/>
          </a:prstGeom>
          <a:noFill/>
        </p:spPr>
        <p:txBody>
          <a:bodyPr wrap="square" rtlCol="0">
            <a:spAutoFit/>
          </a:bodyPr>
          <a:lstStyle/>
          <a:p>
            <a:r>
              <a:rPr lang="en-AU" sz="1200" b="1" dirty="0">
                <a:latin typeface="Arial Narrow" panose="020B0606020202030204" pitchFamily="34" charset="0"/>
              </a:rPr>
              <a:t>Bibliography</a:t>
            </a:r>
          </a:p>
        </p:txBody>
      </p:sp>
      <p:sp>
        <p:nvSpPr>
          <p:cNvPr id="35" name="TextBox 34">
            <a:extLst>
              <a:ext uri="{FF2B5EF4-FFF2-40B4-BE49-F238E27FC236}">
                <a16:creationId xmlns:a16="http://schemas.microsoft.com/office/drawing/2014/main" id="{6E0346C3-1B70-4F3E-BDF1-F0BF9AD62E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6" name="TextBox 17">
            <a:extLst>
              <a:ext uri="{FF2B5EF4-FFF2-40B4-BE49-F238E27FC236}">
                <a16:creationId xmlns:a16="http://schemas.microsoft.com/office/drawing/2014/main" id="{80A2D0A2-D7FE-4695-BC89-0218B5E0E04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7" name="Straight Connector 36">
            <a:extLst>
              <a:ext uri="{FF2B5EF4-FFF2-40B4-BE49-F238E27FC236}">
                <a16:creationId xmlns:a16="http://schemas.microsoft.com/office/drawing/2014/main" id="{FB96BA9A-5768-465F-B02E-291383D431D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BA79A9-6530-4584-8002-D91C4FF2EB6C}"/>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Not </a:t>
            </a:r>
            <a:r>
              <a:rPr lang="en-US" b="1" dirty="0" err="1">
                <a:latin typeface="Arial Narrow" pitchFamily="34" charset="0"/>
              </a:rPr>
              <a:t>aPEELing</a:t>
            </a:r>
            <a:r>
              <a:rPr lang="en-US" b="1" dirty="0">
                <a:latin typeface="Arial Narrow" pitchFamily="34" charset="0"/>
              </a:rPr>
              <a:t> – </a:t>
            </a:r>
            <a:r>
              <a:rPr lang="en-US" sz="1200" dirty="0">
                <a:highlight>
                  <a:srgbClr val="FFFF00"/>
                </a:highlight>
                <a:latin typeface="Arial Narrow" pitchFamily="34" charset="0"/>
              </a:rPr>
              <a:t>Identify </a:t>
            </a:r>
            <a:r>
              <a:rPr lang="en-US" sz="1200" dirty="0">
                <a:latin typeface="Arial Narrow" pitchFamily="34" charset="0"/>
              </a:rPr>
              <a:t>issues affecting a selected marine ecosystem, </a:t>
            </a:r>
            <a:r>
              <a:rPr lang="en-US" sz="1200" dirty="0">
                <a:highlight>
                  <a:srgbClr val="FFFF00"/>
                </a:highlight>
                <a:latin typeface="Arial Narrow" pitchFamily="34" charset="0"/>
              </a:rPr>
              <a:t>including erosion, eutrophication, overharvesting, runoff, sedimentation, </a:t>
            </a:r>
            <a:r>
              <a:rPr lang="en-US" sz="1200" dirty="0" err="1">
                <a:highlight>
                  <a:srgbClr val="FFFF00"/>
                </a:highlight>
                <a:latin typeface="Arial Narrow" pitchFamily="34" charset="0"/>
              </a:rPr>
              <a:t>urbanisation</a:t>
            </a:r>
            <a:r>
              <a:rPr lang="en-US" sz="1200" dirty="0">
                <a:highlight>
                  <a:srgbClr val="FFFF00"/>
                </a:highlight>
                <a:latin typeface="Arial Narrow" pitchFamily="34" charset="0"/>
              </a:rPr>
              <a:t>.</a:t>
            </a:r>
          </a:p>
        </p:txBody>
      </p:sp>
      <p:sp>
        <p:nvSpPr>
          <p:cNvPr id="39" name="TextBox 38">
            <a:extLst>
              <a:ext uri="{FF2B5EF4-FFF2-40B4-BE49-F238E27FC236}">
                <a16:creationId xmlns:a16="http://schemas.microsoft.com/office/drawing/2014/main" id="{A3742B4F-2F29-4F5C-97F7-2D8C8DF2142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2" name="TextBox 31">
            <a:extLst>
              <a:ext uri="{FF2B5EF4-FFF2-40B4-BE49-F238E27FC236}">
                <a16:creationId xmlns:a16="http://schemas.microsoft.com/office/drawing/2014/main" id="{9343817B-1588-466A-96B4-173A0A4A7803}"/>
              </a:ext>
            </a:extLst>
          </p:cNvPr>
          <p:cNvSpPr txBox="1"/>
          <p:nvPr/>
        </p:nvSpPr>
        <p:spPr>
          <a:xfrm>
            <a:off x="1410717" y="7922552"/>
            <a:ext cx="1425889" cy="830997"/>
          </a:xfrm>
          <a:prstGeom prst="rect">
            <a:avLst/>
          </a:prstGeom>
          <a:noFill/>
        </p:spPr>
        <p:txBody>
          <a:bodyPr wrap="square" rtlCol="0">
            <a:spAutoFit/>
          </a:bodyPr>
          <a:lstStyle/>
          <a:p>
            <a:r>
              <a:rPr lang="en-AU" sz="800" dirty="0">
                <a:latin typeface="Arial Narrow" panose="020B0606020202030204" pitchFamily="34" charset="0"/>
              </a:rPr>
              <a:t>Author/s (surname, initial/s)</a:t>
            </a:r>
          </a:p>
          <a:p>
            <a:r>
              <a:rPr lang="en-AU" sz="800" dirty="0">
                <a:latin typeface="Arial Narrow" panose="020B0606020202030204" pitchFamily="34" charset="0"/>
              </a:rPr>
              <a:t>Year of Publication (in brackets)</a:t>
            </a:r>
          </a:p>
          <a:p>
            <a:r>
              <a:rPr lang="en-AU" sz="800" dirty="0">
                <a:latin typeface="Arial Narrow" panose="020B0606020202030204" pitchFamily="34" charset="0"/>
              </a:rPr>
              <a:t>Title </a:t>
            </a:r>
          </a:p>
          <a:p>
            <a:r>
              <a:rPr lang="en-AU" sz="800" dirty="0">
                <a:latin typeface="Arial Narrow" panose="020B0606020202030204" pitchFamily="34" charset="0"/>
              </a:rPr>
              <a:t>Publisher</a:t>
            </a:r>
          </a:p>
          <a:p>
            <a:r>
              <a:rPr lang="en-AU" sz="800" dirty="0">
                <a:latin typeface="Arial Narrow" panose="020B0606020202030204" pitchFamily="34" charset="0"/>
              </a:rPr>
              <a:t>Volume No. Issue No. Page No.</a:t>
            </a:r>
          </a:p>
          <a:p>
            <a:r>
              <a:rPr lang="en-AU" sz="800" dirty="0">
                <a:latin typeface="Arial Narrow" panose="020B0606020202030204" pitchFamily="34" charset="0"/>
              </a:rPr>
              <a:t>DOI or URL and access date</a:t>
            </a:r>
          </a:p>
        </p:txBody>
      </p:sp>
      <p:cxnSp>
        <p:nvCxnSpPr>
          <p:cNvPr id="2" name="Straight Connector 1">
            <a:extLst>
              <a:ext uri="{FF2B5EF4-FFF2-40B4-BE49-F238E27FC236}">
                <a16:creationId xmlns:a16="http://schemas.microsoft.com/office/drawing/2014/main" id="{E92F9F51-2EA1-DE0A-1FFE-FDA3C6764499}"/>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F3A71E8-8DDE-DF04-4C9B-2813C291A4FC}"/>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0638F78-E0BF-E0BE-1328-AB8B1515AB78}"/>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12754113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578" y="1595352"/>
            <a:ext cx="5924231" cy="3108543"/>
          </a:xfrm>
          <a:prstGeom prst="rect">
            <a:avLst/>
          </a:prstGeom>
          <a:noFill/>
        </p:spPr>
        <p:txBody>
          <a:bodyPr wrap="square" rtlCol="0">
            <a:spAutoFit/>
          </a:bodyPr>
          <a:lstStyle/>
          <a:p>
            <a:r>
              <a:rPr lang="en-AU" sz="1600" b="1" dirty="0">
                <a:latin typeface="Arial Narrow" panose="020B0606020202030204" pitchFamily="34" charset="0"/>
              </a:rPr>
              <a:t>Functional diversity</a:t>
            </a:r>
          </a:p>
          <a:p>
            <a:r>
              <a:rPr lang="en-AU" sz="1200" dirty="0">
                <a:latin typeface="Arial Narrow" panose="020B0606020202030204" pitchFamily="34" charset="0"/>
              </a:rPr>
              <a:t>An ecosystem’s resilience and recovery rate following a disturbance is largely dependent on the </a:t>
            </a:r>
            <a:r>
              <a:rPr lang="en-AU" sz="1200" b="1" dirty="0">
                <a:latin typeface="Arial Narrow" panose="020B0606020202030204" pitchFamily="34" charset="0"/>
              </a:rPr>
              <a:t>functional diversity </a:t>
            </a:r>
            <a:r>
              <a:rPr lang="en-AU" sz="1200" dirty="0">
                <a:latin typeface="Arial Narrow" panose="020B0606020202030204" pitchFamily="34" charset="0"/>
              </a:rPr>
              <a:t>of the ecosystem. What is that you ask? It is quite simply another way to measure biodiversity. But instead of measuring, for example, how many different species there are, it is measuring how many different </a:t>
            </a:r>
            <a:r>
              <a:rPr lang="en-AU" sz="1200" b="1" dirty="0">
                <a:latin typeface="Arial Narrow" panose="020B0606020202030204" pitchFamily="34" charset="0"/>
              </a:rPr>
              <a:t>functional groups </a:t>
            </a:r>
            <a:r>
              <a:rPr lang="en-AU" sz="1200" dirty="0">
                <a:latin typeface="Arial Narrow" panose="020B0606020202030204" pitchFamily="34" charset="0"/>
              </a:rPr>
              <a:t>there are. What is a functional group? </a:t>
            </a:r>
            <a:r>
              <a:rPr lang="en-AU" sz="1200" b="1" dirty="0">
                <a:latin typeface="Arial Narrow" panose="020B0606020202030204" pitchFamily="34" charset="0"/>
              </a:rPr>
              <a:t>A functional group is a group of organisms that share a similar function</a:t>
            </a:r>
            <a:r>
              <a:rPr lang="en-AU" sz="1200" b="1" baseline="30000" dirty="0">
                <a:latin typeface="Arial Narrow" panose="020B0606020202030204" pitchFamily="34" charset="0"/>
              </a:rPr>
              <a:t>[1]</a:t>
            </a:r>
            <a:r>
              <a:rPr lang="en-AU" sz="1200" dirty="0">
                <a:latin typeface="Arial Narrow" panose="020B0606020202030204" pitchFamily="34" charset="0"/>
              </a:rPr>
              <a:t>. For example, </a:t>
            </a:r>
            <a:r>
              <a:rPr lang="en-AU" sz="1200" i="1" dirty="0">
                <a:latin typeface="Arial Narrow" panose="020B0606020202030204" pitchFamily="34" charset="0"/>
              </a:rPr>
              <a:t>grazers</a:t>
            </a:r>
            <a:r>
              <a:rPr lang="en-AU" sz="1200" dirty="0">
                <a:latin typeface="Arial Narrow" panose="020B0606020202030204" pitchFamily="34" charset="0"/>
              </a:rPr>
              <a:t> that intensely graze on </a:t>
            </a:r>
            <a:r>
              <a:rPr lang="en-AU" sz="1200" dirty="0" err="1">
                <a:latin typeface="Arial Narrow" panose="020B0606020202030204" pitchFamily="34" charset="0"/>
              </a:rPr>
              <a:t>epilithic</a:t>
            </a:r>
            <a:r>
              <a:rPr lang="en-AU" sz="1200" dirty="0">
                <a:latin typeface="Arial Narrow" panose="020B0606020202030204" pitchFamily="34" charset="0"/>
              </a:rPr>
              <a:t> algal turf such as rabbitfish, angelfish and surgeonfish comprise one functional group. </a:t>
            </a:r>
            <a:r>
              <a:rPr lang="en-AU" sz="1200" i="1" dirty="0">
                <a:latin typeface="Arial Narrow" panose="020B0606020202030204" pitchFamily="34" charset="0"/>
              </a:rPr>
              <a:t>Browsers</a:t>
            </a:r>
            <a:r>
              <a:rPr lang="en-AU" sz="1200" dirty="0">
                <a:latin typeface="Arial Narrow" panose="020B0606020202030204" pitchFamily="34" charset="0"/>
              </a:rPr>
              <a:t> that constantly feed on macro-algae is another. It takes many different functional groups to keep the ecosystem healthy. Why? Let me explain using an analogy (stay with me). Think of biodiversity as a workforce. Workers have job descriptions that help the business (ecosystem) to remain productive and resilient to withstand disturbances such as price hikes or flu epidemics (pollutants, storms, outbreaks of disease etc.). If you start removing job descriptions (functional groups) from the business model, the business (ecosystem) will be unhealthy and its products (ecosystem services) will diminish in quality and quantity. If too many job descriptions go, the resilience of the business (ecosystem) will decline resulting in a slow recovery post disturbance. Worse, the business (ecosystem) may never recover (undergo a </a:t>
            </a:r>
            <a:r>
              <a:rPr lang="en-AU" sz="1200" i="1" dirty="0">
                <a:latin typeface="Arial Narrow" panose="020B0606020202030204" pitchFamily="34" charset="0"/>
              </a:rPr>
              <a:t>phase shift</a:t>
            </a:r>
            <a:r>
              <a:rPr lang="en-AU" sz="1200" dirty="0">
                <a:latin typeface="Arial Narrow" panose="020B0606020202030204" pitchFamily="34" charset="0"/>
              </a:rPr>
              <a:t>). Those once dependent on the business will suffer too. </a:t>
            </a:r>
          </a:p>
        </p:txBody>
      </p:sp>
      <p:sp>
        <p:nvSpPr>
          <p:cNvPr id="11" name="TextBox 10"/>
          <p:cNvSpPr txBox="1"/>
          <p:nvPr/>
        </p:nvSpPr>
        <p:spPr>
          <a:xfrm>
            <a:off x="465754" y="1018405"/>
            <a:ext cx="5882809" cy="584775"/>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rPr>
              <a:t>Ecosystem Resilience: </a:t>
            </a:r>
            <a:r>
              <a:rPr lang="en-AU" sz="800" dirty="0">
                <a:latin typeface="Arial Narrow" panose="020B0606020202030204" pitchFamily="34" charset="0"/>
              </a:rPr>
              <a:t>the capacity of an ecosystem to recover from a disturbance or withstand ongoing pressures.</a:t>
            </a:r>
          </a:p>
          <a:p>
            <a:pPr algn="just"/>
            <a:r>
              <a:rPr lang="en-AU" sz="800" b="1" dirty="0">
                <a:latin typeface="Arial Narrow" panose="020B0606020202030204" pitchFamily="34" charset="0"/>
              </a:rPr>
              <a:t>Ecosystem Disturbance: </a:t>
            </a:r>
            <a:r>
              <a:rPr lang="en-AU" sz="800" dirty="0">
                <a:latin typeface="Arial Narrow" panose="020B0606020202030204" pitchFamily="34" charset="0"/>
              </a:rPr>
              <a:t>a temporary change in environmental conditions that alters physical structures or arrangements of biotic and abiotic elements within an ecosystem; can occur over larger temporal scales and affect diversity; can be natural or anthropogenic. </a:t>
            </a:r>
          </a:p>
          <a:p>
            <a:pPr algn="just"/>
            <a:r>
              <a:rPr lang="en-AU" sz="800" b="1" dirty="0">
                <a:latin typeface="Arial Narrow" panose="020B0606020202030204" pitchFamily="34" charset="0"/>
              </a:rPr>
              <a:t>Ecosystem Recovery: </a:t>
            </a:r>
            <a:r>
              <a:rPr lang="en-AU" sz="800" dirty="0">
                <a:latin typeface="Arial Narrow" panose="020B0606020202030204" pitchFamily="34" charset="0"/>
              </a:rPr>
              <a:t>the return of a damaged ecological system and associated ecosystem services to a stable state.</a:t>
            </a:r>
            <a:endParaRPr lang="en-AU" sz="800" b="1" dirty="0">
              <a:latin typeface="Arial Narrow" panose="020B0606020202030204" pitchFamily="34" charset="0"/>
            </a:endParaRPr>
          </a:p>
        </p:txBody>
      </p:sp>
      <p:sp>
        <p:nvSpPr>
          <p:cNvPr id="4" name="TextBox 3"/>
          <p:cNvSpPr txBox="1"/>
          <p:nvPr/>
        </p:nvSpPr>
        <p:spPr>
          <a:xfrm>
            <a:off x="401282" y="8314915"/>
            <a:ext cx="5941274" cy="623248"/>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Bellwood D. R. and Green A. L. (2009). </a:t>
            </a:r>
            <a:r>
              <a:rPr lang="en-AU" sz="530" i="1" dirty="0">
                <a:latin typeface="Arial Narrow" panose="020B0606020202030204" pitchFamily="34" charset="0"/>
              </a:rPr>
              <a:t>Monitoring functional groups of herbivorous reef fishes as indicators of coral reef resilience – A practical guide for coral reef managers in the Asia Pacific region. </a:t>
            </a:r>
            <a:r>
              <a:rPr lang="en-AU" sz="530" dirty="0">
                <a:latin typeface="Arial Narrow" panose="020B0606020202030204" pitchFamily="34" charset="0"/>
              </a:rPr>
              <a:t>IUCN working group on Climate Change and Coral Reefs. IUCN. Gland. Switzerland. Page 9.</a:t>
            </a:r>
          </a:p>
          <a:p>
            <a:r>
              <a:rPr lang="en-AU" sz="530" baseline="30000" dirty="0">
                <a:latin typeface="Arial Narrow" panose="020B0606020202030204" pitchFamily="34" charset="0"/>
              </a:rPr>
              <a:t>[2] </a:t>
            </a:r>
            <a:r>
              <a:rPr lang="en-AU" sz="530" dirty="0">
                <a:latin typeface="Arial Narrow" panose="020B0606020202030204" pitchFamily="34" charset="0"/>
              </a:rPr>
              <a:t>Adapted from: Bellwood, D. and Mallela, J. (2016). </a:t>
            </a:r>
            <a:r>
              <a:rPr lang="en-AU" sz="530" i="1" dirty="0">
                <a:latin typeface="Arial Narrow" panose="020B0606020202030204" pitchFamily="34" charset="0"/>
              </a:rPr>
              <a:t>Biodiversity and the Great Barrier Reef</a:t>
            </a:r>
            <a:r>
              <a:rPr lang="en-AU" sz="530" dirty="0">
                <a:latin typeface="Arial Narrow" panose="020B0606020202030204" pitchFamily="34" charset="0"/>
              </a:rPr>
              <a:t>. Australian Academy of Science. Accessed 2018 from: www.science.org.au/curious/great-barrier-reef</a:t>
            </a:r>
          </a:p>
          <a:p>
            <a:r>
              <a:rPr lang="en-AU" sz="530" baseline="30000" dirty="0">
                <a:latin typeface="Arial Narrow" panose="020B0606020202030204" pitchFamily="34" charset="0"/>
              </a:rPr>
              <a:t>[3] </a:t>
            </a:r>
            <a:r>
              <a:rPr lang="en-AU" sz="530" dirty="0">
                <a:latin typeface="Arial Narrow" panose="020B0606020202030204" pitchFamily="34" charset="0"/>
              </a:rPr>
              <a:t>Adapted from: </a:t>
            </a:r>
            <a:r>
              <a:rPr lang="en-AU" sz="530" dirty="0" err="1">
                <a:latin typeface="Arial Narrow" panose="020B0606020202030204" pitchFamily="34" charset="0"/>
              </a:rPr>
              <a:t>Mouillot</a:t>
            </a:r>
            <a:r>
              <a:rPr lang="en-AU" sz="530" dirty="0">
                <a:latin typeface="Arial Narrow" panose="020B0606020202030204" pitchFamily="34" charset="0"/>
              </a:rPr>
              <a:t>, D., </a:t>
            </a:r>
            <a:r>
              <a:rPr lang="en-AU" sz="530" dirty="0" err="1">
                <a:latin typeface="Arial Narrow" panose="020B0606020202030204" pitchFamily="34" charset="0"/>
              </a:rPr>
              <a:t>Villeger</a:t>
            </a:r>
            <a:r>
              <a:rPr lang="en-AU" sz="530" dirty="0">
                <a:latin typeface="Arial Narrow" panose="020B0606020202030204" pitchFamily="34" charset="0"/>
              </a:rPr>
              <a:t>, S., </a:t>
            </a:r>
            <a:r>
              <a:rPr lang="en-AU" sz="530" dirty="0" err="1">
                <a:latin typeface="Arial Narrow" panose="020B0606020202030204" pitchFamily="34" charset="0"/>
              </a:rPr>
              <a:t>Parravicini</a:t>
            </a:r>
            <a:r>
              <a:rPr lang="en-AU" sz="530" dirty="0">
                <a:latin typeface="Arial Narrow" panose="020B0606020202030204" pitchFamily="34" charset="0"/>
              </a:rPr>
              <a:t>, V., </a:t>
            </a:r>
            <a:r>
              <a:rPr lang="en-AU" sz="530" dirty="0" err="1">
                <a:latin typeface="Arial Narrow" panose="020B0606020202030204" pitchFamily="34" charset="0"/>
              </a:rPr>
              <a:t>Kulbicki</a:t>
            </a:r>
            <a:r>
              <a:rPr lang="en-AU" sz="530" dirty="0">
                <a:latin typeface="Arial Narrow" panose="020B0606020202030204" pitchFamily="34" charset="0"/>
              </a:rPr>
              <a:t>, M., Arias-Gonzalez, J.E., Bender, M., </a:t>
            </a:r>
            <a:r>
              <a:rPr lang="en-AU" sz="530" dirty="0" err="1">
                <a:latin typeface="Arial Narrow" panose="020B0606020202030204" pitchFamily="34" charset="0"/>
              </a:rPr>
              <a:t>Chabanet</a:t>
            </a:r>
            <a:r>
              <a:rPr lang="en-AU" sz="530" dirty="0">
                <a:latin typeface="Arial Narrow" panose="020B0606020202030204" pitchFamily="34" charset="0"/>
              </a:rPr>
              <a:t>, P., </a:t>
            </a:r>
            <a:r>
              <a:rPr lang="en-AU" sz="530" dirty="0" err="1">
                <a:latin typeface="Arial Narrow" panose="020B0606020202030204" pitchFamily="34" charset="0"/>
              </a:rPr>
              <a:t>Floeter</a:t>
            </a:r>
            <a:r>
              <a:rPr lang="en-AU" sz="530" dirty="0">
                <a:latin typeface="Arial Narrow" panose="020B0606020202030204" pitchFamily="34" charset="0"/>
              </a:rPr>
              <a:t>, S.R., Friedlander, A., </a:t>
            </a:r>
            <a:r>
              <a:rPr lang="en-AU" sz="530" dirty="0" err="1">
                <a:latin typeface="Arial Narrow" panose="020B0606020202030204" pitchFamily="34" charset="0"/>
              </a:rPr>
              <a:t>Vigliola</a:t>
            </a:r>
            <a:r>
              <a:rPr lang="en-AU" sz="530" dirty="0">
                <a:latin typeface="Arial Narrow" panose="020B0606020202030204" pitchFamily="34" charset="0"/>
              </a:rPr>
              <a:t>, L. and Bellwood, D.R. (2014). Functional over-redundancy and high functional vulnerability in global fish faunas on tropical reefs. </a:t>
            </a:r>
            <a:r>
              <a:rPr lang="en-AU" sz="530" i="1" dirty="0">
                <a:latin typeface="Arial Narrow" panose="020B0606020202030204" pitchFamily="34" charset="0"/>
              </a:rPr>
              <a:t>PNAS. 111(38) 13757-13763. 10.1073/pnas.1317625111.</a:t>
            </a:r>
          </a:p>
          <a:p>
            <a:r>
              <a:rPr lang="en-AU" sz="800" dirty="0">
                <a:latin typeface="Arial Narrow" panose="020B0606020202030204" pitchFamily="34" charset="0"/>
              </a:rPr>
              <a:t> </a:t>
            </a:r>
          </a:p>
        </p:txBody>
      </p:sp>
      <p:sp>
        <p:nvSpPr>
          <p:cNvPr id="6" name="Rectangle 5"/>
          <p:cNvSpPr/>
          <p:nvPr/>
        </p:nvSpPr>
        <p:spPr>
          <a:xfrm>
            <a:off x="465755" y="4680220"/>
            <a:ext cx="5876802" cy="3008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graph below, what percentage of jobs are done by only one species? Ans.  </a:t>
            </a:r>
          </a:p>
        </p:txBody>
      </p:sp>
      <p:sp>
        <p:nvSpPr>
          <p:cNvPr id="7" name="Rectangle 6"/>
          <p:cNvSpPr/>
          <p:nvPr/>
        </p:nvSpPr>
        <p:spPr>
          <a:xfrm>
            <a:off x="5589240" y="4711358"/>
            <a:ext cx="656416" cy="2342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cxnSp>
        <p:nvCxnSpPr>
          <p:cNvPr id="9" name="Straight Connector 8"/>
          <p:cNvCxnSpPr/>
          <p:nvPr/>
        </p:nvCxnSpPr>
        <p:spPr>
          <a:xfrm>
            <a:off x="1250311" y="5143656"/>
            <a:ext cx="0"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311" y="6367792"/>
            <a:ext cx="2088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nvGraphicFramePr>
        <p:xfrm>
          <a:off x="1112592" y="6343139"/>
          <a:ext cx="2432694" cy="213360"/>
        </p:xfrm>
        <a:graphic>
          <a:graphicData uri="http://schemas.openxmlformats.org/drawingml/2006/table">
            <a:tbl>
              <a:tblPr firstRow="1" bandRow="1">
                <a:tableStyleId>{5940675A-B579-460E-94D1-54222C63F5DA}</a:tableStyleId>
              </a:tblPr>
              <a:tblGrid>
                <a:gridCol w="405449">
                  <a:extLst>
                    <a:ext uri="{9D8B030D-6E8A-4147-A177-3AD203B41FA5}">
                      <a16:colId xmlns:a16="http://schemas.microsoft.com/office/drawing/2014/main" val="20000"/>
                    </a:ext>
                  </a:extLst>
                </a:gridCol>
                <a:gridCol w="405449">
                  <a:extLst>
                    <a:ext uri="{9D8B030D-6E8A-4147-A177-3AD203B41FA5}">
                      <a16:colId xmlns:a16="http://schemas.microsoft.com/office/drawing/2014/main" val="20001"/>
                    </a:ext>
                  </a:extLst>
                </a:gridCol>
                <a:gridCol w="405449">
                  <a:extLst>
                    <a:ext uri="{9D8B030D-6E8A-4147-A177-3AD203B41FA5}">
                      <a16:colId xmlns:a16="http://schemas.microsoft.com/office/drawing/2014/main" val="20002"/>
                    </a:ext>
                  </a:extLst>
                </a:gridCol>
                <a:gridCol w="405449">
                  <a:extLst>
                    <a:ext uri="{9D8B030D-6E8A-4147-A177-3AD203B41FA5}">
                      <a16:colId xmlns:a16="http://schemas.microsoft.com/office/drawing/2014/main" val="20003"/>
                    </a:ext>
                  </a:extLst>
                </a:gridCol>
                <a:gridCol w="405449">
                  <a:extLst>
                    <a:ext uri="{9D8B030D-6E8A-4147-A177-3AD203B41FA5}">
                      <a16:colId xmlns:a16="http://schemas.microsoft.com/office/drawing/2014/main" val="20004"/>
                    </a:ext>
                  </a:extLst>
                </a:gridCol>
                <a:gridCol w="405449">
                  <a:extLst>
                    <a:ext uri="{9D8B030D-6E8A-4147-A177-3AD203B41FA5}">
                      <a16:colId xmlns:a16="http://schemas.microsoft.com/office/drawing/2014/main" val="20005"/>
                    </a:ext>
                  </a:extLst>
                </a:gridCol>
              </a:tblGrid>
              <a:tr h="123686">
                <a:tc>
                  <a:txBody>
                    <a:bodyPr/>
                    <a:lstStyle/>
                    <a:p>
                      <a:endParaRPr lang="en-AU" sz="8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nvGraphicFramePr>
        <p:xfrm>
          <a:off x="868487" y="5047986"/>
          <a:ext cx="439788" cy="1462920"/>
        </p:xfrm>
        <a:graphic>
          <a:graphicData uri="http://schemas.openxmlformats.org/drawingml/2006/table">
            <a:tbl>
              <a:tblPr firstRow="1" bandRow="1">
                <a:tableStyleId>{5940675A-B579-460E-94D1-54222C63F5DA}</a:tableStyleId>
              </a:tblPr>
              <a:tblGrid>
                <a:gridCol w="439788">
                  <a:extLst>
                    <a:ext uri="{9D8B030D-6E8A-4147-A177-3AD203B41FA5}">
                      <a16:colId xmlns:a16="http://schemas.microsoft.com/office/drawing/2014/main" val="20000"/>
                    </a:ext>
                  </a:extLst>
                </a:gridCol>
              </a:tblGrid>
              <a:tr h="243820">
                <a:tc>
                  <a:txBody>
                    <a:bodyPr/>
                    <a:lstStyle/>
                    <a:p>
                      <a:pPr algn="r"/>
                      <a:r>
                        <a:rPr lang="en-AU" sz="800" dirty="0">
                          <a:latin typeface="Arial Narrow" panose="020B0606020202030204" pitchFamily="34" charset="0"/>
                        </a:rPr>
                        <a:t>250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20">
                <a:tc>
                  <a:txBody>
                    <a:bodyPr/>
                    <a:lstStyle/>
                    <a:p>
                      <a:pPr algn="r"/>
                      <a:r>
                        <a:rPr lang="en-AU" sz="800" dirty="0">
                          <a:latin typeface="Arial Narrow" panose="020B0606020202030204" pitchFamily="34" charset="0"/>
                        </a:rPr>
                        <a:t>200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20">
                <a:tc>
                  <a:txBody>
                    <a:bodyPr/>
                    <a:lstStyle/>
                    <a:p>
                      <a:pPr algn="r"/>
                      <a:r>
                        <a:rPr lang="en-AU" sz="800" dirty="0">
                          <a:latin typeface="Arial Narrow" panose="020B0606020202030204" pitchFamily="34" charset="0"/>
                        </a:rPr>
                        <a:t>150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20">
                <a:tc>
                  <a:txBody>
                    <a:bodyPr/>
                    <a:lstStyle/>
                    <a:p>
                      <a:pPr algn="r"/>
                      <a:r>
                        <a:rPr lang="en-AU" sz="800" dirty="0">
                          <a:latin typeface="Arial Narrow" panose="020B0606020202030204" pitchFamily="34" charset="0"/>
                        </a:rPr>
                        <a:t>100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20">
                <a:tc>
                  <a:txBody>
                    <a:bodyPr/>
                    <a:lstStyle/>
                    <a:p>
                      <a:pPr algn="r"/>
                      <a:r>
                        <a:rPr lang="en-AU" sz="800" dirty="0">
                          <a:latin typeface="Arial Narrow" panose="020B0606020202030204" pitchFamily="34" charset="0"/>
                        </a:rPr>
                        <a:t>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20">
                <a:tc>
                  <a:txBody>
                    <a:bodyPr/>
                    <a:lstStyle/>
                    <a:p>
                      <a:pPr algn="r"/>
                      <a:r>
                        <a:rPr lang="en-AU" sz="800" dirty="0">
                          <a:latin typeface="Arial Narrow" panose="020B0606020202030204" pitchFamily="34" charset="0"/>
                        </a:rPr>
                        <a:t>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27" name="Straight Connector 26"/>
          <p:cNvCxnSpPr>
            <a:endCxn id="29" idx="0"/>
          </p:cNvCxnSpPr>
          <p:nvPr/>
        </p:nvCxnSpPr>
        <p:spPr>
          <a:xfrm flipH="1">
            <a:off x="1295926" y="5279448"/>
            <a:ext cx="462" cy="719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5926" y="5998684"/>
            <a:ext cx="374268" cy="320133"/>
          </a:xfrm>
          <a:custGeom>
            <a:avLst/>
            <a:gdLst>
              <a:gd name="connsiteX0" fmla="*/ 0 w 314325"/>
              <a:gd name="connsiteY0" fmla="*/ 0 h 267334"/>
              <a:gd name="connsiteX1" fmla="*/ 9525 w 314325"/>
              <a:gd name="connsiteY1" fmla="*/ 85725 h 267334"/>
              <a:gd name="connsiteX2" fmla="*/ 19050 w 314325"/>
              <a:gd name="connsiteY2" fmla="*/ 114300 h 267334"/>
              <a:gd name="connsiteX3" fmla="*/ 47625 w 314325"/>
              <a:gd name="connsiteY3" fmla="*/ 133350 h 267334"/>
              <a:gd name="connsiteX4" fmla="*/ 85725 w 314325"/>
              <a:gd name="connsiteY4" fmla="*/ 190500 h 267334"/>
              <a:gd name="connsiteX5" fmla="*/ 114300 w 314325"/>
              <a:gd name="connsiteY5" fmla="*/ 209550 h 267334"/>
              <a:gd name="connsiteX6" fmla="*/ 171450 w 314325"/>
              <a:gd name="connsiteY6" fmla="*/ 228600 h 267334"/>
              <a:gd name="connsiteX7" fmla="*/ 200025 w 314325"/>
              <a:gd name="connsiteY7" fmla="*/ 247650 h 267334"/>
              <a:gd name="connsiteX8" fmla="*/ 314325 w 314325"/>
              <a:gd name="connsiteY8" fmla="*/ 266700 h 26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267334">
                <a:moveTo>
                  <a:pt x="0" y="0"/>
                </a:moveTo>
                <a:cubicBezTo>
                  <a:pt x="3175" y="28575"/>
                  <a:pt x="4798" y="57365"/>
                  <a:pt x="9525" y="85725"/>
                </a:cubicBezTo>
                <a:cubicBezTo>
                  <a:pt x="11176" y="95629"/>
                  <a:pt x="12778" y="106460"/>
                  <a:pt x="19050" y="114300"/>
                </a:cubicBezTo>
                <a:cubicBezTo>
                  <a:pt x="26201" y="123239"/>
                  <a:pt x="38100" y="127000"/>
                  <a:pt x="47625" y="133350"/>
                </a:cubicBezTo>
                <a:cubicBezTo>
                  <a:pt x="60325" y="152400"/>
                  <a:pt x="66675" y="177800"/>
                  <a:pt x="85725" y="190500"/>
                </a:cubicBezTo>
                <a:cubicBezTo>
                  <a:pt x="95250" y="196850"/>
                  <a:pt x="103839" y="204901"/>
                  <a:pt x="114300" y="209550"/>
                </a:cubicBezTo>
                <a:cubicBezTo>
                  <a:pt x="132650" y="217705"/>
                  <a:pt x="154742" y="217461"/>
                  <a:pt x="171450" y="228600"/>
                </a:cubicBezTo>
                <a:cubicBezTo>
                  <a:pt x="180975" y="234950"/>
                  <a:pt x="189564" y="243001"/>
                  <a:pt x="200025" y="247650"/>
                </a:cubicBezTo>
                <a:cubicBezTo>
                  <a:pt x="256442" y="272724"/>
                  <a:pt x="254935" y="266700"/>
                  <a:pt x="314325" y="266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p:cNvCxnSpPr>
            <a:stCxn id="29" idx="8"/>
          </p:cNvCxnSpPr>
          <p:nvPr/>
        </p:nvCxnSpPr>
        <p:spPr>
          <a:xfrm>
            <a:off x="1670194" y="6318058"/>
            <a:ext cx="1039748" cy="3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4937" y="6021627"/>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94527" y="6014602"/>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4937" y="6151768"/>
            <a:ext cx="76959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40196" y="5948426"/>
            <a:ext cx="648072" cy="246221"/>
          </a:xfrm>
          <a:prstGeom prst="rect">
            <a:avLst/>
          </a:prstGeom>
          <a:noFill/>
        </p:spPr>
        <p:txBody>
          <a:bodyPr wrap="square" rtlCol="0">
            <a:spAutoFit/>
          </a:bodyPr>
          <a:lstStyle/>
          <a:p>
            <a:r>
              <a:rPr lang="en-AU" sz="1000" dirty="0">
                <a:latin typeface="Arial Narrow" panose="020B0606020202030204" pitchFamily="34" charset="0"/>
              </a:rPr>
              <a:t>38.5%</a:t>
            </a:r>
          </a:p>
        </p:txBody>
      </p:sp>
      <p:sp>
        <p:nvSpPr>
          <p:cNvPr id="47" name="TextBox 46"/>
          <p:cNvSpPr txBox="1"/>
          <p:nvPr/>
        </p:nvSpPr>
        <p:spPr>
          <a:xfrm>
            <a:off x="1402099" y="6543202"/>
            <a:ext cx="2083299" cy="246221"/>
          </a:xfrm>
          <a:prstGeom prst="rect">
            <a:avLst/>
          </a:prstGeom>
          <a:noFill/>
        </p:spPr>
        <p:txBody>
          <a:bodyPr wrap="square" rtlCol="0">
            <a:spAutoFit/>
          </a:bodyPr>
          <a:lstStyle/>
          <a:p>
            <a:r>
              <a:rPr lang="en-AU" sz="1000" dirty="0">
                <a:latin typeface="Arial Narrow" panose="020B0606020202030204" pitchFamily="34" charset="0"/>
              </a:rPr>
              <a:t>Number of Jobs </a:t>
            </a:r>
            <a:r>
              <a:rPr lang="en-AU" sz="800" dirty="0">
                <a:latin typeface="Arial Narrow" panose="020B0606020202030204" pitchFamily="34" charset="0"/>
              </a:rPr>
              <a:t>(Functional Groups)</a:t>
            </a:r>
          </a:p>
        </p:txBody>
      </p:sp>
      <p:sp>
        <p:nvSpPr>
          <p:cNvPr id="49" name="TextBox 48"/>
          <p:cNvSpPr txBox="1"/>
          <p:nvPr/>
        </p:nvSpPr>
        <p:spPr>
          <a:xfrm rot="16200000">
            <a:off x="119692" y="5512607"/>
            <a:ext cx="1485817" cy="369332"/>
          </a:xfrm>
          <a:prstGeom prst="rect">
            <a:avLst/>
          </a:prstGeom>
          <a:noFill/>
        </p:spPr>
        <p:txBody>
          <a:bodyPr wrap="square" rtlCol="0">
            <a:spAutoFit/>
          </a:bodyPr>
          <a:lstStyle/>
          <a:p>
            <a:pPr algn="ctr"/>
            <a:r>
              <a:rPr lang="en-AU" sz="1000" dirty="0">
                <a:latin typeface="Arial Narrow" panose="020B0606020202030204" pitchFamily="34" charset="0"/>
              </a:rPr>
              <a:t>Number of species per job</a:t>
            </a:r>
          </a:p>
          <a:p>
            <a:pPr algn="ctr"/>
            <a:r>
              <a:rPr lang="en-AU" sz="800" dirty="0">
                <a:latin typeface="Arial Narrow" panose="020B0606020202030204" pitchFamily="34" charset="0"/>
              </a:rPr>
              <a:t>(functional redundancy) </a:t>
            </a:r>
          </a:p>
        </p:txBody>
      </p:sp>
      <p:sp>
        <p:nvSpPr>
          <p:cNvPr id="50" name="TextBox 49"/>
          <p:cNvSpPr txBox="1"/>
          <p:nvPr/>
        </p:nvSpPr>
        <p:spPr>
          <a:xfrm>
            <a:off x="2343542" y="5660130"/>
            <a:ext cx="981490" cy="338554"/>
          </a:xfrm>
          <a:prstGeom prst="rect">
            <a:avLst/>
          </a:prstGeom>
          <a:noFill/>
        </p:spPr>
        <p:txBody>
          <a:bodyPr wrap="square" rtlCol="0">
            <a:spAutoFit/>
          </a:bodyPr>
          <a:lstStyle/>
          <a:p>
            <a:r>
              <a:rPr lang="en-AU" sz="800" dirty="0">
                <a:latin typeface="Arial Narrow" panose="020B0606020202030204" pitchFamily="34" charset="0"/>
              </a:rPr>
              <a:t>Number of jobs done by only one species</a:t>
            </a:r>
          </a:p>
        </p:txBody>
      </p:sp>
      <p:sp>
        <p:nvSpPr>
          <p:cNvPr id="51" name="TextBox 50"/>
          <p:cNvSpPr txBox="1"/>
          <p:nvPr/>
        </p:nvSpPr>
        <p:spPr>
          <a:xfrm>
            <a:off x="715047" y="6310138"/>
            <a:ext cx="543037" cy="461665"/>
          </a:xfrm>
          <a:prstGeom prst="rect">
            <a:avLst/>
          </a:prstGeom>
          <a:noFill/>
        </p:spPr>
        <p:txBody>
          <a:bodyPr wrap="square" rtlCol="0">
            <a:spAutoFit/>
          </a:bodyPr>
          <a:lstStyle/>
          <a:p>
            <a:r>
              <a:rPr lang="en-AU" sz="600" dirty="0">
                <a:latin typeface="Arial Narrow" panose="020B0606020202030204" pitchFamily="34" charset="0"/>
              </a:rPr>
              <a:t>Average number </a:t>
            </a:r>
            <a:br>
              <a:rPr lang="en-AU" sz="600" dirty="0">
                <a:latin typeface="Arial Narrow" panose="020B0606020202030204" pitchFamily="34" charset="0"/>
              </a:rPr>
            </a:br>
            <a:r>
              <a:rPr lang="en-AU" sz="600" dirty="0">
                <a:latin typeface="Arial Narrow" panose="020B0606020202030204" pitchFamily="34" charset="0"/>
              </a:rPr>
              <a:t>of species </a:t>
            </a:r>
            <a:br>
              <a:rPr lang="en-AU" sz="600" dirty="0">
                <a:latin typeface="Arial Narrow" panose="020B0606020202030204" pitchFamily="34" charset="0"/>
              </a:rPr>
            </a:br>
            <a:r>
              <a:rPr lang="en-AU" sz="600" dirty="0">
                <a:latin typeface="Arial Narrow" panose="020B0606020202030204" pitchFamily="34" charset="0"/>
              </a:rPr>
              <a:t>per job = 7.9</a:t>
            </a:r>
          </a:p>
        </p:txBody>
      </p:sp>
      <p:cxnSp>
        <p:nvCxnSpPr>
          <p:cNvPr id="45" name="Straight Arrow Connector 44"/>
          <p:cNvCxnSpPr/>
          <p:nvPr/>
        </p:nvCxnSpPr>
        <p:spPr>
          <a:xfrm flipV="1">
            <a:off x="1146046" y="6307873"/>
            <a:ext cx="103655" cy="315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05942" y="5458135"/>
            <a:ext cx="1378829" cy="276999"/>
          </a:xfrm>
          <a:prstGeom prst="rect">
            <a:avLst/>
          </a:prstGeom>
          <a:noFill/>
        </p:spPr>
        <p:txBody>
          <a:bodyPr wrap="square" rtlCol="0">
            <a:spAutoFit/>
          </a:bodyPr>
          <a:lstStyle/>
          <a:p>
            <a:r>
              <a:rPr lang="en-AU" sz="1200" b="1" dirty="0">
                <a:latin typeface="Arial Narrow" panose="020B0606020202030204" pitchFamily="34" charset="0"/>
              </a:rPr>
              <a:t>Vulnerable jobs</a:t>
            </a:r>
          </a:p>
        </p:txBody>
      </p:sp>
      <p:sp>
        <p:nvSpPr>
          <p:cNvPr id="58" name="TextBox 57"/>
          <p:cNvSpPr txBox="1"/>
          <p:nvPr/>
        </p:nvSpPr>
        <p:spPr>
          <a:xfrm rot="5400000">
            <a:off x="925390" y="5558774"/>
            <a:ext cx="971930" cy="276999"/>
          </a:xfrm>
          <a:prstGeom prst="rect">
            <a:avLst/>
          </a:prstGeom>
          <a:noFill/>
        </p:spPr>
        <p:txBody>
          <a:bodyPr wrap="square" rtlCol="0">
            <a:spAutoFit/>
          </a:bodyPr>
          <a:lstStyle/>
          <a:p>
            <a:r>
              <a:rPr lang="en-AU" sz="1200" b="1" dirty="0">
                <a:latin typeface="Arial Narrow" panose="020B0606020202030204" pitchFamily="34" charset="0"/>
              </a:rPr>
              <a:t>Popular jobs</a:t>
            </a:r>
          </a:p>
        </p:txBody>
      </p:sp>
      <p:cxnSp>
        <p:nvCxnSpPr>
          <p:cNvPr id="59" name="Straight Connector 58"/>
          <p:cNvCxnSpPr/>
          <p:nvPr/>
        </p:nvCxnSpPr>
        <p:spPr>
          <a:xfrm>
            <a:off x="2424935" y="6357197"/>
            <a:ext cx="769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9705" y="5071263"/>
            <a:ext cx="2122851" cy="1754326"/>
          </a:xfrm>
          <a:prstGeom prst="rect">
            <a:avLst/>
          </a:prstGeom>
          <a:noFill/>
        </p:spPr>
        <p:txBody>
          <a:bodyPr wrap="square" rtlCol="0">
            <a:spAutoFit/>
          </a:bodyPr>
          <a:lstStyle/>
          <a:p>
            <a:pPr algn="just"/>
            <a:r>
              <a:rPr lang="en-AU" sz="1200" dirty="0">
                <a:latin typeface="Arial Narrow" panose="020B0606020202030204" pitchFamily="34" charset="0"/>
              </a:rPr>
              <a:t>This graph shows the functional diversity of fish communities in the Indo-Pacific region, which includes the Great Barrier Reef. While there are some jobs (functional groups) that are performed by lots of fish, the steep downward slope of the curve indicates that most jobs are done by only a few species</a:t>
            </a:r>
            <a:r>
              <a:rPr lang="en-AU" sz="1200" baseline="30000" dirty="0">
                <a:latin typeface="Arial Narrow" panose="020B0606020202030204" pitchFamily="34" charset="0"/>
              </a:rPr>
              <a:t>[2][3]</a:t>
            </a:r>
            <a:r>
              <a:rPr lang="en-AU" sz="1200" dirty="0">
                <a:latin typeface="Arial Narrow" panose="020B0606020202030204" pitchFamily="34" charset="0"/>
              </a:rPr>
              <a:t>.</a:t>
            </a:r>
          </a:p>
        </p:txBody>
      </p:sp>
      <p:sp>
        <p:nvSpPr>
          <p:cNvPr id="70" name="Rectangle 69"/>
          <p:cNvSpPr/>
          <p:nvPr/>
        </p:nvSpPr>
        <p:spPr>
          <a:xfrm>
            <a:off x="465754" y="6881441"/>
            <a:ext cx="5863484" cy="142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happens to ecosystem health when functional diversity declines (jobs go)? Ans.</a:t>
            </a:r>
          </a:p>
          <a:p>
            <a:r>
              <a:rPr lang="en-AU" sz="1200" dirty="0">
                <a:solidFill>
                  <a:schemeClr val="tx1"/>
                </a:solidFill>
                <a:latin typeface="Arial Narrow" panose="020B0606020202030204" pitchFamily="34" charset="0"/>
              </a:rPr>
              <a:t>    (Use the terms ecosystem resilience, disturbance and recovery in your response)   </a:t>
            </a:r>
          </a:p>
        </p:txBody>
      </p:sp>
      <p:sp>
        <p:nvSpPr>
          <p:cNvPr id="69" name="Rectangle 68"/>
          <p:cNvSpPr/>
          <p:nvPr/>
        </p:nvSpPr>
        <p:spPr>
          <a:xfrm>
            <a:off x="564258" y="7327732"/>
            <a:ext cx="5673054" cy="897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73" name="TextBox 72"/>
          <p:cNvSpPr txBox="1"/>
          <p:nvPr/>
        </p:nvSpPr>
        <p:spPr>
          <a:xfrm>
            <a:off x="1553498" y="5060526"/>
            <a:ext cx="2083299" cy="246221"/>
          </a:xfrm>
          <a:prstGeom prst="rect">
            <a:avLst/>
          </a:prstGeom>
          <a:noFill/>
        </p:spPr>
        <p:txBody>
          <a:bodyPr wrap="square" rtlCol="0">
            <a:spAutoFit/>
          </a:bodyPr>
          <a:lstStyle/>
          <a:p>
            <a:r>
              <a:rPr lang="en-AU" sz="1000" u="sng" dirty="0">
                <a:latin typeface="Arial Narrow" panose="020B0606020202030204" pitchFamily="34" charset="0"/>
              </a:rPr>
              <a:t>Indo-Pacific Fish Functional Diversity </a:t>
            </a:r>
            <a:endParaRPr lang="en-AU" sz="800" u="sng" dirty="0">
              <a:latin typeface="Arial Narrow" panose="020B0606020202030204" pitchFamily="34" charset="0"/>
            </a:endParaRPr>
          </a:p>
        </p:txBody>
      </p:sp>
      <p:sp>
        <p:nvSpPr>
          <p:cNvPr id="72" name="Cloud Callout 71"/>
          <p:cNvSpPr/>
          <p:nvPr/>
        </p:nvSpPr>
        <p:spPr>
          <a:xfrm>
            <a:off x="3404371" y="5368410"/>
            <a:ext cx="797634" cy="621179"/>
          </a:xfrm>
          <a:prstGeom prst="cloudCallout">
            <a:avLst>
              <a:gd name="adj1" fmla="val -71682"/>
              <a:gd name="adj2" fmla="val 3284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p:cNvSpPr txBox="1"/>
          <p:nvPr/>
        </p:nvSpPr>
        <p:spPr>
          <a:xfrm>
            <a:off x="3416821" y="5423364"/>
            <a:ext cx="811136" cy="584775"/>
          </a:xfrm>
          <a:prstGeom prst="rect">
            <a:avLst/>
          </a:prstGeom>
          <a:noFill/>
        </p:spPr>
        <p:txBody>
          <a:bodyPr wrap="square" rtlCol="0">
            <a:spAutoFit/>
          </a:bodyPr>
          <a:lstStyle/>
          <a:p>
            <a:r>
              <a:rPr lang="en-AU" sz="800" dirty="0">
                <a:latin typeface="Arial Narrow" panose="020B0606020202030204" pitchFamily="34" charset="0"/>
              </a:rPr>
              <a:t>What happens if </a:t>
            </a:r>
            <a:br>
              <a:rPr lang="en-AU" sz="800" dirty="0">
                <a:latin typeface="Arial Narrow" panose="020B0606020202030204" pitchFamily="34" charset="0"/>
              </a:rPr>
            </a:br>
            <a:r>
              <a:rPr lang="en-AU" sz="800" dirty="0">
                <a:latin typeface="Arial Narrow" panose="020B0606020202030204" pitchFamily="34" charset="0"/>
              </a:rPr>
              <a:t>a disturbance </a:t>
            </a:r>
            <a:br>
              <a:rPr lang="en-AU" sz="800" dirty="0">
                <a:latin typeface="Arial Narrow" panose="020B0606020202030204" pitchFamily="34" charset="0"/>
              </a:rPr>
            </a:br>
            <a:r>
              <a:rPr lang="en-AU" sz="800" dirty="0">
                <a:latin typeface="Arial Narrow" panose="020B0606020202030204" pitchFamily="34" charset="0"/>
              </a:rPr>
              <a:t>    takes them </a:t>
            </a:r>
          </a:p>
          <a:p>
            <a:r>
              <a:rPr lang="en-AU" sz="800" dirty="0">
                <a:latin typeface="Arial Narrow" panose="020B0606020202030204" pitchFamily="34" charset="0"/>
              </a:rPr>
              <a:t>          out? </a:t>
            </a:r>
          </a:p>
        </p:txBody>
      </p:sp>
      <p:sp>
        <p:nvSpPr>
          <p:cNvPr id="44" name="TextBox 43">
            <a:extLst>
              <a:ext uri="{FF2B5EF4-FFF2-40B4-BE49-F238E27FC236}">
                <a16:creationId xmlns:a16="http://schemas.microsoft.com/office/drawing/2014/main" id="{6EA8828C-4ADA-4341-A22E-AFD4BF7513E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17">
            <a:extLst>
              <a:ext uri="{FF2B5EF4-FFF2-40B4-BE49-F238E27FC236}">
                <a16:creationId xmlns:a16="http://schemas.microsoft.com/office/drawing/2014/main" id="{C3DCD28C-D0BA-4473-A73E-A6DE7841EB4C}"/>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2" name="Straight Connector 51">
            <a:extLst>
              <a:ext uri="{FF2B5EF4-FFF2-40B4-BE49-F238E27FC236}">
                <a16:creationId xmlns:a16="http://schemas.microsoft.com/office/drawing/2014/main" id="{4B586ECB-1AEE-4F00-B2B8-4794D698018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9ED441-BCE9-4B4E-9E3E-3F756334C6AF}"/>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Marine Diagnosis – </a:t>
            </a:r>
            <a:r>
              <a:rPr lang="en-US" sz="1200" dirty="0">
                <a:latin typeface="Arial Narrow" pitchFamily="34" charset="0"/>
              </a:rPr>
              <a:t>Apply the terms ecosystem resilience, disturbance and recovery as indicators of ‘health’ of marine environments to a chosen case study</a:t>
            </a:r>
          </a:p>
        </p:txBody>
      </p:sp>
      <p:sp>
        <p:nvSpPr>
          <p:cNvPr id="54" name="TextBox 53">
            <a:extLst>
              <a:ext uri="{FF2B5EF4-FFF2-40B4-BE49-F238E27FC236}">
                <a16:creationId xmlns:a16="http://schemas.microsoft.com/office/drawing/2014/main" id="{06123D59-C910-4636-91C9-D3408DC6A2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3" name="Straight Connector 12">
            <a:extLst>
              <a:ext uri="{FF2B5EF4-FFF2-40B4-BE49-F238E27FC236}">
                <a16:creationId xmlns:a16="http://schemas.microsoft.com/office/drawing/2014/main" id="{7E9943C8-AF21-1C1B-D14A-2297A79A463B}"/>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396D3E74-1E19-8F35-F226-101A0DD3B52E}"/>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F138DC1D-AD21-E801-80F2-D003A689DCB6}"/>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18823889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6346" y="945925"/>
            <a:ext cx="5978553" cy="1261884"/>
          </a:xfrm>
          <a:prstGeom prst="rect">
            <a:avLst/>
          </a:prstGeom>
          <a:noFill/>
        </p:spPr>
        <p:txBody>
          <a:bodyPr wrap="square" rtlCol="0">
            <a:spAutoFit/>
          </a:bodyPr>
          <a:lstStyle/>
          <a:p>
            <a:r>
              <a:rPr lang="en-AU" sz="1600" b="1" dirty="0">
                <a:latin typeface="Arial Narrow" panose="020B0606020202030204" pitchFamily="34" charset="0"/>
              </a:rPr>
              <a:t>The </a:t>
            </a:r>
            <a:r>
              <a:rPr lang="en-AU" sz="1600" b="1" dirty="0" err="1">
                <a:latin typeface="Arial Narrow" panose="020B0606020202030204" pitchFamily="34" charset="0"/>
              </a:rPr>
              <a:t>preCAUTIONary</a:t>
            </a:r>
            <a:r>
              <a:rPr lang="en-AU" sz="1600" b="1" dirty="0">
                <a:latin typeface="Arial Narrow" panose="020B0606020202030204" pitchFamily="34" charset="0"/>
              </a:rPr>
              <a:t> principle</a:t>
            </a:r>
          </a:p>
          <a:p>
            <a:r>
              <a:rPr lang="en-AU" sz="1200" dirty="0">
                <a:latin typeface="Arial Narrow" panose="020B0606020202030204" pitchFamily="34" charset="0"/>
              </a:rPr>
              <a:t>When management are busy making decisions about environmental planning and management </a:t>
            </a:r>
            <a:br>
              <a:rPr lang="en-AU" sz="1200" dirty="0">
                <a:latin typeface="Arial Narrow" panose="020B0606020202030204" pitchFamily="34" charset="0"/>
              </a:rPr>
            </a:br>
            <a:r>
              <a:rPr lang="en-AU" sz="1200" dirty="0">
                <a:latin typeface="Arial Narrow" panose="020B0606020202030204" pitchFamily="34" charset="0"/>
              </a:rPr>
              <a:t>(i.e. deciding whether or not to approve an application for a new development), if they believe a decision has the potential to put the environment or human health at risk, but there’s not enough scientific data to know with confidence the outcome of their decision (and it will take too long to find out), but they still need to make a decision regardless, then the </a:t>
            </a:r>
            <a:r>
              <a:rPr lang="en-AU" sz="1200" b="1" dirty="0">
                <a:latin typeface="Arial Narrow" panose="020B0606020202030204" pitchFamily="34" charset="0"/>
              </a:rPr>
              <a:t>precautionary principle </a:t>
            </a:r>
            <a:r>
              <a:rPr lang="en-AU" sz="1200" dirty="0">
                <a:latin typeface="Arial Narrow" panose="020B0606020202030204" pitchFamily="34" charset="0"/>
              </a:rPr>
              <a:t>applies. </a:t>
            </a:r>
          </a:p>
        </p:txBody>
      </p:sp>
      <p:sp>
        <p:nvSpPr>
          <p:cNvPr id="9" name="Freeform 8"/>
          <p:cNvSpPr/>
          <p:nvPr/>
        </p:nvSpPr>
        <p:spPr>
          <a:xfrm>
            <a:off x="637936" y="2505454"/>
            <a:ext cx="191506" cy="267608"/>
          </a:xfrm>
          <a:custGeom>
            <a:avLst/>
            <a:gdLst>
              <a:gd name="connsiteX0" fmla="*/ 148976 w 191506"/>
              <a:gd name="connsiteY0" fmla="*/ 312 h 267608"/>
              <a:gd name="connsiteX1" fmla="*/ 32018 w 191506"/>
              <a:gd name="connsiteY1" fmla="*/ 21577 h 267608"/>
              <a:gd name="connsiteX2" fmla="*/ 10752 w 191506"/>
              <a:gd name="connsiteY2" fmla="*/ 42842 h 267608"/>
              <a:gd name="connsiteX3" fmla="*/ 120 w 191506"/>
              <a:gd name="connsiteY3" fmla="*/ 85372 h 267608"/>
              <a:gd name="connsiteX4" fmla="*/ 21385 w 191506"/>
              <a:gd name="connsiteY4" fmla="*/ 170433 h 267608"/>
              <a:gd name="connsiteX5" fmla="*/ 32018 w 191506"/>
              <a:gd name="connsiteY5" fmla="*/ 202330 h 267608"/>
              <a:gd name="connsiteX6" fmla="*/ 53283 w 191506"/>
              <a:gd name="connsiteY6" fmla="*/ 223596 h 267608"/>
              <a:gd name="connsiteX7" fmla="*/ 63915 w 191506"/>
              <a:gd name="connsiteY7" fmla="*/ 255493 h 267608"/>
              <a:gd name="connsiteX8" fmla="*/ 127711 w 191506"/>
              <a:gd name="connsiteY8" fmla="*/ 244861 h 267608"/>
              <a:gd name="connsiteX9" fmla="*/ 170241 w 191506"/>
              <a:gd name="connsiteY9" fmla="*/ 181065 h 267608"/>
              <a:gd name="connsiteX10" fmla="*/ 191506 w 191506"/>
              <a:gd name="connsiteY10" fmla="*/ 117270 h 267608"/>
              <a:gd name="connsiteX11" fmla="*/ 159608 w 191506"/>
              <a:gd name="connsiteY11" fmla="*/ 53475 h 267608"/>
              <a:gd name="connsiteX12" fmla="*/ 106445 w 191506"/>
              <a:gd name="connsiteY12" fmla="*/ 10944 h 267608"/>
              <a:gd name="connsiteX13" fmla="*/ 148976 w 191506"/>
              <a:gd name="connsiteY13" fmla="*/ 312 h 26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6" h="267608">
                <a:moveTo>
                  <a:pt x="148976" y="312"/>
                </a:moveTo>
                <a:cubicBezTo>
                  <a:pt x="136571" y="2084"/>
                  <a:pt x="57900" y="6048"/>
                  <a:pt x="32018" y="21577"/>
                </a:cubicBezTo>
                <a:cubicBezTo>
                  <a:pt x="23422" y="26735"/>
                  <a:pt x="17841" y="35754"/>
                  <a:pt x="10752" y="42842"/>
                </a:cubicBezTo>
                <a:cubicBezTo>
                  <a:pt x="7208" y="57019"/>
                  <a:pt x="-1094" y="70810"/>
                  <a:pt x="120" y="85372"/>
                </a:cubicBezTo>
                <a:cubicBezTo>
                  <a:pt x="2547" y="114497"/>
                  <a:pt x="13695" y="142237"/>
                  <a:pt x="21385" y="170433"/>
                </a:cubicBezTo>
                <a:cubicBezTo>
                  <a:pt x="24334" y="181246"/>
                  <a:pt x="26252" y="192720"/>
                  <a:pt x="32018" y="202330"/>
                </a:cubicBezTo>
                <a:cubicBezTo>
                  <a:pt x="37176" y="210926"/>
                  <a:pt x="46195" y="216507"/>
                  <a:pt x="53283" y="223596"/>
                </a:cubicBezTo>
                <a:cubicBezTo>
                  <a:pt x="56827" y="234228"/>
                  <a:pt x="55990" y="247568"/>
                  <a:pt x="63915" y="255493"/>
                </a:cubicBezTo>
                <a:cubicBezTo>
                  <a:pt x="90328" y="281906"/>
                  <a:pt x="106564" y="258959"/>
                  <a:pt x="127711" y="244861"/>
                </a:cubicBezTo>
                <a:cubicBezTo>
                  <a:pt x="141888" y="223596"/>
                  <a:pt x="162159" y="205311"/>
                  <a:pt x="170241" y="181065"/>
                </a:cubicBezTo>
                <a:lnTo>
                  <a:pt x="191506" y="117270"/>
                </a:lnTo>
                <a:cubicBezTo>
                  <a:pt x="182858" y="91327"/>
                  <a:pt x="180220" y="74087"/>
                  <a:pt x="159608" y="53475"/>
                </a:cubicBezTo>
                <a:cubicBezTo>
                  <a:pt x="144582" y="38449"/>
                  <a:pt x="116968" y="31989"/>
                  <a:pt x="106445" y="10944"/>
                </a:cubicBezTo>
                <a:cubicBezTo>
                  <a:pt x="103275" y="4604"/>
                  <a:pt x="161381" y="-1460"/>
                  <a:pt x="148976" y="31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9" idx="12"/>
          </p:cNvCxnSpPr>
          <p:nvPr/>
        </p:nvCxnSpPr>
        <p:spPr>
          <a:xfrm flipH="1">
            <a:off x="733689" y="2516398"/>
            <a:ext cx="10692" cy="5906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7936" y="2822637"/>
            <a:ext cx="258673" cy="68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4381" y="3101952"/>
            <a:ext cx="162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07301" y="3101952"/>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7936" y="2773062"/>
            <a:ext cx="0" cy="47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5286" y="3127031"/>
            <a:ext cx="250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Callout 33"/>
          <p:cNvSpPr/>
          <p:nvPr/>
        </p:nvSpPr>
        <p:spPr>
          <a:xfrm>
            <a:off x="862404" y="2245866"/>
            <a:ext cx="801822" cy="471312"/>
          </a:xfrm>
          <a:prstGeom prst="wedgeEllipseCallout">
            <a:avLst>
              <a:gd name="adj1" fmla="val -48680"/>
              <a:gd name="adj2" fmla="val 4445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p:cNvSpPr txBox="1"/>
          <p:nvPr/>
        </p:nvSpPr>
        <p:spPr>
          <a:xfrm>
            <a:off x="844298" y="2263715"/>
            <a:ext cx="846262" cy="461665"/>
          </a:xfrm>
          <a:prstGeom prst="rect">
            <a:avLst/>
          </a:prstGeom>
          <a:noFill/>
        </p:spPr>
        <p:txBody>
          <a:bodyPr wrap="square" rtlCol="0">
            <a:spAutoFit/>
          </a:bodyPr>
          <a:lstStyle/>
          <a:p>
            <a:pPr algn="ctr"/>
            <a:r>
              <a:rPr lang="en-AU" sz="800" dirty="0">
                <a:latin typeface="Arial Narrow" panose="020B0606020202030204" pitchFamily="34" charset="0"/>
              </a:rPr>
              <a:t>I want to build a great big reef pontoon!!!</a:t>
            </a:r>
          </a:p>
        </p:txBody>
      </p:sp>
      <p:sp>
        <p:nvSpPr>
          <p:cNvPr id="36" name="Freeform 35"/>
          <p:cNvSpPr/>
          <p:nvPr/>
        </p:nvSpPr>
        <p:spPr>
          <a:xfrm>
            <a:off x="1733209" y="2447057"/>
            <a:ext cx="276447" cy="218197"/>
          </a:xfrm>
          <a:custGeom>
            <a:avLst/>
            <a:gdLst>
              <a:gd name="connsiteX0" fmla="*/ 0 w 276447"/>
              <a:gd name="connsiteY0" fmla="*/ 16179 h 218197"/>
              <a:gd name="connsiteX1" fmla="*/ 223284 w 276447"/>
              <a:gd name="connsiteY1" fmla="*/ 16179 h 218197"/>
              <a:gd name="connsiteX2" fmla="*/ 255182 w 276447"/>
              <a:gd name="connsiteY2" fmla="*/ 48076 h 218197"/>
              <a:gd name="connsiteX3" fmla="*/ 276447 w 276447"/>
              <a:gd name="connsiteY3" fmla="*/ 122504 h 218197"/>
              <a:gd name="connsiteX4" fmla="*/ 265814 w 276447"/>
              <a:gd name="connsiteY4" fmla="*/ 186300 h 218197"/>
              <a:gd name="connsiteX5" fmla="*/ 202019 w 276447"/>
              <a:gd name="connsiteY5" fmla="*/ 218197 h 218197"/>
              <a:gd name="connsiteX6" fmla="*/ 106326 w 276447"/>
              <a:gd name="connsiteY6" fmla="*/ 207565 h 218197"/>
              <a:gd name="connsiteX7" fmla="*/ 74428 w 276447"/>
              <a:gd name="connsiteY7" fmla="*/ 196932 h 218197"/>
              <a:gd name="connsiteX8" fmla="*/ 31898 w 276447"/>
              <a:gd name="connsiteY8" fmla="*/ 133137 h 218197"/>
              <a:gd name="connsiteX9" fmla="*/ 10633 w 276447"/>
              <a:gd name="connsiteY9" fmla="*/ 69341 h 218197"/>
              <a:gd name="connsiteX10" fmla="*/ 0 w 276447"/>
              <a:gd name="connsiteY10" fmla="*/ 16179 h 2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447" h="218197">
                <a:moveTo>
                  <a:pt x="0" y="16179"/>
                </a:moveTo>
                <a:cubicBezTo>
                  <a:pt x="87299" y="-1281"/>
                  <a:pt x="102969" y="-9150"/>
                  <a:pt x="223284" y="16179"/>
                </a:cubicBezTo>
                <a:cubicBezTo>
                  <a:pt x="237998" y="19277"/>
                  <a:pt x="244549" y="37444"/>
                  <a:pt x="255182" y="48076"/>
                </a:cubicBezTo>
                <a:cubicBezTo>
                  <a:pt x="260195" y="63115"/>
                  <a:pt x="276447" y="109158"/>
                  <a:pt x="276447" y="122504"/>
                </a:cubicBezTo>
                <a:cubicBezTo>
                  <a:pt x="276447" y="144063"/>
                  <a:pt x="275455" y="167017"/>
                  <a:pt x="265814" y="186300"/>
                </a:cubicBezTo>
                <a:cubicBezTo>
                  <a:pt x="257569" y="202790"/>
                  <a:pt x="217116" y="213165"/>
                  <a:pt x="202019" y="218197"/>
                </a:cubicBezTo>
                <a:cubicBezTo>
                  <a:pt x="170121" y="214653"/>
                  <a:pt x="137983" y="212841"/>
                  <a:pt x="106326" y="207565"/>
                </a:cubicBezTo>
                <a:cubicBezTo>
                  <a:pt x="95271" y="205722"/>
                  <a:pt x="82353" y="204857"/>
                  <a:pt x="74428" y="196932"/>
                </a:cubicBezTo>
                <a:cubicBezTo>
                  <a:pt x="56356" y="178860"/>
                  <a:pt x="39980" y="157383"/>
                  <a:pt x="31898" y="133137"/>
                </a:cubicBezTo>
                <a:cubicBezTo>
                  <a:pt x="24810" y="111872"/>
                  <a:pt x="16070" y="91087"/>
                  <a:pt x="10633" y="69341"/>
                </a:cubicBezTo>
                <a:lnTo>
                  <a:pt x="0" y="1617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a:stCxn id="36" idx="6"/>
          </p:cNvCxnSpPr>
          <p:nvPr/>
        </p:nvCxnSpPr>
        <p:spPr>
          <a:xfrm flipH="1">
            <a:off x="1817694" y="2654622"/>
            <a:ext cx="21841" cy="4461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571089" y="3114051"/>
            <a:ext cx="256705" cy="1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88697" y="3114051"/>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878986" y="2756236"/>
            <a:ext cx="6504" cy="50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94396" y="3136066"/>
            <a:ext cx="291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657108" y="2752703"/>
            <a:ext cx="160586" cy="124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63877" y="2568820"/>
            <a:ext cx="101259" cy="2007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85411" y="2891602"/>
            <a:ext cx="756925" cy="1186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p:nvPr/>
        </p:nvCxnSpPr>
        <p:spPr>
          <a:xfrm flipH="1">
            <a:off x="1012561" y="2985905"/>
            <a:ext cx="12075" cy="2772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88517" y="2954428"/>
            <a:ext cx="16314" cy="2963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Callout 73"/>
          <p:cNvSpPr/>
          <p:nvPr/>
        </p:nvSpPr>
        <p:spPr>
          <a:xfrm>
            <a:off x="2060848" y="2556154"/>
            <a:ext cx="1296332" cy="707017"/>
          </a:xfrm>
          <a:prstGeom prst="wedgeEllipseCallout">
            <a:avLst>
              <a:gd name="adj1" fmla="val -55311"/>
              <a:gd name="adj2" fmla="val -2773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extBox 74"/>
          <p:cNvSpPr txBox="1"/>
          <p:nvPr/>
        </p:nvSpPr>
        <p:spPr>
          <a:xfrm>
            <a:off x="2096475" y="2639892"/>
            <a:ext cx="1212763" cy="584775"/>
          </a:xfrm>
          <a:prstGeom prst="rect">
            <a:avLst/>
          </a:prstGeom>
          <a:noFill/>
        </p:spPr>
        <p:txBody>
          <a:bodyPr wrap="square" rtlCol="0">
            <a:spAutoFit/>
          </a:bodyPr>
          <a:lstStyle/>
          <a:p>
            <a:pPr algn="ctr"/>
            <a:r>
              <a:rPr lang="en-AU" sz="800" dirty="0">
                <a:latin typeface="Arial Narrow" panose="020B0606020202030204" pitchFamily="34" charset="0"/>
              </a:rPr>
              <a:t>Is there enough scientific data to know with confidence the outcome of my decision? </a:t>
            </a:r>
          </a:p>
        </p:txBody>
      </p:sp>
      <p:sp>
        <p:nvSpPr>
          <p:cNvPr id="76" name="Right Arrow Callout 75"/>
          <p:cNvSpPr/>
          <p:nvPr/>
        </p:nvSpPr>
        <p:spPr>
          <a:xfrm>
            <a:off x="3362007" y="2769601"/>
            <a:ext cx="486567" cy="286783"/>
          </a:xfrm>
          <a:prstGeom prst="rightArrowCallout">
            <a:avLst>
              <a:gd name="adj1" fmla="val 0"/>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latin typeface="Arial Narrow" panose="020B0606020202030204" pitchFamily="34" charset="0"/>
              </a:rPr>
              <a:t>No</a:t>
            </a:r>
          </a:p>
        </p:txBody>
      </p:sp>
      <p:sp>
        <p:nvSpPr>
          <p:cNvPr id="77" name="Rectangle 76"/>
          <p:cNvSpPr/>
          <p:nvPr/>
        </p:nvSpPr>
        <p:spPr>
          <a:xfrm>
            <a:off x="3869363" y="2370027"/>
            <a:ext cx="2525884" cy="14224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latin typeface="Arial Narrow" panose="020B0606020202030204" pitchFamily="34" charset="0"/>
            </a:endParaRPr>
          </a:p>
          <a:p>
            <a:endParaRPr lang="en-AU" sz="1200" dirty="0">
              <a:latin typeface="Arial Narrow" panose="020B0606020202030204" pitchFamily="34" charset="0"/>
            </a:endParaRPr>
          </a:p>
          <a:p>
            <a:pPr marL="171450" indent="-171450">
              <a:buFont typeface="Wingdings" panose="05000000000000000000" pitchFamily="2" charset="2"/>
              <a:buChar char="q"/>
            </a:pPr>
            <a:r>
              <a:rPr lang="en-AU" sz="1200" dirty="0">
                <a:solidFill>
                  <a:schemeClr val="tx1"/>
                </a:solidFill>
                <a:latin typeface="Arial Narrow" panose="020B0606020202030204" pitchFamily="34" charset="0"/>
              </a:rPr>
              <a:t>Say No </a:t>
            </a:r>
            <a:r>
              <a:rPr lang="en-AU" sz="1000" dirty="0">
                <a:solidFill>
                  <a:schemeClr val="tx1"/>
                </a:solidFill>
                <a:latin typeface="Arial Narrow" panose="020B0606020202030204" pitchFamily="34" charset="0"/>
              </a:rPr>
              <a:t> </a:t>
            </a:r>
          </a:p>
          <a:p>
            <a:r>
              <a:rPr lang="en-AU" sz="800" dirty="0">
                <a:solidFill>
                  <a:schemeClr val="tx1"/>
                </a:solidFill>
                <a:latin typeface="Arial Narrow" panose="020B0606020202030204" pitchFamily="34" charset="0"/>
              </a:rPr>
              <a:t>(Your reason? When scientific data does not permit a complete evaluation of the risk, recourse to the principle may, for example, be used to decline the application)</a:t>
            </a:r>
          </a:p>
          <a:p>
            <a:pPr marL="171450" indent="-171450">
              <a:buFont typeface="Wingdings" panose="05000000000000000000" pitchFamily="2" charset="2"/>
              <a:buChar char="q"/>
            </a:pPr>
            <a:r>
              <a:rPr lang="en-AU" sz="1200" dirty="0">
                <a:solidFill>
                  <a:schemeClr val="tx1"/>
                </a:solidFill>
                <a:latin typeface="Arial Narrow" panose="020B0606020202030204" pitchFamily="34" charset="0"/>
              </a:rPr>
              <a:t> Say Yes, </a:t>
            </a:r>
            <a:r>
              <a:rPr lang="en-AU" sz="800" dirty="0">
                <a:solidFill>
                  <a:schemeClr val="tx1"/>
                </a:solidFill>
                <a:latin typeface="Arial Narrow" panose="020B0606020202030204" pitchFamily="34" charset="0"/>
              </a:rPr>
              <a:t>but modify or </a:t>
            </a:r>
            <a:r>
              <a:rPr lang="en-AU" sz="1200" dirty="0">
                <a:solidFill>
                  <a:schemeClr val="tx1"/>
                </a:solidFill>
                <a:latin typeface="Arial Narrow" panose="020B0606020202030204" pitchFamily="34" charset="0"/>
              </a:rPr>
              <a:t>safeguard</a:t>
            </a:r>
            <a:r>
              <a:rPr lang="en-AU" sz="800" dirty="0">
                <a:solidFill>
                  <a:schemeClr val="tx1"/>
                </a:solidFill>
                <a:latin typeface="Arial Narrow" panose="020B0606020202030204" pitchFamily="34" charset="0"/>
              </a:rPr>
              <a:t> the activity</a:t>
            </a:r>
          </a:p>
          <a:p>
            <a:pPr marL="171450" indent="-171450">
              <a:buFont typeface="Wingdings" panose="05000000000000000000" pitchFamily="2" charset="2"/>
              <a:buChar char="q"/>
            </a:pPr>
            <a:r>
              <a:rPr lang="en-AU" sz="1200" dirty="0">
                <a:solidFill>
                  <a:schemeClr val="tx1"/>
                </a:solidFill>
                <a:latin typeface="Arial Narrow" panose="020B0606020202030204" pitchFamily="34" charset="0"/>
              </a:rPr>
              <a:t>Suggest alternative/s </a:t>
            </a:r>
          </a:p>
          <a:p>
            <a:endParaRPr lang="en-AU" sz="1200" dirty="0">
              <a:solidFill>
                <a:schemeClr val="tx1"/>
              </a:solidFill>
              <a:latin typeface="Arial Narrow" panose="020B0606020202030204" pitchFamily="34" charset="0"/>
            </a:endParaRPr>
          </a:p>
        </p:txBody>
      </p:sp>
      <p:sp>
        <p:nvSpPr>
          <p:cNvPr id="78" name="TextBox 77"/>
          <p:cNvSpPr txBox="1"/>
          <p:nvPr/>
        </p:nvSpPr>
        <p:spPr>
          <a:xfrm>
            <a:off x="3963265" y="2442481"/>
            <a:ext cx="2329536" cy="274697"/>
          </a:xfrm>
          <a:prstGeom prst="rect">
            <a:avLst/>
          </a:prstGeom>
          <a:solidFill>
            <a:schemeClr val="tx1"/>
          </a:solidFill>
        </p:spPr>
        <p:txBody>
          <a:bodyPr wrap="square" rtlCol="0">
            <a:spAutoFit/>
          </a:bodyPr>
          <a:lstStyle/>
          <a:p>
            <a:pPr algn="ctr"/>
            <a:r>
              <a:rPr lang="en-AU" sz="1200" dirty="0">
                <a:solidFill>
                  <a:schemeClr val="bg1"/>
                </a:solidFill>
                <a:latin typeface="Arial Narrow" panose="020B0606020202030204" pitchFamily="34" charset="0"/>
              </a:rPr>
              <a:t>Precautionary Principle applies</a:t>
            </a:r>
          </a:p>
        </p:txBody>
      </p:sp>
      <p:sp>
        <p:nvSpPr>
          <p:cNvPr id="80" name="Right Arrow Callout 79"/>
          <p:cNvSpPr/>
          <p:nvPr/>
        </p:nvSpPr>
        <p:spPr>
          <a:xfrm rot="5400000">
            <a:off x="2528957" y="3333305"/>
            <a:ext cx="412852" cy="286783"/>
          </a:xfrm>
          <a:prstGeom prst="rightArrowCallout">
            <a:avLst>
              <a:gd name="adj1" fmla="val 1"/>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1000" dirty="0">
                <a:latin typeface="Arial Narrow" panose="020B0606020202030204" pitchFamily="34" charset="0"/>
              </a:rPr>
              <a:t>Yes</a:t>
            </a:r>
          </a:p>
        </p:txBody>
      </p:sp>
      <p:sp>
        <p:nvSpPr>
          <p:cNvPr id="82" name="TextBox 81"/>
          <p:cNvSpPr txBox="1"/>
          <p:nvPr/>
        </p:nvSpPr>
        <p:spPr>
          <a:xfrm>
            <a:off x="939833" y="3391825"/>
            <a:ext cx="1501453" cy="338554"/>
          </a:xfrm>
          <a:prstGeom prst="rect">
            <a:avLst/>
          </a:prstGeom>
          <a:noFill/>
        </p:spPr>
        <p:txBody>
          <a:bodyPr wrap="square" rtlCol="0">
            <a:spAutoFit/>
          </a:bodyPr>
          <a:lstStyle/>
          <a:p>
            <a:pPr algn="ctr"/>
            <a:r>
              <a:rPr lang="en-AU" sz="800" dirty="0">
                <a:latin typeface="Arial Narrow" panose="020B0606020202030204" pitchFamily="34" charset="0"/>
              </a:rPr>
              <a:t>Conduct a standard risk assessment and make a decision</a:t>
            </a:r>
          </a:p>
        </p:txBody>
      </p:sp>
      <p:cxnSp>
        <p:nvCxnSpPr>
          <p:cNvPr id="84" name="Straight Connector 83"/>
          <p:cNvCxnSpPr/>
          <p:nvPr/>
        </p:nvCxnSpPr>
        <p:spPr>
          <a:xfrm>
            <a:off x="772998" y="3719823"/>
            <a:ext cx="30963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772998" y="3333331"/>
            <a:ext cx="0" cy="38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24770" y="5030750"/>
            <a:ext cx="2873914" cy="2324715"/>
          </a:xfrm>
          <a:prstGeom prst="rect">
            <a:avLst/>
          </a:prstGeom>
          <a:solidFill>
            <a:schemeClr val="bg1">
              <a:lumMod val="6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151600" y="5218502"/>
            <a:ext cx="2617577" cy="419867"/>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solidFill>
              <a:latin typeface="Comic Sans MS" panose="030F0702030302020204" pitchFamily="66" charset="0"/>
            </a:endParaRPr>
          </a:p>
        </p:txBody>
      </p:sp>
      <p:sp>
        <p:nvSpPr>
          <p:cNvPr id="7" name="TextBox 6"/>
          <p:cNvSpPr txBox="1"/>
          <p:nvPr/>
        </p:nvSpPr>
        <p:spPr>
          <a:xfrm>
            <a:off x="2046393" y="5030932"/>
            <a:ext cx="2909888" cy="215444"/>
          </a:xfrm>
          <a:prstGeom prst="rect">
            <a:avLst/>
          </a:prstGeom>
          <a:noFill/>
        </p:spPr>
        <p:txBody>
          <a:bodyPr wrap="square" rtlCol="0">
            <a:spAutoFit/>
          </a:bodyPr>
          <a:lstStyle/>
          <a:p>
            <a:r>
              <a:rPr lang="en-AU" sz="800" b="1" dirty="0">
                <a:latin typeface="Arial Narrow" panose="020B0606020202030204" pitchFamily="34" charset="0"/>
              </a:rPr>
              <a:t>Activity: Write something that you want to do, that may be harmful</a:t>
            </a:r>
          </a:p>
        </p:txBody>
      </p:sp>
      <p:sp>
        <p:nvSpPr>
          <p:cNvPr id="52" name="Rectangle 51"/>
          <p:cNvSpPr/>
          <p:nvPr/>
        </p:nvSpPr>
        <p:spPr>
          <a:xfrm>
            <a:off x="2144810" y="5785912"/>
            <a:ext cx="1288103" cy="36585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Precautionary Principle applied </a:t>
            </a:r>
          </a:p>
        </p:txBody>
      </p:sp>
      <p:cxnSp>
        <p:nvCxnSpPr>
          <p:cNvPr id="16" name="Straight Connector 15"/>
          <p:cNvCxnSpPr/>
          <p:nvPr/>
        </p:nvCxnSpPr>
        <p:spPr>
          <a:xfrm>
            <a:off x="2475907" y="5637819"/>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51600" y="6298080"/>
            <a:ext cx="1276189" cy="30493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65" name="TextBox 64"/>
          <p:cNvSpPr txBox="1"/>
          <p:nvPr/>
        </p:nvSpPr>
        <p:spPr>
          <a:xfrm>
            <a:off x="2472604" y="6570620"/>
            <a:ext cx="2109011" cy="215444"/>
          </a:xfrm>
          <a:prstGeom prst="rect">
            <a:avLst/>
          </a:prstGeom>
          <a:noFill/>
        </p:spPr>
        <p:txBody>
          <a:bodyPr wrap="square" rtlCol="0">
            <a:spAutoFit/>
          </a:bodyPr>
          <a:lstStyle/>
          <a:p>
            <a:r>
              <a:rPr lang="en-AU" sz="800" b="1" dirty="0">
                <a:latin typeface="Arial Narrow" panose="020B0606020202030204" pitchFamily="34" charset="0"/>
              </a:rPr>
              <a:t>Q. Predicted outcome? - worst case scenario!</a:t>
            </a:r>
          </a:p>
        </p:txBody>
      </p:sp>
      <p:cxnSp>
        <p:nvCxnSpPr>
          <p:cNvPr id="67" name="Straight Connector 66"/>
          <p:cNvCxnSpPr/>
          <p:nvPr/>
        </p:nvCxnSpPr>
        <p:spPr>
          <a:xfrm>
            <a:off x="4445273" y="5637819"/>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493351" y="5783611"/>
            <a:ext cx="1275826" cy="36585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NO Precautionary Principle applied</a:t>
            </a:r>
          </a:p>
        </p:txBody>
      </p:sp>
      <p:sp>
        <p:nvSpPr>
          <p:cNvPr id="69" name="Rectangle 68"/>
          <p:cNvSpPr/>
          <p:nvPr/>
        </p:nvSpPr>
        <p:spPr>
          <a:xfrm>
            <a:off x="3489994" y="6298080"/>
            <a:ext cx="1279184" cy="304939"/>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19" name="Oval 18"/>
          <p:cNvSpPr/>
          <p:nvPr/>
        </p:nvSpPr>
        <p:spPr>
          <a:xfrm>
            <a:off x="1078561" y="5453205"/>
            <a:ext cx="169532" cy="181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9" name="Straight Connector 78"/>
          <p:cNvCxnSpPr/>
          <p:nvPr/>
        </p:nvCxnSpPr>
        <p:spPr>
          <a:xfrm>
            <a:off x="1163327" y="563484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61194" y="5693628"/>
            <a:ext cx="200874" cy="252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220804" y="595331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10477" y="595331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8460" y="5638163"/>
            <a:ext cx="225729" cy="369332"/>
          </a:xfrm>
          <a:prstGeom prst="rect">
            <a:avLst/>
          </a:prstGeom>
          <a:noFill/>
        </p:spPr>
        <p:txBody>
          <a:bodyPr wrap="square" rtlCol="0">
            <a:spAutoFit/>
          </a:bodyPr>
          <a:lstStyle/>
          <a:p>
            <a:r>
              <a:rPr lang="en-AU" dirty="0">
                <a:solidFill>
                  <a:schemeClr val="bg1"/>
                </a:solidFill>
              </a:rPr>
              <a:t>?</a:t>
            </a:r>
          </a:p>
        </p:txBody>
      </p:sp>
      <p:cxnSp>
        <p:nvCxnSpPr>
          <p:cNvPr id="29" name="Straight Connector 28"/>
          <p:cNvCxnSpPr/>
          <p:nvPr/>
        </p:nvCxnSpPr>
        <p:spPr>
          <a:xfrm flipH="1">
            <a:off x="943721" y="5737655"/>
            <a:ext cx="134840" cy="114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248378" y="5727348"/>
            <a:ext cx="115823" cy="115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loud Callout 36"/>
          <p:cNvSpPr/>
          <p:nvPr/>
        </p:nvSpPr>
        <p:spPr>
          <a:xfrm>
            <a:off x="541565" y="4942446"/>
            <a:ext cx="1353727" cy="443416"/>
          </a:xfrm>
          <a:prstGeom prst="cloudCallout">
            <a:avLst>
              <a:gd name="adj1" fmla="val 3951"/>
              <a:gd name="adj2" fmla="val 6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800" dirty="0">
              <a:solidFill>
                <a:schemeClr val="bg1"/>
              </a:solidFill>
              <a:latin typeface="Arial Narrow" panose="020B0606020202030204" pitchFamily="34" charset="0"/>
            </a:endParaRPr>
          </a:p>
        </p:txBody>
      </p:sp>
      <p:sp>
        <p:nvSpPr>
          <p:cNvPr id="39" name="TextBox 38"/>
          <p:cNvSpPr txBox="1"/>
          <p:nvPr/>
        </p:nvSpPr>
        <p:spPr>
          <a:xfrm>
            <a:off x="568782" y="4967717"/>
            <a:ext cx="137836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800" dirty="0">
                <a:solidFill>
                  <a:schemeClr val="bg1"/>
                </a:solidFill>
                <a:latin typeface="Arial Narrow" panose="020B0606020202030204" pitchFamily="34" charset="0"/>
              </a:rPr>
              <a:t>I know I get seasick but I really want to go out fishing today!!!</a:t>
            </a:r>
          </a:p>
        </p:txBody>
      </p:sp>
      <p:cxnSp>
        <p:nvCxnSpPr>
          <p:cNvPr id="89" name="Straight Connector 88"/>
          <p:cNvCxnSpPr/>
          <p:nvPr/>
        </p:nvCxnSpPr>
        <p:spPr>
          <a:xfrm flipH="1">
            <a:off x="560621" y="478802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43517" y="3849921"/>
            <a:ext cx="5851730" cy="8727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When does the precautionary principle apply? Ans. </a:t>
            </a:r>
          </a:p>
        </p:txBody>
      </p:sp>
      <p:sp>
        <p:nvSpPr>
          <p:cNvPr id="40" name="Rectangle 39"/>
          <p:cNvSpPr/>
          <p:nvPr/>
        </p:nvSpPr>
        <p:spPr>
          <a:xfrm>
            <a:off x="608168" y="4089994"/>
            <a:ext cx="5764980" cy="5798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94" name="Rectangle 93"/>
          <p:cNvSpPr/>
          <p:nvPr/>
        </p:nvSpPr>
        <p:spPr>
          <a:xfrm>
            <a:off x="551678" y="6131095"/>
            <a:ext cx="633318" cy="31842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96" name="Rectangle 95"/>
          <p:cNvSpPr/>
          <p:nvPr/>
        </p:nvSpPr>
        <p:spPr>
          <a:xfrm>
            <a:off x="1246348" y="6132659"/>
            <a:ext cx="688278" cy="31686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97" name="TextBox 96"/>
          <p:cNvSpPr txBox="1"/>
          <p:nvPr/>
        </p:nvSpPr>
        <p:spPr>
          <a:xfrm>
            <a:off x="457012" y="6113905"/>
            <a:ext cx="836483"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Precautionary Principle applied</a:t>
            </a:r>
          </a:p>
        </p:txBody>
      </p:sp>
      <p:sp>
        <p:nvSpPr>
          <p:cNvPr id="98" name="TextBox 97"/>
          <p:cNvSpPr txBox="1"/>
          <p:nvPr/>
        </p:nvSpPr>
        <p:spPr>
          <a:xfrm>
            <a:off x="1145056" y="6117322"/>
            <a:ext cx="904735"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NO Precautionary Principle applied</a:t>
            </a:r>
          </a:p>
        </p:txBody>
      </p:sp>
      <p:sp>
        <p:nvSpPr>
          <p:cNvPr id="46" name="Rectangle 45"/>
          <p:cNvSpPr/>
          <p:nvPr/>
        </p:nvSpPr>
        <p:spPr>
          <a:xfrm>
            <a:off x="551315" y="6540998"/>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p:cNvSpPr/>
          <p:nvPr/>
        </p:nvSpPr>
        <p:spPr>
          <a:xfrm>
            <a:off x="1244716" y="6539275"/>
            <a:ext cx="689070" cy="37918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1" name="Straight Connector 100"/>
          <p:cNvCxnSpPr/>
          <p:nvPr/>
        </p:nvCxnSpPr>
        <p:spPr>
          <a:xfrm>
            <a:off x="864037" y="644187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79250" y="644187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88602" y="6502927"/>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Takes a seasick pill</a:t>
            </a:r>
          </a:p>
        </p:txBody>
      </p:sp>
      <p:sp>
        <p:nvSpPr>
          <p:cNvPr id="104" name="TextBox 103"/>
          <p:cNvSpPr txBox="1"/>
          <p:nvPr/>
        </p:nvSpPr>
        <p:spPr>
          <a:xfrm>
            <a:off x="1180709" y="6497927"/>
            <a:ext cx="80825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Ignores the risk</a:t>
            </a:r>
          </a:p>
        </p:txBody>
      </p:sp>
      <p:sp>
        <p:nvSpPr>
          <p:cNvPr id="110" name="Rectangle 109"/>
          <p:cNvSpPr/>
          <p:nvPr/>
        </p:nvSpPr>
        <p:spPr>
          <a:xfrm>
            <a:off x="543681" y="7003580"/>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TextBox 110"/>
          <p:cNvSpPr txBox="1"/>
          <p:nvPr/>
        </p:nvSpPr>
        <p:spPr>
          <a:xfrm>
            <a:off x="481074" y="6959519"/>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Feels a little sleepy</a:t>
            </a:r>
          </a:p>
        </p:txBody>
      </p:sp>
      <p:cxnSp>
        <p:nvCxnSpPr>
          <p:cNvPr id="112" name="Straight Connector 111"/>
          <p:cNvCxnSpPr/>
          <p:nvPr/>
        </p:nvCxnSpPr>
        <p:spPr>
          <a:xfrm>
            <a:off x="877136" y="6890289"/>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1245204" y="7004680"/>
            <a:ext cx="686959"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1207247" y="6977563"/>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Vomits the entire time</a:t>
            </a:r>
          </a:p>
        </p:txBody>
      </p:sp>
      <p:cxnSp>
        <p:nvCxnSpPr>
          <p:cNvPr id="115" name="Straight Connector 114"/>
          <p:cNvCxnSpPr/>
          <p:nvPr/>
        </p:nvCxnSpPr>
        <p:spPr>
          <a:xfrm>
            <a:off x="1578660" y="6891389"/>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466723" y="6122054"/>
            <a:ext cx="1635275" cy="215444"/>
          </a:xfrm>
          <a:prstGeom prst="rect">
            <a:avLst/>
          </a:prstGeom>
          <a:noFill/>
        </p:spPr>
        <p:txBody>
          <a:bodyPr wrap="square" rtlCol="0">
            <a:spAutoFit/>
          </a:bodyPr>
          <a:lstStyle/>
          <a:p>
            <a:r>
              <a:rPr lang="en-AU" sz="800" b="1" dirty="0">
                <a:latin typeface="Arial Narrow" panose="020B0606020202030204" pitchFamily="34" charset="0"/>
              </a:rPr>
              <a:t>Q. What did you decide to do?</a:t>
            </a:r>
          </a:p>
        </p:txBody>
      </p:sp>
      <p:sp>
        <p:nvSpPr>
          <p:cNvPr id="122" name="Rectangle 121"/>
          <p:cNvSpPr/>
          <p:nvPr/>
        </p:nvSpPr>
        <p:spPr>
          <a:xfrm>
            <a:off x="2144810" y="6737851"/>
            <a:ext cx="1289726" cy="52321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123" name="Rectangle 122"/>
          <p:cNvSpPr/>
          <p:nvPr/>
        </p:nvSpPr>
        <p:spPr>
          <a:xfrm>
            <a:off x="3489993" y="6739044"/>
            <a:ext cx="1288697" cy="52835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cxnSp>
        <p:nvCxnSpPr>
          <p:cNvPr id="124" name="Straight Connector 123"/>
          <p:cNvCxnSpPr/>
          <p:nvPr/>
        </p:nvCxnSpPr>
        <p:spPr>
          <a:xfrm>
            <a:off x="2486858" y="6169261"/>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445273" y="6159620"/>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86858" y="6599391"/>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445273" y="6599391"/>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487872" y="6292443"/>
            <a:ext cx="1354915" cy="338554"/>
          </a:xfrm>
          <a:prstGeom prst="rect">
            <a:avLst/>
          </a:prstGeom>
          <a:noFill/>
        </p:spPr>
        <p:txBody>
          <a:bodyPr wrap="square" rtlCol="0">
            <a:spAutoFit/>
          </a:bodyPr>
          <a:lstStyle/>
          <a:p>
            <a:pPr algn="ctr"/>
            <a:r>
              <a:rPr lang="en-AU" sz="800" dirty="0">
                <a:latin typeface="Arial Narrow" panose="020B0606020202030204" pitchFamily="34" charset="0"/>
              </a:rPr>
              <a:t>NO precautionary action taken. Just went and did it.</a:t>
            </a:r>
          </a:p>
        </p:txBody>
      </p:sp>
      <p:cxnSp>
        <p:nvCxnSpPr>
          <p:cNvPr id="133" name="Straight Connector 132"/>
          <p:cNvCxnSpPr/>
          <p:nvPr/>
        </p:nvCxnSpPr>
        <p:spPr>
          <a:xfrm flipV="1">
            <a:off x="1306289" y="5385862"/>
            <a:ext cx="418019" cy="567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353499" y="5812409"/>
            <a:ext cx="53436" cy="851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6" name="Straight Connector 135"/>
          <p:cNvCxnSpPr/>
          <p:nvPr/>
        </p:nvCxnSpPr>
        <p:spPr>
          <a:xfrm flipH="1">
            <a:off x="1709243" y="5385862"/>
            <a:ext cx="15065" cy="341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Freeform 136"/>
          <p:cNvSpPr/>
          <p:nvPr/>
        </p:nvSpPr>
        <p:spPr>
          <a:xfrm>
            <a:off x="1677152" y="5712195"/>
            <a:ext cx="73986" cy="103665"/>
          </a:xfrm>
          <a:custGeom>
            <a:avLst/>
            <a:gdLst>
              <a:gd name="connsiteX0" fmla="*/ 34229 w 73986"/>
              <a:gd name="connsiteY0" fmla="*/ 0 h 103665"/>
              <a:gd name="connsiteX1" fmla="*/ 50132 w 73986"/>
              <a:gd name="connsiteY1" fmla="*/ 39756 h 103665"/>
              <a:gd name="connsiteX2" fmla="*/ 73986 w 73986"/>
              <a:gd name="connsiteY2" fmla="*/ 87464 h 103665"/>
              <a:gd name="connsiteX3" fmla="*/ 2424 w 73986"/>
              <a:gd name="connsiteY3" fmla="*/ 95415 h 103665"/>
              <a:gd name="connsiteX4" fmla="*/ 2424 w 73986"/>
              <a:gd name="connsiteY4" fmla="*/ 63610 h 10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6" h="103665">
                <a:moveTo>
                  <a:pt x="34229" y="0"/>
                </a:moveTo>
                <a:cubicBezTo>
                  <a:pt x="39530" y="13252"/>
                  <a:pt x="43749" y="26990"/>
                  <a:pt x="50132" y="39756"/>
                </a:cubicBezTo>
                <a:cubicBezTo>
                  <a:pt x="80960" y="101412"/>
                  <a:pt x="53998" y="27506"/>
                  <a:pt x="73986" y="87464"/>
                </a:cubicBezTo>
                <a:cubicBezTo>
                  <a:pt x="71334" y="88348"/>
                  <a:pt x="15677" y="117503"/>
                  <a:pt x="2424" y="95415"/>
                </a:cubicBezTo>
                <a:cubicBezTo>
                  <a:pt x="-3030" y="86324"/>
                  <a:pt x="2424" y="74212"/>
                  <a:pt x="2424" y="636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099131" y="5537266"/>
            <a:ext cx="119269" cy="55659"/>
          </a:xfrm>
          <a:custGeom>
            <a:avLst/>
            <a:gdLst>
              <a:gd name="connsiteX0" fmla="*/ 0 w 119269"/>
              <a:gd name="connsiteY0" fmla="*/ 0 h 55659"/>
              <a:gd name="connsiteX1" fmla="*/ 23854 w 119269"/>
              <a:gd name="connsiteY1" fmla="*/ 39756 h 55659"/>
              <a:gd name="connsiteX2" fmla="*/ 71561 w 119269"/>
              <a:gd name="connsiteY2" fmla="*/ 55659 h 55659"/>
              <a:gd name="connsiteX3" fmla="*/ 95415 w 119269"/>
              <a:gd name="connsiteY3" fmla="*/ 47708 h 55659"/>
              <a:gd name="connsiteX4" fmla="*/ 119269 w 119269"/>
              <a:gd name="connsiteY4" fmla="*/ 7951 h 5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 h="55659">
                <a:moveTo>
                  <a:pt x="0" y="0"/>
                </a:moveTo>
                <a:cubicBezTo>
                  <a:pt x="7951" y="13252"/>
                  <a:pt x="11655" y="30268"/>
                  <a:pt x="23854" y="39756"/>
                </a:cubicBezTo>
                <a:cubicBezTo>
                  <a:pt x="37086" y="50047"/>
                  <a:pt x="71561" y="55659"/>
                  <a:pt x="71561" y="55659"/>
                </a:cubicBezTo>
                <a:cubicBezTo>
                  <a:pt x="79512" y="53009"/>
                  <a:pt x="88870" y="52944"/>
                  <a:pt x="95415" y="47708"/>
                </a:cubicBezTo>
                <a:cubicBezTo>
                  <a:pt x="103413" y="41310"/>
                  <a:pt x="113986" y="18518"/>
                  <a:pt x="119269" y="795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Cloud Callout 209"/>
          <p:cNvSpPr/>
          <p:nvPr/>
        </p:nvSpPr>
        <p:spPr>
          <a:xfrm>
            <a:off x="4980012" y="4961801"/>
            <a:ext cx="1353727" cy="443416"/>
          </a:xfrm>
          <a:prstGeom prst="cloudCallout">
            <a:avLst>
              <a:gd name="adj1" fmla="val -31291"/>
              <a:gd name="adj2" fmla="val 6967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800" dirty="0">
              <a:solidFill>
                <a:schemeClr val="bg1"/>
              </a:solidFill>
              <a:latin typeface="Arial Narrow" panose="020B0606020202030204" pitchFamily="34" charset="0"/>
            </a:endParaRPr>
          </a:p>
        </p:txBody>
      </p:sp>
      <p:sp>
        <p:nvSpPr>
          <p:cNvPr id="211" name="TextBox 210"/>
          <p:cNvSpPr txBox="1"/>
          <p:nvPr/>
        </p:nvSpPr>
        <p:spPr>
          <a:xfrm>
            <a:off x="4974886" y="4979099"/>
            <a:ext cx="137836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800" dirty="0">
                <a:solidFill>
                  <a:schemeClr val="bg1"/>
                </a:solidFill>
                <a:latin typeface="Arial Narrow" panose="020B0606020202030204" pitchFamily="34" charset="0"/>
              </a:rPr>
              <a:t>I know I’m not qualified but I really want to go scuba diving!!!</a:t>
            </a:r>
          </a:p>
        </p:txBody>
      </p:sp>
      <p:sp>
        <p:nvSpPr>
          <p:cNvPr id="212" name="Rectangle 211"/>
          <p:cNvSpPr/>
          <p:nvPr/>
        </p:nvSpPr>
        <p:spPr>
          <a:xfrm>
            <a:off x="4992672" y="6108864"/>
            <a:ext cx="633318" cy="31842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213" name="Rectangle 212"/>
          <p:cNvSpPr/>
          <p:nvPr/>
        </p:nvSpPr>
        <p:spPr>
          <a:xfrm>
            <a:off x="5687342" y="6110428"/>
            <a:ext cx="688278" cy="31686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214" name="TextBox 213"/>
          <p:cNvSpPr txBox="1"/>
          <p:nvPr/>
        </p:nvSpPr>
        <p:spPr>
          <a:xfrm>
            <a:off x="4898006" y="6091674"/>
            <a:ext cx="836483"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Precautionary Principle applied</a:t>
            </a:r>
          </a:p>
        </p:txBody>
      </p:sp>
      <p:sp>
        <p:nvSpPr>
          <p:cNvPr id="215" name="TextBox 214"/>
          <p:cNvSpPr txBox="1"/>
          <p:nvPr/>
        </p:nvSpPr>
        <p:spPr>
          <a:xfrm>
            <a:off x="5586050" y="6095091"/>
            <a:ext cx="904735"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NO Precautionary Principle applied</a:t>
            </a:r>
          </a:p>
        </p:txBody>
      </p:sp>
      <p:sp>
        <p:nvSpPr>
          <p:cNvPr id="216" name="Rectangle 215"/>
          <p:cNvSpPr/>
          <p:nvPr/>
        </p:nvSpPr>
        <p:spPr>
          <a:xfrm>
            <a:off x="4992309" y="6518767"/>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p:cNvSpPr/>
          <p:nvPr/>
        </p:nvSpPr>
        <p:spPr>
          <a:xfrm>
            <a:off x="5685710" y="6517044"/>
            <a:ext cx="689070" cy="37918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8" name="Straight Connector 217"/>
          <p:cNvCxnSpPr/>
          <p:nvPr/>
        </p:nvCxnSpPr>
        <p:spPr>
          <a:xfrm>
            <a:off x="5305031" y="6419647"/>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20244" y="6419647"/>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4929596" y="6480696"/>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Gets qualified</a:t>
            </a:r>
          </a:p>
        </p:txBody>
      </p:sp>
      <p:sp>
        <p:nvSpPr>
          <p:cNvPr id="221" name="TextBox 220"/>
          <p:cNvSpPr txBox="1"/>
          <p:nvPr/>
        </p:nvSpPr>
        <p:spPr>
          <a:xfrm>
            <a:off x="5621037" y="6491584"/>
            <a:ext cx="80825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Ignores the risk</a:t>
            </a:r>
          </a:p>
        </p:txBody>
      </p:sp>
      <p:sp>
        <p:nvSpPr>
          <p:cNvPr id="222" name="Rectangle 221"/>
          <p:cNvSpPr/>
          <p:nvPr/>
        </p:nvSpPr>
        <p:spPr>
          <a:xfrm>
            <a:off x="4984675" y="6981349"/>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TextBox 222"/>
          <p:cNvSpPr txBox="1"/>
          <p:nvPr/>
        </p:nvSpPr>
        <p:spPr>
          <a:xfrm>
            <a:off x="4929596" y="6964035"/>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Has a great time!</a:t>
            </a:r>
          </a:p>
        </p:txBody>
      </p:sp>
      <p:cxnSp>
        <p:nvCxnSpPr>
          <p:cNvPr id="224" name="Straight Connector 223"/>
          <p:cNvCxnSpPr/>
          <p:nvPr/>
        </p:nvCxnSpPr>
        <p:spPr>
          <a:xfrm>
            <a:off x="5318130" y="686805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5686198" y="6982449"/>
            <a:ext cx="686959"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TextBox 225"/>
          <p:cNvSpPr txBox="1"/>
          <p:nvPr/>
        </p:nvSpPr>
        <p:spPr>
          <a:xfrm>
            <a:off x="5601770" y="6963104"/>
            <a:ext cx="85389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Dies </a:t>
            </a:r>
          </a:p>
          <a:p>
            <a:pPr algn="ctr"/>
            <a:r>
              <a:rPr lang="en-AU" sz="1000" dirty="0">
                <a:solidFill>
                  <a:schemeClr val="bg1"/>
                </a:solidFill>
                <a:latin typeface="Arial Narrow" panose="020B0606020202030204" pitchFamily="34" charset="0"/>
              </a:rPr>
              <a:t>(air embolism)</a:t>
            </a:r>
          </a:p>
        </p:txBody>
      </p:sp>
      <p:cxnSp>
        <p:nvCxnSpPr>
          <p:cNvPr id="227" name="Straight Connector 226"/>
          <p:cNvCxnSpPr/>
          <p:nvPr/>
        </p:nvCxnSpPr>
        <p:spPr>
          <a:xfrm>
            <a:off x="6019654" y="686915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5144663" y="5710691"/>
            <a:ext cx="225675" cy="157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4" name="Rectangle 233"/>
          <p:cNvSpPr/>
          <p:nvPr/>
        </p:nvSpPr>
        <p:spPr>
          <a:xfrm>
            <a:off x="5446990" y="5812603"/>
            <a:ext cx="466877" cy="1185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6" name="Straight Connector 235"/>
          <p:cNvCxnSpPr/>
          <p:nvPr/>
        </p:nvCxnSpPr>
        <p:spPr>
          <a:xfrm>
            <a:off x="5337289" y="5813091"/>
            <a:ext cx="109701" cy="26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34" idx="3"/>
          </p:cNvCxnSpPr>
          <p:nvPr/>
        </p:nvCxnSpPr>
        <p:spPr>
          <a:xfrm>
            <a:off x="5913867" y="5871869"/>
            <a:ext cx="197664" cy="67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6111531" y="5812603"/>
            <a:ext cx="67366" cy="133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Freeform 241"/>
          <p:cNvSpPr/>
          <p:nvPr/>
        </p:nvSpPr>
        <p:spPr>
          <a:xfrm>
            <a:off x="5119576" y="5793537"/>
            <a:ext cx="111686" cy="95627"/>
          </a:xfrm>
          <a:custGeom>
            <a:avLst/>
            <a:gdLst>
              <a:gd name="connsiteX0" fmla="*/ 32173 w 111686"/>
              <a:gd name="connsiteY0" fmla="*/ 0 h 95627"/>
              <a:gd name="connsiteX1" fmla="*/ 368 w 111686"/>
              <a:gd name="connsiteY1" fmla="*/ 39757 h 95627"/>
              <a:gd name="connsiteX2" fmla="*/ 48076 w 111686"/>
              <a:gd name="connsiteY2" fmla="*/ 71562 h 95627"/>
              <a:gd name="connsiteX3" fmla="*/ 63978 w 111686"/>
              <a:gd name="connsiteY3" fmla="*/ 95416 h 95627"/>
              <a:gd name="connsiteX4" fmla="*/ 87832 w 111686"/>
              <a:gd name="connsiteY4" fmla="*/ 79513 h 95627"/>
              <a:gd name="connsiteX5" fmla="*/ 103735 w 111686"/>
              <a:gd name="connsiteY5" fmla="*/ 55659 h 95627"/>
              <a:gd name="connsiteX6" fmla="*/ 111686 w 111686"/>
              <a:gd name="connsiteY6" fmla="*/ 47708 h 9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86" h="95627">
                <a:moveTo>
                  <a:pt x="32173" y="0"/>
                </a:moveTo>
                <a:cubicBezTo>
                  <a:pt x="21571" y="13252"/>
                  <a:pt x="-3314" y="23190"/>
                  <a:pt x="368" y="39757"/>
                </a:cubicBezTo>
                <a:cubicBezTo>
                  <a:pt x="4514" y="58414"/>
                  <a:pt x="48076" y="71562"/>
                  <a:pt x="48076" y="71562"/>
                </a:cubicBezTo>
                <a:cubicBezTo>
                  <a:pt x="53377" y="79513"/>
                  <a:pt x="54607" y="93542"/>
                  <a:pt x="63978" y="95416"/>
                </a:cubicBezTo>
                <a:cubicBezTo>
                  <a:pt x="73349" y="97290"/>
                  <a:pt x="81075" y="86270"/>
                  <a:pt x="87832" y="79513"/>
                </a:cubicBezTo>
                <a:cubicBezTo>
                  <a:pt x="94589" y="72756"/>
                  <a:pt x="98001" y="63304"/>
                  <a:pt x="103735" y="55659"/>
                </a:cubicBezTo>
                <a:cubicBezTo>
                  <a:pt x="105984" y="52661"/>
                  <a:pt x="109036" y="50358"/>
                  <a:pt x="111686" y="47708"/>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44" name="Straight Connector 243"/>
          <p:cNvCxnSpPr/>
          <p:nvPr/>
        </p:nvCxnSpPr>
        <p:spPr>
          <a:xfrm flipV="1">
            <a:off x="6145214" y="5768934"/>
            <a:ext cx="154842" cy="39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880184" y="5825332"/>
            <a:ext cx="197664" cy="67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6077848" y="5766066"/>
            <a:ext cx="67366" cy="133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111531" y="5722397"/>
            <a:ext cx="154842" cy="39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5446990" y="5710691"/>
            <a:ext cx="433194" cy="1019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5247165" y="5710691"/>
            <a:ext cx="181761" cy="225970"/>
          </a:xfrm>
          <a:custGeom>
            <a:avLst/>
            <a:gdLst>
              <a:gd name="connsiteX0" fmla="*/ 0 w 214800"/>
              <a:gd name="connsiteY0" fmla="*/ 119269 h 182880"/>
              <a:gd name="connsiteX1" fmla="*/ 23853 w 214800"/>
              <a:gd name="connsiteY1" fmla="*/ 159026 h 182880"/>
              <a:gd name="connsiteX2" fmla="*/ 79513 w 214800"/>
              <a:gd name="connsiteY2" fmla="*/ 182880 h 182880"/>
              <a:gd name="connsiteX3" fmla="*/ 127220 w 214800"/>
              <a:gd name="connsiteY3" fmla="*/ 166977 h 182880"/>
              <a:gd name="connsiteX4" fmla="*/ 159026 w 214800"/>
              <a:gd name="connsiteY4" fmla="*/ 119269 h 182880"/>
              <a:gd name="connsiteX5" fmla="*/ 198782 w 214800"/>
              <a:gd name="connsiteY5" fmla="*/ 71561 h 182880"/>
              <a:gd name="connsiteX6" fmla="*/ 214685 w 214800"/>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00" h="182880">
                <a:moveTo>
                  <a:pt x="0" y="119269"/>
                </a:moveTo>
                <a:cubicBezTo>
                  <a:pt x="7951" y="132521"/>
                  <a:pt x="13795" y="147292"/>
                  <a:pt x="23853" y="159026"/>
                </a:cubicBezTo>
                <a:cubicBezTo>
                  <a:pt x="38827" y="176496"/>
                  <a:pt x="58990" y="177749"/>
                  <a:pt x="79513" y="182880"/>
                </a:cubicBezTo>
                <a:cubicBezTo>
                  <a:pt x="95415" y="177579"/>
                  <a:pt x="117922" y="180924"/>
                  <a:pt x="127220" y="166977"/>
                </a:cubicBezTo>
                <a:cubicBezTo>
                  <a:pt x="137822" y="151074"/>
                  <a:pt x="145511" y="132784"/>
                  <a:pt x="159026" y="119269"/>
                </a:cubicBezTo>
                <a:cubicBezTo>
                  <a:pt x="174008" y="104287"/>
                  <a:pt x="189925" y="91489"/>
                  <a:pt x="198782" y="71561"/>
                </a:cubicBezTo>
                <a:cubicBezTo>
                  <a:pt x="217200" y="30122"/>
                  <a:pt x="214685" y="34065"/>
                  <a:pt x="21468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Rectangle 251"/>
          <p:cNvSpPr/>
          <p:nvPr/>
        </p:nvSpPr>
        <p:spPr>
          <a:xfrm>
            <a:off x="5428926" y="5710691"/>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4" name="Straight Connector 253"/>
          <p:cNvCxnSpPr>
            <a:stCxn id="234" idx="1"/>
          </p:cNvCxnSpPr>
          <p:nvPr/>
        </p:nvCxnSpPr>
        <p:spPr>
          <a:xfrm>
            <a:off x="5446990" y="5871869"/>
            <a:ext cx="255002" cy="123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5474645" y="5994899"/>
            <a:ext cx="219819" cy="5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5247165" y="563451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8" name="Oval 257"/>
          <p:cNvSpPr/>
          <p:nvPr/>
        </p:nvSpPr>
        <p:spPr>
          <a:xfrm>
            <a:off x="5171401" y="5541802"/>
            <a:ext cx="7005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9" name="Oval 258"/>
          <p:cNvSpPr/>
          <p:nvPr/>
        </p:nvSpPr>
        <p:spPr>
          <a:xfrm>
            <a:off x="5275446" y="5502604"/>
            <a:ext cx="7005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0" name="Oval 259"/>
          <p:cNvSpPr/>
          <p:nvPr/>
        </p:nvSpPr>
        <p:spPr>
          <a:xfrm>
            <a:off x="5173998" y="543105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1" name="TextBox 260"/>
          <p:cNvSpPr txBox="1"/>
          <p:nvPr/>
        </p:nvSpPr>
        <p:spPr>
          <a:xfrm>
            <a:off x="5541591" y="5624635"/>
            <a:ext cx="225729" cy="369332"/>
          </a:xfrm>
          <a:prstGeom prst="rect">
            <a:avLst/>
          </a:prstGeom>
          <a:noFill/>
        </p:spPr>
        <p:txBody>
          <a:bodyPr wrap="square" rtlCol="0">
            <a:spAutoFit/>
          </a:bodyPr>
          <a:lstStyle/>
          <a:p>
            <a:r>
              <a:rPr lang="en-AU" dirty="0">
                <a:solidFill>
                  <a:schemeClr val="bg1"/>
                </a:solidFill>
              </a:rPr>
              <a:t>?</a:t>
            </a:r>
          </a:p>
        </p:txBody>
      </p:sp>
      <p:sp>
        <p:nvSpPr>
          <p:cNvPr id="2" name="TextBox 1"/>
          <p:cNvSpPr txBox="1"/>
          <p:nvPr/>
        </p:nvSpPr>
        <p:spPr>
          <a:xfrm rot="20794594">
            <a:off x="1712307" y="2209729"/>
            <a:ext cx="385050" cy="215444"/>
          </a:xfrm>
          <a:prstGeom prst="rect">
            <a:avLst/>
          </a:prstGeom>
          <a:noFill/>
        </p:spPr>
        <p:txBody>
          <a:bodyPr wrap="square" rtlCol="0">
            <a:spAutoFit/>
          </a:bodyPr>
          <a:lstStyle/>
          <a:p>
            <a:r>
              <a:rPr lang="en-AU" sz="800" dirty="0">
                <a:latin typeface="Arial Narrow" panose="020B0606020202030204" pitchFamily="34" charset="0"/>
              </a:rPr>
              <a:t>Yes?</a:t>
            </a:r>
          </a:p>
        </p:txBody>
      </p:sp>
      <p:sp>
        <p:nvSpPr>
          <p:cNvPr id="165" name="TextBox 164"/>
          <p:cNvSpPr txBox="1"/>
          <p:nvPr/>
        </p:nvSpPr>
        <p:spPr>
          <a:xfrm rot="1790473">
            <a:off x="1867610" y="2330951"/>
            <a:ext cx="385050" cy="215444"/>
          </a:xfrm>
          <a:prstGeom prst="rect">
            <a:avLst/>
          </a:prstGeom>
          <a:noFill/>
        </p:spPr>
        <p:txBody>
          <a:bodyPr wrap="square" rtlCol="0">
            <a:spAutoFit/>
          </a:bodyPr>
          <a:lstStyle/>
          <a:p>
            <a:r>
              <a:rPr lang="en-AU" sz="800" dirty="0">
                <a:latin typeface="Arial Narrow" panose="020B0606020202030204" pitchFamily="34" charset="0"/>
              </a:rPr>
              <a:t>No?</a:t>
            </a:r>
          </a:p>
        </p:txBody>
      </p:sp>
      <p:sp>
        <p:nvSpPr>
          <p:cNvPr id="4" name="TextBox 3"/>
          <p:cNvSpPr txBox="1"/>
          <p:nvPr/>
        </p:nvSpPr>
        <p:spPr>
          <a:xfrm>
            <a:off x="2106933" y="6264530"/>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167" name="TextBox 166"/>
          <p:cNvSpPr txBox="1"/>
          <p:nvPr/>
        </p:nvSpPr>
        <p:spPr>
          <a:xfrm>
            <a:off x="2085513" y="6713606"/>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168" name="TextBox 167"/>
          <p:cNvSpPr txBox="1"/>
          <p:nvPr/>
        </p:nvSpPr>
        <p:spPr>
          <a:xfrm>
            <a:off x="3439036" y="6709307"/>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183" name="TextBox 182"/>
          <p:cNvSpPr txBox="1"/>
          <p:nvPr/>
        </p:nvSpPr>
        <p:spPr>
          <a:xfrm>
            <a:off x="1936979" y="4801749"/>
            <a:ext cx="3140307" cy="246221"/>
          </a:xfrm>
          <a:prstGeom prst="rect">
            <a:avLst/>
          </a:prstGeom>
          <a:noFill/>
        </p:spPr>
        <p:txBody>
          <a:bodyPr wrap="square" rtlCol="0">
            <a:spAutoFit/>
          </a:bodyPr>
          <a:lstStyle/>
          <a:p>
            <a:r>
              <a:rPr lang="en-AU" sz="1000" b="1" dirty="0">
                <a:latin typeface="Arial Narrow" panose="020B0606020202030204" pitchFamily="34" charset="0"/>
              </a:rPr>
              <a:t>WHY IS IT SO IMPORTANT TO HAVE IT IN LEGISLATION? </a:t>
            </a:r>
          </a:p>
        </p:txBody>
      </p:sp>
      <p:sp>
        <p:nvSpPr>
          <p:cNvPr id="184" name="TextBox 183">
            <a:extLst>
              <a:ext uri="{FF2B5EF4-FFF2-40B4-BE49-F238E27FC236}">
                <a16:creationId xmlns:a16="http://schemas.microsoft.com/office/drawing/2014/main" id="{34BD0195-FF61-4CD0-8D74-62857062EA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5" name="TextBox 17">
            <a:extLst>
              <a:ext uri="{FF2B5EF4-FFF2-40B4-BE49-F238E27FC236}">
                <a16:creationId xmlns:a16="http://schemas.microsoft.com/office/drawing/2014/main" id="{557B4D9E-B02A-4E61-B346-D2F9E1D6E49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86" name="Straight Connector 185">
            <a:extLst>
              <a:ext uri="{FF2B5EF4-FFF2-40B4-BE49-F238E27FC236}">
                <a16:creationId xmlns:a16="http://schemas.microsoft.com/office/drawing/2014/main" id="{E1BA05E6-083A-40C4-959B-48D994A3BBF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CF94410-CC49-4402-BC9E-A2FE4F236A3B}"/>
              </a:ext>
            </a:extLst>
          </p:cNvPr>
          <p:cNvSpPr txBox="1"/>
          <p:nvPr/>
        </p:nvSpPr>
        <p:spPr>
          <a:xfrm>
            <a:off x="1410717" y="61659"/>
            <a:ext cx="4130874" cy="923330"/>
          </a:xfrm>
          <a:prstGeom prst="rect">
            <a:avLst/>
          </a:prstGeom>
          <a:noFill/>
        </p:spPr>
        <p:txBody>
          <a:bodyPr wrap="square" rtlCol="0">
            <a:spAutoFit/>
          </a:bodyPr>
          <a:lstStyle/>
          <a:p>
            <a:r>
              <a:rPr lang="en-US" b="1" dirty="0">
                <a:latin typeface="Arial Narrow" pitchFamily="34" charset="0"/>
              </a:rPr>
              <a:t>Proceed with caution! – </a:t>
            </a:r>
            <a:r>
              <a:rPr lang="en-US" sz="1200" dirty="0">
                <a:highlight>
                  <a:srgbClr val="FFFF00"/>
                </a:highlight>
                <a:latin typeface="Arial Narrow" pitchFamily="34" charset="0"/>
              </a:rPr>
              <a:t>Explain</a:t>
            </a:r>
            <a:r>
              <a:rPr lang="en-US" sz="1200" dirty="0">
                <a:latin typeface="Arial Narrow" pitchFamily="34" charset="0"/>
              </a:rPr>
              <a:t> the precautionary principle of the marine environmental planning and management process</a:t>
            </a:r>
            <a:r>
              <a:rPr lang="en-US" sz="1200" dirty="0">
                <a:highlight>
                  <a:srgbClr val="FFFF00"/>
                </a:highlight>
                <a:latin typeface="Arial Narrow" pitchFamily="34" charset="0"/>
              </a:rPr>
              <a:t>, and the </a:t>
            </a:r>
            <a:r>
              <a:rPr lang="en-US" sz="1200" dirty="0">
                <a:latin typeface="Arial Narrow" pitchFamily="34" charset="0"/>
              </a:rPr>
              <a:t>requirements that marine protected area</a:t>
            </a:r>
            <a:r>
              <a:rPr lang="en-US" sz="1200" dirty="0">
                <a:highlight>
                  <a:srgbClr val="FFFF00"/>
                </a:highlight>
                <a:latin typeface="Arial Narrow" pitchFamily="34" charset="0"/>
              </a:rPr>
              <a:t> networks are</a:t>
            </a:r>
            <a:r>
              <a:rPr lang="en-US" sz="1200" dirty="0">
                <a:latin typeface="Arial Narrow" pitchFamily="34" charset="0"/>
              </a:rPr>
              <a:t> comprehensive, adequate and representative</a:t>
            </a:r>
          </a:p>
        </p:txBody>
      </p:sp>
      <p:sp>
        <p:nvSpPr>
          <p:cNvPr id="188" name="TextBox 187">
            <a:extLst>
              <a:ext uri="{FF2B5EF4-FFF2-40B4-BE49-F238E27FC236}">
                <a16:creationId xmlns:a16="http://schemas.microsoft.com/office/drawing/2014/main" id="{582F68FE-4210-404E-A9AF-3876F61A760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3" name="Straight Connector 142">
            <a:extLst>
              <a:ext uri="{FF2B5EF4-FFF2-40B4-BE49-F238E27FC236}">
                <a16:creationId xmlns:a16="http://schemas.microsoft.com/office/drawing/2014/main" id="{C7DEDBB4-FD6A-42C1-854C-AD6895A7603D}"/>
              </a:ext>
            </a:extLst>
          </p:cNvPr>
          <p:cNvCxnSpPr>
            <a:cxnSpLocks/>
          </p:cNvCxnSpPr>
          <p:nvPr/>
        </p:nvCxnSpPr>
        <p:spPr>
          <a:xfrm flipH="1">
            <a:off x="539924" y="74391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46F286-56C1-9DD8-F07F-4C1F044141F6}"/>
              </a:ext>
            </a:extLst>
          </p:cNvPr>
          <p:cNvSpPr txBox="1"/>
          <p:nvPr/>
        </p:nvSpPr>
        <p:spPr>
          <a:xfrm>
            <a:off x="551315" y="7813056"/>
            <a:ext cx="5834626" cy="646331"/>
          </a:xfrm>
          <a:prstGeom prst="rect">
            <a:avLst/>
          </a:prstGeom>
          <a:noFill/>
        </p:spPr>
        <p:txBody>
          <a:bodyPr wrap="square" rtlCol="0">
            <a:spAutoFit/>
          </a:bodyPr>
          <a:lstStyle/>
          <a:p>
            <a:r>
              <a:rPr lang="en-US" sz="1800" dirty="0">
                <a:highlight>
                  <a:srgbClr val="FFFF00"/>
                </a:highlight>
                <a:latin typeface="Arial Narrow" pitchFamily="34" charset="0"/>
              </a:rPr>
              <a:t>Activity: Think/pair/share…Why is it important that marine protected area networks are comprehensive, adequate and representative?</a:t>
            </a:r>
            <a:endParaRPr lang="en-US" dirty="0">
              <a:highlight>
                <a:srgbClr val="FFFF00"/>
              </a:highlight>
            </a:endParaRPr>
          </a:p>
        </p:txBody>
      </p:sp>
      <p:cxnSp>
        <p:nvCxnSpPr>
          <p:cNvPr id="8" name="Straight Connector 7">
            <a:extLst>
              <a:ext uri="{FF2B5EF4-FFF2-40B4-BE49-F238E27FC236}">
                <a16:creationId xmlns:a16="http://schemas.microsoft.com/office/drawing/2014/main" id="{B263BC76-44AD-AD34-ED01-F5986B87AB32}"/>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ADFB42FE-DC52-A054-C06D-BCA9E5B79787}"/>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45F96BD8-8A41-43AD-2007-E33A890E770D}"/>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25572532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346" y="974162"/>
            <a:ext cx="5978553" cy="1184940"/>
          </a:xfrm>
          <a:prstGeom prst="rect">
            <a:avLst/>
          </a:prstGeom>
          <a:noFill/>
        </p:spPr>
        <p:txBody>
          <a:bodyPr wrap="square" rtlCol="0">
            <a:spAutoFit/>
          </a:bodyPr>
          <a:lstStyle/>
          <a:p>
            <a:r>
              <a:rPr lang="en-AU" sz="1600" b="1" dirty="0">
                <a:latin typeface="Arial Narrow" panose="020B0606020202030204" pitchFamily="34" charset="0"/>
              </a:rPr>
              <a:t>What is governance?</a:t>
            </a:r>
          </a:p>
          <a:p>
            <a:r>
              <a:rPr lang="en-AU" sz="1100" dirty="0">
                <a:latin typeface="Arial Narrow" panose="020B0606020202030204" pitchFamily="34" charset="0"/>
              </a:rPr>
              <a:t>Governance refers to </a:t>
            </a:r>
            <a:r>
              <a:rPr lang="en-AU" sz="1100" b="1" dirty="0">
                <a:latin typeface="Arial Narrow" panose="020B0606020202030204" pitchFamily="34" charset="0"/>
              </a:rPr>
              <a:t>who</a:t>
            </a:r>
            <a:r>
              <a:rPr lang="en-AU" sz="1100" dirty="0">
                <a:latin typeface="Arial Narrow" panose="020B0606020202030204" pitchFamily="34" charset="0"/>
              </a:rPr>
              <a:t> makes all the decisions and </a:t>
            </a:r>
            <a:r>
              <a:rPr lang="en-AU" sz="1100" b="1" dirty="0">
                <a:latin typeface="Arial Narrow" panose="020B0606020202030204" pitchFamily="34" charset="0"/>
              </a:rPr>
              <a:t>how </a:t>
            </a:r>
            <a:r>
              <a:rPr lang="en-AU" sz="1100" dirty="0">
                <a:latin typeface="Arial Narrow" panose="020B0606020202030204" pitchFamily="34" charset="0"/>
              </a:rPr>
              <a:t>those decisions are made. Governance also describes who has all the influence, authority and accountability. Governance is often the job of the government (i.e. GBRMPA). Particularly in Australia. However, private individuals, organisations (i.e. not-for-profit), Indigenous peoples and local communities can also be the governing party</a:t>
            </a:r>
            <a:r>
              <a:rPr lang="en-AU" sz="1100" baseline="30000" dirty="0">
                <a:latin typeface="Arial Narrow" panose="020B0606020202030204" pitchFamily="34" charset="0"/>
              </a:rPr>
              <a:t>[1]</a:t>
            </a:r>
            <a:r>
              <a:rPr lang="en-AU" sz="1100" dirty="0">
                <a:latin typeface="Arial Narrow" panose="020B0606020202030204" pitchFamily="34" charset="0"/>
              </a:rPr>
              <a:t>. Sometimes, it is a collaborative effort between community and government (i.e. co-managed fisheries). </a:t>
            </a:r>
            <a:endParaRPr lang="en-AU" sz="1100" b="1" dirty="0">
              <a:latin typeface="Arial Narrow" panose="020B0606020202030204" pitchFamily="34" charset="0"/>
            </a:endParaRPr>
          </a:p>
        </p:txBody>
      </p:sp>
      <p:sp>
        <p:nvSpPr>
          <p:cNvPr id="15" name="TextBox 14"/>
          <p:cNvSpPr txBox="1"/>
          <p:nvPr/>
        </p:nvSpPr>
        <p:spPr>
          <a:xfrm>
            <a:off x="420479" y="4323643"/>
            <a:ext cx="6112574" cy="892552"/>
          </a:xfrm>
          <a:prstGeom prst="rect">
            <a:avLst/>
          </a:prstGeom>
          <a:noFill/>
        </p:spPr>
        <p:txBody>
          <a:bodyPr wrap="square" rtlCol="0">
            <a:spAutoFit/>
          </a:bodyPr>
          <a:lstStyle/>
          <a:p>
            <a:r>
              <a:rPr lang="en-AU" sz="1600" b="1" dirty="0">
                <a:latin typeface="Arial Narrow" panose="020B0606020202030204" pitchFamily="34" charset="0"/>
              </a:rPr>
              <a:t>The DESIGN phase of an MPA….</a:t>
            </a:r>
            <a:endParaRPr lang="en-AU" sz="1600" dirty="0">
              <a:latin typeface="Arial Narrow" panose="020B0606020202030204" pitchFamily="34" charset="0"/>
            </a:endParaRPr>
          </a:p>
          <a:p>
            <a:r>
              <a:rPr lang="en-AU" sz="1200" dirty="0">
                <a:latin typeface="Arial Narrow" panose="020B0606020202030204" pitchFamily="34" charset="0"/>
              </a:rPr>
              <a:t>It is no use just drawing a line on a map to indicate where the border of an MPA might go. It is not a game of pin the tale on the donkey. There’s a lot more to it than that! The following list of criteria can be used to decide whether an area should be included in an MPA or to determine the boundaries of an MPA</a:t>
            </a:r>
            <a:r>
              <a:rPr lang="en-AU" sz="1200" baseline="30000" dirty="0">
                <a:latin typeface="Arial Narrow" panose="020B0606020202030204" pitchFamily="34" charset="0"/>
              </a:rPr>
              <a:t>[2]</a:t>
            </a:r>
            <a:r>
              <a:rPr lang="en-AU" sz="1200" dirty="0">
                <a:latin typeface="Arial Narrow" panose="020B0606020202030204" pitchFamily="34" charset="0"/>
              </a:rPr>
              <a:t>.</a:t>
            </a:r>
          </a:p>
        </p:txBody>
      </p:sp>
      <p:sp>
        <p:nvSpPr>
          <p:cNvPr id="16" name="Rectangle 15"/>
          <p:cNvSpPr/>
          <p:nvPr/>
        </p:nvSpPr>
        <p:spPr>
          <a:xfrm>
            <a:off x="474997" y="216261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governance? Ans. </a:t>
            </a:r>
          </a:p>
        </p:txBody>
      </p:sp>
      <p:sp>
        <p:nvSpPr>
          <p:cNvPr id="17" name="Rectangle 16"/>
          <p:cNvSpPr/>
          <p:nvPr/>
        </p:nvSpPr>
        <p:spPr>
          <a:xfrm>
            <a:off x="2356828" y="2180105"/>
            <a:ext cx="3935312"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18" name="Straight Connector 17"/>
          <p:cNvCxnSpPr/>
          <p:nvPr/>
        </p:nvCxnSpPr>
        <p:spPr>
          <a:xfrm flipH="1">
            <a:off x="465754" y="255599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1306" y="392586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MPA stand for? </a:t>
            </a:r>
          </a:p>
        </p:txBody>
      </p:sp>
      <p:sp>
        <p:nvSpPr>
          <p:cNvPr id="20" name="Rectangle 19"/>
          <p:cNvSpPr/>
          <p:nvPr/>
        </p:nvSpPr>
        <p:spPr>
          <a:xfrm>
            <a:off x="2373137" y="3968175"/>
            <a:ext cx="3935312" cy="2681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22" name="Straight Connector 21"/>
          <p:cNvCxnSpPr/>
          <p:nvPr/>
        </p:nvCxnSpPr>
        <p:spPr>
          <a:xfrm flipH="1">
            <a:off x="482063" y="432858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423625" y="5216195"/>
          <a:ext cx="5941274" cy="2438400"/>
        </p:xfrm>
        <a:graphic>
          <a:graphicData uri="http://schemas.openxmlformats.org/drawingml/2006/table">
            <a:tbl>
              <a:tblPr firstRow="1" bandRow="1">
                <a:tableStyleId>{5940675A-B579-460E-94D1-54222C63F5DA}</a:tableStyleId>
              </a:tblPr>
              <a:tblGrid>
                <a:gridCol w="1085772">
                  <a:extLst>
                    <a:ext uri="{9D8B030D-6E8A-4147-A177-3AD203B41FA5}">
                      <a16:colId xmlns:a16="http://schemas.microsoft.com/office/drawing/2014/main" val="20000"/>
                    </a:ext>
                  </a:extLst>
                </a:gridCol>
                <a:gridCol w="4855502">
                  <a:extLst>
                    <a:ext uri="{9D8B030D-6E8A-4147-A177-3AD203B41FA5}">
                      <a16:colId xmlns:a16="http://schemas.microsoft.com/office/drawing/2014/main" val="20001"/>
                    </a:ext>
                  </a:extLst>
                </a:gridCol>
              </a:tblGrid>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Naturalness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The extent t</a:t>
                      </a:r>
                      <a:r>
                        <a:rPr lang="en-AU" sz="700" baseline="0" dirty="0">
                          <a:latin typeface="Arial Narrow" panose="020B0606020202030204" pitchFamily="34" charset="0"/>
                        </a:rPr>
                        <a:t>o which the area has been protected from, or has not been subject to human change.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Biogeographic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Either contains rare biogeographic</a:t>
                      </a:r>
                      <a:r>
                        <a:rPr lang="en-AU" sz="700" baseline="0" dirty="0">
                          <a:latin typeface="Arial Narrow" panose="020B0606020202030204" pitchFamily="34" charset="0"/>
                        </a:rPr>
                        <a:t> qualities or is </a:t>
                      </a:r>
                      <a:r>
                        <a:rPr lang="en-AU" sz="700" b="1" baseline="0" dirty="0">
                          <a:latin typeface="Arial Narrow" panose="020B0606020202030204" pitchFamily="34" charset="0"/>
                        </a:rPr>
                        <a:t>representative </a:t>
                      </a:r>
                      <a:r>
                        <a:rPr lang="en-AU" sz="700" baseline="0" dirty="0">
                          <a:latin typeface="Arial Narrow" panose="020B0606020202030204" pitchFamily="34" charset="0"/>
                        </a:rPr>
                        <a:t>of a biogeographic ‘type’ or types. </a:t>
                      </a:r>
                    </a:p>
                    <a:p>
                      <a:r>
                        <a:rPr lang="en-AU" sz="700" baseline="0" dirty="0">
                          <a:latin typeface="Arial Narrow" panose="020B0606020202030204" pitchFamily="34" charset="0"/>
                        </a:rPr>
                        <a:t>Contains unique or unusual geological features.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Ecological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Contributes to maintenance of essential ecological processes or life-support systems. E.g. source for larvae</a:t>
                      </a:r>
                      <a:r>
                        <a:rPr lang="en-AU" sz="700" baseline="0" dirty="0">
                          <a:latin typeface="Arial Narrow" panose="020B0606020202030204" pitchFamily="34" charset="0"/>
                        </a:rPr>
                        <a:t> for downstream areas. The degree to which the area (either by itself or in association with other protected areas) encompasses a complete ecosystem (connectivity). Contains a variety of habitats (representativeness). Contains habitat for rare or endangered species. Contains nursery or juvenile areas. Contains feeding, breeding or rest areas. Contains rare or unique habitat for any species. Preserves genetic diversity (i.e. abundant or diverse).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Economic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a:t>
                      </a:r>
                      <a:r>
                        <a:rPr lang="en-AU" sz="700" baseline="0" dirty="0">
                          <a:latin typeface="Arial Narrow" panose="020B0606020202030204" pitchFamily="34" charset="0"/>
                        </a:rPr>
                        <a:t> or potential contribution to economic value by virtue of its protection e.g. protection of an area for recreation, subsistence, use by traditional inhabitants, appreciation by tourists and others or as a refuge nursery area or source of supply for economically important species.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Social</a:t>
                      </a:r>
                      <a:r>
                        <a:rPr lang="en-AU" sz="700" b="0" baseline="0" dirty="0">
                          <a:latin typeface="Arial Narrow" panose="020B0606020202030204" pitchFamily="34" charset="0"/>
                        </a:rPr>
                        <a:t> importance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 or potential value to the local, national or international communities because of its heritage,</a:t>
                      </a:r>
                      <a:r>
                        <a:rPr lang="en-AU" sz="700" baseline="0" dirty="0">
                          <a:latin typeface="Arial Narrow" panose="020B0606020202030204" pitchFamily="34" charset="0"/>
                        </a:rPr>
                        <a:t> historical, cultural, traditional, aesthetic, educational or recreational qualities.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Scientific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Value for</a:t>
                      </a:r>
                      <a:r>
                        <a:rPr lang="en-AU" sz="700" baseline="0" dirty="0">
                          <a:latin typeface="Arial Narrow" panose="020B0606020202030204" pitchFamily="34" charset="0"/>
                        </a:rPr>
                        <a:t> research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International or National</a:t>
                      </a:r>
                      <a:r>
                        <a:rPr lang="en-AU" sz="700" b="0" baseline="0" dirty="0">
                          <a:latin typeface="Arial Narrow" panose="020B0606020202030204" pitchFamily="34" charset="0"/>
                        </a:rPr>
                        <a:t> significance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is or has the potential to be listed on the World or a national Heritage List or</a:t>
                      </a:r>
                      <a:r>
                        <a:rPr lang="en-AU" sz="700" baseline="0" dirty="0">
                          <a:latin typeface="Arial Narrow" panose="020B0606020202030204" pitchFamily="34" charset="0"/>
                        </a:rPr>
                        <a:t> declared as a Biosphere Reserve or included on a list of areas of international or national importance or is subject to an international or national conservation agreement.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Practicality/feasibility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Degree of insulation from external destructive influences. Social</a:t>
                      </a:r>
                      <a:r>
                        <a:rPr lang="en-AU" sz="700" baseline="0" dirty="0">
                          <a:latin typeface="Arial Narrow" panose="020B0606020202030204" pitchFamily="34" charset="0"/>
                        </a:rPr>
                        <a:t> and political acceptability, degree of community support. </a:t>
                      </a:r>
                      <a:r>
                        <a:rPr lang="en-AU" sz="700" b="1" baseline="0" dirty="0">
                          <a:latin typeface="Arial Narrow" panose="020B0606020202030204" pitchFamily="34" charset="0"/>
                        </a:rPr>
                        <a:t>Accessibility</a:t>
                      </a:r>
                      <a:r>
                        <a:rPr lang="en-AU" sz="700" baseline="0" dirty="0">
                          <a:latin typeface="Arial Narrow" panose="020B0606020202030204" pitchFamily="34" charset="0"/>
                        </a:rPr>
                        <a:t> for education, tourism, recreation compatibility with existing uses. Ease of management. Compatibility with existing management regimes.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TextBox 7"/>
          <p:cNvSpPr txBox="1"/>
          <p:nvPr/>
        </p:nvSpPr>
        <p:spPr>
          <a:xfrm>
            <a:off x="379807" y="8482689"/>
            <a:ext cx="6097892" cy="337015"/>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Lewis, N., Day, J.C., Wilhelm, A., Wagner, D., </a:t>
            </a:r>
            <a:r>
              <a:rPr lang="en-AU" sz="530" dirty="0" err="1">
                <a:latin typeface="Arial Narrow" panose="020B0606020202030204" pitchFamily="34" charset="0"/>
              </a:rPr>
              <a:t>Gaymer</a:t>
            </a:r>
            <a:r>
              <a:rPr lang="en-AU" sz="530" dirty="0">
                <a:latin typeface="Arial Narrow" panose="020B0606020202030204" pitchFamily="34" charset="0"/>
              </a:rPr>
              <a:t>, C., Parks, J., Friedlander, A., White, S., Sheppard, C., Spalding, M., San Martin, G., Skeat, A., </a:t>
            </a:r>
            <a:r>
              <a:rPr lang="en-AU" sz="530" dirty="0" err="1">
                <a:latin typeface="Arial Narrow" panose="020B0606020202030204" pitchFamily="34" charset="0"/>
              </a:rPr>
              <a:t>Taei</a:t>
            </a:r>
            <a:r>
              <a:rPr lang="en-AU" sz="530" dirty="0">
                <a:latin typeface="Arial Narrow" panose="020B0606020202030204" pitchFamily="34" charset="0"/>
              </a:rPr>
              <a:t>, S., </a:t>
            </a:r>
            <a:r>
              <a:rPr lang="en-AU" sz="530" dirty="0" err="1">
                <a:latin typeface="Arial Narrow" panose="020B0606020202030204" pitchFamily="34" charset="0"/>
              </a:rPr>
              <a:t>Teroroko</a:t>
            </a:r>
            <a:r>
              <a:rPr lang="en-AU" sz="530" dirty="0">
                <a:latin typeface="Arial Narrow" panose="020B0606020202030204" pitchFamily="34" charset="0"/>
              </a:rPr>
              <a:t>, T. and Evans, J. (2017). </a:t>
            </a:r>
            <a:r>
              <a:rPr lang="en-AU" sz="530" i="1" dirty="0">
                <a:latin typeface="Arial Narrow" panose="020B0606020202030204" pitchFamily="34" charset="0"/>
              </a:rPr>
              <a:t>Large-Scale Marine Protected Areas: Guidelines for design and management</a:t>
            </a:r>
            <a:r>
              <a:rPr lang="en-AU" sz="530" dirty="0">
                <a:latin typeface="Arial Narrow" panose="020B0606020202030204" pitchFamily="34" charset="0"/>
              </a:rPr>
              <a:t>. International Union for Conservation of Nature and Natural Resources (IUCN). Gland, Switzerland: IUCN. Xxviii + 120 pp. P.27. ISBN: 9782831718644</a:t>
            </a:r>
          </a:p>
          <a:p>
            <a:r>
              <a:rPr lang="en-AU" sz="530" baseline="30000" dirty="0">
                <a:latin typeface="Arial Narrow" panose="020B0606020202030204" pitchFamily="34" charset="0"/>
              </a:rPr>
              <a:t>[2] </a:t>
            </a:r>
            <a:r>
              <a:rPr lang="en-AU" sz="530" dirty="0">
                <a:latin typeface="Arial Narrow" panose="020B0606020202030204" pitchFamily="34" charset="0"/>
              </a:rPr>
              <a:t>Adapted from: </a:t>
            </a:r>
            <a:r>
              <a:rPr lang="en-AU" sz="530" dirty="0" err="1">
                <a:latin typeface="Arial Narrow" panose="020B0606020202030204" pitchFamily="34" charset="0"/>
              </a:rPr>
              <a:t>Kenchington</a:t>
            </a:r>
            <a:r>
              <a:rPr lang="en-AU" sz="530" dirty="0">
                <a:latin typeface="Arial Narrow" panose="020B0606020202030204" pitchFamily="34" charset="0"/>
              </a:rPr>
              <a:t>, R. &amp; Kelleher, G. (1992). </a:t>
            </a:r>
            <a:r>
              <a:rPr lang="en-AU" sz="530" i="1" dirty="0">
                <a:latin typeface="Arial Narrow" panose="020B0606020202030204" pitchFamily="34" charset="0"/>
              </a:rPr>
              <a:t>Guidelines for Establishing Marine Protected Areas</a:t>
            </a:r>
            <a:r>
              <a:rPr lang="en-AU" sz="530" dirty="0">
                <a:latin typeface="Arial Narrow" panose="020B0606020202030204" pitchFamily="34" charset="0"/>
              </a:rPr>
              <a:t>. A Marine Conservation and Development Report. IUCN. Gland, Switzerland. Vii + 79 pp. P15-16. ISBN: 2831701058.</a:t>
            </a:r>
          </a:p>
        </p:txBody>
      </p:sp>
      <p:sp>
        <p:nvSpPr>
          <p:cNvPr id="25" name="Rectangle 24"/>
          <p:cNvSpPr/>
          <p:nvPr/>
        </p:nvSpPr>
        <p:spPr>
          <a:xfrm>
            <a:off x="475436" y="7678188"/>
            <a:ext cx="5837730" cy="7898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Name a location/ecosystem that is </a:t>
            </a:r>
            <a:r>
              <a:rPr lang="en-AU" sz="1200" b="1" i="1" dirty="0">
                <a:solidFill>
                  <a:schemeClr val="tx1"/>
                </a:solidFill>
                <a:latin typeface="Arial Narrow" panose="020B0606020202030204" pitchFamily="34" charset="0"/>
              </a:rPr>
              <a:t>not </a:t>
            </a:r>
            <a:r>
              <a:rPr lang="en-AU" sz="1200" b="1" dirty="0">
                <a:solidFill>
                  <a:schemeClr val="tx1"/>
                </a:solidFill>
                <a:latin typeface="Arial Narrow" panose="020B0606020202030204" pitchFamily="34" charset="0"/>
              </a:rPr>
              <a:t>protected. Ans.</a:t>
            </a:r>
            <a:br>
              <a:rPr lang="en-AU" sz="120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Q. </a:t>
            </a:r>
            <a:r>
              <a:rPr lang="en-AU" sz="1200" b="1" i="1" dirty="0">
                <a:solidFill>
                  <a:schemeClr val="tx1"/>
                </a:solidFill>
                <a:latin typeface="Arial Narrow" panose="020B0606020202030204" pitchFamily="34" charset="0"/>
              </a:rPr>
              <a:t>Should</a:t>
            </a:r>
            <a:r>
              <a:rPr lang="en-AU" sz="1200" b="1" dirty="0">
                <a:solidFill>
                  <a:schemeClr val="tx1"/>
                </a:solidFill>
                <a:latin typeface="Arial Narrow" panose="020B0606020202030204" pitchFamily="34" charset="0"/>
              </a:rPr>
              <a:t> it be protected, based on the above criteria? Ans.</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Why/why not? Ans. </a:t>
            </a:r>
          </a:p>
        </p:txBody>
      </p:sp>
      <p:sp>
        <p:nvSpPr>
          <p:cNvPr id="9" name="Rectangle 8"/>
          <p:cNvSpPr/>
          <p:nvPr/>
        </p:nvSpPr>
        <p:spPr>
          <a:xfrm>
            <a:off x="4005501" y="7717814"/>
            <a:ext cx="2245363"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64457" y="7948750"/>
            <a:ext cx="1986407"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980935" y="8184925"/>
            <a:ext cx="4269929" cy="19987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44288" y="7889963"/>
            <a:ext cx="1489408" cy="276999"/>
          </a:xfrm>
          <a:prstGeom prst="rect">
            <a:avLst/>
          </a:prstGeom>
          <a:noFill/>
        </p:spPr>
        <p:txBody>
          <a:bodyPr wrap="square" rtlCol="0">
            <a:spAutoFit/>
          </a:bodyPr>
          <a:lstStyle/>
          <a:p>
            <a:r>
              <a:rPr lang="en-AU" sz="1200" b="1" dirty="0">
                <a:latin typeface="Arial Narrow" panose="020B0606020202030204" pitchFamily="34" charset="0"/>
              </a:rPr>
              <a:t>[Yes] [No] </a:t>
            </a:r>
            <a:r>
              <a:rPr lang="en-AU" sz="800" dirty="0">
                <a:latin typeface="Arial Narrow" panose="020B0606020202030204" pitchFamily="34" charset="0"/>
              </a:rPr>
              <a:t>Circle your answer</a:t>
            </a:r>
          </a:p>
        </p:txBody>
      </p:sp>
      <p:sp>
        <p:nvSpPr>
          <p:cNvPr id="31" name="TextBox 30">
            <a:extLst>
              <a:ext uri="{FF2B5EF4-FFF2-40B4-BE49-F238E27FC236}">
                <a16:creationId xmlns:a16="http://schemas.microsoft.com/office/drawing/2014/main" id="{C4A7E92F-25A8-4599-BF60-E6A396D232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17">
            <a:extLst>
              <a:ext uri="{FF2B5EF4-FFF2-40B4-BE49-F238E27FC236}">
                <a16:creationId xmlns:a16="http://schemas.microsoft.com/office/drawing/2014/main" id="{0712A759-B84A-4461-9089-ED9EFA9318B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3" name="Straight Connector 32">
            <a:extLst>
              <a:ext uri="{FF2B5EF4-FFF2-40B4-BE49-F238E27FC236}">
                <a16:creationId xmlns:a16="http://schemas.microsoft.com/office/drawing/2014/main" id="{E385E77F-A2A1-4EEA-83A2-0AB0F88D66E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4D2A69-CFB1-40D3-82F6-6F53B0DA0181}"/>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How to draw lines &amp; make pretty shapes – </a:t>
            </a:r>
            <a:r>
              <a:rPr lang="en-US" sz="1200" dirty="0">
                <a:highlight>
                  <a:srgbClr val="FFFF00"/>
                </a:highlight>
                <a:latin typeface="Arial Narrow" pitchFamily="34" charset="0"/>
              </a:rPr>
              <a:t>State</a:t>
            </a:r>
            <a:r>
              <a:rPr lang="en-US" sz="1200" dirty="0">
                <a:latin typeface="Arial Narrow" pitchFamily="34" charset="0"/>
              </a:rPr>
              <a:t> that criteria are used to inform decisions regarding the design of protected marine areas</a:t>
            </a:r>
          </a:p>
        </p:txBody>
      </p:sp>
      <p:sp>
        <p:nvSpPr>
          <p:cNvPr id="35" name="Rectangle 34">
            <a:extLst>
              <a:ext uri="{FF2B5EF4-FFF2-40B4-BE49-F238E27FC236}">
                <a16:creationId xmlns:a16="http://schemas.microsoft.com/office/drawing/2014/main" id="{DA07C178-E764-4ADA-A4A3-50D0EF8F96A5}"/>
              </a:ext>
            </a:extLst>
          </p:cNvPr>
          <p:cNvSpPr/>
          <p:nvPr/>
        </p:nvSpPr>
        <p:spPr>
          <a:xfrm>
            <a:off x="3857406" y="653319"/>
            <a:ext cx="224738" cy="2431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330AA84B-685B-41C5-9053-C574EBA09302}"/>
              </a:ext>
            </a:extLst>
          </p:cNvPr>
          <p:cNvSpPr/>
          <p:nvPr/>
        </p:nvSpPr>
        <p:spPr>
          <a:xfrm>
            <a:off x="4210584" y="623942"/>
            <a:ext cx="288032" cy="29059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gular Pentagon 4">
            <a:extLst>
              <a:ext uri="{FF2B5EF4-FFF2-40B4-BE49-F238E27FC236}">
                <a16:creationId xmlns:a16="http://schemas.microsoft.com/office/drawing/2014/main" id="{CA6A7B20-BA59-4E90-938B-B3CF82E77537}"/>
              </a:ext>
            </a:extLst>
          </p:cNvPr>
          <p:cNvSpPr/>
          <p:nvPr/>
        </p:nvSpPr>
        <p:spPr>
          <a:xfrm>
            <a:off x="4609110" y="659971"/>
            <a:ext cx="344228" cy="218536"/>
          </a:xfrm>
          <a:prstGeom prst="pentagon">
            <a:avLst/>
          </a:prstGeom>
          <a:solidFill>
            <a:schemeClr val="bg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nual Operation 37">
            <a:extLst>
              <a:ext uri="{FF2B5EF4-FFF2-40B4-BE49-F238E27FC236}">
                <a16:creationId xmlns:a16="http://schemas.microsoft.com/office/drawing/2014/main" id="{D0103E20-88F6-4D81-B062-96F1E7D18F17}"/>
              </a:ext>
            </a:extLst>
          </p:cNvPr>
          <p:cNvSpPr/>
          <p:nvPr/>
        </p:nvSpPr>
        <p:spPr>
          <a:xfrm>
            <a:off x="5081778" y="653319"/>
            <a:ext cx="360040" cy="255815"/>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EF39B2FE-D1C6-40D5-8A2C-36E2BD332C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2" name="TextBox 41">
            <a:extLst>
              <a:ext uri="{FF2B5EF4-FFF2-40B4-BE49-F238E27FC236}">
                <a16:creationId xmlns:a16="http://schemas.microsoft.com/office/drawing/2014/main" id="{8AAA05E7-1021-4D2E-809B-C101AAB897EE}"/>
              </a:ext>
            </a:extLst>
          </p:cNvPr>
          <p:cNvSpPr txBox="1"/>
          <p:nvPr/>
        </p:nvSpPr>
        <p:spPr>
          <a:xfrm>
            <a:off x="404170" y="2562755"/>
            <a:ext cx="6049166" cy="1354217"/>
          </a:xfrm>
          <a:prstGeom prst="rect">
            <a:avLst/>
          </a:prstGeom>
          <a:noFill/>
        </p:spPr>
        <p:txBody>
          <a:bodyPr wrap="square" rtlCol="0">
            <a:spAutoFit/>
          </a:bodyPr>
          <a:lstStyle/>
          <a:p>
            <a:r>
              <a:rPr lang="en-AU" sz="1600" b="1" dirty="0">
                <a:latin typeface="Arial Narrow" panose="020B0606020202030204" pitchFamily="34" charset="0"/>
              </a:rPr>
              <a:t>What is a Marine Protected Area (MPA)?</a:t>
            </a:r>
          </a:p>
          <a:p>
            <a:r>
              <a:rPr lang="en-AU" sz="1100" dirty="0">
                <a:latin typeface="Arial Narrow" panose="020B0606020202030204" pitchFamily="34" charset="0"/>
              </a:rPr>
              <a:t>Marine protected areas go by many names, and come in lots of different shapes and sizes. There are </a:t>
            </a:r>
            <a:r>
              <a:rPr lang="en-AU" sz="1100" b="1" dirty="0">
                <a:latin typeface="Arial Narrow" panose="020B0606020202030204" pitchFamily="34" charset="0"/>
              </a:rPr>
              <a:t>marine parks </a:t>
            </a:r>
            <a:r>
              <a:rPr lang="en-AU" sz="1100" dirty="0">
                <a:latin typeface="Arial Narrow" panose="020B0606020202030204" pitchFamily="34" charset="0"/>
              </a:rPr>
              <a:t>(MP), extensive </a:t>
            </a:r>
            <a:r>
              <a:rPr lang="en-AU" sz="1100" b="1" dirty="0">
                <a:latin typeface="Arial Narrow" panose="020B0606020202030204" pitchFamily="34" charset="0"/>
              </a:rPr>
              <a:t>marine management areas </a:t>
            </a:r>
            <a:r>
              <a:rPr lang="en-AU" sz="1100" dirty="0">
                <a:latin typeface="Arial Narrow" panose="020B0606020202030204" pitchFamily="34" charset="0"/>
              </a:rPr>
              <a:t>(MMA), small </a:t>
            </a:r>
            <a:r>
              <a:rPr lang="en-AU" sz="1100" b="1" dirty="0">
                <a:latin typeface="Arial Narrow" panose="020B0606020202030204" pitchFamily="34" charset="0"/>
              </a:rPr>
              <a:t>no-take fishery reserves </a:t>
            </a:r>
            <a:r>
              <a:rPr lang="en-AU" sz="1100" dirty="0">
                <a:latin typeface="Arial Narrow" panose="020B0606020202030204" pitchFamily="34" charset="0"/>
              </a:rPr>
              <a:t>(NTR) and </a:t>
            </a:r>
            <a:r>
              <a:rPr lang="en-AU" sz="1100" b="1" dirty="0">
                <a:latin typeface="Arial Narrow" panose="020B0606020202030204" pitchFamily="34" charset="0"/>
              </a:rPr>
              <a:t>locally managed marine areas </a:t>
            </a:r>
            <a:r>
              <a:rPr lang="en-AU" sz="1100" dirty="0">
                <a:latin typeface="Arial Narrow" panose="020B0606020202030204" pitchFamily="34" charset="0"/>
              </a:rPr>
              <a:t>(LMMA) to name a few. All MPA’s offer some sort of protection to the plants and animals that live and breed within their borders, with the hope these protections create benefits that </a:t>
            </a:r>
            <a:r>
              <a:rPr lang="en-AU" sz="1100" i="1" dirty="0">
                <a:latin typeface="Arial Narrow" panose="020B0606020202030204" pitchFamily="34" charset="0"/>
              </a:rPr>
              <a:t>spill over </a:t>
            </a:r>
            <a:r>
              <a:rPr lang="en-AU" sz="1100" dirty="0">
                <a:latin typeface="Arial Narrow" panose="020B0606020202030204" pitchFamily="34" charset="0"/>
              </a:rPr>
              <a:t>the borders of the MPA and into the surrounding water (called </a:t>
            </a:r>
            <a:r>
              <a:rPr lang="en-AU" sz="1100" dirty="0" err="1">
                <a:latin typeface="Arial Narrow" panose="020B0606020202030204" pitchFamily="34" charset="0"/>
              </a:rPr>
              <a:t>spillover</a:t>
            </a:r>
            <a:r>
              <a:rPr lang="en-AU" sz="1100" dirty="0">
                <a:latin typeface="Arial Narrow" panose="020B0606020202030204" pitchFamily="34" charset="0"/>
              </a:rPr>
              <a:t>). There are many more benefits to an MPA, which makes it an attractive marine management strategy (when they are designed well). </a:t>
            </a:r>
          </a:p>
        </p:txBody>
      </p:sp>
      <p:cxnSp>
        <p:nvCxnSpPr>
          <p:cNvPr id="2" name="Straight Connector 1">
            <a:extLst>
              <a:ext uri="{FF2B5EF4-FFF2-40B4-BE49-F238E27FC236}">
                <a16:creationId xmlns:a16="http://schemas.microsoft.com/office/drawing/2014/main" id="{A0B202C0-0087-1EF3-9E45-0E1CFF7164B2}"/>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2ADFA7EA-9239-2F21-F802-944A9C7A4E03}"/>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C3E4E9D2-895F-9F79-8027-394E219E8CE3}"/>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922338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963" y="962994"/>
            <a:ext cx="2529143" cy="338554"/>
          </a:xfrm>
          <a:prstGeom prst="rect">
            <a:avLst/>
          </a:prstGeom>
          <a:noFill/>
        </p:spPr>
        <p:txBody>
          <a:bodyPr wrap="square" rtlCol="0">
            <a:spAutoFit/>
          </a:bodyPr>
          <a:lstStyle/>
          <a:p>
            <a:r>
              <a:rPr lang="en-AU" sz="1600" b="1" dirty="0">
                <a:latin typeface="Arial Narrow" panose="020B0606020202030204" pitchFamily="34" charset="0"/>
              </a:rPr>
              <a:t>Top-down or Bottom-up?</a:t>
            </a:r>
          </a:p>
        </p:txBody>
      </p:sp>
      <p:sp>
        <p:nvSpPr>
          <p:cNvPr id="4" name="Oval 3"/>
          <p:cNvSpPr/>
          <p:nvPr/>
        </p:nvSpPr>
        <p:spPr>
          <a:xfrm>
            <a:off x="622033" y="226517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 name="Straight Connector 7"/>
          <p:cNvCxnSpPr/>
          <p:nvPr/>
        </p:nvCxnSpPr>
        <p:spPr>
          <a:xfrm>
            <a:off x="703540" y="23371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2033" y="25532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40" y="255320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2033" y="244519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048" y="23371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3" name="Straight Connector 32"/>
          <p:cNvCxnSpPr/>
          <p:nvPr/>
        </p:nvCxnSpPr>
        <p:spPr>
          <a:xfrm>
            <a:off x="866555" y="24091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5048" y="26252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6555" y="26252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048" y="25172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85554" y="22539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p:nvPr/>
        </p:nvCxnSpPr>
        <p:spPr>
          <a:xfrm>
            <a:off x="967061" y="23259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85554" y="25420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67061" y="25420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54" y="24339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052022" y="229392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 name="Straight Connector 43"/>
          <p:cNvCxnSpPr/>
          <p:nvPr/>
        </p:nvCxnSpPr>
        <p:spPr>
          <a:xfrm>
            <a:off x="1133529" y="236593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52022" y="258196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529" y="258196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52022" y="247394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55729" y="22594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0" name="Straight Connector 49"/>
          <p:cNvCxnSpPr/>
          <p:nvPr/>
        </p:nvCxnSpPr>
        <p:spPr>
          <a:xfrm>
            <a:off x="1037236" y="23314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55729" y="254746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7236" y="254746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5729" y="243944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8744" y="23314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5" name="Straight Connector 54"/>
          <p:cNvCxnSpPr/>
          <p:nvPr/>
        </p:nvCxnSpPr>
        <p:spPr>
          <a:xfrm>
            <a:off x="1200251" y="24034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18744" y="26194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0251" y="26194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8744" y="25114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19250" y="22482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0" name="Straight Connector 59"/>
          <p:cNvCxnSpPr/>
          <p:nvPr/>
        </p:nvCxnSpPr>
        <p:spPr>
          <a:xfrm>
            <a:off x="1300757" y="23202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19250" y="253626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00757" y="253626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250" y="242825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385718" y="228818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5" name="Straight Connector 64"/>
          <p:cNvCxnSpPr/>
          <p:nvPr/>
        </p:nvCxnSpPr>
        <p:spPr>
          <a:xfrm>
            <a:off x="1467225" y="236019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385718" y="257621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7225" y="257621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85718" y="246820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310828" y="235133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1" name="Straight Connector 70"/>
          <p:cNvCxnSpPr/>
          <p:nvPr/>
        </p:nvCxnSpPr>
        <p:spPr>
          <a:xfrm>
            <a:off x="1392335" y="242333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0828" y="2639362"/>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2335" y="2639362"/>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10828" y="2531350"/>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473843" y="242333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6" name="Straight Connector 75"/>
          <p:cNvCxnSpPr/>
          <p:nvPr/>
        </p:nvCxnSpPr>
        <p:spPr>
          <a:xfrm>
            <a:off x="1555350" y="249534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73843" y="271137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55350" y="271137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73843" y="260335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574349" y="23401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655856" y="241214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4349" y="262816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55856" y="262816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74349" y="252015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740817" y="23800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6" name="Straight Connector 85"/>
          <p:cNvCxnSpPr/>
          <p:nvPr/>
        </p:nvCxnSpPr>
        <p:spPr>
          <a:xfrm>
            <a:off x="1822324" y="24520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740817" y="26681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22324" y="26681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40817" y="25601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51962" y="2459081"/>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1" name="Straight Connector 90"/>
          <p:cNvCxnSpPr/>
          <p:nvPr/>
        </p:nvCxnSpPr>
        <p:spPr>
          <a:xfrm>
            <a:off x="833469" y="253108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51962" y="2747113"/>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33469" y="2747113"/>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1962" y="263910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914977" y="253108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6" name="Straight Connector 95"/>
          <p:cNvCxnSpPr/>
          <p:nvPr/>
        </p:nvCxnSpPr>
        <p:spPr>
          <a:xfrm>
            <a:off x="996484" y="260309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4977" y="281912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484" y="281912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14977" y="271110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5483" y="24478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1" name="Straight Connector 100"/>
          <p:cNvCxnSpPr/>
          <p:nvPr/>
        </p:nvCxnSpPr>
        <p:spPr>
          <a:xfrm>
            <a:off x="1096990" y="25198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15483" y="27359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96990" y="27359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5483" y="26279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81951" y="24878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6" name="Straight Connector 105"/>
          <p:cNvCxnSpPr/>
          <p:nvPr/>
        </p:nvCxnSpPr>
        <p:spPr>
          <a:xfrm>
            <a:off x="1263458" y="25598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81951" y="27758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63458" y="27758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81951" y="26678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928424" y="24042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1" name="Straight Connector 110"/>
          <p:cNvCxnSpPr/>
          <p:nvPr/>
        </p:nvCxnSpPr>
        <p:spPr>
          <a:xfrm>
            <a:off x="5009931" y="24762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28424" y="269229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09931" y="269229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28424" y="25842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091439" y="247627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6" name="Straight Connector 115"/>
          <p:cNvCxnSpPr/>
          <p:nvPr/>
        </p:nvCxnSpPr>
        <p:spPr>
          <a:xfrm>
            <a:off x="5172946" y="254828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91439" y="276430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72946" y="276430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1439" y="265629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91945" y="23930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1" name="Straight Connector 120"/>
          <p:cNvCxnSpPr/>
          <p:nvPr/>
        </p:nvCxnSpPr>
        <p:spPr>
          <a:xfrm>
            <a:off x="5273452" y="246507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191945" y="268110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73452" y="268110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91945" y="25730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358413" y="243301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p:nvPr/>
        </p:nvCxnSpPr>
        <p:spPr>
          <a:xfrm>
            <a:off x="5439920" y="250502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358413" y="272105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39920" y="272105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58413" y="261303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5500131" y="23885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2" name="Straight Connector 131"/>
          <p:cNvCxnSpPr/>
          <p:nvPr/>
        </p:nvCxnSpPr>
        <p:spPr>
          <a:xfrm>
            <a:off x="5581638" y="24605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500131" y="26766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81638" y="26766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00131" y="25685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5663146" y="246058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7" name="Straight Connector 136"/>
          <p:cNvCxnSpPr/>
          <p:nvPr/>
        </p:nvCxnSpPr>
        <p:spPr>
          <a:xfrm>
            <a:off x="5744653" y="253259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663146" y="274861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744653" y="274861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663146" y="264060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763652" y="23773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2" name="Straight Connector 141"/>
          <p:cNvCxnSpPr/>
          <p:nvPr/>
        </p:nvCxnSpPr>
        <p:spPr>
          <a:xfrm>
            <a:off x="5845159" y="24493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763652" y="26654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45159" y="26654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63652" y="25574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930120" y="241733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a:off x="6011627" y="248934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930120" y="270536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11627" y="270536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30120" y="259735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22033" y="1662199"/>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Down Arrow 150"/>
          <p:cNvSpPr/>
          <p:nvPr/>
        </p:nvSpPr>
        <p:spPr>
          <a:xfrm rot="10800000">
            <a:off x="4817084" y="1771116"/>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989542" y="1243472"/>
            <a:ext cx="1359778" cy="1892826"/>
          </a:xfrm>
          <a:prstGeom prst="rect">
            <a:avLst/>
          </a:prstGeom>
          <a:noFill/>
        </p:spPr>
        <p:txBody>
          <a:bodyPr wrap="square" rtlCol="0">
            <a:spAutoFit/>
          </a:bodyPr>
          <a:lstStyle/>
          <a:p>
            <a:r>
              <a:rPr lang="en-AU" sz="900" b="1" dirty="0">
                <a:latin typeface="Arial Narrow" panose="020B0606020202030204" pitchFamily="34" charset="0"/>
              </a:rPr>
              <a:t>Top-down</a:t>
            </a:r>
            <a:r>
              <a:rPr lang="en-AU" sz="900" dirty="0">
                <a:latin typeface="Arial Narrow" panose="020B0606020202030204" pitchFamily="34" charset="0"/>
              </a:rPr>
              <a:t> governance is when the government makes the rules and the community must comply. </a:t>
            </a:r>
            <a:br>
              <a:rPr lang="en-AU" sz="900" dirty="0">
                <a:latin typeface="Arial Narrow" panose="020B0606020202030204" pitchFamily="34" charset="0"/>
              </a:rPr>
            </a:br>
            <a:r>
              <a:rPr lang="en-AU" sz="900" dirty="0">
                <a:latin typeface="Arial Narrow" panose="020B0606020202030204" pitchFamily="34" charset="0"/>
              </a:rPr>
              <a:t>If the community does not comply and the regulating body is unable to enforce the rules, the marine park quickly becomes a ‘</a:t>
            </a:r>
            <a:r>
              <a:rPr lang="en-AU" sz="900" b="1" dirty="0">
                <a:latin typeface="Arial Narrow" panose="020B0606020202030204" pitchFamily="34" charset="0"/>
              </a:rPr>
              <a:t>paper park’ </a:t>
            </a:r>
            <a:r>
              <a:rPr lang="en-AU" sz="900" dirty="0">
                <a:latin typeface="Arial Narrow" panose="020B0606020202030204" pitchFamily="34" charset="0"/>
              </a:rPr>
              <a:t>(as good as the paper it is written on)</a:t>
            </a:r>
            <a:r>
              <a:rPr lang="en-AU" sz="900" baseline="30000" dirty="0">
                <a:latin typeface="Arial Narrow" panose="020B0606020202030204" pitchFamily="34" charset="0"/>
              </a:rPr>
              <a:t> [1]</a:t>
            </a:r>
            <a:r>
              <a:rPr lang="en-AU" sz="900" dirty="0">
                <a:latin typeface="Arial Narrow" panose="020B0606020202030204" pitchFamily="34" charset="0"/>
              </a:rPr>
              <a:t>. Unfortunately there are many paper parks</a:t>
            </a:r>
            <a:r>
              <a:rPr lang="en-AU" sz="900" baseline="30000" dirty="0">
                <a:latin typeface="Arial Narrow" panose="020B0606020202030204" pitchFamily="34" charset="0"/>
              </a:rPr>
              <a:t>[2]</a:t>
            </a:r>
            <a:r>
              <a:rPr lang="en-AU" sz="900" dirty="0">
                <a:latin typeface="Arial Narrow" panose="020B0606020202030204" pitchFamily="34" charset="0"/>
              </a:rPr>
              <a:t>.</a:t>
            </a:r>
          </a:p>
        </p:txBody>
      </p:sp>
      <p:sp>
        <p:nvSpPr>
          <p:cNvPr id="152" name="TextBox 151"/>
          <p:cNvSpPr txBox="1"/>
          <p:nvPr/>
        </p:nvSpPr>
        <p:spPr>
          <a:xfrm>
            <a:off x="3419269" y="1240824"/>
            <a:ext cx="1414906" cy="1892826"/>
          </a:xfrm>
          <a:prstGeom prst="rect">
            <a:avLst/>
          </a:prstGeom>
          <a:noFill/>
        </p:spPr>
        <p:txBody>
          <a:bodyPr wrap="square" rtlCol="0">
            <a:spAutoFit/>
          </a:bodyPr>
          <a:lstStyle/>
          <a:p>
            <a:r>
              <a:rPr lang="en-AU" sz="900" b="1" dirty="0">
                <a:latin typeface="Arial Narrow" panose="020B0606020202030204" pitchFamily="34" charset="0"/>
              </a:rPr>
              <a:t>Bottom-up</a:t>
            </a:r>
            <a:r>
              <a:rPr lang="en-AU" sz="900" dirty="0">
                <a:latin typeface="Arial Narrow" panose="020B0606020202030204" pitchFamily="34" charset="0"/>
              </a:rPr>
              <a:t> governance is when the community makes the rules. Arguably, customary and traditional management practices and taboos have been doing this for years. Advantages include ownership and (therefore) compliance. Disadvantages include lack of funding, technical/scientific support, and lacking legal status. </a:t>
            </a:r>
          </a:p>
        </p:txBody>
      </p:sp>
      <p:sp>
        <p:nvSpPr>
          <p:cNvPr id="31" name="TextBox 30"/>
          <p:cNvSpPr txBox="1"/>
          <p:nvPr/>
        </p:nvSpPr>
        <p:spPr>
          <a:xfrm>
            <a:off x="821052" y="1350556"/>
            <a:ext cx="1001272" cy="338554"/>
          </a:xfrm>
          <a:prstGeom prst="rect">
            <a:avLst/>
          </a:prstGeom>
          <a:noFill/>
        </p:spPr>
        <p:txBody>
          <a:bodyPr wrap="square" rtlCol="0">
            <a:spAutoFit/>
          </a:bodyPr>
          <a:lstStyle/>
          <a:p>
            <a:pPr algn="ctr"/>
            <a:r>
              <a:rPr lang="en-AU" sz="800" dirty="0"/>
              <a:t>Government makes the rules </a:t>
            </a:r>
          </a:p>
        </p:txBody>
      </p:sp>
      <p:sp>
        <p:nvSpPr>
          <p:cNvPr id="153" name="TextBox 152"/>
          <p:cNvSpPr txBox="1"/>
          <p:nvPr/>
        </p:nvSpPr>
        <p:spPr>
          <a:xfrm>
            <a:off x="4994493" y="1423133"/>
            <a:ext cx="1001272" cy="338554"/>
          </a:xfrm>
          <a:prstGeom prst="rect">
            <a:avLst/>
          </a:prstGeom>
          <a:noFill/>
        </p:spPr>
        <p:txBody>
          <a:bodyPr wrap="square" rtlCol="0">
            <a:spAutoFit/>
          </a:bodyPr>
          <a:lstStyle/>
          <a:p>
            <a:pPr algn="ctr"/>
            <a:r>
              <a:rPr lang="en-AU" sz="800" dirty="0"/>
              <a:t>Community makes the rules </a:t>
            </a:r>
          </a:p>
        </p:txBody>
      </p:sp>
      <p:sp>
        <p:nvSpPr>
          <p:cNvPr id="154" name="TextBox 153"/>
          <p:cNvSpPr txBox="1"/>
          <p:nvPr/>
        </p:nvSpPr>
        <p:spPr>
          <a:xfrm>
            <a:off x="352053" y="8474954"/>
            <a:ext cx="6113557" cy="33701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Bennet, N. J. and Dearden, P. (2014). From measuring outcomes to providing inputs: Governance, management, and local development for more effective marine protected areas. </a:t>
            </a:r>
            <a:r>
              <a:rPr lang="en-AU" sz="520" i="1" dirty="0">
                <a:latin typeface="Arial Narrow" panose="020B0606020202030204" pitchFamily="34" charset="0"/>
              </a:rPr>
              <a:t>Marine Policy. </a:t>
            </a:r>
            <a:r>
              <a:rPr lang="en-AU" sz="520" dirty="0">
                <a:latin typeface="Arial Narrow" panose="020B0606020202030204" pitchFamily="34" charset="0"/>
              </a:rPr>
              <a:t>(50) A p.96-110. DOI: 10.1016/j.marpol.2014.05.005 </a:t>
            </a:r>
          </a:p>
          <a:p>
            <a:r>
              <a:rPr lang="en-AU" sz="520" baseline="30000" dirty="0">
                <a:latin typeface="Arial Narrow" panose="020B0606020202030204" pitchFamily="34" charset="0"/>
              </a:rPr>
              <a:t>[2] </a:t>
            </a:r>
            <a:r>
              <a:rPr lang="en-AU" sz="520" dirty="0">
                <a:latin typeface="Arial Narrow" panose="020B0606020202030204" pitchFamily="34" charset="0"/>
              </a:rPr>
              <a:t>Ban, N.C., Adams, V.M., </a:t>
            </a:r>
            <a:r>
              <a:rPr lang="en-AU" sz="520" dirty="0" err="1">
                <a:latin typeface="Arial Narrow" panose="020B0606020202030204" pitchFamily="34" charset="0"/>
              </a:rPr>
              <a:t>Almany</a:t>
            </a:r>
            <a:r>
              <a:rPr lang="en-AU" sz="520" dirty="0">
                <a:latin typeface="Arial Narrow" panose="020B0606020202030204" pitchFamily="34" charset="0"/>
              </a:rPr>
              <a:t>, G.R., Ban, S., </a:t>
            </a:r>
            <a:r>
              <a:rPr lang="en-AU" sz="520" dirty="0" err="1">
                <a:latin typeface="Arial Narrow" panose="020B0606020202030204" pitchFamily="34" charset="0"/>
              </a:rPr>
              <a:t>Cinner</a:t>
            </a:r>
            <a:r>
              <a:rPr lang="en-AU" sz="520" dirty="0">
                <a:latin typeface="Arial Narrow" panose="020B0606020202030204" pitchFamily="34" charset="0"/>
              </a:rPr>
              <a:t>, J.E., McCook, L.J., Mills, M., </a:t>
            </a:r>
            <a:r>
              <a:rPr lang="en-AU" sz="520" dirty="0" err="1">
                <a:latin typeface="Arial Narrow" panose="020B0606020202030204" pitchFamily="34" charset="0"/>
              </a:rPr>
              <a:t>Pressey</a:t>
            </a:r>
            <a:r>
              <a:rPr lang="en-AU" sz="520" dirty="0">
                <a:latin typeface="Arial Narrow" panose="020B0606020202030204" pitchFamily="34" charset="0"/>
              </a:rPr>
              <a:t>, R.L. and White, A. (2011). Designing, implementing and managing marine protected areas: Emerging trends &amp; opportunities for coral reef nations. </a:t>
            </a:r>
            <a:r>
              <a:rPr lang="en-AU" sz="520" i="1" dirty="0">
                <a:latin typeface="Arial Narrow" panose="020B0606020202030204" pitchFamily="34" charset="0"/>
              </a:rPr>
              <a:t>Journal of Experimental Marine Biology &amp; Ecology. </a:t>
            </a:r>
            <a:r>
              <a:rPr lang="en-AU" sz="520" dirty="0">
                <a:latin typeface="Arial Narrow" panose="020B0606020202030204" pitchFamily="34" charset="0"/>
              </a:rPr>
              <a:t>(</a:t>
            </a:r>
            <a:r>
              <a:rPr lang="en-AU" sz="520" i="1" dirty="0">
                <a:latin typeface="Arial Narrow" panose="020B0606020202030204" pitchFamily="34" charset="0"/>
              </a:rPr>
              <a:t>408) p.21-31. DOI: 10.1016/j.jembe.2011.07.023</a:t>
            </a:r>
          </a:p>
        </p:txBody>
      </p:sp>
      <p:sp>
        <p:nvSpPr>
          <p:cNvPr id="155" name="Rectangle 154"/>
          <p:cNvSpPr/>
          <p:nvPr/>
        </p:nvSpPr>
        <p:spPr>
          <a:xfrm>
            <a:off x="458853" y="1253856"/>
            <a:ext cx="2887114" cy="354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p:cNvSpPr/>
          <p:nvPr/>
        </p:nvSpPr>
        <p:spPr>
          <a:xfrm>
            <a:off x="3427474" y="1252499"/>
            <a:ext cx="2893098" cy="3546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514052" y="3116226"/>
            <a:ext cx="278376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for GBR marine park….</a:t>
            </a:r>
          </a:p>
        </p:txBody>
      </p:sp>
      <p:graphicFrame>
        <p:nvGraphicFramePr>
          <p:cNvPr id="159" name="Table 158"/>
          <p:cNvGraphicFramePr>
            <a:graphicFrameLocks noGrp="1"/>
          </p:cNvGraphicFramePr>
          <p:nvPr/>
        </p:nvGraphicFramePr>
        <p:xfrm>
          <a:off x="494636" y="3363451"/>
          <a:ext cx="2842922" cy="1402080"/>
        </p:xfrm>
        <a:graphic>
          <a:graphicData uri="http://schemas.openxmlformats.org/drawingml/2006/table">
            <a:tbl>
              <a:tblPr firstRow="1" bandRow="1">
                <a:tableStyleId>{5940675A-B579-460E-94D1-54222C63F5DA}</a:tableStyleId>
              </a:tblPr>
              <a:tblGrid>
                <a:gridCol w="1497035">
                  <a:extLst>
                    <a:ext uri="{9D8B030D-6E8A-4147-A177-3AD203B41FA5}">
                      <a16:colId xmlns:a16="http://schemas.microsoft.com/office/drawing/2014/main" val="20000"/>
                    </a:ext>
                  </a:extLst>
                </a:gridCol>
                <a:gridCol w="1345887">
                  <a:extLst>
                    <a:ext uri="{9D8B030D-6E8A-4147-A177-3AD203B41FA5}">
                      <a16:colId xmlns:a16="http://schemas.microsoft.com/office/drawing/2014/main" val="20001"/>
                    </a:ext>
                  </a:extLst>
                </a:gridCol>
              </a:tblGrid>
              <a:tr h="197421">
                <a:tc>
                  <a:txBody>
                    <a:bodyPr/>
                    <a:lstStyle/>
                    <a:p>
                      <a:r>
                        <a:rPr lang="en-AU" sz="800" b="1" u="sng" dirty="0">
                          <a:latin typeface="Arial Narrow" panose="020B0606020202030204" pitchFamily="34" charset="0"/>
                        </a:rPr>
                        <a:t>Management</a:t>
                      </a:r>
                      <a:r>
                        <a:rPr lang="en-AU" sz="800" b="1" u="sng" baseline="0" dirty="0">
                          <a:latin typeface="Arial Narrow" panose="020B0606020202030204" pitchFamily="34" charset="0"/>
                        </a:rPr>
                        <a:t> strategy/technique</a:t>
                      </a:r>
                      <a:endParaRPr lang="en-AU" sz="800" b="0" u="sng"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1" u="sng" dirty="0">
                          <a:latin typeface="Arial Narrow" panose="020B0606020202030204" pitchFamily="34" charset="0"/>
                        </a:rPr>
                        <a:t>Who it applies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320">
                <a:tc>
                  <a:txBody>
                    <a:bodyPr/>
                    <a:lstStyle/>
                    <a:p>
                      <a:r>
                        <a:rPr lang="en-AU" sz="700" dirty="0">
                          <a:latin typeface="Arial Narrow" panose="020B0606020202030204" pitchFamily="34" charset="0"/>
                        </a:rPr>
                        <a:t>GBRMPA</a:t>
                      </a:r>
                      <a:r>
                        <a:rPr lang="en-AU" sz="700" baseline="0" dirty="0">
                          <a:latin typeface="Arial Narrow" panose="020B0606020202030204" pitchFamily="34" charset="0"/>
                        </a:rPr>
                        <a:t> Act and regulations (rules)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3320">
                <a:tc>
                  <a:txBody>
                    <a:bodyPr/>
                    <a:lstStyle/>
                    <a:p>
                      <a:r>
                        <a:rPr lang="en-AU" sz="700" dirty="0">
                          <a:latin typeface="Arial Narrow" panose="020B0606020202030204" pitchFamily="34" charset="0"/>
                        </a:rPr>
                        <a:t>Zoning</a:t>
                      </a:r>
                      <a:r>
                        <a:rPr lang="en-AU" sz="700" baseline="0" dirty="0">
                          <a:latin typeface="Arial Narrow" panose="020B0606020202030204" pitchFamily="34" charset="0"/>
                        </a:rPr>
                        <a:t> plans (what is allowed, permits)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a:t>
                      </a:r>
                      <a:r>
                        <a:rPr lang="en-AU" sz="700" baseline="0" dirty="0">
                          <a:latin typeface="Arial Narrow" panose="020B0606020202030204" pitchFamily="34" charset="0"/>
                        </a:rPr>
                        <a:t> park users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320">
                <a:tc>
                  <a:txBody>
                    <a:bodyPr/>
                    <a:lstStyle/>
                    <a:p>
                      <a:r>
                        <a:rPr lang="en-AU" sz="700" dirty="0">
                          <a:latin typeface="Arial Narrow" panose="020B0606020202030204" pitchFamily="34" charset="0"/>
                        </a:rPr>
                        <a:t>Economic</a:t>
                      </a:r>
                      <a:r>
                        <a:rPr lang="en-AU" sz="700" baseline="0" dirty="0">
                          <a:latin typeface="Arial Narrow" panose="020B0606020202030204" pitchFamily="34" charset="0"/>
                        </a:rPr>
                        <a:t> Instruments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Most commercial</a:t>
                      </a:r>
                      <a:r>
                        <a:rPr lang="en-AU" sz="700" baseline="0" dirty="0">
                          <a:latin typeface="Arial Narrow" panose="020B0606020202030204" pitchFamily="34" charset="0"/>
                        </a:rPr>
                        <a:t> operations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3320">
                <a:tc>
                  <a:txBody>
                    <a:bodyPr/>
                    <a:lstStyle/>
                    <a:p>
                      <a:r>
                        <a:rPr lang="en-AU" sz="700" dirty="0">
                          <a:latin typeface="Arial Narrow" panose="020B0606020202030204" pitchFamily="34" charset="0"/>
                        </a:rPr>
                        <a:t>Surveillance</a:t>
                      </a:r>
                      <a:r>
                        <a:rPr lang="en-AU" sz="700" baseline="0" dirty="0">
                          <a:latin typeface="Arial Narrow" panose="020B0606020202030204" pitchFamily="34" charset="0"/>
                        </a:rPr>
                        <a:t> &amp; enforcement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 &amp; visitors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3320">
                <a:tc>
                  <a:txBody>
                    <a:bodyPr/>
                    <a:lstStyle/>
                    <a:p>
                      <a:r>
                        <a:rPr lang="en-AU" sz="700" dirty="0">
                          <a:latin typeface="Arial Narrow" panose="020B0606020202030204" pitchFamily="34" charset="0"/>
                        </a:rPr>
                        <a:t>Research</a:t>
                      </a:r>
                      <a:r>
                        <a:rPr lang="en-AU" sz="700" baseline="0" dirty="0">
                          <a:latin typeface="Arial Narrow" panose="020B0606020202030204" pitchFamily="34" charset="0"/>
                        </a:rPr>
                        <a:t>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(informs)</a:t>
                      </a:r>
                      <a:r>
                        <a:rPr lang="en-AU" sz="700" baseline="0" dirty="0">
                          <a:latin typeface="Arial Narrow" panose="020B0606020202030204" pitchFamily="34" charset="0"/>
                        </a:rPr>
                        <a:t> management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320">
                <a:tc>
                  <a:txBody>
                    <a:bodyPr/>
                    <a:lstStyle/>
                    <a:p>
                      <a:r>
                        <a:rPr lang="en-AU" sz="700" dirty="0">
                          <a:latin typeface="Arial Narrow" panose="020B0606020202030204" pitchFamily="34" charset="0"/>
                        </a:rPr>
                        <a:t>Education</a:t>
                      </a:r>
                      <a:r>
                        <a:rPr lang="en-AU" sz="700" baseline="0" dirty="0">
                          <a:latin typeface="Arial Narrow" panose="020B0606020202030204" pitchFamily="34" charset="0"/>
                        </a:rPr>
                        <a:t> and</a:t>
                      </a:r>
                      <a:r>
                        <a:rPr lang="en-AU" sz="700" dirty="0">
                          <a:latin typeface="Arial Narrow" panose="020B0606020202030204" pitchFamily="34" charset="0"/>
                        </a:rPr>
                        <a:t> interpretation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Targeted</a:t>
                      </a:r>
                      <a:r>
                        <a:rPr lang="en-AU" sz="700" baseline="0" dirty="0">
                          <a:latin typeface="Arial Narrow" panose="020B0606020202030204" pitchFamily="34" charset="0"/>
                        </a:rPr>
                        <a:t> MP users and visitors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0" name="Rectangle 159"/>
          <p:cNvSpPr/>
          <p:nvPr/>
        </p:nvSpPr>
        <p:spPr>
          <a:xfrm>
            <a:off x="3487199" y="3102102"/>
            <a:ext cx="280043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of </a:t>
            </a:r>
            <a:r>
              <a:rPr lang="en-AU" sz="1000" b="1" dirty="0" err="1">
                <a:solidFill>
                  <a:schemeClr val="tx1"/>
                </a:solidFill>
                <a:latin typeface="Arial Narrow" panose="020B0606020202030204" pitchFamily="34" charset="0"/>
              </a:rPr>
              <a:t>Nguna</a:t>
            </a:r>
            <a:r>
              <a:rPr lang="en-AU" sz="1000" b="1" dirty="0">
                <a:solidFill>
                  <a:schemeClr val="tx1"/>
                </a:solidFill>
                <a:latin typeface="Arial Narrow" panose="020B0606020202030204" pitchFamily="34" charset="0"/>
              </a:rPr>
              <a:t>-Pele MPA…. </a:t>
            </a:r>
          </a:p>
        </p:txBody>
      </p:sp>
      <p:sp>
        <p:nvSpPr>
          <p:cNvPr id="161" name="TextBox 160"/>
          <p:cNvSpPr txBox="1"/>
          <p:nvPr/>
        </p:nvSpPr>
        <p:spPr>
          <a:xfrm>
            <a:off x="393584" y="4756346"/>
            <a:ext cx="3182263" cy="184666"/>
          </a:xfrm>
          <a:prstGeom prst="rect">
            <a:avLst/>
          </a:prstGeom>
          <a:noFill/>
        </p:spPr>
        <p:txBody>
          <a:bodyPr wrap="square" rtlCol="0">
            <a:spAutoFit/>
          </a:bodyPr>
          <a:lstStyle/>
          <a:p>
            <a:r>
              <a:rPr lang="en-AU" sz="600" dirty="0">
                <a:latin typeface="Arial Narrow" panose="020B0606020202030204" pitchFamily="34" charset="0"/>
              </a:rPr>
              <a:t>Adapted from: </a:t>
            </a:r>
            <a:r>
              <a:rPr lang="en-AU" sz="600" dirty="0" err="1">
                <a:latin typeface="Arial Narrow" panose="020B0606020202030204" pitchFamily="34" charset="0"/>
              </a:rPr>
              <a:t>Day,J.C</a:t>
            </a:r>
            <a:r>
              <a:rPr lang="en-AU" sz="600" dirty="0">
                <a:latin typeface="Arial Narrow" panose="020B0606020202030204" pitchFamily="34" charset="0"/>
              </a:rPr>
              <a:t>.(2002). Zoning: lessons from the GBRMPA. </a:t>
            </a:r>
            <a:r>
              <a:rPr lang="en-AU" sz="600" i="1" dirty="0">
                <a:latin typeface="Arial Narrow" panose="020B0606020202030204" pitchFamily="34" charset="0"/>
              </a:rPr>
              <a:t>Ocean and Coastal Mgmt. (</a:t>
            </a:r>
            <a:r>
              <a:rPr lang="en-AU" sz="600" dirty="0">
                <a:latin typeface="Arial Narrow" panose="020B0606020202030204" pitchFamily="34" charset="0"/>
              </a:rPr>
              <a:t>45) p.151</a:t>
            </a:r>
          </a:p>
        </p:txBody>
      </p:sp>
      <p:sp>
        <p:nvSpPr>
          <p:cNvPr id="165" name="Rectangle 164"/>
          <p:cNvSpPr/>
          <p:nvPr/>
        </p:nvSpPr>
        <p:spPr>
          <a:xfrm>
            <a:off x="3408832" y="3374080"/>
            <a:ext cx="2958898" cy="1384995"/>
          </a:xfrm>
          <a:prstGeom prst="rect">
            <a:avLst/>
          </a:prstGeom>
        </p:spPr>
        <p:txBody>
          <a:bodyPr wrap="square">
            <a:spAutoFit/>
          </a:bodyPr>
          <a:lstStyle/>
          <a:p>
            <a:r>
              <a:rPr lang="en-AU" sz="700" dirty="0">
                <a:latin typeface="Arial Narrow" panose="020B0606020202030204" pitchFamily="34" charset="0"/>
              </a:rPr>
              <a:t>It began as a small area closure in the 1990’s when Fisheries began speaking to communities on Efate Island (Vanuatu) about the benefits of area closures for trochus stock recovery. Later, a turtle monitoring programme gained momentum. </a:t>
            </a:r>
            <a:br>
              <a:rPr lang="en-AU" sz="700" dirty="0">
                <a:latin typeface="Arial Narrow" panose="020B0606020202030204" pitchFamily="34" charset="0"/>
              </a:rPr>
            </a:br>
            <a:r>
              <a:rPr lang="en-AU" sz="700" b="1" dirty="0">
                <a:latin typeface="Arial Narrow" panose="020B0606020202030204" pitchFamily="34" charset="0"/>
              </a:rPr>
              <a:t>The message of conservation began to spread </a:t>
            </a:r>
            <a:r>
              <a:rPr lang="en-AU" sz="700" dirty="0">
                <a:latin typeface="Arial Narrow" panose="020B0606020202030204" pitchFamily="34" charset="0"/>
              </a:rPr>
              <a:t>with each village-based marine closure, taboo or conservation area. By 2003 four chiefs from </a:t>
            </a:r>
            <a:r>
              <a:rPr lang="en-AU" sz="700" dirty="0" err="1">
                <a:latin typeface="Arial Narrow" panose="020B0606020202030204" pitchFamily="34" charset="0"/>
              </a:rPr>
              <a:t>Piliuru</a:t>
            </a:r>
            <a:r>
              <a:rPr lang="en-AU" sz="700" dirty="0">
                <a:latin typeface="Arial Narrow" panose="020B0606020202030204" pitchFamily="34" charset="0"/>
              </a:rPr>
              <a:t>, </a:t>
            </a:r>
            <a:r>
              <a:rPr lang="en-AU" sz="700" dirty="0" err="1">
                <a:latin typeface="Arial Narrow" panose="020B0606020202030204" pitchFamily="34" charset="0"/>
              </a:rPr>
              <a:t>Worearu</a:t>
            </a:r>
            <a:r>
              <a:rPr lang="en-AU" sz="700" dirty="0">
                <a:latin typeface="Arial Narrow" panose="020B0606020202030204" pitchFamily="34" charset="0"/>
              </a:rPr>
              <a:t>, </a:t>
            </a:r>
            <a:r>
              <a:rPr lang="en-AU" sz="700" dirty="0" err="1">
                <a:latin typeface="Arial Narrow" panose="020B0606020202030204" pitchFamily="34" charset="0"/>
              </a:rPr>
              <a:t>Unakap</a:t>
            </a:r>
            <a:r>
              <a:rPr lang="en-AU" sz="700" dirty="0">
                <a:latin typeface="Arial Narrow" panose="020B0606020202030204" pitchFamily="34" charset="0"/>
              </a:rPr>
              <a:t> and </a:t>
            </a:r>
            <a:r>
              <a:rPr lang="en-AU" sz="700" dirty="0" err="1">
                <a:latin typeface="Arial Narrow" panose="020B0606020202030204" pitchFamily="34" charset="0"/>
              </a:rPr>
              <a:t>Taloa</a:t>
            </a:r>
            <a:r>
              <a:rPr lang="en-AU" sz="700" dirty="0">
                <a:latin typeface="Arial Narrow" panose="020B0606020202030204" pitchFamily="34" charset="0"/>
              </a:rPr>
              <a:t> established the </a:t>
            </a:r>
            <a:r>
              <a:rPr lang="en-AU" sz="700" dirty="0" err="1">
                <a:latin typeface="Arial Narrow" panose="020B0606020202030204" pitchFamily="34" charset="0"/>
              </a:rPr>
              <a:t>Nguna</a:t>
            </a:r>
            <a:r>
              <a:rPr lang="en-AU" sz="700" dirty="0">
                <a:latin typeface="Arial Narrow" panose="020B0606020202030204" pitchFamily="34" charset="0"/>
              </a:rPr>
              <a:t>-Pele MPA network. Today 16 villages have officially joined the network. Each village has set aside one or two reefs to protect. Working together rather than as individual villages, they have improved food and livelihood </a:t>
            </a:r>
            <a:r>
              <a:rPr lang="en-AU" sz="700">
                <a:latin typeface="Arial Narrow" panose="020B0606020202030204" pitchFamily="34" charset="0"/>
              </a:rPr>
              <a:t>security and maintained </a:t>
            </a:r>
            <a:r>
              <a:rPr lang="en-AU" sz="700" dirty="0">
                <a:latin typeface="Arial Narrow" panose="020B0606020202030204" pitchFamily="34" charset="0"/>
              </a:rPr>
              <a:t>critical ecosystem processes and services. Community lectures, village clean-up campaigns and school outings are all part of the ongoing environmental awareness programme. Regular monitoring and review ensures goals and aspirations of member communities and residents are being met.</a:t>
            </a:r>
          </a:p>
        </p:txBody>
      </p:sp>
      <p:sp>
        <p:nvSpPr>
          <p:cNvPr id="176" name="TextBox 175"/>
          <p:cNvSpPr txBox="1"/>
          <p:nvPr/>
        </p:nvSpPr>
        <p:spPr>
          <a:xfrm>
            <a:off x="3360667" y="4759897"/>
            <a:ext cx="3182263" cy="184666"/>
          </a:xfrm>
          <a:prstGeom prst="rect">
            <a:avLst/>
          </a:prstGeom>
          <a:noFill/>
        </p:spPr>
        <p:txBody>
          <a:bodyPr wrap="square" rtlCol="0">
            <a:spAutoFit/>
          </a:bodyPr>
          <a:lstStyle/>
          <a:p>
            <a:r>
              <a:rPr lang="en-AU" sz="600" dirty="0">
                <a:latin typeface="Arial Narrow" panose="020B0606020202030204" pitchFamily="34" charset="0"/>
              </a:rPr>
              <a:t>UNDP (2012 ). </a:t>
            </a:r>
            <a:r>
              <a:rPr lang="en-AU" sz="600" i="1" dirty="0" err="1">
                <a:latin typeface="Arial Narrow" panose="020B0606020202030204" pitchFamily="34" charset="0"/>
              </a:rPr>
              <a:t>Nguan</a:t>
            </a:r>
            <a:r>
              <a:rPr lang="en-AU" sz="600" i="1" dirty="0">
                <a:latin typeface="Arial Narrow" panose="020B0606020202030204" pitchFamily="34" charset="0"/>
              </a:rPr>
              <a:t>-Pele </a:t>
            </a:r>
            <a:r>
              <a:rPr lang="en-AU" sz="600" i="1" dirty="0" err="1">
                <a:latin typeface="Arial Narrow" panose="020B0606020202030204" pitchFamily="34" charset="0"/>
              </a:rPr>
              <a:t>Marien</a:t>
            </a:r>
            <a:r>
              <a:rPr lang="en-AU" sz="600" i="1" dirty="0">
                <a:latin typeface="Arial Narrow" panose="020B0606020202030204" pitchFamily="34" charset="0"/>
              </a:rPr>
              <a:t> and Land Protected Area Network, Vanuatu</a:t>
            </a:r>
            <a:r>
              <a:rPr lang="en-AU" sz="600" dirty="0">
                <a:latin typeface="Arial Narrow" panose="020B0606020202030204" pitchFamily="34" charset="0"/>
              </a:rPr>
              <a:t>. Equator Initiative. NY.</a:t>
            </a:r>
          </a:p>
        </p:txBody>
      </p:sp>
      <p:sp>
        <p:nvSpPr>
          <p:cNvPr id="178" name="TextBox 177"/>
          <p:cNvSpPr txBox="1"/>
          <p:nvPr/>
        </p:nvSpPr>
        <p:spPr>
          <a:xfrm>
            <a:off x="380229" y="4920341"/>
            <a:ext cx="3934520" cy="1815882"/>
          </a:xfrm>
          <a:prstGeom prst="rect">
            <a:avLst/>
          </a:prstGeom>
          <a:noFill/>
        </p:spPr>
        <p:txBody>
          <a:bodyPr wrap="square" rtlCol="0">
            <a:spAutoFit/>
          </a:bodyPr>
          <a:lstStyle/>
          <a:p>
            <a:r>
              <a:rPr lang="en-AU" sz="1600" b="1" dirty="0">
                <a:latin typeface="Arial Narrow" panose="020B0606020202030204" pitchFamily="34" charset="0"/>
              </a:rPr>
              <a:t>Strategies and Techniques</a:t>
            </a:r>
          </a:p>
          <a:p>
            <a:r>
              <a:rPr lang="en-AU" sz="1200" dirty="0">
                <a:latin typeface="Arial Narrow" panose="020B0606020202030204" pitchFamily="34" charset="0"/>
              </a:rPr>
              <a:t>Strategies and techniques for marine environmental planning and management include </a:t>
            </a:r>
            <a:r>
              <a:rPr lang="en-AU" sz="1200" b="1" dirty="0">
                <a:latin typeface="Arial Narrow" panose="020B0606020202030204" pitchFamily="34" charset="0"/>
              </a:rPr>
              <a:t>policies</a:t>
            </a:r>
            <a:r>
              <a:rPr lang="en-AU" sz="1200" dirty="0">
                <a:latin typeface="Arial Narrow" panose="020B0606020202030204" pitchFamily="34" charset="0"/>
              </a:rPr>
              <a:t> (mission statements), </a:t>
            </a:r>
            <a:r>
              <a:rPr lang="en-AU" sz="1200" b="1" dirty="0">
                <a:latin typeface="Arial Narrow" panose="020B0606020202030204" pitchFamily="34" charset="0"/>
              </a:rPr>
              <a:t>plans</a:t>
            </a:r>
            <a:r>
              <a:rPr lang="en-AU" sz="1200" dirty="0">
                <a:latin typeface="Arial Narrow" panose="020B0606020202030204" pitchFamily="34" charset="0"/>
              </a:rPr>
              <a:t> (game plans), </a:t>
            </a:r>
            <a:r>
              <a:rPr lang="en-AU" sz="1200" b="1" dirty="0">
                <a:latin typeface="Arial Narrow" panose="020B0606020202030204" pitchFamily="34" charset="0"/>
              </a:rPr>
              <a:t>regulations</a:t>
            </a:r>
            <a:r>
              <a:rPr lang="en-AU" sz="1200" dirty="0">
                <a:latin typeface="Arial Narrow" panose="020B0606020202030204" pitchFamily="34" charset="0"/>
              </a:rPr>
              <a:t> (rules) and </a:t>
            </a:r>
            <a:r>
              <a:rPr lang="en-AU" sz="1200" b="1" dirty="0">
                <a:latin typeface="Arial Narrow" panose="020B0606020202030204" pitchFamily="34" charset="0"/>
              </a:rPr>
              <a:t>legislation</a:t>
            </a:r>
            <a:r>
              <a:rPr lang="en-AU" sz="1200" dirty="0">
                <a:latin typeface="Arial Narrow" panose="020B0606020202030204" pitchFamily="34" charset="0"/>
              </a:rPr>
              <a:t> (laws). For example, </a:t>
            </a:r>
            <a:br>
              <a:rPr lang="en-AU" sz="1200" dirty="0">
                <a:latin typeface="Arial Narrow" panose="020B0606020202030204" pitchFamily="34" charset="0"/>
              </a:rPr>
            </a:br>
            <a:r>
              <a:rPr lang="en-AU" sz="1200" dirty="0">
                <a:latin typeface="Arial Narrow" panose="020B0606020202030204" pitchFamily="34" charset="0"/>
              </a:rPr>
              <a:t>as manager of a fishery, your policy is to ensure fish for the future. Your plan includes input controls</a:t>
            </a:r>
            <a:r>
              <a:rPr lang="en-AU" sz="800" dirty="0">
                <a:latin typeface="Arial Narrow" panose="020B0606020202030204" pitchFamily="34" charset="0"/>
              </a:rPr>
              <a:t> </a:t>
            </a:r>
            <a:r>
              <a:rPr lang="en-AU" sz="1200" dirty="0">
                <a:latin typeface="Arial Narrow" panose="020B0606020202030204" pitchFamily="34" charset="0"/>
              </a:rPr>
              <a:t>and output controls. To enforce these controls, you have rules and regulations that people must follow. If passed by government, these become law under another piece of legislation called an Act</a:t>
            </a:r>
            <a:r>
              <a:rPr lang="en-AU" sz="1200" b="1" dirty="0">
                <a:latin typeface="Arial Narrow" panose="020B0606020202030204" pitchFamily="34" charset="0"/>
              </a:rPr>
              <a:t> </a:t>
            </a:r>
            <a:r>
              <a:rPr lang="en-AU" sz="1200" dirty="0">
                <a:latin typeface="Arial Narrow" panose="020B0606020202030204" pitchFamily="34" charset="0"/>
              </a:rPr>
              <a:t>(e.g. Fisheries Act 1994). </a:t>
            </a:r>
          </a:p>
        </p:txBody>
      </p:sp>
      <p:sp>
        <p:nvSpPr>
          <p:cNvPr id="179" name="Rectangle 178"/>
          <p:cNvSpPr/>
          <p:nvPr/>
        </p:nvSpPr>
        <p:spPr>
          <a:xfrm>
            <a:off x="425443" y="6784407"/>
            <a:ext cx="5862189" cy="16869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Compare the strategies and techniques used for marine environmental planning and management with reference to a specific case study</a:t>
            </a:r>
            <a:r>
              <a:rPr lang="en-AU" sz="1200" dirty="0">
                <a:solidFill>
                  <a:schemeClr val="tx1"/>
                </a:solidFill>
                <a:latin typeface="Arial Narrow" panose="020B0606020202030204" pitchFamily="34" charset="0"/>
              </a:rPr>
              <a:t>. </a:t>
            </a:r>
            <a:endParaRPr lang="en-AU" sz="1200" b="1" dirty="0">
              <a:solidFill>
                <a:schemeClr val="tx1"/>
              </a:solidFill>
              <a:latin typeface="Arial Narrow" panose="020B0606020202030204" pitchFamily="34" charset="0"/>
            </a:endParaRPr>
          </a:p>
        </p:txBody>
      </p:sp>
      <p:sp>
        <p:nvSpPr>
          <p:cNvPr id="180" name="Rectangle 179"/>
          <p:cNvSpPr/>
          <p:nvPr/>
        </p:nvSpPr>
        <p:spPr>
          <a:xfrm>
            <a:off x="516700" y="7227874"/>
            <a:ext cx="5679673" cy="116793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cxnSp>
        <p:nvCxnSpPr>
          <p:cNvPr id="157" name="Straight Connector 156"/>
          <p:cNvCxnSpPr/>
          <p:nvPr/>
        </p:nvCxnSpPr>
        <p:spPr>
          <a:xfrm flipH="1">
            <a:off x="468585" y="490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4347" y="4987432"/>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266685" y="5000016"/>
            <a:ext cx="1994536" cy="769441"/>
          </a:xfrm>
          <a:prstGeom prst="rect">
            <a:avLst/>
          </a:prstGeom>
          <a:noFill/>
        </p:spPr>
        <p:txBody>
          <a:bodyPr wrap="square" rtlCol="0">
            <a:spAutoFit/>
          </a:bodyPr>
          <a:lstStyle/>
          <a:p>
            <a:pPr algn="ctr"/>
            <a:r>
              <a:rPr lang="en-AU" sz="1200" b="1" dirty="0">
                <a:latin typeface="Arial Narrow" panose="020B0606020202030204" pitchFamily="34" charset="0"/>
              </a:rPr>
              <a:t>Input Controls</a:t>
            </a:r>
          </a:p>
          <a:p>
            <a:pPr algn="just"/>
            <a:r>
              <a:rPr lang="en-AU" sz="800" dirty="0">
                <a:latin typeface="Arial Narrow" panose="020B0606020202030204" pitchFamily="34" charset="0"/>
              </a:rPr>
              <a:t>Fishing</a:t>
            </a:r>
            <a:r>
              <a:rPr lang="en-AU" sz="800" b="1" dirty="0">
                <a:latin typeface="Arial Narrow" panose="020B0606020202030204" pitchFamily="34" charset="0"/>
              </a:rPr>
              <a:t> effort </a:t>
            </a:r>
            <a:r>
              <a:rPr lang="en-AU" sz="800" dirty="0">
                <a:latin typeface="Arial Narrow" panose="020B0606020202030204" pitchFamily="34" charset="0"/>
              </a:rPr>
              <a:t>restrictions that apply </a:t>
            </a:r>
            <a:r>
              <a:rPr lang="en-AU" sz="800" b="1" dirty="0">
                <a:latin typeface="Arial Narrow" panose="020B0606020202030204" pitchFamily="34" charset="0"/>
              </a:rPr>
              <a:t>before the fish are caught</a:t>
            </a:r>
            <a:r>
              <a:rPr lang="en-AU" sz="800" dirty="0">
                <a:latin typeface="Arial Narrow" panose="020B0606020202030204" pitchFamily="34" charset="0"/>
              </a:rPr>
              <a:t>. For example, limiting the number of boats (i.e. through licencing), seasonal closures, gear restrictions and MPA’s. </a:t>
            </a:r>
          </a:p>
        </p:txBody>
      </p:sp>
      <p:sp>
        <p:nvSpPr>
          <p:cNvPr id="163" name="Rectangle 162"/>
          <p:cNvSpPr/>
          <p:nvPr/>
        </p:nvSpPr>
        <p:spPr>
          <a:xfrm>
            <a:off x="4244347" y="5863865"/>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TextBox 163"/>
          <p:cNvSpPr txBox="1"/>
          <p:nvPr/>
        </p:nvSpPr>
        <p:spPr>
          <a:xfrm>
            <a:off x="4270676" y="5814362"/>
            <a:ext cx="1994536" cy="892552"/>
          </a:xfrm>
          <a:prstGeom prst="rect">
            <a:avLst/>
          </a:prstGeom>
          <a:noFill/>
        </p:spPr>
        <p:txBody>
          <a:bodyPr wrap="square" rtlCol="0">
            <a:spAutoFit/>
          </a:bodyPr>
          <a:lstStyle/>
          <a:p>
            <a:pPr algn="ctr"/>
            <a:r>
              <a:rPr lang="en-AU" sz="1200" b="1" dirty="0">
                <a:latin typeface="Arial Narrow" panose="020B0606020202030204" pitchFamily="34" charset="0"/>
              </a:rPr>
              <a:t>Output Controls</a:t>
            </a:r>
          </a:p>
          <a:p>
            <a:pPr algn="just"/>
            <a:r>
              <a:rPr lang="en-AU" sz="800" dirty="0">
                <a:latin typeface="Arial Narrow" panose="020B0606020202030204" pitchFamily="34" charset="0"/>
              </a:rPr>
              <a:t>Imposing limits on how many fish are taken out of the water, </a:t>
            </a:r>
            <a:r>
              <a:rPr lang="en-AU" sz="800" b="1" dirty="0">
                <a:latin typeface="Arial Narrow" panose="020B0606020202030204" pitchFamily="34" charset="0"/>
              </a:rPr>
              <a:t>after the fish are caught</a:t>
            </a:r>
            <a:r>
              <a:rPr lang="en-AU" sz="800" dirty="0">
                <a:latin typeface="Arial Narrow" panose="020B0606020202030204" pitchFamily="34" charset="0"/>
              </a:rPr>
              <a:t>. </a:t>
            </a:r>
            <a:br>
              <a:rPr lang="en-AU" sz="800" dirty="0">
                <a:latin typeface="Arial Narrow" panose="020B0606020202030204" pitchFamily="34" charset="0"/>
              </a:rPr>
            </a:br>
            <a:r>
              <a:rPr lang="en-AU" sz="800" dirty="0">
                <a:latin typeface="Arial Narrow" panose="020B0606020202030204" pitchFamily="34" charset="0"/>
              </a:rPr>
              <a:t>For example, assigning quotas, total allowable catch (TAC) limits, bag limits, size limits and throwing the pregnant females back. </a:t>
            </a:r>
          </a:p>
        </p:txBody>
      </p:sp>
      <p:sp>
        <p:nvSpPr>
          <p:cNvPr id="166" name="TextBox 165">
            <a:extLst>
              <a:ext uri="{FF2B5EF4-FFF2-40B4-BE49-F238E27FC236}">
                <a16:creationId xmlns:a16="http://schemas.microsoft.com/office/drawing/2014/main" id="{6E140EA2-A0FD-43CF-B25D-FFBBB6905D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7" name="TextBox 17">
            <a:extLst>
              <a:ext uri="{FF2B5EF4-FFF2-40B4-BE49-F238E27FC236}">
                <a16:creationId xmlns:a16="http://schemas.microsoft.com/office/drawing/2014/main" id="{C4973F22-0763-4180-91E3-320DCCA5A7AF}"/>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8" name="Straight Connector 167">
            <a:extLst>
              <a:ext uri="{FF2B5EF4-FFF2-40B4-BE49-F238E27FC236}">
                <a16:creationId xmlns:a16="http://schemas.microsoft.com/office/drawing/2014/main" id="{45544823-9B74-4FCD-9A38-E8507286982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3363141-D71D-4018-B4D9-F0E6ECB12725}"/>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Marine Park or Paper Park? – </a:t>
            </a:r>
            <a:r>
              <a:rPr lang="en-US" sz="1200" dirty="0">
                <a:latin typeface="Arial Narrow" pitchFamily="34" charset="0"/>
              </a:rPr>
              <a:t>Compare the strategies and techniques used for marine environmental planning and management with reference to a specific case study</a:t>
            </a:r>
          </a:p>
        </p:txBody>
      </p:sp>
      <p:sp>
        <p:nvSpPr>
          <p:cNvPr id="170" name="TextBox 169">
            <a:extLst>
              <a:ext uri="{FF2B5EF4-FFF2-40B4-BE49-F238E27FC236}">
                <a16:creationId xmlns:a16="http://schemas.microsoft.com/office/drawing/2014/main" id="{B517F7D8-B3FD-44A9-A3EE-01B39D4259B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63825B10-BD15-E32E-8791-8F123C4A40BA}"/>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DBDE150E-FE3E-5DDB-75D9-AD07B1D97853}"/>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E2D4E3B2-8445-1A45-73FC-1FACD533B8ED}"/>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3359913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Evaluate the marine environmental planning and management process using primary or secondary data of a specific case study (this may be linked to fieldwork)</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66EDDF5-24B2-E91D-D75F-20486C8B73F3}"/>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55A5D71-9B53-2F77-3099-E454D4C0F62A}"/>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54DECB07-7895-8B2D-A7B3-5649A36891FC}"/>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a:t>
            </a:r>
          </a:p>
        </p:txBody>
      </p:sp>
    </p:spTree>
    <p:extLst>
      <p:ext uri="{BB962C8B-B14F-4D97-AF65-F5344CB8AC3E}">
        <p14:creationId xmlns:p14="http://schemas.microsoft.com/office/powerpoint/2010/main" val="26112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09E02-6C76-72ED-9390-6BBF67B4359B}"/>
              </a:ext>
            </a:extLst>
          </p:cNvPr>
          <p:cNvSpPr txBox="1"/>
          <p:nvPr/>
        </p:nvSpPr>
        <p:spPr>
          <a:xfrm>
            <a:off x="1916832" y="2267744"/>
            <a:ext cx="295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FA3 title page/picture</a:t>
            </a:r>
          </a:p>
        </p:txBody>
      </p:sp>
    </p:spTree>
    <p:extLst>
      <p:ext uri="{BB962C8B-B14F-4D97-AF65-F5344CB8AC3E}">
        <p14:creationId xmlns:p14="http://schemas.microsoft.com/office/powerpoint/2010/main" val="2809214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BF77181-0EBB-0DB2-E03A-09F9B40E2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01" y="1272397"/>
            <a:ext cx="5396408" cy="7136426"/>
          </a:xfrm>
          <a:prstGeom prst="rect">
            <a:avLst/>
          </a:prstGeom>
        </p:spPr>
      </p:pic>
      <p:cxnSp>
        <p:nvCxnSpPr>
          <p:cNvPr id="4" name="Straight Connector 3">
            <a:extLst>
              <a:ext uri="{FF2B5EF4-FFF2-40B4-BE49-F238E27FC236}">
                <a16:creationId xmlns:a16="http://schemas.microsoft.com/office/drawing/2014/main" id="{3568990A-FB86-E96B-681E-D622BC82EDB8}"/>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F8864BA-8850-7A81-A42D-4F9E20848EF5}"/>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D1EAF56-4690-7FAD-66FA-94BA9BF493C4}"/>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28773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7805" y="3753029"/>
            <a:ext cx="6018723" cy="1184940"/>
          </a:xfrm>
          <a:prstGeom prst="rect">
            <a:avLst/>
          </a:prstGeom>
          <a:noFill/>
        </p:spPr>
        <p:txBody>
          <a:bodyPr wrap="square" rtlCol="0">
            <a:spAutoFit/>
          </a:bodyPr>
          <a:lstStyle/>
          <a:p>
            <a:pPr algn="just"/>
            <a:r>
              <a:rPr lang="en-US" sz="1600" b="1" dirty="0">
                <a:latin typeface="Arial Narrow" pitchFamily="34" charset="0"/>
              </a:rPr>
              <a:t>Who was hiding in the shadow zone?</a:t>
            </a:r>
          </a:p>
          <a:p>
            <a:r>
              <a:rPr lang="en-US" sz="1100" dirty="0">
                <a:latin typeface="Arial Narrow" pitchFamily="34" charset="0"/>
              </a:rPr>
              <a:t>NAVY ships and sub-mariners use sonar (sound waves) to be able to ‘see’ underwater and to detect other submarines. Back in the 60’s, before modern sonar, the ocean offered some great secret hiding places. </a:t>
            </a:r>
            <a:br>
              <a:rPr lang="en-US" sz="1100" dirty="0">
                <a:latin typeface="Arial Narrow" pitchFamily="34" charset="0"/>
              </a:rPr>
            </a:br>
            <a:r>
              <a:rPr lang="en-US" sz="1100" dirty="0">
                <a:latin typeface="Arial Narrow" pitchFamily="34" charset="0"/>
              </a:rPr>
              <a:t>At the base of the mixed layer where the thermocline begins, sound refracting upwards and downwards would create a ‘shadow zone’ where submarines would hide with almost complete immunity. Under certain temperature conditions, it was possible for a submarine beneath the mixed layer to be undetected at ranges of as little as 50m</a:t>
            </a:r>
            <a:r>
              <a:rPr lang="en-US" sz="1100" baseline="30000" dirty="0">
                <a:latin typeface="Arial Narrow" pitchFamily="34" charset="0"/>
              </a:rPr>
              <a:t>[1]</a:t>
            </a:r>
            <a:r>
              <a:rPr lang="en-US" sz="1100" dirty="0">
                <a:latin typeface="Arial Narrow" pitchFamily="34" charset="0"/>
              </a:rPr>
              <a:t>.</a:t>
            </a:r>
            <a:endParaRPr lang="en-US" sz="700" dirty="0">
              <a:latin typeface="Arial Narrow" pitchFamily="34" charset="0"/>
            </a:endParaRPr>
          </a:p>
        </p:txBody>
      </p:sp>
      <p:sp>
        <p:nvSpPr>
          <p:cNvPr id="7" name="Rectangle 6"/>
          <p:cNvSpPr/>
          <p:nvPr/>
        </p:nvSpPr>
        <p:spPr>
          <a:xfrm>
            <a:off x="481438" y="2886472"/>
            <a:ext cx="5779425" cy="7874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lphaUcPeriod" startAt="17"/>
            </a:pPr>
            <a:r>
              <a:rPr lang="en-AU" sz="1200" b="1" i="1" dirty="0">
                <a:solidFill>
                  <a:schemeClr val="tx1"/>
                </a:solidFill>
                <a:latin typeface="Arial Narrow" panose="020B0606020202030204" pitchFamily="34" charset="0"/>
              </a:rPr>
              <a:t>Why </a:t>
            </a:r>
            <a:r>
              <a:rPr lang="en-AU" sz="1200" b="1" dirty="0">
                <a:solidFill>
                  <a:schemeClr val="tx1"/>
                </a:solidFill>
                <a:latin typeface="Arial Narrow" panose="020B0606020202030204" pitchFamily="34" charset="0"/>
              </a:rPr>
              <a:t>is there NO gas diffusion or photosynthesis in the oxygen minimum? </a:t>
            </a:r>
            <a:r>
              <a:rPr lang="en-AU" sz="800" dirty="0">
                <a:solidFill>
                  <a:schemeClr val="tx1"/>
                </a:solidFill>
                <a:latin typeface="Arial Narrow" panose="020B0606020202030204" pitchFamily="34" charset="0"/>
              </a:rPr>
              <a:t>(circle correct ans.)</a:t>
            </a:r>
            <a:endParaRPr lang="en-AU" sz="800" b="1" dirty="0">
              <a:solidFill>
                <a:schemeClr val="tx1"/>
              </a:solidFill>
              <a:latin typeface="Arial Narrow" panose="020B0606020202030204" pitchFamily="34" charset="0"/>
            </a:endParaRPr>
          </a:p>
        </p:txBody>
      </p:sp>
      <p:sp>
        <p:nvSpPr>
          <p:cNvPr id="2" name="TextBox 1"/>
          <p:cNvSpPr txBox="1"/>
          <p:nvPr/>
        </p:nvSpPr>
        <p:spPr>
          <a:xfrm>
            <a:off x="620688" y="3132142"/>
            <a:ext cx="5472607"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Ans. </a:t>
            </a:r>
            <a:r>
              <a:rPr lang="en-AU" sz="1200" dirty="0">
                <a:latin typeface="Arial Narrow" panose="020B0606020202030204" pitchFamily="34" charset="0"/>
              </a:rPr>
              <a:t>Because it is too</a:t>
            </a:r>
            <a:r>
              <a:rPr lang="en-AU" sz="1200" b="1" dirty="0">
                <a:latin typeface="Arial Narrow" panose="020B0606020202030204" pitchFamily="34" charset="0"/>
              </a:rPr>
              <a:t> [deep] [shallow] </a:t>
            </a:r>
            <a:r>
              <a:rPr lang="en-AU" sz="1200" dirty="0">
                <a:latin typeface="Arial Narrow" panose="020B0606020202030204" pitchFamily="34" charset="0"/>
              </a:rPr>
              <a:t>for the diffusion of oxygen from the atmosphere, and</a:t>
            </a:r>
            <a:br>
              <a:rPr lang="en-AU" sz="1200" dirty="0">
                <a:latin typeface="Arial Narrow" panose="020B0606020202030204" pitchFamily="34" charset="0"/>
              </a:rPr>
            </a:br>
            <a:r>
              <a:rPr lang="en-AU" sz="1200" dirty="0">
                <a:latin typeface="Arial Narrow" panose="020B0606020202030204" pitchFamily="34" charset="0"/>
              </a:rPr>
              <a:t>         because there is </a:t>
            </a:r>
            <a:r>
              <a:rPr lang="en-AU" sz="1200" b="1" dirty="0">
                <a:latin typeface="Arial Narrow" panose="020B0606020202030204" pitchFamily="34" charset="0"/>
              </a:rPr>
              <a:t>[too much] [not enough] </a:t>
            </a:r>
            <a:r>
              <a:rPr lang="en-AU" sz="1200" dirty="0">
                <a:latin typeface="Arial Narrow" panose="020B0606020202030204" pitchFamily="34" charset="0"/>
              </a:rPr>
              <a:t>light for photosynthesis.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31" y="1126584"/>
            <a:ext cx="1884947" cy="1625736"/>
          </a:xfrm>
          <a:prstGeom prst="rect">
            <a:avLst/>
          </a:prstGeom>
          <a:ln>
            <a:noFill/>
          </a:ln>
          <a:effectLst>
            <a:outerShdw blurRad="190500" algn="tl" rotWithShape="0">
              <a:srgbClr val="000000">
                <a:alpha val="70000"/>
              </a:srgbClr>
            </a:outerShdw>
          </a:effectLst>
        </p:spPr>
      </p:pic>
      <p:sp>
        <p:nvSpPr>
          <p:cNvPr id="22" name="Right Arrow 21"/>
          <p:cNvSpPr/>
          <p:nvPr/>
        </p:nvSpPr>
        <p:spPr>
          <a:xfrm rot="17092112">
            <a:off x="4692459" y="1769995"/>
            <a:ext cx="693111" cy="464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solidFill>
                  <a:schemeClr val="bg1"/>
                </a:solidFill>
                <a:latin typeface="Arial Narrow" panose="020B0606020202030204" pitchFamily="34" charset="0"/>
              </a:rPr>
              <a:t>O</a:t>
            </a:r>
            <a:r>
              <a:rPr lang="en-AU" sz="600" dirty="0">
                <a:solidFill>
                  <a:schemeClr val="bg1"/>
                </a:solidFill>
                <a:latin typeface="Arial Narrow" panose="020B0606020202030204" pitchFamily="34" charset="0"/>
              </a:rPr>
              <a:t>2</a:t>
            </a:r>
            <a:r>
              <a:rPr lang="en-AU" sz="1000" dirty="0">
                <a:solidFill>
                  <a:schemeClr val="bg1"/>
                </a:solidFill>
                <a:latin typeface="Arial Narrow" panose="020B0606020202030204" pitchFamily="34" charset="0"/>
              </a:rPr>
              <a:t> min</a:t>
            </a:r>
            <a:r>
              <a:rPr lang="en-AU" sz="800" dirty="0">
                <a:solidFill>
                  <a:schemeClr val="bg1"/>
                </a:solidFill>
                <a:latin typeface="Arial Narrow" panose="020B0606020202030204" pitchFamily="34" charset="0"/>
              </a:rPr>
              <a:t>.</a:t>
            </a:r>
          </a:p>
        </p:txBody>
      </p:sp>
      <p:sp>
        <p:nvSpPr>
          <p:cNvPr id="5" name="Rectangle 4"/>
          <p:cNvSpPr/>
          <p:nvPr/>
        </p:nvSpPr>
        <p:spPr>
          <a:xfrm>
            <a:off x="481602" y="5443328"/>
            <a:ext cx="5785261"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05388" y="551533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2" name="Rectangle 31"/>
          <p:cNvSpPr/>
          <p:nvPr/>
        </p:nvSpPr>
        <p:spPr>
          <a:xfrm>
            <a:off x="607331" y="609369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3" name="Rectangle 32"/>
          <p:cNvSpPr/>
          <p:nvPr/>
        </p:nvSpPr>
        <p:spPr>
          <a:xfrm>
            <a:off x="612099" y="6686500"/>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200" b="1" dirty="0">
              <a:solidFill>
                <a:schemeClr val="bg1">
                  <a:lumMod val="50000"/>
                </a:schemeClr>
              </a:solidFill>
              <a:latin typeface="Comic Sans MS" panose="030F0702030302020204" pitchFamily="66" charset="0"/>
            </a:endParaRPr>
          </a:p>
        </p:txBody>
      </p:sp>
      <p:sp>
        <p:nvSpPr>
          <p:cNvPr id="34" name="Rectangle 33"/>
          <p:cNvSpPr/>
          <p:nvPr/>
        </p:nvSpPr>
        <p:spPr>
          <a:xfrm>
            <a:off x="612099" y="7279655"/>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200" dirty="0">
              <a:solidFill>
                <a:schemeClr val="bg1">
                  <a:lumMod val="50000"/>
                </a:schemeClr>
              </a:solidFill>
              <a:latin typeface="Comic Sans MS" panose="030F0702030302020204" pitchFamily="66" charset="0"/>
            </a:endParaRPr>
          </a:p>
        </p:txBody>
      </p:sp>
      <p:sp>
        <p:nvSpPr>
          <p:cNvPr id="35" name="Rectangle 34"/>
          <p:cNvSpPr/>
          <p:nvPr/>
        </p:nvSpPr>
        <p:spPr>
          <a:xfrm>
            <a:off x="612099" y="7861949"/>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6" name="Straight Connector 35"/>
          <p:cNvCxnSpPr/>
          <p:nvPr/>
        </p:nvCxnSpPr>
        <p:spPr>
          <a:xfrm flipH="1">
            <a:off x="456487" y="374557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5BEBCE-D800-4338-9330-11ABE2E49A1D}"/>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190BAC5-C80E-4C57-B25D-00CBBF59F88D}"/>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The Shadow Zone – </a:t>
            </a:r>
            <a:r>
              <a:rPr lang="en-US" sz="1200" dirty="0">
                <a:latin typeface="Arial Narrow" pitchFamily="34" charset="0"/>
              </a:rPr>
              <a:t>Describe how thermoclines and nutrients produce the oxygen minimum within the open ocean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75140466-E93C-4A1F-9CB7-3BD7A0A7935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78258FCE-F562-4021-AB02-9D97C7FD9F0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C45C2204-1E79-4A7D-B1BD-AF411DB87E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4C7D5921-5B17-40F5-A3C0-9404CB9E76C1}"/>
              </a:ext>
            </a:extLst>
          </p:cNvPr>
          <p:cNvSpPr/>
          <p:nvPr/>
        </p:nvSpPr>
        <p:spPr>
          <a:xfrm>
            <a:off x="409605" y="8459893"/>
            <a:ext cx="6018723" cy="360099"/>
          </a:xfrm>
          <a:prstGeom prst="rect">
            <a:avLst/>
          </a:prstGeom>
        </p:spPr>
        <p:txBody>
          <a:bodyPr wrap="square">
            <a:spAutoFit/>
          </a:bodyPr>
          <a:lstStyle/>
          <a:p>
            <a:r>
              <a:rPr lang="en-US" sz="580" baseline="30000" dirty="0">
                <a:latin typeface="Arial Narrow" pitchFamily="34" charset="0"/>
              </a:rPr>
              <a:t>[1]  </a:t>
            </a:r>
            <a:r>
              <a:rPr lang="en-US" sz="580" dirty="0">
                <a:latin typeface="Arial Narrow" pitchFamily="34" charset="0"/>
              </a:rPr>
              <a:t>Roger </a:t>
            </a:r>
            <a:r>
              <a:rPr lang="en-US" sz="580" dirty="0" err="1">
                <a:latin typeface="Arial Narrow" pitchFamily="34" charset="0"/>
              </a:rPr>
              <a:t>Revelle</a:t>
            </a:r>
            <a:r>
              <a:rPr lang="en-US" sz="580" dirty="0">
                <a:latin typeface="Arial Narrow" pitchFamily="34" charset="0"/>
              </a:rPr>
              <a:t>, John Lyman, Charles L., </a:t>
            </a:r>
            <a:r>
              <a:rPr lang="en-US" sz="580" dirty="0" err="1">
                <a:latin typeface="Arial Narrow" pitchFamily="34" charset="0"/>
              </a:rPr>
              <a:t>Bretschneider</a:t>
            </a:r>
            <a:r>
              <a:rPr lang="en-US" sz="580" dirty="0">
                <a:latin typeface="Arial Narrow" pitchFamily="34" charset="0"/>
              </a:rPr>
              <a:t>, Bernard J. Le </a:t>
            </a:r>
            <a:r>
              <a:rPr lang="en-US" sz="580" dirty="0" err="1">
                <a:latin typeface="Arial Narrow" pitchFamily="34" charset="0"/>
              </a:rPr>
              <a:t>Mehaute</a:t>
            </a:r>
            <a:r>
              <a:rPr lang="en-US" sz="580" dirty="0">
                <a:latin typeface="Arial Narrow" pitchFamily="34" charset="0"/>
              </a:rPr>
              <a:t>, Rear Admiral W. H. </a:t>
            </a:r>
            <a:r>
              <a:rPr lang="en-US" sz="580" dirty="0" err="1">
                <a:latin typeface="Arial Narrow" pitchFamily="34" charset="0"/>
              </a:rPr>
              <a:t>Groverman</a:t>
            </a:r>
            <a:r>
              <a:rPr lang="en-US" sz="580" dirty="0">
                <a:latin typeface="Arial Narrow" pitchFamily="34" charset="0"/>
              </a:rPr>
              <a:t>, U.S. Navy; </a:t>
            </a:r>
            <a:r>
              <a:rPr lang="en-US" sz="580" dirty="0" err="1">
                <a:latin typeface="Arial Narrow" pitchFamily="34" charset="0"/>
              </a:rPr>
              <a:t>Captatin</a:t>
            </a:r>
            <a:r>
              <a:rPr lang="en-US" sz="580" dirty="0">
                <a:latin typeface="Arial Narrow" pitchFamily="34" charset="0"/>
              </a:rPr>
              <a:t> E.T. Harding, U.S. Navy; Captain T.K. </a:t>
            </a:r>
            <a:r>
              <a:rPr lang="en-US" sz="580" dirty="0" err="1">
                <a:latin typeface="Arial Narrow" pitchFamily="34" charset="0"/>
              </a:rPr>
              <a:t>Teadwell</a:t>
            </a:r>
            <a:r>
              <a:rPr lang="en-US" sz="580" dirty="0">
                <a:latin typeface="Arial Narrow" pitchFamily="34" charset="0"/>
              </a:rPr>
              <a:t>, U.S. Navy, Walter I. Wittmann, </a:t>
            </a:r>
            <a:r>
              <a:rPr lang="en-US" sz="580" dirty="0" err="1">
                <a:latin typeface="Arial Narrow" pitchFamily="34" charset="0"/>
              </a:rPr>
              <a:t>Sitney</a:t>
            </a:r>
            <a:r>
              <a:rPr lang="en-US" sz="580" dirty="0">
                <a:latin typeface="Arial Narrow" pitchFamily="34" charset="0"/>
              </a:rPr>
              <a:t> R. </a:t>
            </a:r>
            <a:r>
              <a:rPr lang="en-US" sz="580" dirty="0" err="1">
                <a:latin typeface="Arial Narrow" pitchFamily="34" charset="0"/>
              </a:rPr>
              <a:t>Galler</a:t>
            </a:r>
            <a:r>
              <a:rPr lang="en-US" sz="580" dirty="0">
                <a:latin typeface="Arial Narrow" pitchFamily="34" charset="0"/>
              </a:rPr>
              <a:t>, I. Eugene Wallen, Gilbert Jaffe, Maurice Ewing, Richard C. Vetter, Captain </a:t>
            </a:r>
            <a:r>
              <a:rPr lang="en-US" sz="580" dirty="0" err="1">
                <a:latin typeface="Arial Narrow" pitchFamily="34" charset="0"/>
              </a:rPr>
              <a:t>Stevel</a:t>
            </a:r>
            <a:r>
              <a:rPr lang="en-US" sz="580" dirty="0">
                <a:latin typeface="Arial Narrow" pitchFamily="34" charset="0"/>
              </a:rPr>
              <a:t> N. </a:t>
            </a:r>
            <a:r>
              <a:rPr lang="en-US" sz="580" dirty="0" err="1">
                <a:latin typeface="Arial Narrow" pitchFamily="34" charset="0"/>
              </a:rPr>
              <a:t>Anastasion</a:t>
            </a:r>
            <a:r>
              <a:rPr lang="en-US" sz="580" dirty="0">
                <a:latin typeface="Arial Narrow" pitchFamily="34" charset="0"/>
              </a:rPr>
              <a:t>, U.S. Navy, Donald L. McKernan, Athelstan </a:t>
            </a:r>
            <a:r>
              <a:rPr lang="en-US" sz="580" dirty="0" err="1">
                <a:latin typeface="Arial Narrow" pitchFamily="34" charset="0"/>
              </a:rPr>
              <a:t>Spilhaus</a:t>
            </a:r>
            <a:r>
              <a:rPr lang="en-US" sz="580" dirty="0">
                <a:latin typeface="Arial Narrow" pitchFamily="34" charset="0"/>
              </a:rPr>
              <a:t>, Robert B. Abel, Commander Robert J. Alexander, U.S. Navy.  Edited by Captain E. John Long, U.S&gt; Naval Reserve (Retired) (1964).</a:t>
            </a:r>
            <a:r>
              <a:rPr lang="en-US" sz="580" i="1" dirty="0">
                <a:latin typeface="Arial Narrow" pitchFamily="34" charset="0"/>
              </a:rPr>
              <a:t> Ocean Sciences. </a:t>
            </a:r>
            <a:r>
              <a:rPr lang="en-US" sz="580" dirty="0">
                <a:latin typeface="Arial Narrow" pitchFamily="34" charset="0"/>
              </a:rPr>
              <a:t>United States Naval Institute, Annapolis, Maryland. Library of Congress Catalogue Card Number 64-18472.</a:t>
            </a:r>
            <a:endParaRPr lang="en-AU" sz="580" dirty="0"/>
          </a:p>
        </p:txBody>
      </p:sp>
      <p:sp>
        <p:nvSpPr>
          <p:cNvPr id="10" name="Rectangle 9">
            <a:extLst>
              <a:ext uri="{FF2B5EF4-FFF2-40B4-BE49-F238E27FC236}">
                <a16:creationId xmlns:a16="http://schemas.microsoft.com/office/drawing/2014/main" id="{D3F79234-9022-4306-BE3D-39B14BBA23E6}"/>
              </a:ext>
            </a:extLst>
          </p:cNvPr>
          <p:cNvSpPr/>
          <p:nvPr/>
        </p:nvSpPr>
        <p:spPr>
          <a:xfrm>
            <a:off x="481602" y="4952036"/>
            <a:ext cx="5785261" cy="419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F8F85D75-5811-4369-83D0-079A18778084}"/>
              </a:ext>
            </a:extLst>
          </p:cNvPr>
          <p:cNvSpPr txBox="1"/>
          <p:nvPr/>
        </p:nvSpPr>
        <p:spPr>
          <a:xfrm>
            <a:off x="528308" y="5024043"/>
            <a:ext cx="5800725" cy="276999"/>
          </a:xfrm>
          <a:prstGeom prst="rect">
            <a:avLst/>
          </a:prstGeom>
          <a:noFill/>
          <a:ln w="19050">
            <a:noFill/>
          </a:ln>
          <a:effectLst/>
        </p:spPr>
        <p:txBody>
          <a:bodyPr wrap="square" rtlCol="0">
            <a:spAutoFit/>
          </a:bodyPr>
          <a:lstStyle/>
          <a:p>
            <a:pPr algn="just"/>
            <a:r>
              <a:rPr lang="en-US" sz="1200" b="1" dirty="0">
                <a:solidFill>
                  <a:schemeClr val="bg1"/>
                </a:solidFill>
                <a:latin typeface="Arial Narrow" pitchFamily="34" charset="0"/>
              </a:rPr>
              <a:t>Activity: </a:t>
            </a:r>
            <a:r>
              <a:rPr lang="en-US" sz="1200" dirty="0">
                <a:solidFill>
                  <a:schemeClr val="bg1"/>
                </a:solidFill>
                <a:latin typeface="Arial Narrow" pitchFamily="34" charset="0"/>
              </a:rPr>
              <a:t>Write 5 dot points of information about the O</a:t>
            </a:r>
            <a:r>
              <a:rPr lang="en-US" sz="800" dirty="0">
                <a:solidFill>
                  <a:schemeClr val="bg1"/>
                </a:solidFill>
                <a:latin typeface="Arial Narrow" pitchFamily="34" charset="0"/>
              </a:rPr>
              <a:t>2</a:t>
            </a:r>
            <a:r>
              <a:rPr lang="en-US" sz="1200" dirty="0">
                <a:solidFill>
                  <a:schemeClr val="bg1"/>
                </a:solidFill>
                <a:latin typeface="Arial Narrow" pitchFamily="34" charset="0"/>
              </a:rPr>
              <a:t> Minimum layer that you did</a:t>
            </a:r>
            <a:r>
              <a:rPr lang="en-US" sz="1200" b="1" i="1" dirty="0">
                <a:solidFill>
                  <a:schemeClr val="bg1"/>
                </a:solidFill>
                <a:latin typeface="Arial Narrow" pitchFamily="34" charset="0"/>
              </a:rPr>
              <a:t> not </a:t>
            </a:r>
            <a:r>
              <a:rPr lang="en-US" sz="1200" dirty="0">
                <a:solidFill>
                  <a:schemeClr val="bg1"/>
                </a:solidFill>
                <a:latin typeface="Arial Narrow" pitchFamily="34" charset="0"/>
              </a:rPr>
              <a:t>know before: </a:t>
            </a:r>
          </a:p>
        </p:txBody>
      </p:sp>
      <p:sp>
        <p:nvSpPr>
          <p:cNvPr id="43" name="TextBox 42">
            <a:extLst>
              <a:ext uri="{FF2B5EF4-FFF2-40B4-BE49-F238E27FC236}">
                <a16:creationId xmlns:a16="http://schemas.microsoft.com/office/drawing/2014/main" id="{1E494E65-1575-4F3C-A577-AF74D8B1E28D}"/>
              </a:ext>
            </a:extLst>
          </p:cNvPr>
          <p:cNvSpPr txBox="1"/>
          <p:nvPr/>
        </p:nvSpPr>
        <p:spPr>
          <a:xfrm>
            <a:off x="481439" y="971600"/>
            <a:ext cx="3379610" cy="1892826"/>
          </a:xfrm>
          <a:prstGeom prst="rect">
            <a:avLst/>
          </a:prstGeom>
          <a:noFill/>
        </p:spPr>
        <p:txBody>
          <a:bodyPr wrap="square" rtlCol="0">
            <a:spAutoFit/>
          </a:bodyPr>
          <a:lstStyle/>
          <a:p>
            <a:pPr algn="just"/>
            <a:r>
              <a:rPr lang="en-US" sz="1600" b="1" dirty="0">
                <a:latin typeface="Arial Narrow" pitchFamily="34" charset="0"/>
              </a:rPr>
              <a:t>The Oxygen Minimum is…</a:t>
            </a:r>
          </a:p>
          <a:p>
            <a:pPr algn="just"/>
            <a:endParaRPr lang="en-US" sz="2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200-1000m </a:t>
            </a:r>
          </a:p>
          <a:p>
            <a:pPr marL="285750" indent="-285750" algn="just">
              <a:buFont typeface="Arial" panose="020B0604020202020204" pitchFamily="34" charset="0"/>
              <a:buChar char="•"/>
            </a:pPr>
            <a:r>
              <a:rPr lang="en-US" sz="1100" dirty="0">
                <a:latin typeface="Arial Narrow" pitchFamily="34" charset="0"/>
              </a:rPr>
              <a:t>Where dissolved oxygen is at its ‘minimum’  </a:t>
            </a:r>
          </a:p>
          <a:p>
            <a:pPr marL="285750" indent="-285750" algn="just">
              <a:buFont typeface="Arial" panose="020B0604020202020204" pitchFamily="34" charset="0"/>
              <a:buChar char="•"/>
            </a:pPr>
            <a:r>
              <a:rPr lang="en-US" sz="1100" dirty="0">
                <a:latin typeface="Arial Narrow" pitchFamily="34" charset="0"/>
              </a:rPr>
              <a:t>Where permanent thermoclines slow down the falling motion of any dead organic matter (called ‘marine snow’) </a:t>
            </a:r>
          </a:p>
          <a:p>
            <a:pPr marL="285750" indent="-285750" algn="just">
              <a:buFont typeface="Arial" panose="020B0604020202020204" pitchFamily="34" charset="0"/>
              <a:buChar char="•"/>
            </a:pPr>
            <a:r>
              <a:rPr lang="en-US" sz="1100" dirty="0">
                <a:latin typeface="Arial Narrow" pitchFamily="34" charset="0"/>
              </a:rPr>
              <a:t>Where a rich source of food (i.e. nutrients) accumulate </a:t>
            </a:r>
          </a:p>
          <a:p>
            <a:pPr marL="285750" indent="-285750" algn="just">
              <a:buFont typeface="Arial" panose="020B0604020202020204" pitchFamily="34" charset="0"/>
              <a:buChar char="•"/>
            </a:pPr>
            <a:r>
              <a:rPr lang="en-US" sz="1100" dirty="0">
                <a:latin typeface="Arial Narrow" pitchFamily="34" charset="0"/>
              </a:rPr>
              <a:t>Where organisms deplete oxygen during</a:t>
            </a:r>
            <a:r>
              <a:rPr lang="en-US" sz="1100" b="1" dirty="0">
                <a:latin typeface="Arial Narrow" pitchFamily="34" charset="0"/>
              </a:rPr>
              <a:t> respiration </a:t>
            </a:r>
            <a:br>
              <a:rPr lang="en-US" sz="1100" b="1" dirty="0">
                <a:latin typeface="Arial Narrow" pitchFamily="34" charset="0"/>
              </a:rPr>
            </a:br>
            <a:r>
              <a:rPr lang="en-US" sz="1100" dirty="0">
                <a:latin typeface="Arial Narrow" pitchFamily="34" charset="0"/>
              </a:rPr>
              <a:t>and </a:t>
            </a:r>
            <a:r>
              <a:rPr lang="en-US" sz="1100" b="1" dirty="0">
                <a:latin typeface="Arial Narrow" pitchFamily="34" charset="0"/>
              </a:rPr>
              <a:t>decomposition </a:t>
            </a:r>
            <a:r>
              <a:rPr lang="en-US" sz="1100" dirty="0">
                <a:latin typeface="Arial Narrow" pitchFamily="34" charset="0"/>
              </a:rPr>
              <a:t>(i.e. decomposing bacteria)</a:t>
            </a:r>
            <a:endParaRPr lang="en-US" sz="11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Where the two principal sources of oxygen for the oceans (</a:t>
            </a:r>
            <a:r>
              <a:rPr lang="en-US" sz="1100" b="1" dirty="0">
                <a:latin typeface="Arial Narrow" pitchFamily="34" charset="0"/>
              </a:rPr>
              <a:t>gas diffusion and</a:t>
            </a:r>
            <a:r>
              <a:rPr lang="en-US" sz="1100" dirty="0">
                <a:latin typeface="Arial Narrow" pitchFamily="34" charset="0"/>
              </a:rPr>
              <a:t> </a:t>
            </a:r>
            <a:r>
              <a:rPr lang="en-US" sz="1100" b="1" dirty="0">
                <a:latin typeface="Arial Narrow" pitchFamily="34" charset="0"/>
              </a:rPr>
              <a:t>photosynthesis</a:t>
            </a:r>
            <a:r>
              <a:rPr lang="en-US" sz="1100" dirty="0">
                <a:latin typeface="Arial Narrow" pitchFamily="34" charset="0"/>
              </a:rPr>
              <a:t>) do NOT exist</a:t>
            </a:r>
          </a:p>
        </p:txBody>
      </p:sp>
      <p:cxnSp>
        <p:nvCxnSpPr>
          <p:cNvPr id="4" name="Straight Connector 3">
            <a:extLst>
              <a:ext uri="{FF2B5EF4-FFF2-40B4-BE49-F238E27FC236}">
                <a16:creationId xmlns:a16="http://schemas.microsoft.com/office/drawing/2014/main" id="{0C704085-53F7-A9C5-1BBC-9D418C47B0A7}"/>
              </a:ext>
            </a:extLst>
          </p:cNvPr>
          <p:cNvCxnSpPr>
            <a:cxnSpLocks/>
          </p:cNvCxnSpPr>
          <p:nvPr/>
        </p:nvCxnSpPr>
        <p:spPr>
          <a:xfrm flipH="1">
            <a:off x="465028"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E1927A1F-DC7C-CAE5-3234-98BB6DA42AC3}"/>
              </a:ext>
            </a:extLst>
          </p:cNvPr>
          <p:cNvSpPr txBox="1"/>
          <p:nvPr/>
        </p:nvSpPr>
        <p:spPr>
          <a:xfrm>
            <a:off x="419669"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CE3280F8-85AD-984C-27DC-C21255D3CCA9}"/>
              </a:ext>
            </a:extLst>
          </p:cNvPr>
          <p:cNvSpPr txBox="1"/>
          <p:nvPr/>
        </p:nvSpPr>
        <p:spPr>
          <a:xfrm>
            <a:off x="2928149"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34150146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4" name="Picture 3">
            <a:extLst>
              <a:ext uri="{FF2B5EF4-FFF2-40B4-BE49-F238E27FC236}">
                <a16:creationId xmlns:a16="http://schemas.microsoft.com/office/drawing/2014/main" id="{C154B776-FCAF-B613-E041-7576A82EC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76" y="1128133"/>
            <a:ext cx="5537200" cy="5676900"/>
          </a:xfrm>
          <a:prstGeom prst="rect">
            <a:avLst/>
          </a:prstGeom>
        </p:spPr>
      </p:pic>
      <p:cxnSp>
        <p:nvCxnSpPr>
          <p:cNvPr id="5" name="Straight Connector 4">
            <a:extLst>
              <a:ext uri="{FF2B5EF4-FFF2-40B4-BE49-F238E27FC236}">
                <a16:creationId xmlns:a16="http://schemas.microsoft.com/office/drawing/2014/main" id="{F8E8B34B-E217-B43B-2BCE-43BE86B8447D}"/>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76D2FAF4-97FD-3CC4-E80F-494CDE58F66D}"/>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2B3ADBEA-310B-5DD0-B6C6-5B69D0CD7EB5}"/>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41587199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CF451042-F8BB-3E96-885C-CE7710840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104900"/>
            <a:ext cx="5461000" cy="6934200"/>
          </a:xfrm>
          <a:prstGeom prst="rect">
            <a:avLst/>
          </a:prstGeom>
        </p:spPr>
      </p:pic>
      <p:cxnSp>
        <p:nvCxnSpPr>
          <p:cNvPr id="5" name="Straight Connector 4">
            <a:extLst>
              <a:ext uri="{FF2B5EF4-FFF2-40B4-BE49-F238E27FC236}">
                <a16:creationId xmlns:a16="http://schemas.microsoft.com/office/drawing/2014/main" id="{EB2A5895-02A2-A912-496C-937C849796AA}"/>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85F18D22-0A62-AF4C-61AC-AAB5A3744868}"/>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D910E17D-C1E6-EC6E-75EB-9BA832508ED7}"/>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9067226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4" name="Picture 3">
            <a:extLst>
              <a:ext uri="{FF2B5EF4-FFF2-40B4-BE49-F238E27FC236}">
                <a16:creationId xmlns:a16="http://schemas.microsoft.com/office/drawing/2014/main" id="{D2B20017-9293-B87D-E405-D5F90C7A4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40" y="1011469"/>
            <a:ext cx="5372100" cy="5638800"/>
          </a:xfrm>
          <a:prstGeom prst="rect">
            <a:avLst/>
          </a:prstGeom>
        </p:spPr>
      </p:pic>
      <p:graphicFrame>
        <p:nvGraphicFramePr>
          <p:cNvPr id="5" name="Table 13">
            <a:extLst>
              <a:ext uri="{FF2B5EF4-FFF2-40B4-BE49-F238E27FC236}">
                <a16:creationId xmlns:a16="http://schemas.microsoft.com/office/drawing/2014/main" id="{8CC13196-F213-417A-D889-673DA50105EF}"/>
              </a:ext>
            </a:extLst>
          </p:cNvPr>
          <p:cNvGraphicFramePr>
            <a:graphicFrameLocks noGrp="1"/>
          </p:cNvGraphicFramePr>
          <p:nvPr/>
        </p:nvGraphicFramePr>
        <p:xfrm>
          <a:off x="545246" y="7281191"/>
          <a:ext cx="5767508" cy="1463040"/>
        </p:xfrm>
        <a:graphic>
          <a:graphicData uri="http://schemas.openxmlformats.org/drawingml/2006/table">
            <a:tbl>
              <a:tblPr firstRow="1" bandRow="1">
                <a:tableStyleId>{5940675A-B579-460E-94D1-54222C63F5DA}</a:tableStyleId>
              </a:tblPr>
              <a:tblGrid>
                <a:gridCol w="5096990">
                  <a:extLst>
                    <a:ext uri="{9D8B030D-6E8A-4147-A177-3AD203B41FA5}">
                      <a16:colId xmlns:a16="http://schemas.microsoft.com/office/drawing/2014/main" val="1399698804"/>
                    </a:ext>
                  </a:extLst>
                </a:gridCol>
                <a:gridCol w="670518">
                  <a:extLst>
                    <a:ext uri="{9D8B030D-6E8A-4147-A177-3AD203B41FA5}">
                      <a16:colId xmlns:a16="http://schemas.microsoft.com/office/drawing/2014/main" val="3862822772"/>
                    </a:ext>
                  </a:extLst>
                </a:gridCol>
              </a:tblGrid>
              <a:tr h="183891">
                <a:tc>
                  <a:txBody>
                    <a:bodyPr/>
                    <a:lstStyle/>
                    <a:p>
                      <a:r>
                        <a:rPr lang="en-US" sz="1000" b="1" i="0" dirty="0">
                          <a:solidFill>
                            <a:schemeClr val="bg1"/>
                          </a:solidFill>
                          <a:latin typeface="Arial Narrow" panose="020B0606020202030204" pitchFamily="34" charset="0"/>
                        </a:rPr>
                        <a:t>Criterion</a:t>
                      </a:r>
                    </a:p>
                  </a:txBody>
                  <a:tcPr>
                    <a:solidFill>
                      <a:schemeClr val="bg1">
                        <a:lumMod val="50000"/>
                      </a:schemeClr>
                    </a:solidFill>
                  </a:tcPr>
                </a:tc>
                <a:tc>
                  <a:txBody>
                    <a:bodyPr/>
                    <a:lstStyle/>
                    <a:p>
                      <a:r>
                        <a:rPr lang="en-US" sz="1000" b="1" i="0" dirty="0">
                          <a:solidFill>
                            <a:schemeClr val="bg1"/>
                          </a:solidFill>
                          <a:latin typeface="Arial Narrow" panose="020B0606020202030204" pitchFamily="34" charset="0"/>
                        </a:rPr>
                        <a:t>Marks</a:t>
                      </a:r>
                    </a:p>
                  </a:txBody>
                  <a:tcPr>
                    <a:solidFill>
                      <a:schemeClr val="bg1">
                        <a:lumMod val="50000"/>
                      </a:schemeClr>
                    </a:solidFill>
                  </a:tcPr>
                </a:tc>
                <a:extLst>
                  <a:ext uri="{0D108BD9-81ED-4DB2-BD59-A6C34878D82A}">
                    <a16:rowId xmlns:a16="http://schemas.microsoft.com/office/drawing/2014/main" val="730253637"/>
                  </a:ext>
                </a:extLst>
              </a:tr>
              <a:tr h="183891">
                <a:tc>
                  <a:txBody>
                    <a:bodyPr/>
                    <a:lstStyle/>
                    <a:p>
                      <a:r>
                        <a:rPr lang="en-US" sz="1000" b="0" i="0" dirty="0">
                          <a:latin typeface="Arial Narrow" panose="020B0606020202030204" pitchFamily="34" charset="0"/>
                        </a:rPr>
                        <a:t>Research and Planning</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3418094225"/>
                  </a:ext>
                </a:extLst>
              </a:tr>
              <a:tr h="183891">
                <a:tc>
                  <a:txBody>
                    <a:bodyPr/>
                    <a:lstStyle/>
                    <a:p>
                      <a:r>
                        <a:rPr lang="en-US" sz="1000" b="0" i="0" dirty="0">
                          <a:latin typeface="Arial Narrow" panose="020B0606020202030204" pitchFamily="34" charset="0"/>
                        </a:rPr>
                        <a:t>Analysis</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434825587"/>
                  </a:ext>
                </a:extLst>
              </a:tr>
              <a:tr h="183891">
                <a:tc>
                  <a:txBody>
                    <a:bodyPr/>
                    <a:lstStyle/>
                    <a:p>
                      <a:r>
                        <a:rPr lang="en-US" sz="1000" b="0" i="0" dirty="0">
                          <a:latin typeface="Arial Narrow" panose="020B0606020202030204" pitchFamily="34" charset="0"/>
                        </a:rPr>
                        <a:t>Interpretation</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093864827"/>
                  </a:ext>
                </a:extLst>
              </a:tr>
              <a:tr h="183891">
                <a:tc>
                  <a:txBody>
                    <a:bodyPr/>
                    <a:lstStyle/>
                    <a:p>
                      <a:r>
                        <a:rPr lang="en-US" sz="1000" b="0" i="0" dirty="0">
                          <a:latin typeface="Arial Narrow" panose="020B0606020202030204" pitchFamily="34" charset="0"/>
                        </a:rPr>
                        <a:t>Evaluation</a:t>
                      </a:r>
                    </a:p>
                  </a:txBody>
                  <a:tcPr>
                    <a:solidFill>
                      <a:schemeClr val="bg1">
                        <a:lumMod val="95000"/>
                      </a:schemeClr>
                    </a:solidFill>
                  </a:tcPr>
                </a:tc>
                <a:tc>
                  <a:txBody>
                    <a:bodyPr/>
                    <a:lstStyle/>
                    <a:p>
                      <a:r>
                        <a:rPr lang="en-US" sz="1000" b="0" i="0" dirty="0">
                          <a:latin typeface="Arial Narrow" panose="020B0606020202030204" pitchFamily="34" charset="0"/>
                        </a:rPr>
                        <a:t>          / 5</a:t>
                      </a:r>
                    </a:p>
                  </a:txBody>
                  <a:tcPr/>
                </a:tc>
                <a:extLst>
                  <a:ext uri="{0D108BD9-81ED-4DB2-BD59-A6C34878D82A}">
                    <a16:rowId xmlns:a16="http://schemas.microsoft.com/office/drawing/2014/main" val="154220294"/>
                  </a:ext>
                </a:extLst>
              </a:tr>
              <a:tr h="183891">
                <a:tc>
                  <a:txBody>
                    <a:bodyPr/>
                    <a:lstStyle/>
                    <a:p>
                      <a:pPr algn="r"/>
                      <a:r>
                        <a:rPr lang="en-US" sz="1000" b="1" i="0" dirty="0">
                          <a:solidFill>
                            <a:schemeClr val="bg1"/>
                          </a:solidFill>
                          <a:latin typeface="Arial Narrow" panose="020B0606020202030204" pitchFamily="34" charset="0"/>
                        </a:rPr>
                        <a:t>TOTAL MARKS</a:t>
                      </a:r>
                    </a:p>
                  </a:txBody>
                  <a:tcPr>
                    <a:solidFill>
                      <a:schemeClr val="bg1">
                        <a:lumMod val="50000"/>
                      </a:schemeClr>
                    </a:solidFill>
                  </a:tcPr>
                </a:tc>
                <a:tc>
                  <a:txBody>
                    <a:bodyPr/>
                    <a:lstStyle/>
                    <a:p>
                      <a:r>
                        <a:rPr lang="en-US" sz="1000" b="1" i="0" dirty="0">
                          <a:solidFill>
                            <a:schemeClr val="bg1"/>
                          </a:solidFill>
                          <a:latin typeface="Arial Narrow" panose="020B0606020202030204" pitchFamily="34" charset="0"/>
                        </a:rPr>
                        <a:t>         </a:t>
                      </a:r>
                      <a:r>
                        <a:rPr lang="en-US" sz="1000" b="1" i="0" dirty="0">
                          <a:solidFill>
                            <a:schemeClr val="tx1"/>
                          </a:solidFill>
                          <a:latin typeface="Arial Narrow" panose="020B0606020202030204" pitchFamily="34" charset="0"/>
                        </a:rPr>
                        <a:t>/ 20</a:t>
                      </a:r>
                    </a:p>
                  </a:txBody>
                  <a:tcPr/>
                </a:tc>
                <a:extLst>
                  <a:ext uri="{0D108BD9-81ED-4DB2-BD59-A6C34878D82A}">
                    <a16:rowId xmlns:a16="http://schemas.microsoft.com/office/drawing/2014/main" val="3361785287"/>
                  </a:ext>
                </a:extLst>
              </a:tr>
            </a:tbl>
          </a:graphicData>
        </a:graphic>
      </p:graphicFrame>
      <p:cxnSp>
        <p:nvCxnSpPr>
          <p:cNvPr id="6" name="Straight Connector 5">
            <a:extLst>
              <a:ext uri="{FF2B5EF4-FFF2-40B4-BE49-F238E27FC236}">
                <a16:creationId xmlns:a16="http://schemas.microsoft.com/office/drawing/2014/main" id="{D0D420DB-335F-8923-D05E-4B90343BBFBA}"/>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DC25B150-C616-EC6B-466C-B88374BDA33D}"/>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1A9536AA-9E73-05AE-844D-00BF19585948}"/>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35033365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11709" y="279013"/>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Rationale (IA3)</a:t>
            </a:r>
            <a:endParaRPr lang="en-AU" sz="1600" b="1" dirty="0">
              <a:latin typeface="Arial Narrow" panose="020B0606020202030204" pitchFamily="34" charset="0"/>
            </a:endParaRPr>
          </a:p>
        </p:txBody>
      </p:sp>
      <p:sp>
        <p:nvSpPr>
          <p:cNvPr id="2" name="Isosceles Triangle 1">
            <a:extLst>
              <a:ext uri="{FF2B5EF4-FFF2-40B4-BE49-F238E27FC236}">
                <a16:creationId xmlns:a16="http://schemas.microsoft.com/office/drawing/2014/main" id="{0869F986-04FF-463E-8514-3B9D7BAA0C84}"/>
              </a:ext>
            </a:extLst>
          </p:cNvPr>
          <p:cNvSpPr/>
          <p:nvPr/>
        </p:nvSpPr>
        <p:spPr>
          <a:xfrm rot="10800000">
            <a:off x="564258" y="1812521"/>
            <a:ext cx="1568598" cy="2041310"/>
          </a:xfrm>
          <a:prstGeom prst="triangle">
            <a:avLst>
              <a:gd name="adj" fmla="val 4883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CD966CAD-B310-4A3F-8A0D-3433750E8903}"/>
              </a:ext>
            </a:extLst>
          </p:cNvPr>
          <p:cNvSpPr txBox="1"/>
          <p:nvPr/>
        </p:nvSpPr>
        <p:spPr>
          <a:xfrm>
            <a:off x="100555" y="1473967"/>
            <a:ext cx="2408417" cy="338554"/>
          </a:xfrm>
          <a:prstGeom prst="rect">
            <a:avLst/>
          </a:prstGeom>
          <a:noFill/>
        </p:spPr>
        <p:txBody>
          <a:bodyPr wrap="square" rtlCol="0">
            <a:spAutoFit/>
          </a:bodyPr>
          <a:lstStyle/>
          <a:p>
            <a:pPr algn="ctr"/>
            <a:r>
              <a:rPr lang="en-US" sz="1600" b="1" dirty="0">
                <a:latin typeface="Arial Narrow" panose="020B0606020202030204" pitchFamily="34" charset="0"/>
              </a:rPr>
              <a:t>Claim (broad)</a:t>
            </a:r>
          </a:p>
        </p:txBody>
      </p:sp>
      <p:sp>
        <p:nvSpPr>
          <p:cNvPr id="36" name="TextBox 35">
            <a:extLst>
              <a:ext uri="{FF2B5EF4-FFF2-40B4-BE49-F238E27FC236}">
                <a16:creationId xmlns:a16="http://schemas.microsoft.com/office/drawing/2014/main" id="{15D90163-63AE-4888-A310-58CACAD340C2}"/>
              </a:ext>
            </a:extLst>
          </p:cNvPr>
          <p:cNvSpPr txBox="1"/>
          <p:nvPr/>
        </p:nvSpPr>
        <p:spPr>
          <a:xfrm>
            <a:off x="740083" y="3806588"/>
            <a:ext cx="1248757" cy="338554"/>
          </a:xfrm>
          <a:prstGeom prst="rect">
            <a:avLst/>
          </a:prstGeom>
          <a:noFill/>
        </p:spPr>
        <p:txBody>
          <a:bodyPr wrap="square" rtlCol="0">
            <a:spAutoFit/>
          </a:bodyPr>
          <a:lstStyle/>
          <a:p>
            <a:pPr algn="ctr"/>
            <a:r>
              <a:rPr lang="en-US" sz="1600" b="1" dirty="0">
                <a:latin typeface="Arial Narrow" panose="020B0606020202030204" pitchFamily="34" charset="0"/>
              </a:rPr>
              <a:t>RQ (specific)</a:t>
            </a:r>
          </a:p>
        </p:txBody>
      </p:sp>
      <p:graphicFrame>
        <p:nvGraphicFramePr>
          <p:cNvPr id="12" name="Table 12">
            <a:extLst>
              <a:ext uri="{FF2B5EF4-FFF2-40B4-BE49-F238E27FC236}">
                <a16:creationId xmlns:a16="http://schemas.microsoft.com/office/drawing/2014/main" id="{6A067CCC-37E9-4DEE-A9B2-0B5BDCC2C533}"/>
              </a:ext>
            </a:extLst>
          </p:cNvPr>
          <p:cNvGraphicFramePr>
            <a:graphicFrameLocks noGrp="1"/>
          </p:cNvGraphicFramePr>
          <p:nvPr>
            <p:extLst>
              <p:ext uri="{D42A27DB-BD31-4B8C-83A1-F6EECF244321}">
                <p14:modId xmlns:p14="http://schemas.microsoft.com/office/powerpoint/2010/main" val="3022416208"/>
              </p:ext>
            </p:extLst>
          </p:nvPr>
        </p:nvGraphicFramePr>
        <p:xfrm>
          <a:off x="2361189" y="1474996"/>
          <a:ext cx="3949956" cy="2834640"/>
        </p:xfrm>
        <a:graphic>
          <a:graphicData uri="http://schemas.openxmlformats.org/drawingml/2006/table">
            <a:tbl>
              <a:tblPr firstRow="1" bandRow="1">
                <a:tableStyleId>{5940675A-B579-460E-94D1-54222C63F5DA}</a:tableStyleId>
              </a:tblPr>
              <a:tblGrid>
                <a:gridCol w="2579979">
                  <a:extLst>
                    <a:ext uri="{9D8B030D-6E8A-4147-A177-3AD203B41FA5}">
                      <a16:colId xmlns:a16="http://schemas.microsoft.com/office/drawing/2014/main" val="4119709212"/>
                    </a:ext>
                  </a:extLst>
                </a:gridCol>
                <a:gridCol w="1369977">
                  <a:extLst>
                    <a:ext uri="{9D8B030D-6E8A-4147-A177-3AD203B41FA5}">
                      <a16:colId xmlns:a16="http://schemas.microsoft.com/office/drawing/2014/main" val="643899372"/>
                    </a:ext>
                  </a:extLst>
                </a:gridCol>
              </a:tblGrid>
              <a:tr h="215922">
                <a:tc gridSpan="2">
                  <a:txBody>
                    <a:bodyPr/>
                    <a:lstStyle/>
                    <a:p>
                      <a:r>
                        <a:rPr lang="en-AU" sz="1200" b="1" dirty="0">
                          <a:solidFill>
                            <a:schemeClr val="bg1"/>
                          </a:solidFill>
                          <a:latin typeface="Arial Narrow" panose="020B0606020202030204" pitchFamily="34" charset="0"/>
                        </a:rPr>
                        <a:t>RATIONALE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15922">
                <a:tc>
                  <a:txBody>
                    <a:bodyPr/>
                    <a:lstStyle/>
                    <a:p>
                      <a:r>
                        <a:rPr lang="en-AU" sz="1200" b="1" dirty="0">
                          <a:latin typeface="Arial Narrow" panose="020B0606020202030204" pitchFamily="34" charset="0"/>
                        </a:rPr>
                        <a:t>Considered (4-5) </a:t>
                      </a:r>
                    </a:p>
                  </a:txBody>
                  <a:tcPr>
                    <a:solidFill>
                      <a:schemeClr val="bg1">
                        <a:lumMod val="85000"/>
                      </a:schemeClr>
                    </a:solidFill>
                  </a:tcPr>
                </a:tc>
                <a:tc>
                  <a:txBody>
                    <a:bodyPr/>
                    <a:lstStyle/>
                    <a:p>
                      <a:r>
                        <a:rPr lang="en-AU" sz="1200" b="1" dirty="0">
                          <a:latin typeface="Arial Narrow" panose="020B0606020202030204" pitchFamily="34" charset="0"/>
                        </a:rPr>
                        <a:t>Reasonable (2-3)</a:t>
                      </a:r>
                    </a:p>
                  </a:txBody>
                  <a:tcPr>
                    <a:solidFill>
                      <a:schemeClr val="bg1">
                        <a:lumMod val="85000"/>
                      </a:schemeClr>
                    </a:solidFill>
                  </a:tcPr>
                </a:tc>
                <a:extLst>
                  <a:ext uri="{0D108BD9-81ED-4DB2-BD59-A6C34878D82A}">
                    <a16:rowId xmlns:a16="http://schemas.microsoft.com/office/drawing/2014/main" val="2843820462"/>
                  </a:ext>
                </a:extLst>
              </a:tr>
              <a:tr h="700547">
                <a:tc>
                  <a:txBody>
                    <a:bodyPr/>
                    <a:lstStyle/>
                    <a:p>
                      <a:r>
                        <a:rPr lang="en-US" sz="1200" dirty="0">
                          <a:latin typeface="Arial Narrow" panose="020B0606020202030204" pitchFamily="34" charset="0"/>
                        </a:rPr>
                        <a:t>A rationale that shows evidence of careful and deliberate thought and </a:t>
                      </a:r>
                      <a:r>
                        <a:rPr lang="en-US" sz="1200" u="sng" dirty="0">
                          <a:latin typeface="Arial Narrow" panose="020B0606020202030204" pitchFamily="34" charset="0"/>
                        </a:rPr>
                        <a:t>the progression of information from a very BROAD claim to a very SPECIFIC Research Question. </a:t>
                      </a:r>
                    </a:p>
                    <a:p>
                      <a:r>
                        <a:rPr lang="en-US" sz="1200" dirty="0">
                          <a:latin typeface="Arial Narrow" panose="020B0606020202030204" pitchFamily="34" charset="0"/>
                        </a:rPr>
                        <a:t>The sequence of ideas involved in the development of the RQ from the claim is easily seen.  </a:t>
                      </a:r>
                    </a:p>
                    <a:p>
                      <a:r>
                        <a:rPr lang="en-US" sz="1200" dirty="0">
                          <a:latin typeface="Arial Narrow" panose="020B0606020202030204" pitchFamily="34" charset="0"/>
                        </a:rPr>
                        <a:t>Background information about the claim and about the dependent and independent variables in the RQ are there to support the development of the RQ from the claim (otherwise it should not be there). </a:t>
                      </a:r>
                      <a:endParaRPr lang="en-AU" sz="1200" dirty="0">
                        <a:latin typeface="Arial Narrow" panose="020B0606020202030204" pitchFamily="34" charset="0"/>
                      </a:endParaRPr>
                    </a:p>
                  </a:txBody>
                  <a:tcPr/>
                </a:tc>
                <a:tc>
                  <a:txBody>
                    <a:bodyPr/>
                    <a:lstStyle/>
                    <a:p>
                      <a:r>
                        <a:rPr lang="en-US" sz="1200" dirty="0">
                          <a:latin typeface="Arial Narrow" panose="020B0606020202030204" pitchFamily="34" charset="0"/>
                        </a:rPr>
                        <a:t>The information shows the merit in investigating the claim. Information shows a LINK from the claim to the RQ. The science supports this, so it is appropriate. </a:t>
                      </a:r>
                    </a:p>
                    <a:p>
                      <a:r>
                        <a:rPr lang="en-US" sz="1200" dirty="0">
                          <a:latin typeface="Arial Narrow" panose="020B0606020202030204" pitchFamily="34" charset="0"/>
                        </a:rPr>
                        <a:t>The RQ is connected to the syllabus subject matter.</a:t>
                      </a:r>
                      <a:endParaRPr lang="en-AU" sz="1200" dirty="0">
                        <a:latin typeface="Arial Narrow" panose="020B0606020202030204" pitchFamily="34" charset="0"/>
                      </a:endParaRPr>
                    </a:p>
                  </a:txBody>
                  <a:tcPr/>
                </a:tc>
                <a:extLst>
                  <a:ext uri="{0D108BD9-81ED-4DB2-BD59-A6C34878D82A}">
                    <a16:rowId xmlns:a16="http://schemas.microsoft.com/office/drawing/2014/main" val="3920059997"/>
                  </a:ext>
                </a:extLst>
              </a:tr>
            </a:tbl>
          </a:graphicData>
        </a:graphic>
      </p:graphicFrame>
      <p:sp>
        <p:nvSpPr>
          <p:cNvPr id="40" name="Rectangle 39">
            <a:extLst>
              <a:ext uri="{FF2B5EF4-FFF2-40B4-BE49-F238E27FC236}">
                <a16:creationId xmlns:a16="http://schemas.microsoft.com/office/drawing/2014/main" id="{94629199-472E-4063-9096-04F64569314F}"/>
              </a:ext>
            </a:extLst>
          </p:cNvPr>
          <p:cNvSpPr/>
          <p:nvPr/>
        </p:nvSpPr>
        <p:spPr>
          <a:xfrm>
            <a:off x="483846" y="1035857"/>
            <a:ext cx="5827299" cy="3205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 Rationale: a set of reasons, or logical basis for a course of action or decision</a:t>
            </a:r>
          </a:p>
        </p:txBody>
      </p:sp>
      <p:sp>
        <p:nvSpPr>
          <p:cNvPr id="45" name="Rectangle 44">
            <a:extLst>
              <a:ext uri="{FF2B5EF4-FFF2-40B4-BE49-F238E27FC236}">
                <a16:creationId xmlns:a16="http://schemas.microsoft.com/office/drawing/2014/main" id="{4AFE1D10-C08D-48E9-864E-B40D85623CA9}"/>
              </a:ext>
            </a:extLst>
          </p:cNvPr>
          <p:cNvSpPr/>
          <p:nvPr/>
        </p:nvSpPr>
        <p:spPr>
          <a:xfrm>
            <a:off x="501939" y="4472925"/>
            <a:ext cx="5827299" cy="338398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Arial Narrow" panose="020B0606020202030204" pitchFamily="34" charset="0"/>
              </a:rPr>
              <a:t>Student Example (4-5) </a:t>
            </a:r>
          </a:p>
          <a:p>
            <a:pPr algn="just"/>
            <a:r>
              <a:rPr lang="en-US" sz="1000" dirty="0">
                <a:solidFill>
                  <a:schemeClr val="tx1"/>
                </a:solidFill>
                <a:latin typeface="Arial Narrow" panose="020B0606020202030204" pitchFamily="34" charset="0"/>
              </a:rPr>
              <a:t>Climate change is the greatest threat to our environment in modern times. Driven by the increased CO</a:t>
            </a:r>
            <a:r>
              <a:rPr lang="en-US" sz="700" dirty="0">
                <a:solidFill>
                  <a:schemeClr val="tx1"/>
                </a:solidFill>
                <a:latin typeface="Arial Narrow" panose="020B0606020202030204" pitchFamily="34" charset="0"/>
              </a:rPr>
              <a:t>2</a:t>
            </a:r>
            <a:r>
              <a:rPr lang="en-US" sz="1000" dirty="0">
                <a:solidFill>
                  <a:schemeClr val="tx1"/>
                </a:solidFill>
                <a:latin typeface="Arial Narrow" panose="020B0606020202030204" pitchFamily="34" charset="0"/>
              </a:rPr>
              <a:t> over the past century, climate change is the gradual warming of the atmosphere due to the abundance of greenhouse gases such as CO</a:t>
            </a:r>
            <a:r>
              <a:rPr lang="en-US" sz="800" dirty="0">
                <a:solidFill>
                  <a:schemeClr val="tx1"/>
                </a:solidFill>
                <a:latin typeface="Arial Narrow" panose="020B0606020202030204" pitchFamily="34" charset="0"/>
              </a:rPr>
              <a:t>2</a:t>
            </a:r>
            <a:r>
              <a:rPr lang="en-US" sz="1000" dirty="0">
                <a:solidFill>
                  <a:schemeClr val="tx1"/>
                </a:solidFill>
                <a:latin typeface="Arial Narrow" panose="020B0606020202030204" pitchFamily="34" charset="0"/>
              </a:rPr>
              <a:t>, H</a:t>
            </a:r>
            <a:r>
              <a:rPr lang="en-US" sz="800" dirty="0">
                <a:solidFill>
                  <a:schemeClr val="tx1"/>
                </a:solidFill>
                <a:latin typeface="Arial Narrow" panose="020B0606020202030204" pitchFamily="34" charset="0"/>
              </a:rPr>
              <a:t>2</a:t>
            </a:r>
            <a:r>
              <a:rPr lang="en-US" sz="1000" dirty="0">
                <a:solidFill>
                  <a:schemeClr val="tx1"/>
                </a:solidFill>
                <a:latin typeface="Arial Narrow" panose="020B0606020202030204" pitchFamily="34" charset="0"/>
              </a:rPr>
              <a:t>O, N</a:t>
            </a:r>
            <a:r>
              <a:rPr lang="en-US" sz="800" dirty="0">
                <a:solidFill>
                  <a:schemeClr val="tx1"/>
                </a:solidFill>
                <a:latin typeface="Arial Narrow" panose="020B0606020202030204" pitchFamily="34" charset="0"/>
              </a:rPr>
              <a:t>2</a:t>
            </a:r>
            <a:r>
              <a:rPr lang="en-US" sz="1000" dirty="0">
                <a:solidFill>
                  <a:schemeClr val="tx1"/>
                </a:solidFill>
                <a:latin typeface="Arial Narrow" panose="020B0606020202030204" pitchFamily="34" charset="0"/>
              </a:rPr>
              <a:t>O and CH</a:t>
            </a:r>
            <a:r>
              <a:rPr lang="en-US" sz="800" dirty="0">
                <a:solidFill>
                  <a:schemeClr val="tx1"/>
                </a:solidFill>
                <a:latin typeface="Arial Narrow" panose="020B0606020202030204" pitchFamily="34" charset="0"/>
              </a:rPr>
              <a:t>4</a:t>
            </a:r>
            <a:r>
              <a:rPr lang="en-US" sz="1000" dirty="0">
                <a:solidFill>
                  <a:schemeClr val="tx1"/>
                </a:solidFill>
                <a:latin typeface="Arial Narrow" panose="020B0606020202030204" pitchFamily="34" charset="0"/>
              </a:rPr>
              <a:t>; molecules which prevent the heat radiating from earth from escaping the atmosphere (NASA, 2021). Much of this excess heat (&gt;90%) is absorbed into the ocean’s surface due to its high specific heat capacity (SHC) (Cooper, 2019), with over 326±2×1021J of energy introduced into the ocean since the collection of data began in 1956 (NASA, 2021). Subsequently, this increase in SST (sea surface temperature) has disrupted ocean thermodynamics globally, inhibiting the potential for vertical mixing and driving the increase in stratification globally, see Figure 1 (Snider, 2020). This mixing is crucial for the distribution of nutrients through oceanic layers, particularly the mixed layer which resides from the surface downwards to the top of the pycnocline (N.A., 2009). It fosters the growth of a diverse group of essential microscopic producers known as phytoplankton (NASA, 2021). These micro-organisms, responsible for producing between 50-85% of the global oxygen supply annually, </a:t>
            </a:r>
            <a:r>
              <a:rPr lang="en-US" sz="1000" dirty="0" err="1">
                <a:solidFill>
                  <a:schemeClr val="tx1"/>
                </a:solidFill>
                <a:latin typeface="Arial Narrow" panose="020B0606020202030204" pitchFamily="34" charset="0"/>
              </a:rPr>
              <a:t>photosynthesise</a:t>
            </a:r>
            <a:r>
              <a:rPr lang="en-US" sz="1000" dirty="0">
                <a:solidFill>
                  <a:schemeClr val="tx1"/>
                </a:solidFill>
                <a:latin typeface="Arial Narrow" panose="020B0606020202030204" pitchFamily="34" charset="0"/>
              </a:rPr>
              <a:t> to provide much of the energy required to fuel the complex aquatic food web and thus, maintain fish populations globally (Earth Sky, 2015). Subsequently, to address the broad claim </a:t>
            </a:r>
            <a:r>
              <a:rPr lang="en-US" sz="1000" b="1" dirty="0">
                <a:solidFill>
                  <a:schemeClr val="tx1"/>
                </a:solidFill>
                <a:latin typeface="Arial Narrow" panose="020B0606020202030204" pitchFamily="34" charset="0"/>
              </a:rPr>
              <a:t>“Climate change is altering ocean thermal regimes which will have a profound effect on fish populations</a:t>
            </a:r>
            <a:r>
              <a:rPr lang="en-US" sz="1000" dirty="0">
                <a:solidFill>
                  <a:schemeClr val="tx1"/>
                </a:solidFill>
                <a:latin typeface="Arial Narrow" panose="020B0606020202030204" pitchFamily="34" charset="0"/>
              </a:rPr>
              <a:t>”, phytoplankton populations will form the focus of this investigation as a direct indicator for overall fish populations. With global warming only projected to increase SST and thus, drive stratification levels further, this investigation will focus on the significance of an increasing SST on stratification in surface layers and its respective effect on global primary production (phytoplankton abundance). Therefore, the research question is as follows: </a:t>
            </a:r>
          </a:p>
          <a:p>
            <a:pPr algn="just"/>
            <a:r>
              <a:rPr lang="en-US" sz="1000" b="1" dirty="0">
                <a:solidFill>
                  <a:schemeClr val="tx1"/>
                </a:solidFill>
                <a:latin typeface="Arial Narrow" panose="020B0606020202030204" pitchFamily="34" charset="0"/>
              </a:rPr>
              <a:t>RQ:  How does the increase in ocean stratification, resulting from an increase in SST affect primary production in the mixed layer, as a result of the reduction in the exchange of cold, nutrient rich water vital for the growth of phytoplankton? </a:t>
            </a:r>
          </a:p>
          <a:p>
            <a:pPr algn="ctr"/>
            <a:endParaRPr lang="en-US" sz="1200" b="1" dirty="0">
              <a:solidFill>
                <a:schemeClr val="tx1"/>
              </a:solidFill>
              <a:latin typeface="Arial Narrow" panose="020B0606020202030204" pitchFamily="34" charset="0"/>
            </a:endParaRPr>
          </a:p>
        </p:txBody>
      </p:sp>
      <p:sp>
        <p:nvSpPr>
          <p:cNvPr id="47" name="Arrow: Down 46">
            <a:extLst>
              <a:ext uri="{FF2B5EF4-FFF2-40B4-BE49-F238E27FC236}">
                <a16:creationId xmlns:a16="http://schemas.microsoft.com/office/drawing/2014/main" id="{FEAB411C-F766-4D5E-8DB9-3486FA4F635E}"/>
              </a:ext>
            </a:extLst>
          </p:cNvPr>
          <p:cNvSpPr/>
          <p:nvPr/>
        </p:nvSpPr>
        <p:spPr>
          <a:xfrm>
            <a:off x="1215977" y="1930048"/>
            <a:ext cx="296968" cy="151481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5D41F09A-0FF4-47BA-994E-A03ECD94AAAF}"/>
              </a:ext>
            </a:extLst>
          </p:cNvPr>
          <p:cNvSpPr txBox="1"/>
          <p:nvPr/>
        </p:nvSpPr>
        <p:spPr>
          <a:xfrm rot="3943124">
            <a:off x="270705" y="2834839"/>
            <a:ext cx="1267874" cy="276999"/>
          </a:xfrm>
          <a:prstGeom prst="rect">
            <a:avLst/>
          </a:prstGeom>
          <a:noFill/>
        </p:spPr>
        <p:txBody>
          <a:bodyPr wrap="square" rtlCol="0">
            <a:spAutoFit/>
          </a:bodyPr>
          <a:lstStyle/>
          <a:p>
            <a:r>
              <a:rPr lang="en-AU" sz="1200" dirty="0">
                <a:latin typeface="Arial Narrow" panose="020B0606020202030204" pitchFamily="34" charset="0"/>
              </a:rPr>
              <a:t>Rationale</a:t>
            </a:r>
          </a:p>
        </p:txBody>
      </p:sp>
      <p:sp>
        <p:nvSpPr>
          <p:cNvPr id="48" name="Rectangle 47">
            <a:extLst>
              <a:ext uri="{FF2B5EF4-FFF2-40B4-BE49-F238E27FC236}">
                <a16:creationId xmlns:a16="http://schemas.microsoft.com/office/drawing/2014/main" id="{6CA9DA44-CCD3-4716-9E92-BFB4ADEA7220}"/>
              </a:ext>
            </a:extLst>
          </p:cNvPr>
          <p:cNvSpPr/>
          <p:nvPr/>
        </p:nvSpPr>
        <p:spPr>
          <a:xfrm>
            <a:off x="496785" y="7947851"/>
            <a:ext cx="5827299" cy="77379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bg1"/>
                </a:solidFill>
                <a:latin typeface="Arial Narrow" panose="020B0606020202030204" pitchFamily="34" charset="0"/>
              </a:rPr>
              <a:t>Question: What is a Rationale? Answer by filling in the BLANKS  </a:t>
            </a:r>
            <a:r>
              <a:rPr lang="en-US" sz="1200" b="1" dirty="0">
                <a:solidFill>
                  <a:schemeClr val="bg1">
                    <a:lumMod val="85000"/>
                  </a:schemeClr>
                </a:solidFill>
                <a:latin typeface="Arial Narrow" panose="020B0606020202030204" pitchFamily="34" charset="0"/>
              </a:rPr>
              <a:t>(</a:t>
            </a:r>
            <a:r>
              <a:rPr lang="en-US" sz="1200" b="1" i="1" dirty="0">
                <a:solidFill>
                  <a:schemeClr val="bg1">
                    <a:lumMod val="85000"/>
                  </a:schemeClr>
                </a:solidFill>
                <a:latin typeface="Arial Narrow" panose="020B0606020202030204" pitchFamily="34" charset="0"/>
              </a:rPr>
              <a:t>hint: </a:t>
            </a:r>
            <a:r>
              <a:rPr lang="en-US" sz="1200" b="1" dirty="0">
                <a:solidFill>
                  <a:schemeClr val="bg1">
                    <a:lumMod val="85000"/>
                  </a:schemeClr>
                </a:solidFill>
                <a:latin typeface="Arial Narrow" panose="020B0606020202030204" pitchFamily="34" charset="0"/>
              </a:rPr>
              <a:t>see underlined)</a:t>
            </a:r>
          </a:p>
          <a:p>
            <a:endParaRPr lang="en-US" sz="1200" b="1" dirty="0">
              <a:solidFill>
                <a:schemeClr val="bg1"/>
              </a:solidFill>
              <a:latin typeface="Arial Narrow" panose="020B0606020202030204" pitchFamily="34" charset="0"/>
            </a:endParaRPr>
          </a:p>
          <a:p>
            <a:r>
              <a:rPr lang="en-US" sz="1200" b="1" dirty="0">
                <a:solidFill>
                  <a:schemeClr val="bg1"/>
                </a:solidFill>
                <a:latin typeface="Arial Narrow" panose="020B0606020202030204" pitchFamily="34" charset="0"/>
              </a:rPr>
              <a:t>The progression of information from                                                 to…. </a:t>
            </a:r>
          </a:p>
        </p:txBody>
      </p:sp>
      <p:sp>
        <p:nvSpPr>
          <p:cNvPr id="28" name="Rectangle 27">
            <a:extLst>
              <a:ext uri="{FF2B5EF4-FFF2-40B4-BE49-F238E27FC236}">
                <a16:creationId xmlns:a16="http://schemas.microsoft.com/office/drawing/2014/main" id="{7A11874F-5D13-4EBE-9C9B-B973834AAA63}"/>
              </a:ext>
            </a:extLst>
          </p:cNvPr>
          <p:cNvSpPr/>
          <p:nvPr/>
        </p:nvSpPr>
        <p:spPr>
          <a:xfrm>
            <a:off x="2881615" y="8222763"/>
            <a:ext cx="1498477" cy="41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58F44FED-CA09-4973-960A-0AFAE7319645}"/>
              </a:ext>
            </a:extLst>
          </p:cNvPr>
          <p:cNvSpPr/>
          <p:nvPr/>
        </p:nvSpPr>
        <p:spPr>
          <a:xfrm>
            <a:off x="4766887" y="8221527"/>
            <a:ext cx="1439085" cy="41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17">
            <a:extLst>
              <a:ext uri="{FF2B5EF4-FFF2-40B4-BE49-F238E27FC236}">
                <a16:creationId xmlns:a16="http://schemas.microsoft.com/office/drawing/2014/main" id="{4B274518-D6F2-8296-D2D5-F8FA3AD4F678}"/>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 name="Straight Connector 2">
            <a:extLst>
              <a:ext uri="{FF2B5EF4-FFF2-40B4-BE49-F238E27FC236}">
                <a16:creationId xmlns:a16="http://schemas.microsoft.com/office/drawing/2014/main" id="{5667B43B-F84A-6F93-1C72-8EFC612C058A}"/>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63A7764-4FF4-3949-E2EC-E17072E48D99}"/>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E45EDFCC-DAAA-955E-6B1D-6B9B3700A1E4}"/>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34197077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86691"/>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Research Question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The Research Question (in an IA3) addresses a claim (or an aspect of a claim)</a:t>
            </a:r>
          </a:p>
          <a:p>
            <a:pPr algn="ctr"/>
            <a:r>
              <a:rPr lang="en-US" sz="900" b="1" dirty="0">
                <a:solidFill>
                  <a:schemeClr val="tx1"/>
                </a:solidFill>
                <a:latin typeface="Arial Narrow" panose="020B0606020202030204" pitchFamily="34" charset="0"/>
              </a:rPr>
              <a:t>Claim: an assertion made </a:t>
            </a:r>
            <a:r>
              <a:rPr lang="en-US" sz="900" b="1" i="1" dirty="0">
                <a:solidFill>
                  <a:schemeClr val="tx1"/>
                </a:solidFill>
                <a:latin typeface="Arial Narrow" panose="020B0606020202030204" pitchFamily="34" charset="0"/>
              </a:rPr>
              <a:t>without</a:t>
            </a:r>
            <a:r>
              <a:rPr lang="en-US" sz="900" b="1" dirty="0">
                <a:solidFill>
                  <a:schemeClr val="tx1"/>
                </a:solidFill>
                <a:latin typeface="Arial Narrow" panose="020B0606020202030204" pitchFamily="34" charset="0"/>
              </a:rPr>
              <a:t> any accompanying evidence to support it</a:t>
            </a:r>
          </a:p>
        </p:txBody>
      </p:sp>
      <p:sp>
        <p:nvSpPr>
          <p:cNvPr id="12" name="TextBox 11">
            <a:extLst>
              <a:ext uri="{FF2B5EF4-FFF2-40B4-BE49-F238E27FC236}">
                <a16:creationId xmlns:a16="http://schemas.microsoft.com/office/drawing/2014/main" id="{8A95395B-9E1A-E989-9302-7262D351C07F}"/>
              </a:ext>
            </a:extLst>
          </p:cNvPr>
          <p:cNvSpPr txBox="1"/>
          <p:nvPr/>
        </p:nvSpPr>
        <p:spPr>
          <a:xfrm>
            <a:off x="465754" y="1527542"/>
            <a:ext cx="5890307" cy="4801314"/>
          </a:xfrm>
          <a:prstGeom prst="rect">
            <a:avLst/>
          </a:prstGeom>
          <a:noFill/>
        </p:spPr>
        <p:txBody>
          <a:bodyPr wrap="square" rtlCol="0">
            <a:spAutoFit/>
          </a:bodyPr>
          <a:lstStyle/>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b="1"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dirty="0">
              <a:latin typeface="Arial Narrow" panose="020B0606020202030204" pitchFamily="34" charset="0"/>
            </a:endParaRPr>
          </a:p>
          <a:p>
            <a:r>
              <a:rPr lang="en-US" sz="1200" dirty="0">
                <a:latin typeface="Arial Narrow" panose="020B0606020202030204" pitchFamily="34" charset="0"/>
              </a:rPr>
              <a:t>	RQ: To what extent is overfishing causing declines in world Bluefin Tuna fisheries?</a:t>
            </a:r>
          </a:p>
          <a:p>
            <a:endParaRPr lang="en-US" sz="1200" dirty="0">
              <a:latin typeface="Arial Narrow" panose="020B0606020202030204" pitchFamily="34" charset="0"/>
            </a:endParaRPr>
          </a:p>
          <a:p>
            <a:r>
              <a:rPr lang="en-US" sz="1200" dirty="0">
                <a:latin typeface="Arial Narrow" panose="020B0606020202030204" pitchFamily="34" charset="0"/>
              </a:rPr>
              <a:t>	RQ: What effect does Global Longline Fishing have on the population of Southern 	Bluefin Tuna (</a:t>
            </a:r>
            <a:r>
              <a:rPr lang="en-US" sz="1200" i="1" dirty="0">
                <a:latin typeface="Arial Narrow" panose="020B0606020202030204" pitchFamily="34" charset="0"/>
              </a:rPr>
              <a:t>Thunnus </a:t>
            </a:r>
            <a:r>
              <a:rPr lang="en-US" sz="1200" i="1" dirty="0" err="1">
                <a:latin typeface="Arial Narrow" panose="020B0606020202030204" pitchFamily="34" charset="0"/>
              </a:rPr>
              <a:t>maccoyii</a:t>
            </a:r>
            <a:r>
              <a:rPr lang="en-US" sz="1200" i="1" dirty="0">
                <a:latin typeface="Arial Narrow" panose="020B0606020202030204" pitchFamily="34" charset="0"/>
              </a:rPr>
              <a:t>) </a:t>
            </a:r>
            <a:r>
              <a:rPr lang="en-US" sz="1200" dirty="0">
                <a:latin typeface="Arial Narrow" panose="020B0606020202030204" pitchFamily="34" charset="0"/>
              </a:rPr>
              <a:t>before and after the introduction of the Commission 	for the Conservation of Southern Bluefin Tuna? </a:t>
            </a:r>
          </a:p>
          <a:p>
            <a:endParaRPr lang="en-US" sz="1200" dirty="0">
              <a:latin typeface="Arial Narrow" panose="020B0606020202030204" pitchFamily="34" charset="0"/>
            </a:endParaRPr>
          </a:p>
          <a:p>
            <a:r>
              <a:rPr lang="en-US" sz="1200" dirty="0">
                <a:latin typeface="Arial Narrow" panose="020B0606020202030204" pitchFamily="34" charset="0"/>
              </a:rPr>
              <a:t>	</a:t>
            </a:r>
          </a:p>
          <a:p>
            <a:r>
              <a:rPr lang="en-US" sz="1200" dirty="0">
                <a:latin typeface="Arial Narrow" panose="020B0606020202030204" pitchFamily="34" charset="0"/>
              </a:rPr>
              <a:t>	</a:t>
            </a:r>
          </a:p>
          <a:p>
            <a:r>
              <a:rPr lang="en-US" sz="1200" dirty="0">
                <a:latin typeface="Arial Narrow" panose="020B0606020202030204" pitchFamily="34" charset="0"/>
              </a:rPr>
              <a:t>	 </a:t>
            </a:r>
            <a:endParaRPr lang="en-AU" sz="1400" b="1" dirty="0">
              <a:latin typeface="Arial Narrow" panose="020B0606020202030204" pitchFamily="34" charset="0"/>
            </a:endParaRPr>
          </a:p>
        </p:txBody>
      </p:sp>
      <p:sp>
        <p:nvSpPr>
          <p:cNvPr id="21" name="Rectangle 20">
            <a:extLst>
              <a:ext uri="{FF2B5EF4-FFF2-40B4-BE49-F238E27FC236}">
                <a16:creationId xmlns:a16="http://schemas.microsoft.com/office/drawing/2014/main" id="{1FCFCE77-BBC0-0522-D0CD-12B4482B8137}"/>
              </a:ext>
            </a:extLst>
          </p:cNvPr>
          <p:cNvSpPr/>
          <p:nvPr/>
        </p:nvSpPr>
        <p:spPr>
          <a:xfrm>
            <a:off x="485479" y="3645417"/>
            <a:ext cx="5827299" cy="79412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bg1"/>
                </a:solidFill>
                <a:latin typeface="Arial Narrow" panose="020B0606020202030204" pitchFamily="34" charset="0"/>
              </a:rPr>
              <a:t>Activity: Below are 2 research questions from past student papers responding to the following claim: “</a:t>
            </a:r>
            <a:r>
              <a:rPr lang="en-US" sz="1200" b="1" i="1" dirty="0">
                <a:solidFill>
                  <a:schemeClr val="bg1"/>
                </a:solidFill>
                <a:latin typeface="Arial Narrow" panose="020B0606020202030204" pitchFamily="34" charset="0"/>
              </a:rPr>
              <a:t>More effective fishing techniques are impacting on marine life and habitats</a:t>
            </a:r>
            <a:r>
              <a:rPr lang="en-US" sz="1200" b="1" dirty="0">
                <a:solidFill>
                  <a:schemeClr val="bg1"/>
                </a:solidFill>
                <a:latin typeface="Arial Narrow" panose="020B0606020202030204" pitchFamily="34" charset="0"/>
              </a:rPr>
              <a:t>”. </a:t>
            </a:r>
          </a:p>
          <a:p>
            <a:r>
              <a:rPr lang="en-US" sz="1200" b="1" dirty="0">
                <a:solidFill>
                  <a:schemeClr val="bg1"/>
                </a:solidFill>
                <a:latin typeface="Arial Narrow" panose="020B0606020202030204" pitchFamily="34" charset="0"/>
              </a:rPr>
              <a:t>In the box beside each RQ, indicate if the RQ is a 2-3 (relevant) or a 4-5 (specific </a:t>
            </a:r>
            <a:r>
              <a:rPr lang="en-US" sz="1200" b="1" i="1" dirty="0">
                <a:solidFill>
                  <a:schemeClr val="bg1"/>
                </a:solidFill>
                <a:latin typeface="Arial Narrow" panose="020B0606020202030204" pitchFamily="34" charset="0"/>
              </a:rPr>
              <a:t>and</a:t>
            </a:r>
            <a:r>
              <a:rPr lang="en-US" sz="1200" b="1" dirty="0">
                <a:solidFill>
                  <a:schemeClr val="bg1"/>
                </a:solidFill>
                <a:latin typeface="Arial Narrow" panose="020B0606020202030204" pitchFamily="34" charset="0"/>
              </a:rPr>
              <a:t> relevant).</a:t>
            </a:r>
          </a:p>
        </p:txBody>
      </p:sp>
      <p:sp>
        <p:nvSpPr>
          <p:cNvPr id="2" name="Rectangle 1">
            <a:extLst>
              <a:ext uri="{FF2B5EF4-FFF2-40B4-BE49-F238E27FC236}">
                <a16:creationId xmlns:a16="http://schemas.microsoft.com/office/drawing/2014/main" id="{07DE4DD4-24B3-4280-CC24-B0D570D30825}"/>
              </a:ext>
            </a:extLst>
          </p:cNvPr>
          <p:cNvSpPr/>
          <p:nvPr/>
        </p:nvSpPr>
        <p:spPr>
          <a:xfrm>
            <a:off x="659062" y="4572000"/>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420541A2-55F8-B5B2-D69D-F37AAABA2F90}"/>
              </a:ext>
            </a:extLst>
          </p:cNvPr>
          <p:cNvSpPr/>
          <p:nvPr/>
        </p:nvSpPr>
        <p:spPr>
          <a:xfrm>
            <a:off x="665051" y="5128329"/>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8CAD6BCE-D78F-B181-0DDB-C4628F935070}"/>
              </a:ext>
            </a:extLst>
          </p:cNvPr>
          <p:cNvSpPr/>
          <p:nvPr/>
        </p:nvSpPr>
        <p:spPr>
          <a:xfrm>
            <a:off x="501939" y="5718077"/>
            <a:ext cx="5827299" cy="299875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200" b="1" dirty="0">
                <a:solidFill>
                  <a:schemeClr val="tx1"/>
                </a:solidFill>
                <a:latin typeface="Arial Narrow" panose="020B0606020202030204" pitchFamily="34" charset="0"/>
              </a:rPr>
              <a:t>Activity: Write a RELEVANT (general) research question (3-4) that addresses a claim (or an aspect of a claim) assigned by your teacher.</a:t>
            </a:r>
          </a:p>
          <a:p>
            <a:pPr algn="just"/>
            <a:endParaRPr lang="en-US" sz="1200" b="1" dirty="0">
              <a:solidFill>
                <a:schemeClr val="tx1"/>
              </a:solidFill>
              <a:latin typeface="Arial Narrow" panose="020B0606020202030204" pitchFamily="34" charset="0"/>
            </a:endParaRPr>
          </a:p>
          <a:p>
            <a:pPr algn="just"/>
            <a:endParaRPr lang="en-US" sz="1200" b="1" dirty="0">
              <a:solidFill>
                <a:schemeClr val="tx1"/>
              </a:solidFill>
              <a:latin typeface="Arial Narrow" panose="020B0606020202030204" pitchFamily="34" charset="0"/>
            </a:endParaRPr>
          </a:p>
          <a:p>
            <a:pPr algn="just"/>
            <a:endParaRPr lang="en-US" sz="1200" b="1" dirty="0">
              <a:solidFill>
                <a:schemeClr val="tx1"/>
              </a:solidFill>
              <a:latin typeface="Arial Narrow" panose="020B0606020202030204" pitchFamily="34" charset="0"/>
            </a:endParaRPr>
          </a:p>
          <a:p>
            <a:pPr algn="just"/>
            <a:endParaRPr lang="en-US" sz="1200" b="1" dirty="0">
              <a:solidFill>
                <a:schemeClr val="tx1"/>
              </a:solidFill>
              <a:latin typeface="Arial Narrow" panose="020B0606020202030204" pitchFamily="34" charset="0"/>
            </a:endParaRPr>
          </a:p>
          <a:p>
            <a:pPr algn="just"/>
            <a:endParaRPr lang="en-US" sz="1600" b="1" dirty="0">
              <a:solidFill>
                <a:schemeClr val="tx1"/>
              </a:solidFill>
              <a:latin typeface="Arial Narrow" panose="020B0606020202030204" pitchFamily="34" charset="0"/>
            </a:endParaRPr>
          </a:p>
          <a:p>
            <a:pPr algn="just"/>
            <a:r>
              <a:rPr lang="en-US" sz="1200" b="1" dirty="0">
                <a:solidFill>
                  <a:schemeClr val="tx1"/>
                </a:solidFill>
                <a:latin typeface="Arial Narrow" panose="020B0606020202030204" pitchFamily="34" charset="0"/>
              </a:rPr>
              <a:t>Activity: Add more detail to the Dependent and Independent Variables to make them more SPECIFIC (4-5)   </a:t>
            </a:r>
            <a:r>
              <a:rPr lang="en-US" sz="1100" i="1" dirty="0">
                <a:solidFill>
                  <a:schemeClr val="tx1"/>
                </a:solidFill>
                <a:latin typeface="Arial Narrow" panose="020B0606020202030204" pitchFamily="34" charset="0"/>
              </a:rPr>
              <a:t>Hint: </a:t>
            </a:r>
            <a:r>
              <a:rPr lang="en-US" sz="1100" dirty="0">
                <a:solidFill>
                  <a:schemeClr val="tx1"/>
                </a:solidFill>
                <a:latin typeface="Arial Narrow" panose="020B0606020202030204" pitchFamily="34" charset="0"/>
              </a:rPr>
              <a:t>make sure your evidence can still (collectively) answer the RQ and address the claim. </a:t>
            </a:r>
            <a:endParaRPr lang="en-US" sz="1200"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C360F389-200E-5185-740D-3970F9020E87}"/>
              </a:ext>
            </a:extLst>
          </p:cNvPr>
          <p:cNvSpPr/>
          <p:nvPr/>
        </p:nvSpPr>
        <p:spPr>
          <a:xfrm>
            <a:off x="559538" y="6194064"/>
            <a:ext cx="5699469" cy="843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69ECDE42-A6D5-9CC5-179C-2DF515A06021}"/>
              </a:ext>
            </a:extLst>
          </p:cNvPr>
          <p:cNvSpPr/>
          <p:nvPr/>
        </p:nvSpPr>
        <p:spPr>
          <a:xfrm>
            <a:off x="559539" y="7564500"/>
            <a:ext cx="5699469" cy="1082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6DA8EB5-72C9-D90E-472C-777ABE426A2E}"/>
              </a:ext>
            </a:extLst>
          </p:cNvPr>
          <p:cNvSpPr txBox="1"/>
          <p:nvPr/>
        </p:nvSpPr>
        <p:spPr>
          <a:xfrm>
            <a:off x="567575" y="6205746"/>
            <a:ext cx="5597729" cy="276999"/>
          </a:xfrm>
          <a:prstGeom prst="rect">
            <a:avLst/>
          </a:prstGeom>
          <a:noFill/>
        </p:spPr>
        <p:txBody>
          <a:bodyPr wrap="square" rtlCol="0">
            <a:spAutoFit/>
          </a:bodyPr>
          <a:lstStyle/>
          <a:p>
            <a:r>
              <a:rPr lang="en-AU" sz="1200" b="1" dirty="0">
                <a:latin typeface="Arial Narrow" panose="020B0606020202030204" pitchFamily="34" charset="0"/>
              </a:rPr>
              <a:t>RQ (2-3):</a:t>
            </a:r>
            <a:endParaRPr lang="en-AU" sz="1200" dirty="0">
              <a:solidFill>
                <a:schemeClr val="tx1">
                  <a:lumMod val="65000"/>
                  <a:lumOff val="35000"/>
                </a:schemeClr>
              </a:solidFill>
              <a:latin typeface="Comic Sans MS" panose="030F0702030302020204" pitchFamily="66" charset="0"/>
            </a:endParaRPr>
          </a:p>
        </p:txBody>
      </p:sp>
      <p:sp>
        <p:nvSpPr>
          <p:cNvPr id="23" name="TextBox 22">
            <a:extLst>
              <a:ext uri="{FF2B5EF4-FFF2-40B4-BE49-F238E27FC236}">
                <a16:creationId xmlns:a16="http://schemas.microsoft.com/office/drawing/2014/main" id="{5714B290-CE78-08EB-9833-6AF516FF808F}"/>
              </a:ext>
            </a:extLst>
          </p:cNvPr>
          <p:cNvSpPr txBox="1"/>
          <p:nvPr/>
        </p:nvSpPr>
        <p:spPr>
          <a:xfrm>
            <a:off x="586572" y="7616458"/>
            <a:ext cx="5578732" cy="276999"/>
          </a:xfrm>
          <a:prstGeom prst="rect">
            <a:avLst/>
          </a:prstGeom>
          <a:noFill/>
        </p:spPr>
        <p:txBody>
          <a:bodyPr wrap="square" rtlCol="0">
            <a:spAutoFit/>
          </a:bodyPr>
          <a:lstStyle/>
          <a:p>
            <a:r>
              <a:rPr lang="en-AU" sz="1200" b="1" dirty="0">
                <a:latin typeface="Arial Narrow" panose="020B0606020202030204" pitchFamily="34" charset="0"/>
              </a:rPr>
              <a:t>RQ (4-5):</a:t>
            </a:r>
            <a:endParaRPr lang="en-AU" sz="1200" b="1" dirty="0">
              <a:solidFill>
                <a:schemeClr val="tx1">
                  <a:lumMod val="65000"/>
                  <a:lumOff val="35000"/>
                </a:schemeClr>
              </a:solidFill>
              <a:latin typeface="Comic Sans MS" panose="030F0702030302020204" pitchFamily="66" charset="0"/>
            </a:endParaRPr>
          </a:p>
        </p:txBody>
      </p:sp>
      <p:graphicFrame>
        <p:nvGraphicFramePr>
          <p:cNvPr id="3" name="Table 12">
            <a:extLst>
              <a:ext uri="{FF2B5EF4-FFF2-40B4-BE49-F238E27FC236}">
                <a16:creationId xmlns:a16="http://schemas.microsoft.com/office/drawing/2014/main" id="{C4F64C11-2544-1422-8142-59B74737A823}"/>
              </a:ext>
            </a:extLst>
          </p:cNvPr>
          <p:cNvGraphicFramePr>
            <a:graphicFrameLocks noGrp="1"/>
          </p:cNvGraphicFramePr>
          <p:nvPr>
            <p:extLst>
              <p:ext uri="{D42A27DB-BD31-4B8C-83A1-F6EECF244321}">
                <p14:modId xmlns:p14="http://schemas.microsoft.com/office/powerpoint/2010/main" val="595553533"/>
              </p:ext>
            </p:extLst>
          </p:nvPr>
        </p:nvGraphicFramePr>
        <p:xfrm>
          <a:off x="495622" y="1570217"/>
          <a:ext cx="5827299" cy="2011680"/>
        </p:xfrm>
        <a:graphic>
          <a:graphicData uri="http://schemas.openxmlformats.org/drawingml/2006/table">
            <a:tbl>
              <a:tblPr firstRow="1" bandRow="1">
                <a:tableStyleId>{5940675A-B579-460E-94D1-54222C63F5DA}</a:tableStyleId>
              </a:tblPr>
              <a:tblGrid>
                <a:gridCol w="2717354">
                  <a:extLst>
                    <a:ext uri="{9D8B030D-6E8A-4147-A177-3AD203B41FA5}">
                      <a16:colId xmlns:a16="http://schemas.microsoft.com/office/drawing/2014/main" val="4119709212"/>
                    </a:ext>
                  </a:extLst>
                </a:gridCol>
                <a:gridCol w="3109945">
                  <a:extLst>
                    <a:ext uri="{9D8B030D-6E8A-4147-A177-3AD203B41FA5}">
                      <a16:colId xmlns:a16="http://schemas.microsoft.com/office/drawing/2014/main" val="643899372"/>
                    </a:ext>
                  </a:extLst>
                </a:gridCol>
              </a:tblGrid>
              <a:tr h="177747">
                <a:tc gridSpan="2">
                  <a:txBody>
                    <a:bodyPr/>
                    <a:lstStyle/>
                    <a:p>
                      <a:r>
                        <a:rPr lang="en-AU" sz="1200" b="1" dirty="0">
                          <a:solidFill>
                            <a:schemeClr val="bg1"/>
                          </a:solidFill>
                          <a:latin typeface="Arial Narrow" panose="020B0606020202030204" pitchFamily="34" charset="0"/>
                        </a:rPr>
                        <a:t>SCIENTIFIC ARGUMENTS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177747">
                <a:tc>
                  <a:txBody>
                    <a:bodyPr/>
                    <a:lstStyle/>
                    <a:p>
                      <a:pPr algn="ctr"/>
                      <a:r>
                        <a:rPr lang="en-AU" sz="1200" b="1" dirty="0">
                          <a:latin typeface="Arial Narrow" panose="020B0606020202030204" pitchFamily="34" charset="0"/>
                        </a:rPr>
                        <a:t>Specific AND Relevant (4-5) </a:t>
                      </a:r>
                    </a:p>
                  </a:txBody>
                  <a:tcPr anchor="ctr">
                    <a:solidFill>
                      <a:schemeClr val="bg1">
                        <a:lumMod val="85000"/>
                      </a:schemeClr>
                    </a:solidFill>
                  </a:tcPr>
                </a:tc>
                <a:tc>
                  <a:txBody>
                    <a:bodyPr/>
                    <a:lstStyle/>
                    <a:p>
                      <a:pPr algn="ctr"/>
                      <a:r>
                        <a:rPr lang="en-AU" sz="1200" b="1" dirty="0">
                          <a:latin typeface="Arial Narrow" panose="020B0606020202030204" pitchFamily="34" charset="0"/>
                        </a:rPr>
                        <a:t>Relevant (2-3)</a:t>
                      </a:r>
                    </a:p>
                  </a:txBody>
                  <a:tcPr anchor="ctr">
                    <a:solidFill>
                      <a:schemeClr val="bg1">
                        <a:lumMod val="85000"/>
                      </a:schemeClr>
                    </a:solidFill>
                  </a:tcPr>
                </a:tc>
                <a:extLst>
                  <a:ext uri="{0D108BD9-81ED-4DB2-BD59-A6C34878D82A}">
                    <a16:rowId xmlns:a16="http://schemas.microsoft.com/office/drawing/2014/main" val="2843820462"/>
                  </a:ext>
                </a:extLst>
              </a:tr>
              <a:tr h="1179552">
                <a:tc>
                  <a:txBody>
                    <a:bodyPr/>
                    <a:lstStyle/>
                    <a:p>
                      <a:pPr marL="171450" indent="-171450" algn="l">
                        <a:buFont typeface="Arial" panose="020B0604020202020204" pitchFamily="34" charset="0"/>
                        <a:buChar char="•"/>
                      </a:pPr>
                      <a:r>
                        <a:rPr lang="en-US" sz="1200" dirty="0">
                          <a:latin typeface="Arial Narrow" panose="020B0606020202030204" pitchFamily="34" charset="0"/>
                        </a:rPr>
                        <a:t>Specific (clearly defined, identified, narrowed down) </a:t>
                      </a:r>
                      <a:r>
                        <a:rPr lang="en-US" sz="1200" i="0" dirty="0">
                          <a:latin typeface="Arial Narrow" panose="020B0606020202030204" pitchFamily="34" charset="0"/>
                        </a:rPr>
                        <a:t>AND</a:t>
                      </a:r>
                      <a:r>
                        <a:rPr lang="en-US" sz="1200" i="1" dirty="0">
                          <a:latin typeface="Arial Narrow" panose="020B0606020202030204" pitchFamily="34" charset="0"/>
                        </a:rPr>
                        <a:t> </a:t>
                      </a:r>
                      <a:r>
                        <a:rPr lang="en-US" sz="1200" dirty="0">
                          <a:latin typeface="Arial Narrow" panose="020B0606020202030204" pitchFamily="34" charset="0"/>
                        </a:rPr>
                        <a:t>relevant </a:t>
                      </a:r>
                    </a:p>
                    <a:p>
                      <a:pPr marL="171450" indent="-171450" algn="l">
                        <a:buFont typeface="Arial" panose="020B0604020202020204" pitchFamily="34" charset="0"/>
                        <a:buChar char="•"/>
                      </a:pPr>
                      <a:r>
                        <a:rPr lang="en-US" sz="1200" dirty="0">
                          <a:latin typeface="Arial Narrow" panose="020B0606020202030204" pitchFamily="34" charset="0"/>
                        </a:rPr>
                        <a:t>BOTH the Dependent variable</a:t>
                      </a:r>
                      <a:r>
                        <a:rPr lang="en-US" sz="1200" i="1" dirty="0">
                          <a:latin typeface="Arial Narrow" panose="020B0606020202030204" pitchFamily="34" charset="0"/>
                        </a:rPr>
                        <a:t> and </a:t>
                      </a:r>
                      <a:r>
                        <a:rPr lang="en-US" sz="1200" dirty="0">
                          <a:latin typeface="Arial Narrow" panose="020B0606020202030204" pitchFamily="34" charset="0"/>
                        </a:rPr>
                        <a:t>Independent variables are specific</a:t>
                      </a:r>
                    </a:p>
                    <a:p>
                      <a:pPr marL="171450" indent="-171450" algn="l">
                        <a:buFont typeface="Arial" panose="020B0604020202020204" pitchFamily="34" charset="0"/>
                        <a:buChar char="•"/>
                      </a:pPr>
                      <a:r>
                        <a:rPr lang="en-US" sz="1200" dirty="0">
                          <a:latin typeface="Arial Narrow" panose="020B0606020202030204" pitchFamily="34" charset="0"/>
                        </a:rPr>
                        <a:t>The RQ includes specific measures of each variable.</a:t>
                      </a: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It is NOT copied or reworded from existing paper.</a:t>
                      </a:r>
                    </a:p>
                    <a:p>
                      <a:pPr marL="171450" indent="-171450" algn="just">
                        <a:buFont typeface="Arial" panose="020B0604020202020204" pitchFamily="34" charset="0"/>
                        <a:buChar char="•"/>
                      </a:pPr>
                      <a:r>
                        <a:rPr lang="en-US" sz="1200" dirty="0">
                          <a:latin typeface="Arial Narrow" panose="020B0606020202030204" pitchFamily="34" charset="0"/>
                        </a:rPr>
                        <a:t>Directly relates to the claim (or an aspect of the claim) and syllabus subject matter.</a:t>
                      </a:r>
                    </a:p>
                    <a:p>
                      <a:pPr marL="171450" indent="-171450">
                        <a:buFont typeface="Arial" panose="020B0604020202020204" pitchFamily="34" charset="0"/>
                        <a:buChar char="•"/>
                      </a:pPr>
                      <a:r>
                        <a:rPr lang="en-US" sz="1200" dirty="0">
                          <a:latin typeface="Arial Narrow" panose="020B0606020202030204" pitchFamily="34" charset="0"/>
                        </a:rPr>
                        <a:t>BUT....it is NOT </a:t>
                      </a:r>
                      <a:r>
                        <a:rPr lang="en-US" sz="1200" i="1" dirty="0">
                          <a:latin typeface="Arial Narrow" panose="020B0606020202030204" pitchFamily="34" charset="0"/>
                        </a:rPr>
                        <a:t>specific </a:t>
                      </a:r>
                      <a:r>
                        <a:rPr lang="en-US" sz="1200" i="0" dirty="0">
                          <a:latin typeface="Arial Narrow" panose="020B0606020202030204" pitchFamily="34" charset="0"/>
                        </a:rPr>
                        <a:t>enough.</a:t>
                      </a:r>
                    </a:p>
                    <a:p>
                      <a:pPr marL="171450" indent="-171450" algn="just">
                        <a:buFont typeface="Arial" panose="020B0604020202020204" pitchFamily="34" charset="0"/>
                        <a:buChar char="•"/>
                      </a:pPr>
                      <a:r>
                        <a:rPr lang="en-US" sz="1200" dirty="0">
                          <a:latin typeface="Arial Narrow" panose="020B0606020202030204" pitchFamily="34" charset="0"/>
                        </a:rPr>
                        <a:t>The Independent and/or Dependent variable are too general or not clearly defined.</a:t>
                      </a:r>
                    </a:p>
                  </a:txBody>
                  <a:tcPr/>
                </a:tc>
                <a:extLst>
                  <a:ext uri="{0D108BD9-81ED-4DB2-BD59-A6C34878D82A}">
                    <a16:rowId xmlns:a16="http://schemas.microsoft.com/office/drawing/2014/main" val="3920059997"/>
                  </a:ext>
                </a:extLst>
              </a:tr>
              <a:tr h="212417">
                <a:tc gridSpan="2">
                  <a:txBody>
                    <a:bodyPr/>
                    <a:lstStyle/>
                    <a:p>
                      <a:pPr marL="0" indent="0">
                        <a:buFont typeface="Arial" panose="020B0604020202020204" pitchFamily="34" charset="0"/>
                        <a:buNone/>
                      </a:pPr>
                      <a:r>
                        <a:rPr lang="en-US" sz="1200" b="1" dirty="0">
                          <a:latin typeface="Arial Narrow" panose="020B0606020202030204" pitchFamily="34" charset="0"/>
                        </a:rPr>
                        <a:t>Inappropriate (1): </a:t>
                      </a:r>
                      <a:r>
                        <a:rPr lang="en-US" sz="1200" b="0" dirty="0">
                          <a:latin typeface="Arial Narrow" panose="020B0606020202030204" pitchFamily="34" charset="0"/>
                        </a:rPr>
                        <a:t>not appropriate or relevant to the claim or subject matter</a:t>
                      </a:r>
                    </a:p>
                  </a:txBody>
                  <a:tcPr>
                    <a:solidFill>
                      <a:schemeClr val="bg1">
                        <a:lumMod val="85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Narrow" panose="020B0606020202030204" pitchFamily="34" charset="0"/>
                      </a:endParaRPr>
                    </a:p>
                  </a:txBody>
                  <a:tcPr/>
                </a:tc>
                <a:extLst>
                  <a:ext uri="{0D108BD9-81ED-4DB2-BD59-A6C34878D82A}">
                    <a16:rowId xmlns:a16="http://schemas.microsoft.com/office/drawing/2014/main" val="1121147703"/>
                  </a:ext>
                </a:extLst>
              </a:tr>
            </a:tbl>
          </a:graphicData>
        </a:graphic>
      </p:graphicFrame>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2978944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86691"/>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Sources of Information</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1B9E7A73-0C27-D761-041D-B491FE3DF67E}"/>
              </a:ext>
            </a:extLst>
          </p:cNvPr>
          <p:cNvSpPr/>
          <p:nvPr/>
        </p:nvSpPr>
        <p:spPr>
          <a:xfrm>
            <a:off x="483846" y="1035857"/>
            <a:ext cx="5827299" cy="3677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Sources of Information: In-text citations and Bibliography/Reference List</a:t>
            </a:r>
          </a:p>
        </p:txBody>
      </p:sp>
      <p:graphicFrame>
        <p:nvGraphicFramePr>
          <p:cNvPr id="11" name="Table 12">
            <a:extLst>
              <a:ext uri="{FF2B5EF4-FFF2-40B4-BE49-F238E27FC236}">
                <a16:creationId xmlns:a16="http://schemas.microsoft.com/office/drawing/2014/main" id="{71A65AFB-23A0-4507-E425-A240336EB673}"/>
              </a:ext>
            </a:extLst>
          </p:cNvPr>
          <p:cNvGraphicFramePr>
            <a:graphicFrameLocks noGrp="1"/>
          </p:cNvGraphicFramePr>
          <p:nvPr>
            <p:extLst>
              <p:ext uri="{D42A27DB-BD31-4B8C-83A1-F6EECF244321}">
                <p14:modId xmlns:p14="http://schemas.microsoft.com/office/powerpoint/2010/main" val="3991572783"/>
              </p:ext>
            </p:extLst>
          </p:nvPr>
        </p:nvGraphicFramePr>
        <p:xfrm>
          <a:off x="476672" y="1484032"/>
          <a:ext cx="5827299" cy="2468880"/>
        </p:xfrm>
        <a:graphic>
          <a:graphicData uri="http://schemas.openxmlformats.org/drawingml/2006/table">
            <a:tbl>
              <a:tblPr firstRow="1" bandRow="1">
                <a:tableStyleId>{5940675A-B579-460E-94D1-54222C63F5DA}</a:tableStyleId>
              </a:tblPr>
              <a:tblGrid>
                <a:gridCol w="3219448">
                  <a:extLst>
                    <a:ext uri="{9D8B030D-6E8A-4147-A177-3AD203B41FA5}">
                      <a16:colId xmlns:a16="http://schemas.microsoft.com/office/drawing/2014/main" val="4119709212"/>
                    </a:ext>
                  </a:extLst>
                </a:gridCol>
                <a:gridCol w="2607851">
                  <a:extLst>
                    <a:ext uri="{9D8B030D-6E8A-4147-A177-3AD203B41FA5}">
                      <a16:colId xmlns:a16="http://schemas.microsoft.com/office/drawing/2014/main" val="643899372"/>
                    </a:ext>
                  </a:extLst>
                </a:gridCol>
              </a:tblGrid>
              <a:tr h="215922">
                <a:tc gridSpan="2">
                  <a:txBody>
                    <a:bodyPr/>
                    <a:lstStyle/>
                    <a:p>
                      <a:r>
                        <a:rPr lang="en-AU" sz="1200" b="1" dirty="0">
                          <a:solidFill>
                            <a:schemeClr val="bg1"/>
                          </a:solidFill>
                          <a:latin typeface="Arial Narrow" panose="020B0606020202030204" pitchFamily="34" charset="0"/>
                        </a:rPr>
                        <a:t>SOURCES OF INFORMATION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15922">
                <a:tc>
                  <a:txBody>
                    <a:bodyPr/>
                    <a:lstStyle/>
                    <a:p>
                      <a:r>
                        <a:rPr lang="en-AU" sz="1200" b="1" dirty="0">
                          <a:latin typeface="Arial Narrow" panose="020B0606020202030204" pitchFamily="34" charset="0"/>
                        </a:rPr>
                        <a:t>Sufficient and Relevant Sources (4-5) </a:t>
                      </a:r>
                    </a:p>
                  </a:txBody>
                  <a:tcPr>
                    <a:solidFill>
                      <a:schemeClr val="bg1">
                        <a:lumMod val="85000"/>
                      </a:schemeClr>
                    </a:solidFill>
                  </a:tcPr>
                </a:tc>
                <a:tc>
                  <a:txBody>
                    <a:bodyPr/>
                    <a:lstStyle/>
                    <a:p>
                      <a:r>
                        <a:rPr lang="en-AU" sz="1200" b="1" dirty="0">
                          <a:latin typeface="Arial Narrow" panose="020B0606020202030204" pitchFamily="34" charset="0"/>
                        </a:rPr>
                        <a:t>A selection of Relevant Sources (2-3)</a:t>
                      </a:r>
                    </a:p>
                  </a:txBody>
                  <a:tcPr>
                    <a:solidFill>
                      <a:schemeClr val="bg1">
                        <a:lumMod val="85000"/>
                      </a:schemeClr>
                    </a:solidFill>
                  </a:tcPr>
                </a:tc>
                <a:extLst>
                  <a:ext uri="{0D108BD9-81ED-4DB2-BD59-A6C34878D82A}">
                    <a16:rowId xmlns:a16="http://schemas.microsoft.com/office/drawing/2014/main" val="2843820462"/>
                  </a:ext>
                </a:extLst>
              </a:tr>
              <a:tr h="700547">
                <a:tc>
                  <a:txBody>
                    <a:bodyPr/>
                    <a:lstStyle/>
                    <a:p>
                      <a:pPr marL="171450" indent="-171450">
                        <a:buFont typeface="Arial" panose="020B0604020202020204" pitchFamily="34" charset="0"/>
                        <a:buChar char="•"/>
                      </a:pPr>
                      <a:r>
                        <a:rPr lang="en-US" sz="1200" dirty="0">
                          <a:latin typeface="Arial Narrow" panose="020B0606020202030204" pitchFamily="34" charset="0"/>
                        </a:rPr>
                        <a:t>Sufficient: just enough (NOT too many nor too few)</a:t>
                      </a:r>
                    </a:p>
                    <a:p>
                      <a:pPr marL="171450" indent="-171450">
                        <a:buFont typeface="Arial" panose="020B0604020202020204" pitchFamily="34" charset="0"/>
                        <a:buChar char="•"/>
                      </a:pPr>
                      <a:r>
                        <a:rPr lang="en-US" sz="1200" dirty="0">
                          <a:latin typeface="Arial Narrow" panose="020B0606020202030204" pitchFamily="34" charset="0"/>
                        </a:rPr>
                        <a:t>A sufficient amount that is </a:t>
                      </a:r>
                      <a:r>
                        <a:rPr lang="en-US" sz="1200" u="sng" dirty="0">
                          <a:latin typeface="Arial Narrow" panose="020B0606020202030204" pitchFamily="34" charset="0"/>
                        </a:rPr>
                        <a:t>adequate for the purpose</a:t>
                      </a:r>
                      <a:br>
                        <a:rPr lang="en-US" sz="1200" dirty="0">
                          <a:latin typeface="Arial Narrow" panose="020B0606020202030204" pitchFamily="34" charset="0"/>
                        </a:rPr>
                      </a:br>
                      <a:r>
                        <a:rPr lang="en-US" sz="1200" b="0" dirty="0">
                          <a:latin typeface="Arial Narrow" panose="020B0606020202030204" pitchFamily="34" charset="0"/>
                        </a:rPr>
                        <a:t>(</a:t>
                      </a:r>
                      <a:r>
                        <a:rPr lang="en-US" sz="1200" b="0" u="sng" dirty="0">
                          <a:latin typeface="Arial Narrow" panose="020B0606020202030204" pitchFamily="34" charset="0"/>
                        </a:rPr>
                        <a:t>answering the RQ and linking the RQ to the claim</a:t>
                      </a:r>
                      <a:r>
                        <a:rPr lang="en-US" sz="1200" b="0" dirty="0">
                          <a:latin typeface="Arial Narrow" panose="020B0606020202030204" pitchFamily="34" charset="0"/>
                        </a:rPr>
                        <a:t>)</a:t>
                      </a:r>
                    </a:p>
                    <a:p>
                      <a:pPr marL="171450" indent="-171450">
                        <a:buFont typeface="Arial" panose="020B0604020202020204" pitchFamily="34" charset="0"/>
                        <a:buChar char="•"/>
                      </a:pPr>
                      <a:r>
                        <a:rPr lang="en-US" sz="1200" dirty="0">
                          <a:latin typeface="Arial Narrow" panose="020B0606020202030204" pitchFamily="34" charset="0"/>
                        </a:rPr>
                        <a:t>Only cited sources are listed in the Bibliography. </a:t>
                      </a:r>
                    </a:p>
                    <a:p>
                      <a:pPr marL="171450" indent="-171450">
                        <a:buFont typeface="Arial" panose="020B0604020202020204" pitchFamily="34" charset="0"/>
                        <a:buChar char="•"/>
                      </a:pPr>
                      <a:r>
                        <a:rPr lang="en-US" sz="1200" dirty="0">
                          <a:latin typeface="Arial Narrow" panose="020B0606020202030204" pitchFamily="34" charset="0"/>
                        </a:rPr>
                        <a:t>Must be BOTH sufficient AND relevant to get a 4-5!</a:t>
                      </a:r>
                    </a:p>
                    <a:p>
                      <a:endParaRPr lang="en-US" sz="1200" dirty="0">
                        <a:latin typeface="Arial Narrow" panose="020B0606020202030204" pitchFamily="34" charset="0"/>
                      </a:endParaRPr>
                    </a:p>
                    <a:p>
                      <a:endParaRPr lang="en-AU" sz="1200" dirty="0">
                        <a:latin typeface="Arial Narrow" panose="020B0606020202030204" pitchFamily="34" charset="0"/>
                      </a:endParaRPr>
                    </a:p>
                  </a:txBody>
                  <a:tcPr/>
                </a:tc>
                <a:tc>
                  <a:txBody>
                    <a:bodyPr/>
                    <a:lstStyle/>
                    <a:p>
                      <a:pPr marL="171450" indent="-171450">
                        <a:buFont typeface="Arial" panose="020B0604020202020204" pitchFamily="34" charset="0"/>
                        <a:buChar char="•"/>
                      </a:pPr>
                      <a:r>
                        <a:rPr lang="en-US" sz="1200" dirty="0">
                          <a:latin typeface="Arial Narrow" panose="020B0606020202030204" pitchFamily="34" charset="0"/>
                        </a:rPr>
                        <a:t>Relevant: scientifically credible sources, such as scientific journals, books by well-credentialled scientists, and websites of governments, universities, independent research bodies, or science and technology manufacturers. </a:t>
                      </a:r>
                    </a:p>
                    <a:p>
                      <a:pPr marL="171450" indent="-171450">
                        <a:buFont typeface="Arial" panose="020B0604020202020204" pitchFamily="34" charset="0"/>
                        <a:buChar char="•"/>
                      </a:pPr>
                      <a:r>
                        <a:rPr lang="en-US" sz="1200" dirty="0">
                          <a:latin typeface="Arial Narrow" panose="020B0606020202030204" pitchFamily="34" charset="0"/>
                        </a:rPr>
                        <a:t>Directly relates to the claim and RQ.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Related to topics covered in the Unit.</a:t>
                      </a:r>
                    </a:p>
                    <a:p>
                      <a:pPr marL="171450" indent="-171450">
                        <a:buFont typeface="Arial" panose="020B0604020202020204" pitchFamily="34" charset="0"/>
                        <a:buChar char="•"/>
                      </a:pPr>
                      <a:r>
                        <a:rPr lang="en-US" sz="1200" dirty="0">
                          <a:latin typeface="Arial Narrow" panose="020B0606020202030204" pitchFamily="34" charset="0"/>
                        </a:rPr>
                        <a:t>If you get a 2-3 this means your sources are relevant – but there’s not enough.</a:t>
                      </a:r>
                    </a:p>
                  </a:txBody>
                  <a:tcPr/>
                </a:tc>
                <a:extLst>
                  <a:ext uri="{0D108BD9-81ED-4DB2-BD59-A6C34878D82A}">
                    <a16:rowId xmlns:a16="http://schemas.microsoft.com/office/drawing/2014/main" val="3920059997"/>
                  </a:ext>
                </a:extLst>
              </a:tr>
            </a:tbl>
          </a:graphicData>
        </a:graphic>
      </p:graphicFrame>
      <p:sp>
        <p:nvSpPr>
          <p:cNvPr id="13" name="Rectangle 12">
            <a:extLst>
              <a:ext uri="{FF2B5EF4-FFF2-40B4-BE49-F238E27FC236}">
                <a16:creationId xmlns:a16="http://schemas.microsoft.com/office/drawing/2014/main" id="{1D91B0A2-92FD-9DF7-841C-8546FBBF3FE9}"/>
              </a:ext>
            </a:extLst>
          </p:cNvPr>
          <p:cNvSpPr/>
          <p:nvPr/>
        </p:nvSpPr>
        <p:spPr>
          <a:xfrm>
            <a:off x="475010" y="4033296"/>
            <a:ext cx="5827299" cy="10757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80" b="1" dirty="0">
                <a:solidFill>
                  <a:schemeClr val="tx1"/>
                </a:solidFill>
                <a:latin typeface="Arial Narrow" panose="020B0606020202030204" pitchFamily="34" charset="0"/>
              </a:rPr>
              <a:t>To get a 4-5, you need a sufficient amount of relevant sources that are </a:t>
            </a:r>
            <a:r>
              <a:rPr lang="en-US" sz="1180" b="1" u="sng" dirty="0">
                <a:solidFill>
                  <a:schemeClr val="tx1"/>
                </a:solidFill>
                <a:latin typeface="Arial Narrow" panose="020B0606020202030204" pitchFamily="34" charset="0"/>
              </a:rPr>
              <a:t>adequate for the purpose</a:t>
            </a:r>
            <a:r>
              <a:rPr lang="en-US" sz="1180" b="1" dirty="0">
                <a:solidFill>
                  <a:schemeClr val="tx1"/>
                </a:solidFill>
                <a:latin typeface="Arial Narrow" panose="020B0606020202030204" pitchFamily="34" charset="0"/>
              </a:rPr>
              <a:t>. </a:t>
            </a:r>
          </a:p>
          <a:p>
            <a:r>
              <a:rPr lang="en-US" sz="1180" b="1" dirty="0">
                <a:solidFill>
                  <a:schemeClr val="tx1"/>
                </a:solidFill>
                <a:latin typeface="Arial Narrow" panose="020B0606020202030204" pitchFamily="34" charset="0"/>
              </a:rPr>
              <a:t>Q. What does it mean by ‘</a:t>
            </a:r>
            <a:r>
              <a:rPr lang="en-US" sz="1180" b="1" i="1" dirty="0">
                <a:solidFill>
                  <a:schemeClr val="tx1"/>
                </a:solidFill>
                <a:latin typeface="Arial Narrow" panose="020B0606020202030204" pitchFamily="34" charset="0"/>
              </a:rPr>
              <a:t>adequate for the purpose</a:t>
            </a:r>
            <a:r>
              <a:rPr lang="en-US" sz="1180" b="1" dirty="0">
                <a:solidFill>
                  <a:schemeClr val="tx1"/>
                </a:solidFill>
                <a:latin typeface="Arial Narrow" panose="020B0606020202030204" pitchFamily="34" charset="0"/>
              </a:rPr>
              <a:t>’? Ans.</a:t>
            </a:r>
            <a:endParaRPr lang="en-US" sz="1200" b="1" dirty="0">
              <a:solidFill>
                <a:schemeClr val="tx1"/>
              </a:solidFill>
              <a:latin typeface="Arial Narrow" panose="020B0606020202030204" pitchFamily="34" charset="0"/>
            </a:endParaRPr>
          </a:p>
          <a:p>
            <a:pPr algn="just"/>
            <a:endParaRPr lang="en-US" sz="2000" b="1" dirty="0">
              <a:solidFill>
                <a:schemeClr val="tx1"/>
              </a:solidFill>
              <a:latin typeface="Arial Narrow" panose="020B0606020202030204" pitchFamily="34" charset="0"/>
            </a:endParaRPr>
          </a:p>
          <a:p>
            <a:pPr algn="just"/>
            <a:endParaRPr lang="en-US" sz="1200" b="1" dirty="0">
              <a:solidFill>
                <a:schemeClr val="tx1"/>
              </a:solidFill>
              <a:latin typeface="Arial Narrow" panose="020B0606020202030204" pitchFamily="34" charset="0"/>
            </a:endParaRPr>
          </a:p>
        </p:txBody>
      </p:sp>
      <p:sp>
        <p:nvSpPr>
          <p:cNvPr id="14" name="Rectangle 13">
            <a:extLst>
              <a:ext uri="{FF2B5EF4-FFF2-40B4-BE49-F238E27FC236}">
                <a16:creationId xmlns:a16="http://schemas.microsoft.com/office/drawing/2014/main" id="{239419A3-50E8-2692-08BB-9A7FD3A77BA6}"/>
              </a:ext>
            </a:extLst>
          </p:cNvPr>
          <p:cNvSpPr/>
          <p:nvPr/>
        </p:nvSpPr>
        <p:spPr>
          <a:xfrm>
            <a:off x="534075" y="4492550"/>
            <a:ext cx="5699469" cy="52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E3241BF7-8B09-F5A4-20F3-BC95A3B3EE12}"/>
              </a:ext>
            </a:extLst>
          </p:cNvPr>
          <p:cNvCxnSpPr/>
          <p:nvPr/>
        </p:nvCxnSpPr>
        <p:spPr>
          <a:xfrm flipH="1">
            <a:off x="458577" y="5652120"/>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FB452A-64D3-42DD-02D2-36FC40F0FD8F}"/>
              </a:ext>
            </a:extLst>
          </p:cNvPr>
          <p:cNvSpPr txBox="1"/>
          <p:nvPr/>
        </p:nvSpPr>
        <p:spPr>
          <a:xfrm>
            <a:off x="409605" y="5660989"/>
            <a:ext cx="5943570" cy="1446550"/>
          </a:xfrm>
          <a:prstGeom prst="rect">
            <a:avLst/>
          </a:prstGeom>
          <a:noFill/>
        </p:spPr>
        <p:txBody>
          <a:bodyPr wrap="square" rtlCol="0">
            <a:spAutoFit/>
          </a:bodyPr>
          <a:lstStyle/>
          <a:p>
            <a:pPr algn="just"/>
            <a:r>
              <a:rPr lang="en-US" sz="1600" b="1" dirty="0">
                <a:latin typeface="Arial Narrow" panose="020B0606020202030204" pitchFamily="34" charset="0"/>
              </a:rPr>
              <a:t>What is a Journal Article?</a:t>
            </a:r>
          </a:p>
          <a:p>
            <a:pPr algn="just"/>
            <a:r>
              <a:rPr lang="en-US" sz="1200" dirty="0">
                <a:latin typeface="Arial Narrow" panose="020B0606020202030204" pitchFamily="34" charset="0"/>
              </a:rPr>
              <a:t>Journal articles are articles published in journals about very specific topics, written by (and for) experts such as faculty, researchers and scholars. The really good ones have been </a:t>
            </a:r>
            <a:r>
              <a:rPr lang="en-US" sz="1200" i="1" dirty="0">
                <a:latin typeface="Arial Narrow" panose="020B0606020202030204" pitchFamily="34" charset="0"/>
              </a:rPr>
              <a:t>peer-reviewed </a:t>
            </a:r>
            <a:r>
              <a:rPr lang="en-US" sz="1200" dirty="0">
                <a:latin typeface="Arial Narrow" panose="020B0606020202030204" pitchFamily="34" charset="0"/>
              </a:rPr>
              <a:t>as well. Journals are like magazines for scientists. Because journals are published regularly, they are categorized by year, volume and issue or number (like the year and month on a magazine). Some journals are more prestigious than others. For example, an article published in journal </a:t>
            </a:r>
            <a:r>
              <a:rPr lang="en-US" sz="1200" i="1" dirty="0">
                <a:latin typeface="Arial Narrow" panose="020B0606020202030204" pitchFamily="34" charset="0"/>
              </a:rPr>
              <a:t>Nature </a:t>
            </a:r>
            <a:r>
              <a:rPr lang="en-US" sz="1200" dirty="0">
                <a:latin typeface="Arial Narrow" panose="020B0606020202030204" pitchFamily="34" charset="0"/>
              </a:rPr>
              <a:t>is a big deal. Sometimes you can recognize the journal by its formatting. Journals have strict formatting rules. </a:t>
            </a:r>
            <a:endParaRPr lang="en-AU" sz="1400" b="1" dirty="0">
              <a:latin typeface="Arial Narrow" panose="020B0606020202030204" pitchFamily="34" charset="0"/>
            </a:endParaRPr>
          </a:p>
        </p:txBody>
      </p:sp>
      <p:sp>
        <p:nvSpPr>
          <p:cNvPr id="26" name="TextBox 25">
            <a:extLst>
              <a:ext uri="{FF2B5EF4-FFF2-40B4-BE49-F238E27FC236}">
                <a16:creationId xmlns:a16="http://schemas.microsoft.com/office/drawing/2014/main" id="{06FE9E21-84D1-DF8B-7842-579F862EAE56}"/>
              </a:ext>
            </a:extLst>
          </p:cNvPr>
          <p:cNvSpPr txBox="1"/>
          <p:nvPr/>
        </p:nvSpPr>
        <p:spPr>
          <a:xfrm>
            <a:off x="419999" y="7134000"/>
            <a:ext cx="5933176" cy="1631216"/>
          </a:xfrm>
          <a:prstGeom prst="rect">
            <a:avLst/>
          </a:prstGeom>
          <a:noFill/>
        </p:spPr>
        <p:txBody>
          <a:bodyPr wrap="square" rtlCol="0">
            <a:spAutoFit/>
          </a:bodyPr>
          <a:lstStyle/>
          <a:p>
            <a:pPr algn="just"/>
            <a:r>
              <a:rPr lang="en-US" sz="1600" b="1" dirty="0">
                <a:latin typeface="Arial Narrow" panose="020B0606020202030204" pitchFamily="34" charset="0"/>
              </a:rPr>
              <a:t>Find a Journal Article for FREE</a:t>
            </a:r>
          </a:p>
          <a:p>
            <a:pPr algn="just"/>
            <a:r>
              <a:rPr lang="en-US" sz="1200" dirty="0">
                <a:latin typeface="Arial Narrow" panose="020B0606020202030204" pitchFamily="34" charset="0"/>
              </a:rPr>
              <a:t>Can’t download the journal article you were looking for free-of-charge? Try your luck by typing the title into </a:t>
            </a:r>
            <a:r>
              <a:rPr lang="en-US" sz="1200" b="1" dirty="0">
                <a:latin typeface="Arial Narrow" panose="020B0606020202030204" pitchFamily="34" charset="0"/>
              </a:rPr>
              <a:t>google scholar.</a:t>
            </a:r>
            <a:r>
              <a:rPr lang="en-US" sz="1200" dirty="0">
                <a:latin typeface="Arial Narrow" panose="020B0606020202030204" pitchFamily="34" charset="0"/>
              </a:rPr>
              <a:t> Alternatively, become a member of the </a:t>
            </a:r>
            <a:r>
              <a:rPr lang="en-US" sz="1200" b="1" dirty="0">
                <a:latin typeface="Arial Narrow" panose="020B0606020202030204" pitchFamily="34" charset="0"/>
              </a:rPr>
              <a:t>Qld State Library </a:t>
            </a:r>
            <a:r>
              <a:rPr lang="en-US" sz="1200" dirty="0">
                <a:latin typeface="Arial Narrow" panose="020B0606020202030204" pitchFamily="34" charset="0"/>
              </a:rPr>
              <a:t>and use their </a:t>
            </a:r>
            <a:r>
              <a:rPr lang="en-US" sz="1200" dirty="0" err="1">
                <a:latin typeface="Arial Narrow" panose="020B0606020202030204" pitchFamily="34" charset="0"/>
              </a:rPr>
              <a:t>OneSearch</a:t>
            </a:r>
            <a:r>
              <a:rPr lang="en-US" sz="1200" dirty="0">
                <a:latin typeface="Arial Narrow" panose="020B0606020202030204" pitchFamily="34" charset="0"/>
              </a:rPr>
              <a:t>. Or search the title in your </a:t>
            </a:r>
            <a:r>
              <a:rPr lang="en-US" sz="1200" b="1" dirty="0">
                <a:latin typeface="Arial Narrow" panose="020B0606020202030204" pitchFamily="34" charset="0"/>
              </a:rPr>
              <a:t>school library database</a:t>
            </a:r>
            <a:r>
              <a:rPr lang="en-US" sz="1200" dirty="0">
                <a:latin typeface="Arial Narrow" panose="020B0606020202030204" pitchFamily="34" charset="0"/>
              </a:rPr>
              <a:t>. They might’ve paid for access already. </a:t>
            </a:r>
          </a:p>
          <a:p>
            <a:pPr algn="just"/>
            <a:r>
              <a:rPr lang="en-US" sz="1200" dirty="0">
                <a:latin typeface="Arial Narrow" panose="020B0606020202030204" pitchFamily="34" charset="0"/>
              </a:rPr>
              <a:t>If that doesn’t work, </a:t>
            </a:r>
            <a:r>
              <a:rPr lang="en-US" sz="1200" b="1" dirty="0">
                <a:latin typeface="Arial Narrow" panose="020B0606020202030204" pitchFamily="34" charset="0"/>
              </a:rPr>
              <a:t>email the author directly</a:t>
            </a:r>
            <a:r>
              <a:rPr lang="en-US" sz="1200" dirty="0">
                <a:latin typeface="Arial Narrow" panose="020B0606020202030204" pitchFamily="34" charset="0"/>
              </a:rPr>
              <a:t>. Often, they are more than happy to share their papers. As  a side note, writing a paper is part of a scholar’s job description. They don’t get paid when you buy it online. Often, it’s the author who pays the journal to publish their paper as open-access (free) in order to showcase their work. Particularly before the arrival of open-access mega-journals like </a:t>
            </a:r>
            <a:r>
              <a:rPr lang="en-US" sz="1200" dirty="0" err="1">
                <a:latin typeface="Arial Narrow" panose="020B0606020202030204" pitchFamily="34" charset="0"/>
              </a:rPr>
              <a:t>PLoS</a:t>
            </a:r>
            <a:r>
              <a:rPr lang="en-US" sz="1200" dirty="0">
                <a:latin typeface="Arial Narrow" panose="020B0606020202030204" pitchFamily="34" charset="0"/>
              </a:rPr>
              <a:t> ONE. </a:t>
            </a:r>
          </a:p>
        </p:txBody>
      </p:sp>
      <p:cxnSp>
        <p:nvCxnSpPr>
          <p:cNvPr id="28" name="Straight Connector 27">
            <a:extLst>
              <a:ext uri="{FF2B5EF4-FFF2-40B4-BE49-F238E27FC236}">
                <a16:creationId xmlns:a16="http://schemas.microsoft.com/office/drawing/2014/main" id="{1C0E063E-3156-87CE-B323-785AFD02EEFC}"/>
              </a:ext>
            </a:extLst>
          </p:cNvPr>
          <p:cNvCxnSpPr/>
          <p:nvPr/>
        </p:nvCxnSpPr>
        <p:spPr>
          <a:xfrm flipH="1">
            <a:off x="465754" y="714255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AB4061D-2ED3-50CA-BBB5-6A57B1E8E6B6}"/>
              </a:ext>
            </a:extLst>
          </p:cNvPr>
          <p:cNvSpPr/>
          <p:nvPr/>
        </p:nvSpPr>
        <p:spPr>
          <a:xfrm>
            <a:off x="475010" y="5194226"/>
            <a:ext cx="5827299" cy="37838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Arial Narrow" panose="020B0606020202030204" pitchFamily="34" charset="0"/>
              </a:rPr>
              <a:t>Q. True or False? Only the in-text citations in the Rationale count. Ans.   </a:t>
            </a:r>
          </a:p>
        </p:txBody>
      </p:sp>
      <p:sp>
        <p:nvSpPr>
          <p:cNvPr id="31" name="Rectangle 30">
            <a:extLst>
              <a:ext uri="{FF2B5EF4-FFF2-40B4-BE49-F238E27FC236}">
                <a16:creationId xmlns:a16="http://schemas.microsoft.com/office/drawing/2014/main" id="{3061D57D-41D1-39B6-C77C-275E35FB78AF}"/>
              </a:ext>
            </a:extLst>
          </p:cNvPr>
          <p:cNvSpPr/>
          <p:nvPr/>
        </p:nvSpPr>
        <p:spPr>
          <a:xfrm>
            <a:off x="4833513" y="5251494"/>
            <a:ext cx="143275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C07C65F7-A8BB-263D-2B42-B8364279DB6A}"/>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BB8F11F0-19BB-EE0E-DAFE-2E07F5BEBC42}"/>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327D4A97-F3BA-A700-DFF1-9BFC792A5178}"/>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4944921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7364"/>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ID of Trends, Patterns and Relationships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687144" y="19927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8079AC54-7F56-2C99-FECD-B080BF420C4D}"/>
              </a:ext>
            </a:extLst>
          </p:cNvPr>
          <p:cNvSpPr/>
          <p:nvPr/>
        </p:nvSpPr>
        <p:spPr>
          <a:xfrm>
            <a:off x="483846" y="1035857"/>
            <a:ext cx="5827299" cy="73735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Trend: general direction in which something is changing (e.g.) temperature warming over time</a:t>
            </a:r>
          </a:p>
          <a:p>
            <a:r>
              <a:rPr lang="en-US" sz="1200" b="1" dirty="0">
                <a:solidFill>
                  <a:schemeClr val="tx1"/>
                </a:solidFill>
                <a:latin typeface="Arial Narrow" panose="020B0606020202030204" pitchFamily="34" charset="0"/>
              </a:rPr>
              <a:t>Pattern: a series of data that repeats in a recognizable way (e.g.) boom and bust life cycles</a:t>
            </a:r>
          </a:p>
          <a:p>
            <a:r>
              <a:rPr lang="en-US" sz="1200" b="1" dirty="0">
                <a:solidFill>
                  <a:schemeClr val="tx1"/>
                </a:solidFill>
                <a:latin typeface="Arial Narrow" panose="020B0606020202030204" pitchFamily="34" charset="0"/>
              </a:rPr>
              <a:t>Relationship: a correlation between two variables (e.g.) proximity of dots to a line of best fit</a:t>
            </a:r>
          </a:p>
        </p:txBody>
      </p:sp>
      <p:graphicFrame>
        <p:nvGraphicFramePr>
          <p:cNvPr id="11" name="Table 12">
            <a:extLst>
              <a:ext uri="{FF2B5EF4-FFF2-40B4-BE49-F238E27FC236}">
                <a16:creationId xmlns:a16="http://schemas.microsoft.com/office/drawing/2014/main" id="{F99FA18F-1C9A-67D2-DDB4-DDBD30F369F1}"/>
              </a:ext>
            </a:extLst>
          </p:cNvPr>
          <p:cNvGraphicFramePr>
            <a:graphicFrameLocks noGrp="1"/>
          </p:cNvGraphicFramePr>
          <p:nvPr>
            <p:extLst>
              <p:ext uri="{D42A27DB-BD31-4B8C-83A1-F6EECF244321}">
                <p14:modId xmlns:p14="http://schemas.microsoft.com/office/powerpoint/2010/main" val="3732421611"/>
              </p:ext>
            </p:extLst>
          </p:nvPr>
        </p:nvGraphicFramePr>
        <p:xfrm>
          <a:off x="482021" y="1835696"/>
          <a:ext cx="5827299" cy="1920240"/>
        </p:xfrm>
        <a:graphic>
          <a:graphicData uri="http://schemas.openxmlformats.org/drawingml/2006/table">
            <a:tbl>
              <a:tblPr firstRow="1" bandRow="1">
                <a:tableStyleId>{5940675A-B579-460E-94D1-54222C63F5DA}</a:tableStyleId>
              </a:tblPr>
              <a:tblGrid>
                <a:gridCol w="4475414">
                  <a:extLst>
                    <a:ext uri="{9D8B030D-6E8A-4147-A177-3AD203B41FA5}">
                      <a16:colId xmlns:a16="http://schemas.microsoft.com/office/drawing/2014/main" val="4119709212"/>
                    </a:ext>
                  </a:extLst>
                </a:gridCol>
                <a:gridCol w="1351885">
                  <a:extLst>
                    <a:ext uri="{9D8B030D-6E8A-4147-A177-3AD203B41FA5}">
                      <a16:colId xmlns:a16="http://schemas.microsoft.com/office/drawing/2014/main" val="643899372"/>
                    </a:ext>
                  </a:extLst>
                </a:gridCol>
              </a:tblGrid>
              <a:tr h="245801">
                <a:tc gridSpan="2">
                  <a:txBody>
                    <a:bodyPr/>
                    <a:lstStyle/>
                    <a:p>
                      <a:r>
                        <a:rPr lang="en-AU" sz="1200" b="1" dirty="0">
                          <a:solidFill>
                            <a:schemeClr val="bg1"/>
                          </a:solidFill>
                          <a:latin typeface="Arial Narrow" panose="020B0606020202030204" pitchFamily="34" charset="0"/>
                        </a:rPr>
                        <a:t>IDENTIFICATION OF TRENDS, PATTERNS AND RELATIONSHIPS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45801">
                <a:tc>
                  <a:txBody>
                    <a:bodyPr/>
                    <a:lstStyle/>
                    <a:p>
                      <a:r>
                        <a:rPr lang="en-AU" sz="1200" b="1" dirty="0">
                          <a:latin typeface="Arial Narrow" panose="020B0606020202030204" pitchFamily="34" charset="0"/>
                        </a:rPr>
                        <a:t>Thorough and Relevant (4-5) </a:t>
                      </a:r>
                    </a:p>
                  </a:txBody>
                  <a:tcPr>
                    <a:solidFill>
                      <a:schemeClr val="bg1">
                        <a:lumMod val="85000"/>
                      </a:schemeClr>
                    </a:solidFill>
                  </a:tcPr>
                </a:tc>
                <a:tc>
                  <a:txBody>
                    <a:bodyPr/>
                    <a:lstStyle/>
                    <a:p>
                      <a:r>
                        <a:rPr lang="en-AU" sz="1200" b="1" dirty="0">
                          <a:latin typeface="Arial Narrow" panose="020B0606020202030204" pitchFamily="34" charset="0"/>
                        </a:rPr>
                        <a:t>Obvious (2-3)</a:t>
                      </a:r>
                    </a:p>
                  </a:txBody>
                  <a:tcPr>
                    <a:solidFill>
                      <a:schemeClr val="bg1">
                        <a:lumMod val="85000"/>
                      </a:schemeClr>
                    </a:solidFill>
                  </a:tcPr>
                </a:tc>
                <a:extLst>
                  <a:ext uri="{0D108BD9-81ED-4DB2-BD59-A6C34878D82A}">
                    <a16:rowId xmlns:a16="http://schemas.microsoft.com/office/drawing/2014/main" val="2843820462"/>
                  </a:ext>
                </a:extLst>
              </a:tr>
              <a:tr h="1113146">
                <a:tc>
                  <a:txBody>
                    <a:bodyPr/>
                    <a:lstStyle/>
                    <a:p>
                      <a:pPr marL="171450" indent="-171450">
                        <a:buFont typeface="Arial" panose="020B0604020202020204" pitchFamily="34" charset="0"/>
                        <a:buChar char="•"/>
                      </a:pPr>
                      <a:r>
                        <a:rPr lang="en-US" sz="1200" b="1" dirty="0">
                          <a:latin typeface="Arial Narrow" panose="020B0606020202030204" pitchFamily="34" charset="0"/>
                        </a:rPr>
                        <a:t>Thorough: </a:t>
                      </a:r>
                      <a:r>
                        <a:rPr lang="en-US" sz="1200" dirty="0">
                          <a:latin typeface="Arial Narrow" panose="020B0606020202030204" pitchFamily="34" charset="0"/>
                        </a:rPr>
                        <a:t>Complete with attention to detail; including all that is required. </a:t>
                      </a:r>
                    </a:p>
                    <a:p>
                      <a:pPr marL="171450" indent="-171450">
                        <a:buFont typeface="Arial" panose="020B0604020202020204" pitchFamily="34" charset="0"/>
                        <a:buChar char="•"/>
                      </a:pPr>
                      <a:r>
                        <a:rPr lang="en-US" sz="1200" dirty="0">
                          <a:latin typeface="Arial Narrow" panose="020B0606020202030204" pitchFamily="34" charset="0"/>
                        </a:rPr>
                        <a:t>Explicitly refers to specific data in the evidence to support response. </a:t>
                      </a:r>
                    </a:p>
                    <a:p>
                      <a:pPr marL="171450" indent="-171450">
                        <a:buFont typeface="Arial" panose="020B0604020202020204" pitchFamily="34" charset="0"/>
                        <a:buChar char="•"/>
                      </a:pPr>
                      <a:r>
                        <a:rPr lang="en-US" sz="1200" dirty="0">
                          <a:latin typeface="Arial Narrow" panose="020B0606020202030204" pitchFamily="34" charset="0"/>
                        </a:rPr>
                        <a:t>To be thorough, further processing of the data is expected (in addition to identifying key trend/pattern/relationships) such as calculating % change, rate, identifying outliers/exceptions and comparing/contrasting datasets. </a:t>
                      </a:r>
                    </a:p>
                    <a:p>
                      <a:pPr marL="171450" indent="-171450">
                        <a:buFont typeface="Arial" panose="020B0604020202020204" pitchFamily="34" charset="0"/>
                        <a:buChar char="•"/>
                      </a:pPr>
                      <a:r>
                        <a:rPr lang="en-US" sz="1200" dirty="0">
                          <a:latin typeface="Arial Narrow" panose="020B0606020202030204" pitchFamily="34" charset="0"/>
                        </a:rPr>
                        <a:t>Any statistical information must be commented on.</a:t>
                      </a:r>
                    </a:p>
                    <a:p>
                      <a:pPr marL="171450" indent="-171450">
                        <a:buFont typeface="Arial" panose="020B0604020202020204" pitchFamily="34" charset="0"/>
                        <a:buChar char="•"/>
                      </a:pPr>
                      <a:r>
                        <a:rPr lang="en-US" sz="1200" b="1" dirty="0">
                          <a:latin typeface="Arial Narrow" panose="020B0606020202030204" pitchFamily="34" charset="0"/>
                        </a:rPr>
                        <a:t>Relevant: </a:t>
                      </a:r>
                      <a:r>
                        <a:rPr lang="en-US" sz="1200" dirty="0">
                          <a:latin typeface="Arial Narrow" panose="020B0606020202030204" pitchFamily="34" charset="0"/>
                        </a:rPr>
                        <a:t>directly relates to the RQ in arguing plausible points.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Clearly evident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Easily </a:t>
                      </a:r>
                      <a:r>
                        <a:rPr lang="en-US" sz="1200" dirty="0" err="1">
                          <a:latin typeface="Arial Narrow" panose="020B0606020202030204" pitchFamily="34" charset="0"/>
                        </a:rPr>
                        <a:t>recognised</a:t>
                      </a:r>
                      <a:r>
                        <a:rPr lang="en-US" sz="1200" dirty="0">
                          <a:latin typeface="Arial Narrow" panose="020B0606020202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Identifies the most evident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Re-stating what is on the Fig./Table</a:t>
                      </a:r>
                    </a:p>
                  </a:txBody>
                  <a:tcPr/>
                </a:tc>
                <a:extLst>
                  <a:ext uri="{0D108BD9-81ED-4DB2-BD59-A6C34878D82A}">
                    <a16:rowId xmlns:a16="http://schemas.microsoft.com/office/drawing/2014/main" val="3920059997"/>
                  </a:ext>
                </a:extLst>
              </a:tr>
            </a:tbl>
          </a:graphicData>
        </a:graphic>
      </p:graphicFrame>
      <p:sp>
        <p:nvSpPr>
          <p:cNvPr id="13" name="TextBox 12">
            <a:extLst>
              <a:ext uri="{FF2B5EF4-FFF2-40B4-BE49-F238E27FC236}">
                <a16:creationId xmlns:a16="http://schemas.microsoft.com/office/drawing/2014/main" id="{31506273-FC59-4788-A454-54ADD651921A}"/>
              </a:ext>
            </a:extLst>
          </p:cNvPr>
          <p:cNvSpPr txBox="1"/>
          <p:nvPr/>
        </p:nvSpPr>
        <p:spPr>
          <a:xfrm>
            <a:off x="1184092" y="4437775"/>
            <a:ext cx="5119398" cy="3416320"/>
          </a:xfrm>
          <a:prstGeom prst="rect">
            <a:avLst/>
          </a:prstGeom>
          <a:noFill/>
        </p:spPr>
        <p:txBody>
          <a:bodyPr wrap="square">
            <a:spAutoFit/>
          </a:bodyPr>
          <a:lstStyle/>
          <a:p>
            <a:r>
              <a:rPr lang="en-AU" sz="1200" dirty="0">
                <a:latin typeface="Arial Narrow" panose="020B0606020202030204" pitchFamily="34" charset="0"/>
              </a:rPr>
              <a:t>"It can be seen in figure 3, that there was a significant increase in estimated dugong populations of Moreton Bay from 2005-2011”.</a:t>
            </a:r>
          </a:p>
          <a:p>
            <a:endParaRPr lang="en-AU" sz="1200" dirty="0">
              <a:latin typeface="Arial Narrow" panose="020B0606020202030204" pitchFamily="34" charset="0"/>
            </a:endParaRPr>
          </a:p>
          <a:p>
            <a:r>
              <a:rPr lang="en-US" sz="1200" dirty="0">
                <a:latin typeface="Arial Narrow" panose="020B0606020202030204" pitchFamily="34" charset="0"/>
              </a:rPr>
              <a:t>"Figure 1 demonstrates the significant rise in Global Plastic manufacturing from 1950-2015. Throughout these 65 years, there has been a clear rise in plastic manufacturing. Especially in the years following 1960. In 2014, 311 million metric </a:t>
            </a:r>
            <a:r>
              <a:rPr lang="en-US" sz="1200" dirty="0" err="1">
                <a:latin typeface="Arial Narrow" panose="020B0606020202030204" pitchFamily="34" charset="0"/>
              </a:rPr>
              <a:t>tonnes</a:t>
            </a:r>
            <a:r>
              <a:rPr lang="en-US" sz="1200" dirty="0">
                <a:latin typeface="Arial Narrow" panose="020B0606020202030204" pitchFamily="34" charset="0"/>
              </a:rPr>
              <a:t> of plastic were produced globally, with between 4.8 and 12.7 million </a:t>
            </a:r>
            <a:r>
              <a:rPr lang="en-US" sz="1200" dirty="0" err="1">
                <a:latin typeface="Arial Narrow" panose="020B0606020202030204" pitchFamily="34" charset="0"/>
              </a:rPr>
              <a:t>tonnes</a:t>
            </a:r>
            <a:r>
              <a:rPr lang="en-US" sz="1200" dirty="0">
                <a:latin typeface="Arial Narrow" panose="020B0606020202030204" pitchFamily="34" charset="0"/>
              </a:rPr>
              <a:t> of that is estimated to have ended up in the ocean (</a:t>
            </a:r>
            <a:r>
              <a:rPr lang="en-US" sz="1200" dirty="0" err="1">
                <a:latin typeface="Arial Narrow" panose="020B0606020202030204" pitchFamily="34" charset="0"/>
              </a:rPr>
              <a:t>Orayeva</a:t>
            </a:r>
            <a:r>
              <a:rPr lang="en-US" sz="1200" dirty="0">
                <a:latin typeface="Arial Narrow" panose="020B0606020202030204" pitchFamily="34" charset="0"/>
              </a:rPr>
              <a:t>, 2020).” </a:t>
            </a:r>
          </a:p>
          <a:p>
            <a:endParaRPr lang="en-US" sz="1200" dirty="0">
              <a:latin typeface="Arial Narrow" panose="020B0606020202030204" pitchFamily="34" charset="0"/>
            </a:endParaRPr>
          </a:p>
          <a:p>
            <a:r>
              <a:rPr lang="en-US" sz="1200" dirty="0">
                <a:latin typeface="Arial Narrow" panose="020B0606020202030204" pitchFamily="34" charset="0"/>
              </a:rPr>
              <a:t>“By 1990, the annual commercial catch dropped by 79.59% since its peak in 1967." </a:t>
            </a:r>
            <a:r>
              <a:rPr lang="en-US" sz="1200" i="1" dirty="0">
                <a:latin typeface="Arial Narrow" panose="020B0606020202030204" pitchFamily="34" charset="0"/>
              </a:rPr>
              <a:t>Note: </a:t>
            </a:r>
            <a:r>
              <a:rPr lang="en-US" sz="1200" dirty="0">
                <a:latin typeface="Arial Narrow" panose="020B0606020202030204" pitchFamily="34" charset="0"/>
              </a:rPr>
              <a:t>this percentage was calculated by the student and did not feature on the graph. </a:t>
            </a:r>
          </a:p>
          <a:p>
            <a:endParaRPr lang="en-US" sz="1200" dirty="0">
              <a:latin typeface="Arial Narrow" panose="020B0606020202030204" pitchFamily="34" charset="0"/>
            </a:endParaRPr>
          </a:p>
          <a:p>
            <a:r>
              <a:rPr lang="en-US" sz="1200" dirty="0">
                <a:latin typeface="Arial Narrow" panose="020B0606020202030204" pitchFamily="34" charset="0"/>
              </a:rPr>
              <a:t>“Figure 2 supports Figure 1, establishing the positive relationship between temperature and food consumption in coral trout”.</a:t>
            </a:r>
          </a:p>
          <a:p>
            <a:endParaRPr lang="en-US" sz="1200" dirty="0">
              <a:latin typeface="Arial Narrow" panose="020B0606020202030204" pitchFamily="34" charset="0"/>
            </a:endParaRPr>
          </a:p>
          <a:p>
            <a:r>
              <a:rPr lang="en-US" sz="1200" dirty="0">
                <a:latin typeface="Arial Narrow" panose="020B0606020202030204" pitchFamily="34" charset="0"/>
              </a:rPr>
              <a:t>“Calcification rates of </a:t>
            </a:r>
            <a:r>
              <a:rPr lang="en-US" sz="1200" i="1" dirty="0">
                <a:latin typeface="Arial Narrow" panose="020B0606020202030204" pitchFamily="34" charset="0"/>
              </a:rPr>
              <a:t>Acropora </a:t>
            </a:r>
            <a:r>
              <a:rPr lang="en-US" sz="1200" i="1" dirty="0" err="1">
                <a:latin typeface="Arial Narrow" panose="020B0606020202030204" pitchFamily="34" charset="0"/>
              </a:rPr>
              <a:t>millepora</a:t>
            </a:r>
            <a:r>
              <a:rPr lang="en-US" sz="1200" i="1" dirty="0">
                <a:latin typeface="Arial Narrow" panose="020B0606020202030204" pitchFamily="34" charset="0"/>
              </a:rPr>
              <a:t> </a:t>
            </a:r>
            <a:r>
              <a:rPr lang="en-US" sz="1200" dirty="0">
                <a:latin typeface="Arial Narrow" panose="020B0606020202030204" pitchFamily="34" charset="0"/>
              </a:rPr>
              <a:t>had a 51% decrease from 382uatm to 741uatm and a steady decline. </a:t>
            </a:r>
            <a:r>
              <a:rPr lang="en-US" sz="1200" i="1" dirty="0">
                <a:latin typeface="Arial Narrow" panose="020B0606020202030204" pitchFamily="34" charset="0"/>
              </a:rPr>
              <a:t>Acropora</a:t>
            </a:r>
            <a:r>
              <a:rPr lang="en-US" sz="1200" dirty="0">
                <a:latin typeface="Arial Narrow" panose="020B0606020202030204" pitchFamily="34" charset="0"/>
              </a:rPr>
              <a:t> was statistically significant in both Figure 1 (p=0.01) and Figure 2 (p=0.001).”</a:t>
            </a:r>
          </a:p>
        </p:txBody>
      </p:sp>
      <p:sp>
        <p:nvSpPr>
          <p:cNvPr id="14" name="Rectangle 13">
            <a:extLst>
              <a:ext uri="{FF2B5EF4-FFF2-40B4-BE49-F238E27FC236}">
                <a16:creationId xmlns:a16="http://schemas.microsoft.com/office/drawing/2014/main" id="{F04FE7D3-829C-F9D1-3E5B-7EFB5CDC43CC}"/>
              </a:ext>
            </a:extLst>
          </p:cNvPr>
          <p:cNvSpPr/>
          <p:nvPr/>
        </p:nvSpPr>
        <p:spPr>
          <a:xfrm>
            <a:off x="476672" y="3824801"/>
            <a:ext cx="5827299" cy="53112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latin typeface="Arial Narrow" panose="020B0606020202030204" pitchFamily="34" charset="0"/>
              </a:rPr>
              <a:t>Activity: In the boxes below, indicate if the identification of the trend, pattern or relationship is obvious (2-3)  or thorough and relevant (4-5).</a:t>
            </a:r>
          </a:p>
        </p:txBody>
      </p:sp>
      <p:sp>
        <p:nvSpPr>
          <p:cNvPr id="15" name="Rectangle 14">
            <a:extLst>
              <a:ext uri="{FF2B5EF4-FFF2-40B4-BE49-F238E27FC236}">
                <a16:creationId xmlns:a16="http://schemas.microsoft.com/office/drawing/2014/main" id="{EDC3E29B-271C-D3DD-6998-C595C35AF7B3}"/>
              </a:ext>
            </a:extLst>
          </p:cNvPr>
          <p:cNvSpPr/>
          <p:nvPr/>
        </p:nvSpPr>
        <p:spPr>
          <a:xfrm>
            <a:off x="501939" y="4497760"/>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3EF7B493-F3E5-37B4-49D7-45DB8B42BA47}"/>
              </a:ext>
            </a:extLst>
          </p:cNvPr>
          <p:cNvSpPr/>
          <p:nvPr/>
        </p:nvSpPr>
        <p:spPr>
          <a:xfrm>
            <a:off x="501939" y="5239807"/>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2973D1-7723-58FA-3441-FEED05614B4F}"/>
              </a:ext>
            </a:extLst>
          </p:cNvPr>
          <p:cNvSpPr/>
          <p:nvPr/>
        </p:nvSpPr>
        <p:spPr>
          <a:xfrm>
            <a:off x="501023" y="6101053"/>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44992CD7-276C-ED5D-BD07-0BF7DCD09579}"/>
              </a:ext>
            </a:extLst>
          </p:cNvPr>
          <p:cNvSpPr/>
          <p:nvPr/>
        </p:nvSpPr>
        <p:spPr>
          <a:xfrm>
            <a:off x="501022" y="6666389"/>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85E71901-2965-CFDD-126E-1C1193E0C25F}"/>
              </a:ext>
            </a:extLst>
          </p:cNvPr>
          <p:cNvSpPr/>
          <p:nvPr/>
        </p:nvSpPr>
        <p:spPr>
          <a:xfrm>
            <a:off x="501022" y="7308304"/>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DBD1D966-8F0D-5E6F-0377-BED99CDDCF7E}"/>
              </a:ext>
            </a:extLst>
          </p:cNvPr>
          <p:cNvSpPr/>
          <p:nvPr/>
        </p:nvSpPr>
        <p:spPr>
          <a:xfrm>
            <a:off x="501022" y="7948263"/>
            <a:ext cx="5827299" cy="3548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80" b="1" dirty="0">
                <a:solidFill>
                  <a:schemeClr val="tx1"/>
                </a:solidFill>
                <a:latin typeface="Arial Narrow" panose="020B0606020202030204" pitchFamily="34" charset="0"/>
              </a:rPr>
              <a:t>Q. Is identifying what is already on a table or graph (incl. amounts) enough for a 4-5? Ans. </a:t>
            </a:r>
            <a:endParaRPr lang="en-US" sz="2000" b="1"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EC3BD845-A7C8-8A9A-C3F0-40C40D3929F6}"/>
              </a:ext>
            </a:extLst>
          </p:cNvPr>
          <p:cNvSpPr/>
          <p:nvPr/>
        </p:nvSpPr>
        <p:spPr>
          <a:xfrm>
            <a:off x="5877272" y="7998071"/>
            <a:ext cx="423685" cy="267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6F035A4-D37A-B5FE-C6B7-6BEB15992CF3}"/>
              </a:ext>
            </a:extLst>
          </p:cNvPr>
          <p:cNvSpPr/>
          <p:nvPr/>
        </p:nvSpPr>
        <p:spPr>
          <a:xfrm>
            <a:off x="501022" y="8393595"/>
            <a:ext cx="5827299" cy="3548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80" b="1" dirty="0">
                <a:solidFill>
                  <a:schemeClr val="tx1"/>
                </a:solidFill>
                <a:latin typeface="Arial Narrow" panose="020B0606020202030204" pitchFamily="34" charset="0"/>
              </a:rPr>
              <a:t>Q. Is describing an obvious trend, pattern or relationship enough analysis for a 4-5? Ans. </a:t>
            </a:r>
            <a:endParaRPr lang="en-US" sz="2000" b="1" dirty="0">
              <a:solidFill>
                <a:schemeClr val="tx1"/>
              </a:solidFill>
              <a:latin typeface="Arial Narrow" panose="020B0606020202030204" pitchFamily="34" charset="0"/>
            </a:endParaRPr>
          </a:p>
        </p:txBody>
      </p:sp>
      <p:sp>
        <p:nvSpPr>
          <p:cNvPr id="30" name="Rectangle 29">
            <a:extLst>
              <a:ext uri="{FF2B5EF4-FFF2-40B4-BE49-F238E27FC236}">
                <a16:creationId xmlns:a16="http://schemas.microsoft.com/office/drawing/2014/main" id="{71F678F9-785D-D5B1-1950-1E2E27B00678}"/>
              </a:ext>
            </a:extLst>
          </p:cNvPr>
          <p:cNvSpPr/>
          <p:nvPr/>
        </p:nvSpPr>
        <p:spPr>
          <a:xfrm>
            <a:off x="5877271" y="8429225"/>
            <a:ext cx="423685" cy="267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 name="Straight Connector 1">
            <a:extLst>
              <a:ext uri="{FF2B5EF4-FFF2-40B4-BE49-F238E27FC236}">
                <a16:creationId xmlns:a16="http://schemas.microsoft.com/office/drawing/2014/main" id="{2772C4BD-EC36-B4F6-0811-53F9C0703E48}"/>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908BF19-57A3-C98E-F2E8-026F27685ECE}"/>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E5AF87A5-2CCD-00CF-FE7C-DDB168C6167E}"/>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996433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86691"/>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Genre Conventions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61400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Genre conventions are elements commonly found in specific genres.</a:t>
            </a:r>
          </a:p>
          <a:p>
            <a:pPr algn="ctr"/>
            <a:r>
              <a:rPr lang="en-US" sz="1200" b="1" dirty="0">
                <a:solidFill>
                  <a:schemeClr val="tx1"/>
                </a:solidFill>
                <a:latin typeface="Arial Narrow" panose="020B0606020202030204" pitchFamily="34" charset="0"/>
              </a:rPr>
              <a:t>E.g. writing in Science is different to writing in English. </a:t>
            </a:r>
            <a:endParaRPr lang="en-US" sz="900" b="1" dirty="0">
              <a:solidFill>
                <a:schemeClr val="tx1"/>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
        <p:nvSpPr>
          <p:cNvPr id="2" name="TextBox 1">
            <a:extLst>
              <a:ext uri="{FF2B5EF4-FFF2-40B4-BE49-F238E27FC236}">
                <a16:creationId xmlns:a16="http://schemas.microsoft.com/office/drawing/2014/main" id="{AE6E9E35-2438-ACC5-0D74-5605E9A1E8D4}"/>
              </a:ext>
            </a:extLst>
          </p:cNvPr>
          <p:cNvSpPr txBox="1"/>
          <p:nvPr/>
        </p:nvSpPr>
        <p:spPr>
          <a:xfrm>
            <a:off x="546165" y="1695007"/>
            <a:ext cx="5764980" cy="7386638"/>
          </a:xfrm>
          <a:prstGeom prst="rect">
            <a:avLst/>
          </a:prstGeom>
          <a:noFill/>
        </p:spPr>
        <p:txBody>
          <a:bodyPr wrap="square" rtlCol="0">
            <a:spAutoFit/>
          </a:bodyPr>
          <a:lstStyle/>
          <a:p>
            <a:pPr marL="171450" indent="-171450" algn="l">
              <a:buFont typeface="Arial" panose="020B0604020202020204" pitchFamily="34" charset="0"/>
              <a:buChar char="•"/>
            </a:pPr>
            <a:r>
              <a:rPr lang="en-AU" sz="1200" b="0" i="0" dirty="0">
                <a:solidFill>
                  <a:srgbClr val="4D5156"/>
                </a:solidFill>
                <a:effectLst/>
                <a:latin typeface="Google Sans"/>
              </a:rPr>
              <a:t>It is important in science writing </a:t>
            </a:r>
            <a:r>
              <a:rPr lang="en-AU" sz="1200" b="0" i="0" dirty="0">
                <a:solidFill>
                  <a:srgbClr val="040C28"/>
                </a:solidFill>
                <a:effectLst/>
                <a:latin typeface="Google Sans"/>
              </a:rPr>
              <a:t>to avoid overly complex sentences that include too many ideas or too much information for the reader to process</a:t>
            </a:r>
            <a:r>
              <a:rPr lang="en-AU" sz="1200" b="0" i="0" dirty="0">
                <a:solidFill>
                  <a:srgbClr val="4D5156"/>
                </a:solidFill>
                <a:effectLst/>
                <a:latin typeface="Google Sans"/>
              </a:rPr>
              <a:t>. Short sentences convey information in a manageable way; </a:t>
            </a:r>
          </a:p>
          <a:p>
            <a:pPr marL="171450" indent="-171450" algn="l">
              <a:buFont typeface="Arial" panose="020B0604020202020204" pitchFamily="34" charset="0"/>
              <a:buChar char="•"/>
            </a:pPr>
            <a:r>
              <a:rPr lang="en-AU" sz="1200" b="0" i="0" dirty="0">
                <a:effectLst/>
                <a:latin typeface="-apple-system"/>
              </a:rPr>
              <a:t>scientific writing has its own implicit and explicit conventions. </a:t>
            </a:r>
            <a:endParaRPr lang="en-AU" sz="1200" dirty="0">
              <a:solidFill>
                <a:srgbClr val="4D5156"/>
              </a:solidFill>
              <a:latin typeface="Google Sans"/>
            </a:endParaRPr>
          </a:p>
          <a:p>
            <a:pPr marL="171450" indent="-171450" algn="l">
              <a:buFont typeface="Arial" panose="020B0604020202020204" pitchFamily="34" charset="0"/>
              <a:buChar char="•"/>
            </a:pPr>
            <a:r>
              <a:rPr lang="en-AU" sz="1200" b="0" i="0" dirty="0">
                <a:effectLst/>
                <a:latin typeface="-apple-system"/>
              </a:rPr>
              <a:t>The format, structure, content, and style of a scientific paper is readily recognized by college students, academicians, and scientists.</a:t>
            </a:r>
            <a:endParaRPr lang="en-AU" sz="1200" b="0" i="0" dirty="0">
              <a:solidFill>
                <a:srgbClr val="4D5156"/>
              </a:solidFill>
              <a:effectLst/>
              <a:latin typeface="Google Sans"/>
            </a:endParaRPr>
          </a:p>
          <a:p>
            <a:pPr marL="171450" indent="-171450" algn="l">
              <a:buFont typeface="Arial" panose="020B0604020202020204" pitchFamily="34" charset="0"/>
              <a:buChar char="•"/>
            </a:pPr>
            <a:r>
              <a:rPr lang="en-AU" sz="1200" dirty="0">
                <a:latin typeface="-apple-system"/>
              </a:rPr>
              <a:t>C</a:t>
            </a:r>
            <a:r>
              <a:rPr lang="en-AU" sz="1200" b="0" i="0" dirty="0">
                <a:effectLst/>
                <a:latin typeface="-apple-system"/>
              </a:rPr>
              <a:t>ertain tentative verbs (e.g., show, indicate, suggest) are commonly used in scientific discourse. Adverbs and adverbial phrases (e.g., possibly, very likely, as far as the evidence suggests) and modal auxiliary verbs (e.g., might, may, could, can) are also important for researchers to limit or qualify a claim. By studying scientific communication, you will gain a deeper respect for the content, style, linguistic devises, and the overall empirical process.</a:t>
            </a:r>
          </a:p>
          <a:p>
            <a:pPr marL="171450" indent="-171450" algn="l">
              <a:buFont typeface="Arial" panose="020B0604020202020204" pitchFamily="34" charset="0"/>
              <a:buChar char="•"/>
            </a:pPr>
            <a:r>
              <a:rPr lang="en-AU" sz="1200" dirty="0"/>
              <a:t>Science writing often relates to experimentation and contributes to building a body of knowledge, so its primary focus is on facts and conclusions drawn from careful observation, not opinion. Conclusions should be directly supported by the data presented and/or by others’ research.</a:t>
            </a:r>
            <a:endParaRPr lang="en-AU" sz="1200" dirty="0">
              <a:latin typeface="-apple-system"/>
            </a:endParaRPr>
          </a:p>
          <a:p>
            <a:pPr marL="171450" indent="-171450" algn="l">
              <a:buFont typeface="Arial" panose="020B0604020202020204" pitchFamily="34" charset="0"/>
              <a:buChar char="•"/>
            </a:pPr>
            <a:r>
              <a:rPr lang="en-AU" sz="1200" dirty="0"/>
              <a:t>Writing is free of contractions, colloquialisms, and informal language, and often uses the passive voice (third person). The active voice (e.g. first person – I, we ) is often avoided.</a:t>
            </a:r>
            <a:endParaRPr lang="en-AU" sz="1200" dirty="0">
              <a:latin typeface="-apple-system"/>
            </a:endParaRPr>
          </a:p>
          <a:p>
            <a:pPr marL="171450" indent="-171450" algn="l">
              <a:buFont typeface="Arial" panose="020B0604020202020204" pitchFamily="34" charset="0"/>
              <a:buChar char="•"/>
            </a:pPr>
            <a:r>
              <a:rPr lang="en-AU" sz="1200" dirty="0"/>
              <a:t>The passive voice emphasizes the object receiving the action rather than the actor performing it.</a:t>
            </a:r>
            <a:r>
              <a:rPr lang="en-AU" sz="1200" dirty="0">
                <a:latin typeface="-apple-system"/>
              </a:rPr>
              <a:t> E.g. </a:t>
            </a:r>
            <a:r>
              <a:rPr lang="en-AU" sz="1200" i="1" dirty="0"/>
              <a:t>The samples were diluted with 100 ml of H2O</a:t>
            </a:r>
            <a:r>
              <a:rPr lang="en-AU" sz="1200" dirty="0"/>
              <a:t>…</a:t>
            </a:r>
            <a:r>
              <a:rPr lang="en-AU" sz="1200" dirty="0">
                <a:latin typeface="-apple-system"/>
              </a:rPr>
              <a:t>.</a:t>
            </a:r>
            <a:r>
              <a:rPr lang="en-AU" sz="1200" dirty="0"/>
              <a:t> Here the subject (samples) receives the action of the verb (to dilute). </a:t>
            </a:r>
          </a:p>
          <a:p>
            <a:pPr marL="171450" indent="-171450" algn="l">
              <a:buFont typeface="Arial" panose="020B0604020202020204" pitchFamily="34" charset="0"/>
              <a:buChar char="•"/>
            </a:pPr>
            <a:r>
              <a:rPr lang="en-AU" sz="1200" dirty="0"/>
              <a:t>To support an objective stance, it is important to acknowledge limitations by explaining results in a way that allows for a degree of uncertainty. Thus, results suggest, indicate, or are significant rather than prove. If you use somewhat definitive statements, be sure to back them up with evidence.</a:t>
            </a:r>
          </a:p>
          <a:p>
            <a:pPr marL="171450" indent="-171450" algn="l">
              <a:buFont typeface="Arial" panose="020B0604020202020204" pitchFamily="34" charset="0"/>
              <a:buChar char="•"/>
            </a:pPr>
            <a:r>
              <a:rPr lang="en-AU" sz="1200" dirty="0"/>
              <a:t>Organize material effectively If you indicate an order for your sections early in your paper or report, it is important to maintain this order throughout so your reader can progress easily through your document.</a:t>
            </a:r>
          </a:p>
          <a:p>
            <a:pPr marL="171450" indent="-171450" algn="l">
              <a:buFont typeface="Arial" panose="020B0604020202020204" pitchFamily="34" charset="0"/>
              <a:buChar char="•"/>
            </a:pPr>
            <a:r>
              <a:rPr lang="en-AU" sz="1200" dirty="0"/>
              <a:t>Avoid wordiness</a:t>
            </a:r>
          </a:p>
          <a:p>
            <a:pPr marL="171450" indent="-171450" algn="l">
              <a:buFont typeface="Arial" panose="020B0604020202020204" pitchFamily="34" charset="0"/>
              <a:buChar char="•"/>
            </a:pPr>
            <a:r>
              <a:rPr lang="en-AU" sz="1200" dirty="0"/>
              <a:t>For conciseness, replace frequently used terminology with abbreviations. After the first use of a term, identify the abbreviation in parentheses and use it thereafter.</a:t>
            </a:r>
          </a:p>
          <a:p>
            <a:pPr marL="171450" indent="-171450" algn="l">
              <a:buFont typeface="Arial" panose="020B0604020202020204" pitchFamily="34" charset="0"/>
              <a:buChar char="•"/>
            </a:pPr>
            <a:r>
              <a:rPr lang="en-AU" sz="1200" dirty="0"/>
              <a:t>Use accurate word choices</a:t>
            </a:r>
          </a:p>
          <a:p>
            <a:pPr marL="171450" indent="-171450" algn="l">
              <a:buFont typeface="Arial" panose="020B0604020202020204" pitchFamily="34" charset="0"/>
              <a:buChar char="•"/>
            </a:pPr>
            <a:r>
              <a:rPr lang="en-AU" sz="1200" dirty="0"/>
              <a:t>Avoid using modifiers such as much, very, and really because they are subjective and imprecise</a:t>
            </a:r>
          </a:p>
          <a:p>
            <a:pPr marL="171450" indent="-171450" algn="l">
              <a:buFont typeface="Arial" panose="020B0604020202020204" pitchFamily="34" charset="0"/>
              <a:buChar char="•"/>
            </a:pPr>
            <a:r>
              <a:rPr lang="en-AU" sz="1200" dirty="0"/>
              <a:t>Note: use the modifier significant carefully and accurately – in science writing, a result is significant if it is statistically significant.</a:t>
            </a:r>
          </a:p>
          <a:p>
            <a:pPr marL="171450" indent="-171450" algn="l">
              <a:buFont typeface="Arial" panose="020B0604020202020204" pitchFamily="34" charset="0"/>
              <a:buChar char="•"/>
            </a:pPr>
            <a:endParaRPr lang="en-AU" sz="1200" b="0" i="0" dirty="0">
              <a:solidFill>
                <a:srgbClr val="202124"/>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9792348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33838"/>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Referencing </a:t>
            </a:r>
          </a:p>
          <a:p>
            <a:pPr algn="ctr"/>
            <a:r>
              <a:rPr lang="en-AU" sz="2800" b="1" dirty="0">
                <a:latin typeface="Arial Narrow" panose="020B0606020202030204" pitchFamily="34" charset="0"/>
              </a:rPr>
              <a:t>Conventions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7308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Referencing Conventions are elements commonly found in reference lists, bibliography’s and in-text citations. </a:t>
            </a:r>
            <a:endParaRPr lang="en-US" sz="900" b="1" dirty="0">
              <a:solidFill>
                <a:schemeClr val="tx1"/>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
        <p:nvSpPr>
          <p:cNvPr id="2" name="TextBox 1">
            <a:extLst>
              <a:ext uri="{FF2B5EF4-FFF2-40B4-BE49-F238E27FC236}">
                <a16:creationId xmlns:a16="http://schemas.microsoft.com/office/drawing/2014/main" id="{5F9CA32E-F09A-FAEB-EE78-93A2AE00489C}"/>
              </a:ext>
            </a:extLst>
          </p:cNvPr>
          <p:cNvSpPr txBox="1"/>
          <p:nvPr/>
        </p:nvSpPr>
        <p:spPr>
          <a:xfrm>
            <a:off x="564258" y="2051720"/>
            <a:ext cx="5168998" cy="646331"/>
          </a:xfrm>
          <a:prstGeom prst="rect">
            <a:avLst/>
          </a:prstGeom>
          <a:noFill/>
        </p:spPr>
        <p:txBody>
          <a:bodyPr wrap="square" rtlCol="0">
            <a:spAutoFit/>
          </a:bodyPr>
          <a:lstStyle/>
          <a:p>
            <a:r>
              <a:rPr lang="en-US" dirty="0"/>
              <a:t>APA…</a:t>
            </a:r>
          </a:p>
          <a:p>
            <a:r>
              <a:rPr lang="en-US" dirty="0"/>
              <a:t>Harvard….</a:t>
            </a:r>
          </a:p>
        </p:txBody>
      </p:sp>
    </p:spTree>
    <p:extLst>
      <p:ext uri="{BB962C8B-B14F-4D97-AF65-F5344CB8AC3E}">
        <p14:creationId xmlns:p14="http://schemas.microsoft.com/office/powerpoint/2010/main" val="15488437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61347"/>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Evidence (IA2)</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EA9AF2A8-1772-FBFE-AFDB-24A36ADEB9A0}"/>
              </a:ext>
            </a:extLst>
          </p:cNvPr>
          <p:cNvSpPr/>
          <p:nvPr/>
        </p:nvSpPr>
        <p:spPr>
          <a:xfrm>
            <a:off x="483846" y="1036632"/>
            <a:ext cx="5827299" cy="3669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Evidence: Graphs, Tables, Figures, in-text citations </a:t>
            </a:r>
          </a:p>
        </p:txBody>
      </p:sp>
      <p:sp>
        <p:nvSpPr>
          <p:cNvPr id="12" name="Rectangle 11">
            <a:extLst>
              <a:ext uri="{FF2B5EF4-FFF2-40B4-BE49-F238E27FC236}">
                <a16:creationId xmlns:a16="http://schemas.microsoft.com/office/drawing/2014/main" id="{E44165E4-3271-B720-705F-5EE4A3116350}"/>
              </a:ext>
            </a:extLst>
          </p:cNvPr>
          <p:cNvSpPr/>
          <p:nvPr/>
        </p:nvSpPr>
        <p:spPr>
          <a:xfrm>
            <a:off x="483846" y="3302641"/>
            <a:ext cx="5827299" cy="9615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50" b="1" dirty="0">
                <a:solidFill>
                  <a:schemeClr val="tx1"/>
                </a:solidFill>
                <a:latin typeface="Arial Narrow" panose="020B0606020202030204" pitchFamily="34" charset="0"/>
              </a:rPr>
              <a:t>Q. Can all graphs/tables/figures come from ONE peer-reviewed journal article and still get a 4-5? </a:t>
            </a:r>
          </a:p>
          <a:p>
            <a:pPr algn="just"/>
            <a:r>
              <a:rPr lang="en-US" sz="1050" b="1" dirty="0">
                <a:solidFill>
                  <a:schemeClr val="tx1"/>
                </a:solidFill>
                <a:latin typeface="Arial Narrow" panose="020B0606020202030204" pitchFamily="34" charset="0"/>
              </a:rPr>
              <a:t>Ans. Yes, BUT it is </a:t>
            </a:r>
            <a:r>
              <a:rPr lang="en-US" sz="1050" b="1" u="sng" dirty="0">
                <a:solidFill>
                  <a:schemeClr val="tx1"/>
                </a:solidFill>
                <a:latin typeface="Arial Narrow" panose="020B0606020202030204" pitchFamily="34" charset="0"/>
              </a:rPr>
              <a:t>very uncommon and not recommended</a:t>
            </a:r>
            <a:r>
              <a:rPr lang="en-US" sz="1050" b="1" dirty="0">
                <a:solidFill>
                  <a:schemeClr val="tx1"/>
                </a:solidFill>
                <a:latin typeface="Arial Narrow" panose="020B0606020202030204" pitchFamily="34" charset="0"/>
              </a:rPr>
              <a:t>. There would also need to be supporting evidence from other papers (as in-text citations). </a:t>
            </a:r>
            <a:r>
              <a:rPr lang="en-US" sz="1050" b="1" dirty="0" err="1">
                <a:solidFill>
                  <a:schemeClr val="tx1"/>
                </a:solidFill>
                <a:latin typeface="Arial Narrow" panose="020B0606020202030204" pitchFamily="34" charset="0"/>
              </a:rPr>
              <a:t>Analysing</a:t>
            </a:r>
            <a:r>
              <a:rPr lang="en-US" sz="1050" b="1" dirty="0">
                <a:solidFill>
                  <a:schemeClr val="tx1"/>
                </a:solidFill>
                <a:latin typeface="Arial Narrow" panose="020B0606020202030204" pitchFamily="34" charset="0"/>
              </a:rPr>
              <a:t> evidence from just one paper lends itself to summarizing that existing paper, instead of </a:t>
            </a:r>
            <a:r>
              <a:rPr lang="en-US" sz="1050" b="1" dirty="0" err="1">
                <a:solidFill>
                  <a:schemeClr val="tx1"/>
                </a:solidFill>
                <a:latin typeface="Arial Narrow" panose="020B0606020202030204" pitchFamily="34" charset="0"/>
              </a:rPr>
              <a:t>analysing</a:t>
            </a:r>
            <a:r>
              <a:rPr lang="en-US" sz="1050" b="1" dirty="0">
                <a:solidFill>
                  <a:schemeClr val="tx1"/>
                </a:solidFill>
                <a:latin typeface="Arial Narrow" panose="020B0606020202030204" pitchFamily="34" charset="0"/>
              </a:rPr>
              <a:t> a range of evidence to (not only answer the RQ but also) evaluate the claim. It also makes it difficult to get full marks for the remaining criteria. </a:t>
            </a:r>
          </a:p>
        </p:txBody>
      </p:sp>
      <p:sp>
        <p:nvSpPr>
          <p:cNvPr id="17" name="TextBox 16">
            <a:extLst>
              <a:ext uri="{FF2B5EF4-FFF2-40B4-BE49-F238E27FC236}">
                <a16:creationId xmlns:a16="http://schemas.microsoft.com/office/drawing/2014/main" id="{D581CBFE-AEA2-8BB3-8F21-A3647745A807}"/>
              </a:ext>
            </a:extLst>
          </p:cNvPr>
          <p:cNvSpPr txBox="1"/>
          <p:nvPr/>
        </p:nvSpPr>
        <p:spPr>
          <a:xfrm>
            <a:off x="423625" y="4717757"/>
            <a:ext cx="6135774" cy="646331"/>
          </a:xfrm>
          <a:prstGeom prst="rect">
            <a:avLst/>
          </a:prstGeom>
          <a:noFill/>
        </p:spPr>
        <p:txBody>
          <a:bodyPr wrap="square">
            <a:spAutoFit/>
          </a:bodyPr>
          <a:lstStyle/>
          <a:p>
            <a:r>
              <a:rPr lang="en-AU" sz="1200" b="1" dirty="0">
                <a:latin typeface="Arial Narrow" panose="020B0606020202030204" pitchFamily="34" charset="0"/>
              </a:rPr>
              <a:t>CLAIM: </a:t>
            </a:r>
            <a:r>
              <a:rPr lang="en-AU" sz="1200" dirty="0">
                <a:latin typeface="Arial Narrow" panose="020B0606020202030204" pitchFamily="34" charset="0"/>
              </a:rPr>
              <a:t>Global climate changes impact marine ecosystems </a:t>
            </a:r>
          </a:p>
          <a:p>
            <a:r>
              <a:rPr lang="en-AU" sz="1200" b="1" dirty="0">
                <a:latin typeface="Arial Narrow" panose="020B0606020202030204" pitchFamily="34" charset="0"/>
              </a:rPr>
              <a:t>RQ: </a:t>
            </a:r>
            <a:r>
              <a:rPr lang="en-AU" sz="1200" dirty="0">
                <a:latin typeface="Arial Narrow" panose="020B0606020202030204" pitchFamily="34" charset="0"/>
              </a:rPr>
              <a:t>Will there be a significant difference in the calcification rate of </a:t>
            </a:r>
            <a:r>
              <a:rPr lang="en-AU" sz="1200" i="1" dirty="0">
                <a:latin typeface="Arial Narrow" panose="020B0606020202030204" pitchFamily="34" charset="0"/>
              </a:rPr>
              <a:t>Acropora</a:t>
            </a:r>
            <a:r>
              <a:rPr lang="en-AU" sz="1200" dirty="0">
                <a:latin typeface="Arial Narrow" panose="020B0606020202030204" pitchFamily="34" charset="0"/>
              </a:rPr>
              <a:t> corals between current, mid-century and end-of-century pCO</a:t>
            </a:r>
            <a:r>
              <a:rPr lang="en-AU" sz="900" dirty="0">
                <a:latin typeface="Arial Narrow" panose="020B0606020202030204" pitchFamily="34" charset="0"/>
              </a:rPr>
              <a:t>2</a:t>
            </a:r>
            <a:r>
              <a:rPr lang="en-AU" sz="1200" dirty="0">
                <a:latin typeface="Arial Narrow" panose="020B0606020202030204" pitchFamily="34" charset="0"/>
              </a:rPr>
              <a:t> predictions? </a:t>
            </a:r>
          </a:p>
        </p:txBody>
      </p:sp>
      <p:sp>
        <p:nvSpPr>
          <p:cNvPr id="19" name="Rectangle 18">
            <a:extLst>
              <a:ext uri="{FF2B5EF4-FFF2-40B4-BE49-F238E27FC236}">
                <a16:creationId xmlns:a16="http://schemas.microsoft.com/office/drawing/2014/main" id="{69F57F9F-5BAC-2C18-86B8-EC7F6817300B}"/>
              </a:ext>
            </a:extLst>
          </p:cNvPr>
          <p:cNvSpPr/>
          <p:nvPr/>
        </p:nvSpPr>
        <p:spPr>
          <a:xfrm>
            <a:off x="483846" y="4347835"/>
            <a:ext cx="5827299" cy="325397"/>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latin typeface="Arial Narrow" panose="020B0606020202030204" pitchFamily="34" charset="0"/>
              </a:rPr>
              <a:t>Activity: Evaluate the Evidence below (claim and RQ from the student’s paper are also below)</a:t>
            </a:r>
          </a:p>
        </p:txBody>
      </p:sp>
      <p:pic>
        <p:nvPicPr>
          <p:cNvPr id="21" name="Picture 20">
            <a:extLst>
              <a:ext uri="{FF2B5EF4-FFF2-40B4-BE49-F238E27FC236}">
                <a16:creationId xmlns:a16="http://schemas.microsoft.com/office/drawing/2014/main" id="{29BE1BE1-9980-4484-B5FE-F316D6D6B27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1939" y="5408612"/>
            <a:ext cx="2728847" cy="1782899"/>
          </a:xfrm>
          <a:prstGeom prst="rect">
            <a:avLst/>
          </a:prstGeom>
        </p:spPr>
      </p:pic>
      <p:pic>
        <p:nvPicPr>
          <p:cNvPr id="23" name="Picture 22">
            <a:extLst>
              <a:ext uri="{FF2B5EF4-FFF2-40B4-BE49-F238E27FC236}">
                <a16:creationId xmlns:a16="http://schemas.microsoft.com/office/drawing/2014/main" id="{A6E66574-97E5-40E7-B35A-293F686D1B6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417076" y="5528031"/>
            <a:ext cx="2929417" cy="1549679"/>
          </a:xfrm>
          <a:prstGeom prst="rect">
            <a:avLst/>
          </a:prstGeom>
        </p:spPr>
      </p:pic>
      <p:sp>
        <p:nvSpPr>
          <p:cNvPr id="35" name="Rectangle 34">
            <a:extLst>
              <a:ext uri="{FF2B5EF4-FFF2-40B4-BE49-F238E27FC236}">
                <a16:creationId xmlns:a16="http://schemas.microsoft.com/office/drawing/2014/main" id="{562CB544-5C56-8C33-FAB8-DDF6C54B91AA}"/>
              </a:ext>
            </a:extLst>
          </p:cNvPr>
          <p:cNvSpPr/>
          <p:nvPr/>
        </p:nvSpPr>
        <p:spPr>
          <a:xfrm>
            <a:off x="483846" y="8028384"/>
            <a:ext cx="5827299" cy="3253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Arial Narrow" panose="020B0606020202030204" pitchFamily="34" charset="0"/>
              </a:rPr>
              <a:t>Q. Is the Evidence above RELEVANT </a:t>
            </a:r>
            <a:r>
              <a:rPr lang="en-US" sz="1200" b="1" i="1" dirty="0">
                <a:solidFill>
                  <a:schemeClr val="tx1"/>
                </a:solidFill>
                <a:latin typeface="Arial Narrow" panose="020B0606020202030204" pitchFamily="34" charset="0"/>
              </a:rPr>
              <a:t>and </a:t>
            </a:r>
            <a:r>
              <a:rPr lang="en-US" sz="1200" b="1" dirty="0">
                <a:solidFill>
                  <a:schemeClr val="tx1"/>
                </a:solidFill>
                <a:latin typeface="Arial Narrow" panose="020B0606020202030204" pitchFamily="34" charset="0"/>
              </a:rPr>
              <a:t>SUFFICIENT (4-5) or just RELEVANT (2-3)? Ans. </a:t>
            </a:r>
          </a:p>
        </p:txBody>
      </p:sp>
      <p:sp>
        <p:nvSpPr>
          <p:cNvPr id="7" name="Rectangle 6">
            <a:extLst>
              <a:ext uri="{FF2B5EF4-FFF2-40B4-BE49-F238E27FC236}">
                <a16:creationId xmlns:a16="http://schemas.microsoft.com/office/drawing/2014/main" id="{9A0970D9-0420-6F68-96A2-883565091B8C}"/>
              </a:ext>
            </a:extLst>
          </p:cNvPr>
          <p:cNvSpPr/>
          <p:nvPr/>
        </p:nvSpPr>
        <p:spPr>
          <a:xfrm>
            <a:off x="5891838" y="8081863"/>
            <a:ext cx="360040" cy="23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2EB4E8C3-57FE-3603-98EB-9150C7B622CD}"/>
              </a:ext>
            </a:extLst>
          </p:cNvPr>
          <p:cNvSpPr txBox="1"/>
          <p:nvPr/>
        </p:nvSpPr>
        <p:spPr>
          <a:xfrm>
            <a:off x="3643199" y="7164288"/>
            <a:ext cx="2705187" cy="830997"/>
          </a:xfrm>
          <a:prstGeom prst="rect">
            <a:avLst/>
          </a:prstGeom>
          <a:noFill/>
        </p:spPr>
        <p:txBody>
          <a:bodyPr wrap="square" rtlCol="0">
            <a:spAutoFit/>
          </a:bodyPr>
          <a:lstStyle/>
          <a:p>
            <a:r>
              <a:rPr lang="en-AU" sz="800" b="1" dirty="0">
                <a:latin typeface="Arial Narrow" panose="020B0606020202030204" pitchFamily="34" charset="0"/>
              </a:rPr>
              <a:t>Figure 2: Net calcification of </a:t>
            </a:r>
            <a:r>
              <a:rPr lang="en-AU" sz="800" b="1" i="1" dirty="0">
                <a:latin typeface="Arial Narrow" panose="020B0606020202030204" pitchFamily="34" charset="0"/>
              </a:rPr>
              <a:t>Acropora muricata </a:t>
            </a:r>
            <a:r>
              <a:rPr lang="en-AU" sz="800" b="1" dirty="0">
                <a:latin typeface="Arial Narrow" panose="020B0606020202030204" pitchFamily="34" charset="0"/>
              </a:rPr>
              <a:t>(mean ± SE) from 0-12 weeks in current (410 ±4µtm), mid-century (653 ±6µtm), and end of century (934 ±11µtm) pCO</a:t>
            </a:r>
            <a:r>
              <a:rPr lang="en-AU" sz="600" b="1" dirty="0">
                <a:latin typeface="Arial Narrow" panose="020B0606020202030204" pitchFamily="34" charset="0"/>
              </a:rPr>
              <a:t>2</a:t>
            </a:r>
            <a:r>
              <a:rPr lang="en-AU" sz="800" b="1" dirty="0">
                <a:latin typeface="Arial Narrow" panose="020B0606020202030204" pitchFamily="34" charset="0"/>
              </a:rPr>
              <a:t> levels, at 26°C (average sea temperature), 28.5°C (summer maximum) and 31°C (future temperature). Sample size is provided above each bar (Source: Anderson </a:t>
            </a:r>
            <a:r>
              <a:rPr lang="en-AU" sz="800" b="1" i="1" dirty="0">
                <a:latin typeface="Arial Narrow" panose="020B0606020202030204" pitchFamily="34" charset="0"/>
              </a:rPr>
              <a:t>et al</a:t>
            </a:r>
            <a:r>
              <a:rPr lang="en-AU" sz="800" b="1" dirty="0">
                <a:latin typeface="Arial Narrow" panose="020B0606020202030204" pitchFamily="34" charset="0"/>
              </a:rPr>
              <a:t>., 2019).</a:t>
            </a:r>
          </a:p>
        </p:txBody>
      </p:sp>
      <p:sp>
        <p:nvSpPr>
          <p:cNvPr id="38" name="TextBox 37">
            <a:extLst>
              <a:ext uri="{FF2B5EF4-FFF2-40B4-BE49-F238E27FC236}">
                <a16:creationId xmlns:a16="http://schemas.microsoft.com/office/drawing/2014/main" id="{2123287C-4DB2-E737-2F0E-F47A646DD836}"/>
              </a:ext>
            </a:extLst>
          </p:cNvPr>
          <p:cNvSpPr txBox="1"/>
          <p:nvPr/>
        </p:nvSpPr>
        <p:spPr>
          <a:xfrm>
            <a:off x="450148" y="7164394"/>
            <a:ext cx="3077384" cy="830997"/>
          </a:xfrm>
          <a:prstGeom prst="rect">
            <a:avLst/>
          </a:prstGeom>
          <a:noFill/>
        </p:spPr>
        <p:txBody>
          <a:bodyPr wrap="square" rtlCol="0">
            <a:spAutoFit/>
          </a:bodyPr>
          <a:lstStyle/>
          <a:p>
            <a:r>
              <a:rPr lang="en-AU" sz="800" b="1" dirty="0">
                <a:latin typeface="Arial Narrow" panose="020B0606020202030204" pitchFamily="34" charset="0"/>
              </a:rPr>
              <a:t>Figure 1: Calcification rate (mean ± SE) of </a:t>
            </a:r>
            <a:r>
              <a:rPr lang="en-AU" sz="800" b="1" i="1" dirty="0">
                <a:latin typeface="Arial Narrow" panose="020B0606020202030204" pitchFamily="34" charset="0"/>
              </a:rPr>
              <a:t>Acropora </a:t>
            </a:r>
            <a:r>
              <a:rPr lang="en-AU" sz="800" b="1" i="1" dirty="0" err="1">
                <a:latin typeface="Arial Narrow" panose="020B0606020202030204" pitchFamily="34" charset="0"/>
              </a:rPr>
              <a:t>digitifera</a:t>
            </a:r>
            <a:r>
              <a:rPr lang="en-AU" sz="800" b="1" i="1" dirty="0">
                <a:latin typeface="Arial Narrow" panose="020B0606020202030204" pitchFamily="34" charset="0"/>
              </a:rPr>
              <a:t> </a:t>
            </a:r>
            <a:r>
              <a:rPr lang="en-AU" sz="800" b="1" dirty="0">
                <a:latin typeface="Arial Narrow" panose="020B0606020202030204" pitchFamily="34" charset="0"/>
              </a:rPr>
              <a:t>populations </a:t>
            </a:r>
            <a:r>
              <a:rPr lang="en-AU" sz="800" b="1" dirty="0" err="1">
                <a:latin typeface="Arial Narrow" panose="020B0606020202030204" pitchFamily="34" charset="0"/>
              </a:rPr>
              <a:t>Sesoko</a:t>
            </a:r>
            <a:r>
              <a:rPr lang="en-AU" sz="800" b="1" dirty="0">
                <a:latin typeface="Arial Narrow" panose="020B0606020202030204" pitchFamily="34" charset="0"/>
              </a:rPr>
              <a:t> and Bise (5 colonies each) after 5 weeks of three different pCO</a:t>
            </a:r>
            <a:r>
              <a:rPr lang="en-AU" sz="600" b="1" dirty="0">
                <a:latin typeface="Arial Narrow" panose="020B0606020202030204" pitchFamily="34" charset="0"/>
              </a:rPr>
              <a:t>2</a:t>
            </a:r>
            <a:r>
              <a:rPr lang="en-AU" sz="800" b="1" dirty="0">
                <a:latin typeface="Arial Narrow" panose="020B0606020202030204" pitchFamily="34" charset="0"/>
              </a:rPr>
              <a:t> treatments (control: 420 ±40µtm, mid-CO2: 1030 ±48µtm, high-CO</a:t>
            </a:r>
            <a:r>
              <a:rPr lang="en-AU" sz="600" b="1" dirty="0">
                <a:latin typeface="Arial Narrow" panose="020B0606020202030204" pitchFamily="34" charset="0"/>
              </a:rPr>
              <a:t>2</a:t>
            </a:r>
            <a:r>
              <a:rPr lang="en-AU" sz="800" b="1" dirty="0">
                <a:latin typeface="Arial Narrow" panose="020B0606020202030204" pitchFamily="34" charset="0"/>
              </a:rPr>
              <a:t>: 2381±156µtm). A represents statistically significant difference between populations (p&lt;0.05), b represents statistically significant difference from the control (p&lt;0.05) (Source: </a:t>
            </a:r>
            <a:r>
              <a:rPr lang="en-AU" sz="800" b="1" dirty="0" err="1">
                <a:latin typeface="Arial Narrow" panose="020B0606020202030204" pitchFamily="34" charset="0"/>
              </a:rPr>
              <a:t>Kurihara</a:t>
            </a:r>
            <a:r>
              <a:rPr lang="en-AU" sz="800" b="1" dirty="0">
                <a:latin typeface="Arial Narrow" panose="020B0606020202030204" pitchFamily="34" charset="0"/>
              </a:rPr>
              <a:t> </a:t>
            </a:r>
            <a:r>
              <a:rPr lang="en-AU" sz="800" b="1" i="1" dirty="0">
                <a:latin typeface="Arial Narrow" panose="020B0606020202030204" pitchFamily="34" charset="0"/>
              </a:rPr>
              <a:t>et al</a:t>
            </a:r>
            <a:r>
              <a:rPr lang="en-AU" sz="800" b="1" dirty="0">
                <a:latin typeface="Arial Narrow" panose="020B0606020202030204" pitchFamily="34" charset="0"/>
              </a:rPr>
              <a:t>., 2018). </a:t>
            </a:r>
          </a:p>
        </p:txBody>
      </p:sp>
      <p:sp>
        <p:nvSpPr>
          <p:cNvPr id="39" name="TextBox 38">
            <a:extLst>
              <a:ext uri="{FF2B5EF4-FFF2-40B4-BE49-F238E27FC236}">
                <a16:creationId xmlns:a16="http://schemas.microsoft.com/office/drawing/2014/main" id="{19ADE813-F820-BDCF-BBB9-FF19BCFB6300}"/>
              </a:ext>
            </a:extLst>
          </p:cNvPr>
          <p:cNvSpPr txBox="1"/>
          <p:nvPr/>
        </p:nvSpPr>
        <p:spPr>
          <a:xfrm>
            <a:off x="409605" y="8347653"/>
            <a:ext cx="6135774" cy="470898"/>
          </a:xfrm>
          <a:prstGeom prst="rect">
            <a:avLst/>
          </a:prstGeom>
          <a:noFill/>
        </p:spPr>
        <p:txBody>
          <a:bodyPr wrap="square" rtlCol="0">
            <a:spAutoFit/>
          </a:bodyPr>
          <a:lstStyle/>
          <a:p>
            <a:r>
              <a:rPr lang="en-AU" sz="900" b="1" dirty="0">
                <a:latin typeface="Arial Narrow" panose="020B0606020202030204" pitchFamily="34" charset="0"/>
              </a:rPr>
              <a:t>Reference List</a:t>
            </a:r>
          </a:p>
          <a:p>
            <a:r>
              <a:rPr lang="en-AU" sz="770" dirty="0" err="1">
                <a:latin typeface="Arial Narrow" panose="020B0606020202030204" pitchFamily="34" charset="0"/>
              </a:rPr>
              <a:t>Kurihara</a:t>
            </a:r>
            <a:r>
              <a:rPr lang="en-AU" sz="770" dirty="0">
                <a:latin typeface="Arial Narrow" panose="020B0606020202030204" pitchFamily="34" charset="0"/>
              </a:rPr>
              <a:t> </a:t>
            </a:r>
            <a:r>
              <a:rPr lang="en-AU" sz="770" i="1" dirty="0">
                <a:latin typeface="Arial Narrow" panose="020B0606020202030204" pitchFamily="34" charset="0"/>
              </a:rPr>
              <a:t>et al </a:t>
            </a:r>
            <a:r>
              <a:rPr lang="en-AU" sz="770" dirty="0">
                <a:latin typeface="Arial Narrow" panose="020B0606020202030204" pitchFamily="34" charset="0"/>
              </a:rPr>
              <a:t>(2018). Intraspecific variation in the response of the </a:t>
            </a:r>
            <a:r>
              <a:rPr lang="en-AU" sz="770" dirty="0" err="1">
                <a:latin typeface="Arial Narrow" panose="020B0606020202030204" pitchFamily="34" charset="0"/>
              </a:rPr>
              <a:t>scleractinian</a:t>
            </a:r>
            <a:r>
              <a:rPr lang="en-AU" sz="770" dirty="0">
                <a:latin typeface="Arial Narrow" panose="020B0606020202030204" pitchFamily="34" charset="0"/>
              </a:rPr>
              <a:t> coral Acropora </a:t>
            </a:r>
            <a:r>
              <a:rPr lang="en-AU" sz="770" dirty="0" err="1">
                <a:latin typeface="Arial Narrow" panose="020B0606020202030204" pitchFamily="34" charset="0"/>
              </a:rPr>
              <a:t>digitifera</a:t>
            </a:r>
            <a:r>
              <a:rPr lang="en-AU" sz="770" dirty="0">
                <a:latin typeface="Arial Narrow" panose="020B0606020202030204" pitchFamily="34" charset="0"/>
              </a:rPr>
              <a:t> to ocean acidification. </a:t>
            </a:r>
            <a:r>
              <a:rPr lang="en-AU" sz="770" i="1" dirty="0">
                <a:latin typeface="Arial Narrow" panose="020B0606020202030204" pitchFamily="34" charset="0"/>
              </a:rPr>
              <a:t>Marine Biology. Vol 165 Issue 2.</a:t>
            </a:r>
          </a:p>
          <a:p>
            <a:r>
              <a:rPr lang="en-AU" sz="770" dirty="0">
                <a:latin typeface="Arial Narrow" panose="020B0606020202030204" pitchFamily="34" charset="0"/>
              </a:rPr>
              <a:t>Anderson </a:t>
            </a:r>
            <a:r>
              <a:rPr lang="en-AU" sz="770" i="1" dirty="0">
                <a:latin typeface="Arial Narrow" panose="020B0606020202030204" pitchFamily="34" charset="0"/>
              </a:rPr>
              <a:t>et al </a:t>
            </a:r>
            <a:r>
              <a:rPr lang="en-US" sz="770" i="1" dirty="0">
                <a:latin typeface="Arial Narrow" panose="020B0606020202030204" pitchFamily="34" charset="0"/>
              </a:rPr>
              <a:t>(2019). Independent effects of ocean warming versus acidification on the growth, survivorship and physiology of two Acropora corals. Coral Reefs. 38. </a:t>
            </a:r>
            <a:endParaRPr lang="en-AU" sz="770" dirty="0">
              <a:latin typeface="Arial Narrow" panose="020B0606020202030204" pitchFamily="34" charset="0"/>
            </a:endParaRPr>
          </a:p>
        </p:txBody>
      </p:sp>
      <p:graphicFrame>
        <p:nvGraphicFramePr>
          <p:cNvPr id="3" name="Table 12">
            <a:extLst>
              <a:ext uri="{FF2B5EF4-FFF2-40B4-BE49-F238E27FC236}">
                <a16:creationId xmlns:a16="http://schemas.microsoft.com/office/drawing/2014/main" id="{5587D952-3CB8-D9BA-135C-7B029CB7E8CE}"/>
              </a:ext>
            </a:extLst>
          </p:cNvPr>
          <p:cNvGraphicFramePr>
            <a:graphicFrameLocks noGrp="1"/>
          </p:cNvGraphicFramePr>
          <p:nvPr>
            <p:extLst>
              <p:ext uri="{D42A27DB-BD31-4B8C-83A1-F6EECF244321}">
                <p14:modId xmlns:p14="http://schemas.microsoft.com/office/powerpoint/2010/main" val="1176821102"/>
              </p:ext>
            </p:extLst>
          </p:nvPr>
        </p:nvGraphicFramePr>
        <p:xfrm>
          <a:off x="485281" y="1475656"/>
          <a:ext cx="5827299" cy="1737360"/>
        </p:xfrm>
        <a:graphic>
          <a:graphicData uri="http://schemas.openxmlformats.org/drawingml/2006/table">
            <a:tbl>
              <a:tblPr firstRow="1" bandRow="1">
                <a:tableStyleId>{5940675A-B579-460E-94D1-54222C63F5DA}</a:tableStyleId>
              </a:tblPr>
              <a:tblGrid>
                <a:gridCol w="3447775">
                  <a:extLst>
                    <a:ext uri="{9D8B030D-6E8A-4147-A177-3AD203B41FA5}">
                      <a16:colId xmlns:a16="http://schemas.microsoft.com/office/drawing/2014/main" val="4119709212"/>
                    </a:ext>
                  </a:extLst>
                </a:gridCol>
                <a:gridCol w="2379524">
                  <a:extLst>
                    <a:ext uri="{9D8B030D-6E8A-4147-A177-3AD203B41FA5}">
                      <a16:colId xmlns:a16="http://schemas.microsoft.com/office/drawing/2014/main" val="643899372"/>
                    </a:ext>
                  </a:extLst>
                </a:gridCol>
              </a:tblGrid>
              <a:tr h="245801">
                <a:tc gridSpan="2">
                  <a:txBody>
                    <a:bodyPr/>
                    <a:lstStyle/>
                    <a:p>
                      <a:r>
                        <a:rPr lang="en-AU" sz="1200" b="1" dirty="0">
                          <a:solidFill>
                            <a:schemeClr val="bg1"/>
                          </a:solidFill>
                          <a:latin typeface="Arial Narrow" panose="020B0606020202030204" pitchFamily="34" charset="0"/>
                        </a:rPr>
                        <a:t>EVIDENCE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45801">
                <a:tc>
                  <a:txBody>
                    <a:bodyPr/>
                    <a:lstStyle/>
                    <a:p>
                      <a:r>
                        <a:rPr lang="en-AU" sz="1200" b="1" dirty="0">
                          <a:latin typeface="Arial Narrow" panose="020B0606020202030204" pitchFamily="34" charset="0"/>
                        </a:rPr>
                        <a:t>Sufficient and Relevant Evidence (4-5) </a:t>
                      </a:r>
                    </a:p>
                  </a:txBody>
                  <a:tcPr>
                    <a:solidFill>
                      <a:schemeClr val="bg1">
                        <a:lumMod val="85000"/>
                      </a:schemeClr>
                    </a:solidFill>
                  </a:tcPr>
                </a:tc>
                <a:tc>
                  <a:txBody>
                    <a:bodyPr/>
                    <a:lstStyle/>
                    <a:p>
                      <a:r>
                        <a:rPr lang="en-AU" sz="1200" b="1" dirty="0">
                          <a:latin typeface="Arial Narrow" panose="020B0606020202030204" pitchFamily="34" charset="0"/>
                        </a:rPr>
                        <a:t>Relevant Evidence (2-3)</a:t>
                      </a:r>
                    </a:p>
                  </a:txBody>
                  <a:tcPr>
                    <a:solidFill>
                      <a:schemeClr val="bg1">
                        <a:lumMod val="85000"/>
                      </a:schemeClr>
                    </a:solidFill>
                  </a:tcPr>
                </a:tc>
                <a:extLst>
                  <a:ext uri="{0D108BD9-81ED-4DB2-BD59-A6C34878D82A}">
                    <a16:rowId xmlns:a16="http://schemas.microsoft.com/office/drawing/2014/main" val="2843820462"/>
                  </a:ext>
                </a:extLst>
              </a:tr>
              <a:tr h="1113146">
                <a:tc>
                  <a:txBody>
                    <a:bodyPr/>
                    <a:lstStyle/>
                    <a:p>
                      <a:pPr marL="171450" indent="-171450">
                        <a:buFont typeface="Arial" panose="020B0604020202020204" pitchFamily="34" charset="0"/>
                        <a:buChar char="•"/>
                      </a:pPr>
                      <a:r>
                        <a:rPr lang="en-US" sz="1200" dirty="0">
                          <a:latin typeface="Arial Narrow" panose="020B0606020202030204" pitchFamily="34" charset="0"/>
                        </a:rPr>
                        <a:t>Sufficient: No less than 2 Figures</a:t>
                      </a:r>
                    </a:p>
                    <a:p>
                      <a:pPr marL="171450" indent="-171450">
                        <a:buFont typeface="Arial" panose="020B0604020202020204" pitchFamily="34" charset="0"/>
                        <a:buChar char="•"/>
                      </a:pPr>
                      <a:r>
                        <a:rPr lang="en-US" sz="1200" dirty="0">
                          <a:latin typeface="Arial Narrow" panose="020B0606020202030204" pitchFamily="34" charset="0"/>
                        </a:rPr>
                        <a:t>But, NOT too many either (e.g. more than 6 Figures is too many to </a:t>
                      </a:r>
                      <a:r>
                        <a:rPr lang="en-US" sz="1200" dirty="0" err="1">
                          <a:latin typeface="Arial Narrow" panose="020B0606020202030204" pitchFamily="34" charset="0"/>
                        </a:rPr>
                        <a:t>analyse</a:t>
                      </a:r>
                      <a:r>
                        <a:rPr lang="en-US" sz="1200" dirty="0">
                          <a:latin typeface="Arial Narrow" panose="020B0606020202030204" pitchFamily="34" charset="0"/>
                        </a:rPr>
                        <a:t> AND keep within the word limit).</a:t>
                      </a:r>
                    </a:p>
                    <a:p>
                      <a:pPr marL="171450" indent="-171450">
                        <a:buFont typeface="Arial" panose="020B0604020202020204" pitchFamily="34" charset="0"/>
                        <a:buChar char="•"/>
                      </a:pPr>
                      <a:r>
                        <a:rPr lang="en-US" sz="1200" dirty="0">
                          <a:latin typeface="Arial Narrow" panose="020B0606020202030204" pitchFamily="34" charset="0"/>
                        </a:rPr>
                        <a:t>Must be enough to be able to answer the RQ</a:t>
                      </a:r>
                    </a:p>
                    <a:p>
                      <a:pPr marL="171450" indent="-171450">
                        <a:buFont typeface="Arial" panose="020B0604020202020204" pitchFamily="34" charset="0"/>
                        <a:buChar char="•"/>
                      </a:pPr>
                      <a:r>
                        <a:rPr lang="en-US" sz="1200" dirty="0">
                          <a:latin typeface="Arial Narrow" panose="020B0606020202030204" pitchFamily="34" charset="0"/>
                        </a:rPr>
                        <a:t>Includes in-text citations as well as data from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Must be BOTH sufficient AND relevant to get a 4-5!</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Links directly to the RQ.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Relevant to the Unit subject matter.</a:t>
                      </a:r>
                    </a:p>
                    <a:p>
                      <a:pPr marL="171450" indent="-171450">
                        <a:buFont typeface="Arial" panose="020B0604020202020204" pitchFamily="34" charset="0"/>
                        <a:buChar char="•"/>
                      </a:pPr>
                      <a:r>
                        <a:rPr lang="en-US" sz="1200" dirty="0">
                          <a:latin typeface="Arial Narrow" panose="020B0606020202030204" pitchFamily="34" charset="0"/>
                        </a:rPr>
                        <a:t>Draws on qualitative and/or quantitative data from scientifically credible sources, such as peer-reviewed journal articles.</a:t>
                      </a:r>
                    </a:p>
                  </a:txBody>
                  <a:tcPr/>
                </a:tc>
                <a:extLst>
                  <a:ext uri="{0D108BD9-81ED-4DB2-BD59-A6C34878D82A}">
                    <a16:rowId xmlns:a16="http://schemas.microsoft.com/office/drawing/2014/main" val="3920059997"/>
                  </a:ext>
                </a:extLst>
              </a:tr>
            </a:tbl>
          </a:graphicData>
        </a:graphic>
      </p:graphicFrame>
      <p:cxnSp>
        <p:nvCxnSpPr>
          <p:cNvPr id="6" name="Straight Connector 5">
            <a:extLst>
              <a:ext uri="{FF2B5EF4-FFF2-40B4-BE49-F238E27FC236}">
                <a16:creationId xmlns:a16="http://schemas.microsoft.com/office/drawing/2014/main" id="{7E9334B2-649A-574F-ABFC-AB3B7F2F2395}"/>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C911D22-9D5E-E877-C5F7-BDAAC5284807}"/>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A5A6D2FA-4F15-B39F-C150-433D90E960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74238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9214" y="4527569"/>
            <a:ext cx="5971424" cy="1261884"/>
          </a:xfrm>
          <a:prstGeom prst="rect">
            <a:avLst/>
          </a:prstGeom>
          <a:noFill/>
        </p:spPr>
        <p:txBody>
          <a:bodyPr wrap="square" rtlCol="0">
            <a:spAutoFit/>
          </a:bodyPr>
          <a:lstStyle/>
          <a:p>
            <a:pPr algn="just"/>
            <a:r>
              <a:rPr lang="en-US" sz="1600" b="1" dirty="0">
                <a:latin typeface="Arial Narrow" pitchFamily="34" charset="0"/>
              </a:rPr>
              <a:t>Global Ocean Conveyor Belt</a:t>
            </a:r>
          </a:p>
          <a:p>
            <a:pPr algn="just"/>
            <a:r>
              <a:rPr lang="en-US" sz="1200" dirty="0">
                <a:latin typeface="Arial Narrow" pitchFamily="34" charset="0"/>
              </a:rPr>
              <a:t>A water mass will only descend to a depth that is appropriate to its density, sliding under less dense water and cruising over more dense water. The water mass then travels across entire oceans as an internal wave before it is redirected towards the surface as an ‘upwelling’ to mix with surface currents. </a:t>
            </a:r>
          </a:p>
          <a:p>
            <a:pPr algn="just"/>
            <a:r>
              <a:rPr lang="en-US" sz="1200" dirty="0">
                <a:latin typeface="Arial Narrow" pitchFamily="34" charset="0"/>
              </a:rPr>
              <a:t>An oversimplified model of</a:t>
            </a:r>
            <a:r>
              <a:rPr lang="en-US" sz="1200" i="1" dirty="0">
                <a:latin typeface="Arial Narrow" pitchFamily="34" charset="0"/>
              </a:rPr>
              <a:t> both </a:t>
            </a:r>
            <a:r>
              <a:rPr lang="en-US" sz="1200" dirty="0">
                <a:latin typeface="Arial Narrow" pitchFamily="34" charset="0"/>
              </a:rPr>
              <a:t>deep and shallow water circulation depicts a global ocean conveyor belt of water movement. It is commonly referred to as the ‘global conveyor belt’ or ‘thermohaline circulation’. </a:t>
            </a:r>
            <a:endParaRPr lang="en-US" sz="1200" b="1" dirty="0">
              <a:latin typeface="Arial Narrow" pitchFamily="34" charset="0"/>
            </a:endParaRPr>
          </a:p>
        </p:txBody>
      </p:sp>
      <p:sp>
        <p:nvSpPr>
          <p:cNvPr id="3" name="Rectangle 2"/>
          <p:cNvSpPr/>
          <p:nvPr/>
        </p:nvSpPr>
        <p:spPr>
          <a:xfrm>
            <a:off x="484093" y="2828207"/>
            <a:ext cx="1875615"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a:t>
            </a:r>
            <a:r>
              <a:rPr lang="en-US" sz="1200" dirty="0">
                <a:solidFill>
                  <a:schemeClr val="tx1"/>
                </a:solidFill>
                <a:latin typeface="Arial Narrow" pitchFamily="34" charset="0"/>
              </a:rPr>
              <a:t>Melt </a:t>
            </a:r>
            <a:r>
              <a:rPr lang="en-US" sz="1200" b="1" dirty="0">
                <a:solidFill>
                  <a:schemeClr val="tx1"/>
                </a:solidFill>
                <a:latin typeface="Arial Narrow" pitchFamily="34" charset="0"/>
              </a:rPr>
              <a:t>dye-stained</a:t>
            </a:r>
            <a:r>
              <a:rPr lang="en-US" sz="1200" dirty="0">
                <a:solidFill>
                  <a:schemeClr val="tx1"/>
                </a:solidFill>
                <a:latin typeface="Arial Narrow" pitchFamily="34" charset="0"/>
              </a:rPr>
              <a:t> ice in water. Observe current flow</a:t>
            </a: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p:txBody>
      </p:sp>
      <p:sp>
        <p:nvSpPr>
          <p:cNvPr id="16" name="Rectangle 15"/>
          <p:cNvSpPr/>
          <p:nvPr/>
        </p:nvSpPr>
        <p:spPr>
          <a:xfrm>
            <a:off x="2419858" y="2828207"/>
            <a:ext cx="2088232"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Circle the correct answer and finish the sentence:</a:t>
            </a:r>
          </a:p>
          <a:p>
            <a:endParaRPr lang="en-US" sz="1200" dirty="0">
              <a:solidFill>
                <a:schemeClr val="tx1"/>
              </a:solidFill>
              <a:latin typeface="Arial Narrow" pitchFamily="34" charset="0"/>
            </a:endParaRPr>
          </a:p>
          <a:p>
            <a:r>
              <a:rPr lang="en-US" sz="1200" i="1" dirty="0">
                <a:solidFill>
                  <a:schemeClr val="tx1"/>
                </a:solidFill>
                <a:latin typeface="Arial Narrow" pitchFamily="34" charset="0"/>
              </a:rPr>
              <a:t>Cold water </a:t>
            </a:r>
            <a:r>
              <a:rPr lang="en-US" sz="1200" b="1" i="1" dirty="0">
                <a:solidFill>
                  <a:schemeClr val="tx1"/>
                </a:solidFill>
                <a:latin typeface="Arial Narrow" pitchFamily="34" charset="0"/>
              </a:rPr>
              <a:t>[sinks] [floats] </a:t>
            </a:r>
            <a:r>
              <a:rPr lang="en-US" sz="1200" i="1" dirty="0">
                <a:solidFill>
                  <a:schemeClr val="tx1"/>
                </a:solidFill>
                <a:latin typeface="Arial Narrow" pitchFamily="34" charset="0"/>
              </a:rPr>
              <a:t>because…</a:t>
            </a:r>
          </a:p>
          <a:p>
            <a:endParaRPr lang="en-US" sz="1200" i="1" dirty="0">
              <a:solidFill>
                <a:schemeClr val="tx1"/>
              </a:solidFill>
              <a:latin typeface="Arial Narrow" pitchFamily="34" charset="0"/>
            </a:endParaRPr>
          </a:p>
        </p:txBody>
      </p:sp>
      <p:sp>
        <p:nvSpPr>
          <p:cNvPr id="17" name="Rectangle 16"/>
          <p:cNvSpPr/>
          <p:nvPr/>
        </p:nvSpPr>
        <p:spPr>
          <a:xfrm>
            <a:off x="4568239" y="2833816"/>
            <a:ext cx="1764241" cy="16179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Where is water very cold, salty and dense, and sinks all the way to the bottom of the ocean like an underwater waterfall?</a:t>
            </a:r>
          </a:p>
          <a:p>
            <a:pPr marL="228600" indent="-228600">
              <a:buAutoNum type="alphaLcParenBoth"/>
            </a:pPr>
            <a:r>
              <a:rPr lang="en-US" sz="1200" dirty="0">
                <a:solidFill>
                  <a:schemeClr val="tx1"/>
                </a:solidFill>
                <a:latin typeface="Arial Narrow" pitchFamily="34" charset="0"/>
              </a:rPr>
              <a:t>Equator</a:t>
            </a:r>
          </a:p>
          <a:p>
            <a:pPr marL="228600" indent="-228600">
              <a:buAutoNum type="alphaLcParenBoth"/>
            </a:pPr>
            <a:r>
              <a:rPr lang="en-US" sz="1200" dirty="0">
                <a:solidFill>
                  <a:schemeClr val="tx1"/>
                </a:solidFill>
                <a:latin typeface="Arial Narrow" pitchFamily="34" charset="0"/>
              </a:rPr>
              <a:t>Antarctica </a:t>
            </a:r>
          </a:p>
          <a:p>
            <a:pPr marL="228600" indent="-228600">
              <a:buAutoNum type="alphaLcParenBoth"/>
            </a:pPr>
            <a:r>
              <a:rPr lang="en-US" sz="1200" dirty="0">
                <a:solidFill>
                  <a:schemeClr val="tx1"/>
                </a:solidFill>
                <a:latin typeface="Arial Narrow" pitchFamily="34" charset="0"/>
              </a:rPr>
              <a:t>Gulf Stream</a:t>
            </a:r>
          </a:p>
        </p:txBody>
      </p:sp>
      <p:cxnSp>
        <p:nvCxnSpPr>
          <p:cNvPr id="18" name="Straight Connector 17"/>
          <p:cNvCxnSpPr/>
          <p:nvPr/>
        </p:nvCxnSpPr>
        <p:spPr>
          <a:xfrm flipH="1">
            <a:off x="491118" y="4499992"/>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836712" y="3649625"/>
            <a:ext cx="1368152" cy="590087"/>
          </a:xfrm>
          <a:prstGeom prst="can">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See-through container filled </a:t>
            </a:r>
            <a:br>
              <a:rPr lang="en-AU" sz="900" dirty="0">
                <a:solidFill>
                  <a:schemeClr val="tx1"/>
                </a:solidFill>
                <a:latin typeface="Arial Narrow" panose="020B0606020202030204" pitchFamily="34" charset="0"/>
              </a:rPr>
            </a:br>
            <a:r>
              <a:rPr lang="en-AU" sz="900" dirty="0">
                <a:solidFill>
                  <a:schemeClr val="tx1"/>
                </a:solidFill>
                <a:latin typeface="Arial Narrow" panose="020B0606020202030204" pitchFamily="34" charset="0"/>
              </a:rPr>
              <a:t>with tap water (i.e. beaker)</a:t>
            </a:r>
          </a:p>
        </p:txBody>
      </p:sp>
      <p:sp>
        <p:nvSpPr>
          <p:cNvPr id="22" name="Rectangle 21"/>
          <p:cNvSpPr/>
          <p:nvPr/>
        </p:nvSpPr>
        <p:spPr>
          <a:xfrm rot="1134910">
            <a:off x="948092" y="3327830"/>
            <a:ext cx="307747" cy="22407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Arial Narrow" panose="020B0606020202030204" pitchFamily="34" charset="0"/>
              </a:rPr>
              <a:t>ice</a:t>
            </a:r>
          </a:p>
        </p:txBody>
      </p:sp>
      <p:cxnSp>
        <p:nvCxnSpPr>
          <p:cNvPr id="8" name="Straight Arrow Connector 7"/>
          <p:cNvCxnSpPr/>
          <p:nvPr/>
        </p:nvCxnSpPr>
        <p:spPr>
          <a:xfrm>
            <a:off x="1283850" y="3530911"/>
            <a:ext cx="184087" cy="211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5CF16FA-F38D-497E-B9F8-D3E38377410A}"/>
              </a:ext>
            </a:extLst>
          </p:cNvPr>
          <p:cNvSpPr txBox="1"/>
          <p:nvPr/>
        </p:nvSpPr>
        <p:spPr>
          <a:xfrm>
            <a:off x="369829" y="967438"/>
            <a:ext cx="6083507" cy="1815882"/>
          </a:xfrm>
          <a:prstGeom prst="rect">
            <a:avLst/>
          </a:prstGeom>
          <a:noFill/>
        </p:spPr>
        <p:txBody>
          <a:bodyPr wrap="square" rtlCol="0">
            <a:spAutoFit/>
          </a:bodyPr>
          <a:lstStyle/>
          <a:p>
            <a:pPr algn="just"/>
            <a:r>
              <a:rPr lang="en-US" sz="1600" b="1" dirty="0">
                <a:latin typeface="Arial Narrow" pitchFamily="34" charset="0"/>
              </a:rPr>
              <a:t>The DEEEEP Ocean circulation</a:t>
            </a:r>
          </a:p>
          <a:p>
            <a:r>
              <a:rPr lang="en-US" sz="1200" dirty="0">
                <a:latin typeface="Arial Narrow" pitchFamily="34" charset="0"/>
              </a:rPr>
              <a:t>Thermohaline circulation (i.e. currents) in the deep ocean arise from </a:t>
            </a:r>
            <a:r>
              <a:rPr lang="en-US" sz="1200" i="1" dirty="0">
                <a:latin typeface="Arial Narrow" pitchFamily="34" charset="0"/>
              </a:rPr>
              <a:t>density </a:t>
            </a:r>
            <a:r>
              <a:rPr lang="en-US" sz="1200" dirty="0">
                <a:latin typeface="Arial Narrow" pitchFamily="34" charset="0"/>
              </a:rPr>
              <a:t>differences between water masses</a:t>
            </a:r>
            <a:r>
              <a:rPr lang="en-US" sz="1200" i="1" dirty="0">
                <a:latin typeface="Arial Narrow" pitchFamily="34" charset="0"/>
              </a:rPr>
              <a:t> </a:t>
            </a:r>
            <a:r>
              <a:rPr lang="en-US" sz="1200" dirty="0">
                <a:latin typeface="Arial Narrow" pitchFamily="34" charset="0"/>
              </a:rPr>
              <a:t>that differ in temperature (‘</a:t>
            </a:r>
            <a:r>
              <a:rPr lang="en-US" sz="1200" i="1" dirty="0" err="1">
                <a:latin typeface="Arial Narrow" pitchFamily="34" charset="0"/>
              </a:rPr>
              <a:t>thermo</a:t>
            </a:r>
            <a:r>
              <a:rPr lang="en-US" sz="1200" i="1" dirty="0">
                <a:latin typeface="Arial Narrow" pitchFamily="34" charset="0"/>
              </a:rPr>
              <a:t>’</a:t>
            </a:r>
            <a:r>
              <a:rPr lang="en-US" sz="1200" dirty="0">
                <a:latin typeface="Arial Narrow" pitchFamily="34" charset="0"/>
              </a:rPr>
              <a:t>)</a:t>
            </a:r>
            <a:r>
              <a:rPr lang="en-US" sz="1200" i="1" dirty="0">
                <a:latin typeface="Arial Narrow" pitchFamily="34" charset="0"/>
              </a:rPr>
              <a:t> </a:t>
            </a:r>
            <a:r>
              <a:rPr lang="en-US" sz="1200" dirty="0">
                <a:latin typeface="Arial Narrow" pitchFamily="34" charset="0"/>
              </a:rPr>
              <a:t>and/or salinity (‘</a:t>
            </a:r>
            <a:r>
              <a:rPr lang="en-US" sz="1200" i="1" dirty="0" err="1">
                <a:latin typeface="Arial Narrow" pitchFamily="34" charset="0"/>
              </a:rPr>
              <a:t>haline</a:t>
            </a:r>
            <a:r>
              <a:rPr lang="en-US" sz="1200" dirty="0">
                <a:latin typeface="Arial Narrow" pitchFamily="34" charset="0"/>
              </a:rPr>
              <a:t>’). </a:t>
            </a:r>
            <a:r>
              <a:rPr lang="en-US" sz="1200" b="1" dirty="0">
                <a:latin typeface="Arial Narrow" pitchFamily="34" charset="0"/>
              </a:rPr>
              <a:t>In other words</a:t>
            </a:r>
            <a:r>
              <a:rPr lang="en-US" sz="1200" dirty="0">
                <a:latin typeface="Arial Narrow" pitchFamily="34" charset="0"/>
              </a:rPr>
              <a:t>, think of a water </a:t>
            </a:r>
            <a:br>
              <a:rPr lang="en-US" sz="1200" dirty="0">
                <a:latin typeface="Arial Narrow" pitchFamily="34" charset="0"/>
              </a:rPr>
            </a:br>
            <a:r>
              <a:rPr lang="en-US" sz="1200" dirty="0">
                <a:latin typeface="Arial Narrow" pitchFamily="34" charset="0"/>
              </a:rPr>
              <a:t>mass as a deep water current moving from one place to another (over very long distances, very slowly). </a:t>
            </a:r>
            <a:br>
              <a:rPr lang="en-US" sz="1200" dirty="0">
                <a:latin typeface="Arial Narrow" pitchFamily="34" charset="0"/>
              </a:rPr>
            </a:br>
            <a:r>
              <a:rPr lang="en-US" sz="1200" dirty="0">
                <a:latin typeface="Arial Narrow" pitchFamily="34" charset="0"/>
              </a:rPr>
              <a:t>Water masses generally do not mix. Instead, they are stacked, one on top of the other, in the order of </a:t>
            </a:r>
            <a:br>
              <a:rPr lang="en-US" sz="1200" dirty="0">
                <a:latin typeface="Arial Narrow" pitchFamily="34" charset="0"/>
              </a:rPr>
            </a:br>
            <a:r>
              <a:rPr lang="en-US" sz="1200" dirty="0">
                <a:latin typeface="Arial Narrow" pitchFamily="34" charset="0"/>
              </a:rPr>
              <a:t>their density - with the most dense (heaviest) to the bottom. The density of a water mass depends on its temperature and salinity. Cold water is more dense than warm water (because, in cold water, molecules move slower and closer together). Salt water is more dense than fresh water (because it has salt in it). Therefore, a water mass that is very cold and salty, is very dense, and found at the bottom of the stack.</a:t>
            </a:r>
            <a:endParaRPr lang="en-US" sz="1200" b="1" dirty="0">
              <a:latin typeface="Arial Narrow" pitchFamily="34" charset="0"/>
            </a:endParaRPr>
          </a:p>
        </p:txBody>
      </p:sp>
      <p:sp>
        <p:nvSpPr>
          <p:cNvPr id="59" name="TextBox 58">
            <a:extLst>
              <a:ext uri="{FF2B5EF4-FFF2-40B4-BE49-F238E27FC236}">
                <a16:creationId xmlns:a16="http://schemas.microsoft.com/office/drawing/2014/main" id="{A0A39887-C3C7-4726-90CD-B47D267CEBAB}"/>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The Global Ocean Conveyor Belt – </a:t>
            </a:r>
            <a:r>
              <a:rPr lang="en-US" sz="1200" dirty="0">
                <a:latin typeface="Arial Narrow" pitchFamily="34" charset="0"/>
              </a:rPr>
              <a:t>Explain how thermohaline circulation in the deep ocean is affected by salinity and water density</a:t>
            </a:r>
            <a:endParaRPr lang="en-US" sz="1100" i="1" dirty="0">
              <a:latin typeface="Arial Narrow" pitchFamily="34" charset="0"/>
            </a:endParaRPr>
          </a:p>
        </p:txBody>
      </p:sp>
      <p:sp>
        <p:nvSpPr>
          <p:cNvPr id="63" name="TextBox 17">
            <a:extLst>
              <a:ext uri="{FF2B5EF4-FFF2-40B4-BE49-F238E27FC236}">
                <a16:creationId xmlns:a16="http://schemas.microsoft.com/office/drawing/2014/main" id="{98817C85-C6BB-4F37-A41B-3070F398416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7" name="Straight Connector 66">
            <a:extLst>
              <a:ext uri="{FF2B5EF4-FFF2-40B4-BE49-F238E27FC236}">
                <a16:creationId xmlns:a16="http://schemas.microsoft.com/office/drawing/2014/main" id="{B3C00B43-1342-4539-9A49-91889C235EE4}"/>
              </a:ext>
            </a:extLst>
          </p:cNvPr>
          <p:cNvCxnSpPr/>
          <p:nvPr/>
        </p:nvCxnSpPr>
        <p:spPr>
          <a:xfrm flipH="1">
            <a:off x="481856" y="967319"/>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C52A5CA-2BDD-48F2-80D6-235D81E37C3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78176111-6651-4BE8-8717-E540F268190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4" name="Rectangle 33">
            <a:extLst>
              <a:ext uri="{FF2B5EF4-FFF2-40B4-BE49-F238E27FC236}">
                <a16:creationId xmlns:a16="http://schemas.microsoft.com/office/drawing/2014/main" id="{19530FC5-1F72-4891-8F3C-AAA7E7CF62CA}"/>
              </a:ext>
            </a:extLst>
          </p:cNvPr>
          <p:cNvSpPr/>
          <p:nvPr/>
        </p:nvSpPr>
        <p:spPr>
          <a:xfrm>
            <a:off x="501939" y="5863226"/>
            <a:ext cx="5830541" cy="2759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5" name="Picture 2">
            <a:extLst>
              <a:ext uri="{FF2B5EF4-FFF2-40B4-BE49-F238E27FC236}">
                <a16:creationId xmlns:a16="http://schemas.microsoft.com/office/drawing/2014/main" id="{625800F7-6599-4207-AA76-AB667BF06B4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46691" y="6125578"/>
            <a:ext cx="2076403" cy="213600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7F16748-1A05-421B-8A71-5B7B43D26EEB}"/>
              </a:ext>
            </a:extLst>
          </p:cNvPr>
          <p:cNvSpPr txBox="1"/>
          <p:nvPr/>
        </p:nvSpPr>
        <p:spPr>
          <a:xfrm>
            <a:off x="4232983" y="8250550"/>
            <a:ext cx="2233479" cy="323165"/>
          </a:xfrm>
          <a:prstGeom prst="rect">
            <a:avLst/>
          </a:prstGeom>
          <a:noFill/>
        </p:spPr>
        <p:txBody>
          <a:bodyPr wrap="square">
            <a:spAutoFit/>
          </a:bodyPr>
          <a:lstStyle/>
          <a:p>
            <a:r>
              <a:rPr lang="en-AU" sz="700" dirty="0">
                <a:solidFill>
                  <a:schemeClr val="bg1"/>
                </a:solidFill>
                <a:latin typeface="Arial Narrow" panose="020B0606020202030204" pitchFamily="34" charset="0"/>
              </a:rPr>
              <a:t>Figure 1 : The Global Conveyor Belt on a continuous-ocean map, with shallow water flows as the darkest flow lines</a:t>
            </a:r>
            <a:r>
              <a:rPr lang="en-AU" sz="700" baseline="30000" dirty="0">
                <a:solidFill>
                  <a:schemeClr val="bg1"/>
                </a:solidFill>
                <a:latin typeface="Arial Narrow" panose="020B0606020202030204" pitchFamily="34" charset="0"/>
              </a:rPr>
              <a:t>[</a:t>
            </a:r>
            <a:r>
              <a:rPr lang="en-AU" sz="800"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sp>
        <p:nvSpPr>
          <p:cNvPr id="37" name="TextBox 36">
            <a:extLst>
              <a:ext uri="{FF2B5EF4-FFF2-40B4-BE49-F238E27FC236}">
                <a16:creationId xmlns:a16="http://schemas.microsoft.com/office/drawing/2014/main" id="{A3C2CEC5-105F-48A4-B3C9-F1CB3D4E56CB}"/>
              </a:ext>
            </a:extLst>
          </p:cNvPr>
          <p:cNvSpPr txBox="1"/>
          <p:nvPr/>
        </p:nvSpPr>
        <p:spPr>
          <a:xfrm>
            <a:off x="452487" y="8598672"/>
            <a:ext cx="5351051" cy="184666"/>
          </a:xfrm>
          <a:prstGeom prst="rect">
            <a:avLst/>
          </a:prstGeom>
          <a:noFill/>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Avsa</a:t>
            </a:r>
            <a:r>
              <a:rPr lang="en-AU" sz="600" dirty="0">
                <a:latin typeface="Arial Narrow" panose="020B0606020202030204" pitchFamily="34" charset="0"/>
              </a:rPr>
              <a:t> (2020). Oceans-</a:t>
            </a:r>
            <a:r>
              <a:rPr lang="en-AU" sz="600" dirty="0" err="1">
                <a:latin typeface="Arial Narrow" panose="020B0606020202030204" pitchFamily="34" charset="0"/>
              </a:rPr>
              <a:t>image.svg</a:t>
            </a:r>
            <a:r>
              <a:rPr lang="en-AU" sz="600" dirty="0">
                <a:latin typeface="Arial Narrow" panose="020B0606020202030204" pitchFamily="34" charset="0"/>
              </a:rPr>
              <a:t>, CC BY-SA 3.0. </a:t>
            </a:r>
            <a:r>
              <a:rPr lang="en-AU" sz="600" dirty="0" err="1">
                <a:latin typeface="Arial Narrow" panose="020B0606020202030204" pitchFamily="34" charset="0"/>
              </a:rPr>
              <a:t>Wikapedia</a:t>
            </a:r>
            <a:r>
              <a:rPr lang="en-AU" sz="600" dirty="0">
                <a:latin typeface="Arial Narrow" panose="020B0606020202030204" pitchFamily="34" charset="0"/>
              </a:rPr>
              <a:t>. Accessed 01/07/2020 from: https://commons.wikimedia.org/w/index.php?curid=8385268</a:t>
            </a:r>
          </a:p>
        </p:txBody>
      </p:sp>
      <p:sp>
        <p:nvSpPr>
          <p:cNvPr id="38" name="TextBox 37">
            <a:extLst>
              <a:ext uri="{FF2B5EF4-FFF2-40B4-BE49-F238E27FC236}">
                <a16:creationId xmlns:a16="http://schemas.microsoft.com/office/drawing/2014/main" id="{7869B48D-1F03-4C80-9EF0-6A1A9A27E8FF}"/>
              </a:ext>
            </a:extLst>
          </p:cNvPr>
          <p:cNvSpPr txBox="1"/>
          <p:nvPr/>
        </p:nvSpPr>
        <p:spPr>
          <a:xfrm>
            <a:off x="594273" y="5882558"/>
            <a:ext cx="5599903" cy="27699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Draw the Global Conveyor Belt on the map below</a:t>
            </a:r>
          </a:p>
        </p:txBody>
      </p:sp>
      <p:pic>
        <p:nvPicPr>
          <p:cNvPr id="39" name="Picture 38">
            <a:extLst>
              <a:ext uri="{FF2B5EF4-FFF2-40B4-BE49-F238E27FC236}">
                <a16:creationId xmlns:a16="http://schemas.microsoft.com/office/drawing/2014/main" id="{A669D179-97EA-49B0-AD75-BBDDBC857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499" y="6275185"/>
            <a:ext cx="3502717" cy="2250713"/>
          </a:xfrm>
          <a:prstGeom prst="rect">
            <a:avLst/>
          </a:prstGeom>
          <a:ln w="28575">
            <a:solidFill>
              <a:schemeClr val="tx1"/>
            </a:solidFill>
          </a:ln>
          <a:effectLst>
            <a:outerShdw blurRad="50800" dist="38100" dir="2700000" algn="tl" rotWithShape="0">
              <a:prstClr val="black">
                <a:alpha val="40000"/>
              </a:prstClr>
            </a:outerShdw>
          </a:effectLst>
        </p:spPr>
      </p:pic>
      <p:cxnSp>
        <p:nvCxnSpPr>
          <p:cNvPr id="2" name="Straight Connector 1">
            <a:extLst>
              <a:ext uri="{FF2B5EF4-FFF2-40B4-BE49-F238E27FC236}">
                <a16:creationId xmlns:a16="http://schemas.microsoft.com/office/drawing/2014/main" id="{C8B26EBE-9F82-5C53-79E9-D62048335F7F}"/>
              </a:ext>
            </a:extLst>
          </p:cNvPr>
          <p:cNvCxnSpPr>
            <a:cxnSpLocks/>
          </p:cNvCxnSpPr>
          <p:nvPr/>
        </p:nvCxnSpPr>
        <p:spPr>
          <a:xfrm flipH="1">
            <a:off x="537036"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66791D57-C165-96C0-010C-B8F69C67F3C4}"/>
              </a:ext>
            </a:extLst>
          </p:cNvPr>
          <p:cNvSpPr txBox="1"/>
          <p:nvPr/>
        </p:nvSpPr>
        <p:spPr>
          <a:xfrm>
            <a:off x="491677"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AF7739DF-0F2D-A40A-ED28-E1D2542C64E6}"/>
              </a:ext>
            </a:extLst>
          </p:cNvPr>
          <p:cNvSpPr txBox="1"/>
          <p:nvPr/>
        </p:nvSpPr>
        <p:spPr>
          <a:xfrm>
            <a:off x="3000157"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19730020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43214" y="27364"/>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ID of Trends, Patterns and Relationships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8079AC54-7F56-2C99-FECD-B080BF420C4D}"/>
              </a:ext>
            </a:extLst>
          </p:cNvPr>
          <p:cNvSpPr/>
          <p:nvPr/>
        </p:nvSpPr>
        <p:spPr>
          <a:xfrm>
            <a:off x="483846" y="1035857"/>
            <a:ext cx="5827299" cy="73735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Trend: general direction in which something is changing (e.g.) temperature warming over time</a:t>
            </a:r>
          </a:p>
          <a:p>
            <a:r>
              <a:rPr lang="en-US" sz="1200" b="1" dirty="0">
                <a:solidFill>
                  <a:schemeClr val="tx1"/>
                </a:solidFill>
                <a:latin typeface="Arial Narrow" panose="020B0606020202030204" pitchFamily="34" charset="0"/>
              </a:rPr>
              <a:t>Pattern: a series of data that repeats in a recognizable way (e.g.) boom and bust life cycles</a:t>
            </a:r>
          </a:p>
          <a:p>
            <a:r>
              <a:rPr lang="en-US" sz="1200" b="1" dirty="0">
                <a:solidFill>
                  <a:schemeClr val="tx1"/>
                </a:solidFill>
                <a:latin typeface="Arial Narrow" panose="020B0606020202030204" pitchFamily="34" charset="0"/>
              </a:rPr>
              <a:t>Relationship: a correlation between two variables (e.g.) proximity of dots to a line of best fit</a:t>
            </a:r>
          </a:p>
        </p:txBody>
      </p:sp>
      <p:graphicFrame>
        <p:nvGraphicFramePr>
          <p:cNvPr id="11" name="Table 12">
            <a:extLst>
              <a:ext uri="{FF2B5EF4-FFF2-40B4-BE49-F238E27FC236}">
                <a16:creationId xmlns:a16="http://schemas.microsoft.com/office/drawing/2014/main" id="{F99FA18F-1C9A-67D2-DDB4-DDBD30F369F1}"/>
              </a:ext>
            </a:extLst>
          </p:cNvPr>
          <p:cNvGraphicFramePr>
            <a:graphicFrameLocks noGrp="1"/>
          </p:cNvGraphicFramePr>
          <p:nvPr>
            <p:extLst>
              <p:ext uri="{D42A27DB-BD31-4B8C-83A1-F6EECF244321}">
                <p14:modId xmlns:p14="http://schemas.microsoft.com/office/powerpoint/2010/main" val="1075329447"/>
              </p:ext>
            </p:extLst>
          </p:nvPr>
        </p:nvGraphicFramePr>
        <p:xfrm>
          <a:off x="482021" y="1835696"/>
          <a:ext cx="5827299" cy="1920240"/>
        </p:xfrm>
        <a:graphic>
          <a:graphicData uri="http://schemas.openxmlformats.org/drawingml/2006/table">
            <a:tbl>
              <a:tblPr firstRow="1" bandRow="1">
                <a:tableStyleId>{5940675A-B579-460E-94D1-54222C63F5DA}</a:tableStyleId>
              </a:tblPr>
              <a:tblGrid>
                <a:gridCol w="4475414">
                  <a:extLst>
                    <a:ext uri="{9D8B030D-6E8A-4147-A177-3AD203B41FA5}">
                      <a16:colId xmlns:a16="http://schemas.microsoft.com/office/drawing/2014/main" val="4119709212"/>
                    </a:ext>
                  </a:extLst>
                </a:gridCol>
                <a:gridCol w="1351885">
                  <a:extLst>
                    <a:ext uri="{9D8B030D-6E8A-4147-A177-3AD203B41FA5}">
                      <a16:colId xmlns:a16="http://schemas.microsoft.com/office/drawing/2014/main" val="643899372"/>
                    </a:ext>
                  </a:extLst>
                </a:gridCol>
              </a:tblGrid>
              <a:tr h="245801">
                <a:tc gridSpan="2">
                  <a:txBody>
                    <a:bodyPr/>
                    <a:lstStyle/>
                    <a:p>
                      <a:r>
                        <a:rPr lang="en-AU" sz="1200" b="1" dirty="0">
                          <a:solidFill>
                            <a:schemeClr val="bg1"/>
                          </a:solidFill>
                          <a:latin typeface="Arial Narrow" panose="020B0606020202030204" pitchFamily="34" charset="0"/>
                        </a:rPr>
                        <a:t>IDENTIFICATION OF TRENDS, PATTERNS AND RELATIONSHIPS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45801">
                <a:tc>
                  <a:txBody>
                    <a:bodyPr/>
                    <a:lstStyle/>
                    <a:p>
                      <a:r>
                        <a:rPr lang="en-AU" sz="1200" b="1" dirty="0">
                          <a:latin typeface="Arial Narrow" panose="020B0606020202030204" pitchFamily="34" charset="0"/>
                        </a:rPr>
                        <a:t>Thorough and Relevant (4-5) </a:t>
                      </a:r>
                    </a:p>
                  </a:txBody>
                  <a:tcPr>
                    <a:solidFill>
                      <a:schemeClr val="bg1">
                        <a:lumMod val="85000"/>
                      </a:schemeClr>
                    </a:solidFill>
                  </a:tcPr>
                </a:tc>
                <a:tc>
                  <a:txBody>
                    <a:bodyPr/>
                    <a:lstStyle/>
                    <a:p>
                      <a:r>
                        <a:rPr lang="en-AU" sz="1200" b="1" dirty="0">
                          <a:latin typeface="Arial Narrow" panose="020B0606020202030204" pitchFamily="34" charset="0"/>
                        </a:rPr>
                        <a:t>Obvious (2-3)</a:t>
                      </a:r>
                    </a:p>
                  </a:txBody>
                  <a:tcPr>
                    <a:solidFill>
                      <a:schemeClr val="bg1">
                        <a:lumMod val="85000"/>
                      </a:schemeClr>
                    </a:solidFill>
                  </a:tcPr>
                </a:tc>
                <a:extLst>
                  <a:ext uri="{0D108BD9-81ED-4DB2-BD59-A6C34878D82A}">
                    <a16:rowId xmlns:a16="http://schemas.microsoft.com/office/drawing/2014/main" val="2843820462"/>
                  </a:ext>
                </a:extLst>
              </a:tr>
              <a:tr h="1113146">
                <a:tc>
                  <a:txBody>
                    <a:bodyPr/>
                    <a:lstStyle/>
                    <a:p>
                      <a:pPr marL="171450" indent="-171450">
                        <a:buFont typeface="Arial" panose="020B0604020202020204" pitchFamily="34" charset="0"/>
                        <a:buChar char="•"/>
                      </a:pPr>
                      <a:r>
                        <a:rPr lang="en-US" sz="1200" b="1" dirty="0">
                          <a:latin typeface="Arial Narrow" panose="020B0606020202030204" pitchFamily="34" charset="0"/>
                        </a:rPr>
                        <a:t>Thorough: </a:t>
                      </a:r>
                      <a:r>
                        <a:rPr lang="en-US" sz="1200" dirty="0">
                          <a:latin typeface="Arial Narrow" panose="020B0606020202030204" pitchFamily="34" charset="0"/>
                        </a:rPr>
                        <a:t>Complete with attention to detail; including all that is required. </a:t>
                      </a:r>
                    </a:p>
                    <a:p>
                      <a:pPr marL="171450" indent="-171450">
                        <a:buFont typeface="Arial" panose="020B0604020202020204" pitchFamily="34" charset="0"/>
                        <a:buChar char="•"/>
                      </a:pPr>
                      <a:r>
                        <a:rPr lang="en-US" sz="1200" dirty="0">
                          <a:latin typeface="Arial Narrow" panose="020B0606020202030204" pitchFamily="34" charset="0"/>
                        </a:rPr>
                        <a:t>Explicitly refers to specific data in the evidence to support response. </a:t>
                      </a:r>
                    </a:p>
                    <a:p>
                      <a:pPr marL="171450" indent="-171450">
                        <a:buFont typeface="Arial" panose="020B0604020202020204" pitchFamily="34" charset="0"/>
                        <a:buChar char="•"/>
                      </a:pPr>
                      <a:r>
                        <a:rPr lang="en-US" sz="1200" dirty="0">
                          <a:latin typeface="Arial Narrow" panose="020B0606020202030204" pitchFamily="34" charset="0"/>
                        </a:rPr>
                        <a:t>To be thorough, further processing of the data is expected (in addition to identifying key trend/pattern/relationships) such as calculating % change, rate, identifying outliers/exceptions and comparing/contrasting datasets. </a:t>
                      </a:r>
                    </a:p>
                    <a:p>
                      <a:pPr marL="171450" indent="-171450">
                        <a:buFont typeface="Arial" panose="020B0604020202020204" pitchFamily="34" charset="0"/>
                        <a:buChar char="•"/>
                      </a:pPr>
                      <a:r>
                        <a:rPr lang="en-US" sz="1200" dirty="0">
                          <a:latin typeface="Arial Narrow" panose="020B0606020202030204" pitchFamily="34" charset="0"/>
                        </a:rPr>
                        <a:t>Any statistical information must be commented on.</a:t>
                      </a:r>
                    </a:p>
                    <a:p>
                      <a:pPr marL="171450" indent="-171450">
                        <a:buFont typeface="Arial" panose="020B0604020202020204" pitchFamily="34" charset="0"/>
                        <a:buChar char="•"/>
                      </a:pPr>
                      <a:r>
                        <a:rPr lang="en-US" sz="1200" b="1" dirty="0">
                          <a:latin typeface="Arial Narrow" panose="020B0606020202030204" pitchFamily="34" charset="0"/>
                        </a:rPr>
                        <a:t>Relevant: </a:t>
                      </a:r>
                      <a:r>
                        <a:rPr lang="en-US" sz="1200" dirty="0">
                          <a:latin typeface="Arial Narrow" panose="020B0606020202030204" pitchFamily="34" charset="0"/>
                        </a:rPr>
                        <a:t>directly relates to the RQ in arguing plausible points.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Clearly evident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Easily </a:t>
                      </a:r>
                      <a:r>
                        <a:rPr lang="en-US" sz="1200" dirty="0" err="1">
                          <a:latin typeface="Arial Narrow" panose="020B0606020202030204" pitchFamily="34" charset="0"/>
                        </a:rPr>
                        <a:t>recognised</a:t>
                      </a:r>
                      <a:r>
                        <a:rPr lang="en-US" sz="1200" dirty="0">
                          <a:latin typeface="Arial Narrow" panose="020B0606020202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Identifies the most evident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Re-stating what is on the Fig./Table</a:t>
                      </a:r>
                    </a:p>
                  </a:txBody>
                  <a:tcPr/>
                </a:tc>
                <a:extLst>
                  <a:ext uri="{0D108BD9-81ED-4DB2-BD59-A6C34878D82A}">
                    <a16:rowId xmlns:a16="http://schemas.microsoft.com/office/drawing/2014/main" val="3920059997"/>
                  </a:ext>
                </a:extLst>
              </a:tr>
            </a:tbl>
          </a:graphicData>
        </a:graphic>
      </p:graphicFrame>
      <p:sp>
        <p:nvSpPr>
          <p:cNvPr id="13" name="TextBox 12">
            <a:extLst>
              <a:ext uri="{FF2B5EF4-FFF2-40B4-BE49-F238E27FC236}">
                <a16:creationId xmlns:a16="http://schemas.microsoft.com/office/drawing/2014/main" id="{31506273-FC59-4788-A454-54ADD651921A}"/>
              </a:ext>
            </a:extLst>
          </p:cNvPr>
          <p:cNvSpPr txBox="1"/>
          <p:nvPr/>
        </p:nvSpPr>
        <p:spPr>
          <a:xfrm>
            <a:off x="1184092" y="4437775"/>
            <a:ext cx="5119398" cy="3416320"/>
          </a:xfrm>
          <a:prstGeom prst="rect">
            <a:avLst/>
          </a:prstGeom>
          <a:noFill/>
        </p:spPr>
        <p:txBody>
          <a:bodyPr wrap="square">
            <a:spAutoFit/>
          </a:bodyPr>
          <a:lstStyle/>
          <a:p>
            <a:r>
              <a:rPr lang="en-AU" sz="1200" dirty="0">
                <a:latin typeface="Arial Narrow" panose="020B0606020202030204" pitchFamily="34" charset="0"/>
              </a:rPr>
              <a:t>"It can be seen in figure 3, that there was a significant increase in estimated dugong populations of Moreton Bay from 2005-2011”.</a:t>
            </a:r>
          </a:p>
          <a:p>
            <a:endParaRPr lang="en-AU" sz="1200" dirty="0">
              <a:latin typeface="Arial Narrow" panose="020B0606020202030204" pitchFamily="34" charset="0"/>
            </a:endParaRPr>
          </a:p>
          <a:p>
            <a:r>
              <a:rPr lang="en-US" sz="1200" dirty="0">
                <a:latin typeface="Arial Narrow" panose="020B0606020202030204" pitchFamily="34" charset="0"/>
              </a:rPr>
              <a:t>"Figure 1 demonstrates the significant rise in Global Plastic manufacturing from 1950-2015. Throughout these 65 years, there has been a clear rise in plastic manufacturing. Especially in the years following 1960. In 2014, 311 million metric </a:t>
            </a:r>
            <a:r>
              <a:rPr lang="en-US" sz="1200" dirty="0" err="1">
                <a:latin typeface="Arial Narrow" panose="020B0606020202030204" pitchFamily="34" charset="0"/>
              </a:rPr>
              <a:t>tonnes</a:t>
            </a:r>
            <a:r>
              <a:rPr lang="en-US" sz="1200" dirty="0">
                <a:latin typeface="Arial Narrow" panose="020B0606020202030204" pitchFamily="34" charset="0"/>
              </a:rPr>
              <a:t> of plastic were produced globally, with between 4.8 and 12.7 million </a:t>
            </a:r>
            <a:r>
              <a:rPr lang="en-US" sz="1200" dirty="0" err="1">
                <a:latin typeface="Arial Narrow" panose="020B0606020202030204" pitchFamily="34" charset="0"/>
              </a:rPr>
              <a:t>tonnes</a:t>
            </a:r>
            <a:r>
              <a:rPr lang="en-US" sz="1200" dirty="0">
                <a:latin typeface="Arial Narrow" panose="020B0606020202030204" pitchFamily="34" charset="0"/>
              </a:rPr>
              <a:t> of that is estimated to have ended up in the ocean (</a:t>
            </a:r>
            <a:r>
              <a:rPr lang="en-US" sz="1200" dirty="0" err="1">
                <a:latin typeface="Arial Narrow" panose="020B0606020202030204" pitchFamily="34" charset="0"/>
              </a:rPr>
              <a:t>Orayeva</a:t>
            </a:r>
            <a:r>
              <a:rPr lang="en-US" sz="1200" dirty="0">
                <a:latin typeface="Arial Narrow" panose="020B0606020202030204" pitchFamily="34" charset="0"/>
              </a:rPr>
              <a:t>, 2020).” </a:t>
            </a:r>
          </a:p>
          <a:p>
            <a:endParaRPr lang="en-US" sz="1200" dirty="0">
              <a:latin typeface="Arial Narrow" panose="020B0606020202030204" pitchFamily="34" charset="0"/>
            </a:endParaRPr>
          </a:p>
          <a:p>
            <a:r>
              <a:rPr lang="en-US" sz="1200" dirty="0">
                <a:latin typeface="Arial Narrow" panose="020B0606020202030204" pitchFamily="34" charset="0"/>
              </a:rPr>
              <a:t>“By 1990, the annual commercial catch dropped by 79.59% since its peak in 1967." </a:t>
            </a:r>
            <a:r>
              <a:rPr lang="en-US" sz="1200" i="1" dirty="0">
                <a:latin typeface="Arial Narrow" panose="020B0606020202030204" pitchFamily="34" charset="0"/>
              </a:rPr>
              <a:t>Note: </a:t>
            </a:r>
            <a:r>
              <a:rPr lang="en-US" sz="1200" dirty="0">
                <a:latin typeface="Arial Narrow" panose="020B0606020202030204" pitchFamily="34" charset="0"/>
              </a:rPr>
              <a:t>this percentage was calculated by the student and did not feature on the graph. </a:t>
            </a:r>
          </a:p>
          <a:p>
            <a:endParaRPr lang="en-US" sz="1200" dirty="0">
              <a:latin typeface="Arial Narrow" panose="020B0606020202030204" pitchFamily="34" charset="0"/>
            </a:endParaRPr>
          </a:p>
          <a:p>
            <a:r>
              <a:rPr lang="en-US" sz="1200" dirty="0">
                <a:latin typeface="Arial Narrow" panose="020B0606020202030204" pitchFamily="34" charset="0"/>
              </a:rPr>
              <a:t>“Figure 2 supports Figure 1, establishing the positive relationship between temperature and food consumption in coral trout”.</a:t>
            </a:r>
          </a:p>
          <a:p>
            <a:endParaRPr lang="en-US" sz="1200" dirty="0">
              <a:latin typeface="Arial Narrow" panose="020B0606020202030204" pitchFamily="34" charset="0"/>
            </a:endParaRPr>
          </a:p>
          <a:p>
            <a:r>
              <a:rPr lang="en-US" sz="1200" dirty="0">
                <a:latin typeface="Arial Narrow" panose="020B0606020202030204" pitchFamily="34" charset="0"/>
              </a:rPr>
              <a:t>“Calcification rates of </a:t>
            </a:r>
            <a:r>
              <a:rPr lang="en-US" sz="1200" i="1" dirty="0">
                <a:latin typeface="Arial Narrow" panose="020B0606020202030204" pitchFamily="34" charset="0"/>
              </a:rPr>
              <a:t>Acropora </a:t>
            </a:r>
            <a:r>
              <a:rPr lang="en-US" sz="1200" i="1" dirty="0" err="1">
                <a:latin typeface="Arial Narrow" panose="020B0606020202030204" pitchFamily="34" charset="0"/>
              </a:rPr>
              <a:t>millepora</a:t>
            </a:r>
            <a:r>
              <a:rPr lang="en-US" sz="1200" i="1" dirty="0">
                <a:latin typeface="Arial Narrow" panose="020B0606020202030204" pitchFamily="34" charset="0"/>
              </a:rPr>
              <a:t> </a:t>
            </a:r>
            <a:r>
              <a:rPr lang="en-US" sz="1200" dirty="0">
                <a:latin typeface="Arial Narrow" panose="020B0606020202030204" pitchFamily="34" charset="0"/>
              </a:rPr>
              <a:t>had a 51% decrease from 382uatm to 741uatm and a steady decline. </a:t>
            </a:r>
            <a:r>
              <a:rPr lang="en-US" sz="1200" i="1" dirty="0">
                <a:latin typeface="Arial Narrow" panose="020B0606020202030204" pitchFamily="34" charset="0"/>
              </a:rPr>
              <a:t>Acropora</a:t>
            </a:r>
            <a:r>
              <a:rPr lang="en-US" sz="1200" dirty="0">
                <a:latin typeface="Arial Narrow" panose="020B0606020202030204" pitchFamily="34" charset="0"/>
              </a:rPr>
              <a:t> was statistically significant in both Figure 1 (p=0.01) and Figure 2 (p=0.001).”</a:t>
            </a:r>
          </a:p>
        </p:txBody>
      </p:sp>
      <p:sp>
        <p:nvSpPr>
          <p:cNvPr id="14" name="Rectangle 13">
            <a:extLst>
              <a:ext uri="{FF2B5EF4-FFF2-40B4-BE49-F238E27FC236}">
                <a16:creationId xmlns:a16="http://schemas.microsoft.com/office/drawing/2014/main" id="{F04FE7D3-829C-F9D1-3E5B-7EFB5CDC43CC}"/>
              </a:ext>
            </a:extLst>
          </p:cNvPr>
          <p:cNvSpPr/>
          <p:nvPr/>
        </p:nvSpPr>
        <p:spPr>
          <a:xfrm>
            <a:off x="476672" y="3824801"/>
            <a:ext cx="5827299" cy="53112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latin typeface="Arial Narrow" panose="020B0606020202030204" pitchFamily="34" charset="0"/>
              </a:rPr>
              <a:t>Activity: In the boxes below, indicate if the identification of the trend, pattern or relationship is obvious (2-3)  or thorough and relevant (4-5).</a:t>
            </a:r>
          </a:p>
        </p:txBody>
      </p:sp>
      <p:sp>
        <p:nvSpPr>
          <p:cNvPr id="15" name="Rectangle 14">
            <a:extLst>
              <a:ext uri="{FF2B5EF4-FFF2-40B4-BE49-F238E27FC236}">
                <a16:creationId xmlns:a16="http://schemas.microsoft.com/office/drawing/2014/main" id="{EDC3E29B-271C-D3DD-6998-C595C35AF7B3}"/>
              </a:ext>
            </a:extLst>
          </p:cNvPr>
          <p:cNvSpPr/>
          <p:nvPr/>
        </p:nvSpPr>
        <p:spPr>
          <a:xfrm>
            <a:off x="501939" y="4497760"/>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3EF7B493-F3E5-37B4-49D7-45DB8B42BA47}"/>
              </a:ext>
            </a:extLst>
          </p:cNvPr>
          <p:cNvSpPr/>
          <p:nvPr/>
        </p:nvSpPr>
        <p:spPr>
          <a:xfrm>
            <a:off x="501939" y="5239807"/>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2973D1-7723-58FA-3441-FEED05614B4F}"/>
              </a:ext>
            </a:extLst>
          </p:cNvPr>
          <p:cNvSpPr/>
          <p:nvPr/>
        </p:nvSpPr>
        <p:spPr>
          <a:xfrm>
            <a:off x="501023" y="6101053"/>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44992CD7-276C-ED5D-BD07-0BF7DCD09579}"/>
              </a:ext>
            </a:extLst>
          </p:cNvPr>
          <p:cNvSpPr/>
          <p:nvPr/>
        </p:nvSpPr>
        <p:spPr>
          <a:xfrm>
            <a:off x="501022" y="6666389"/>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85E71901-2965-CFDD-126E-1C1193E0C25F}"/>
              </a:ext>
            </a:extLst>
          </p:cNvPr>
          <p:cNvSpPr/>
          <p:nvPr/>
        </p:nvSpPr>
        <p:spPr>
          <a:xfrm>
            <a:off x="501022" y="7308304"/>
            <a:ext cx="602479" cy="412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DBD1D966-8F0D-5E6F-0377-BED99CDDCF7E}"/>
              </a:ext>
            </a:extLst>
          </p:cNvPr>
          <p:cNvSpPr/>
          <p:nvPr/>
        </p:nvSpPr>
        <p:spPr>
          <a:xfrm>
            <a:off x="501022" y="7884368"/>
            <a:ext cx="5827299" cy="3548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80" b="1" dirty="0">
                <a:solidFill>
                  <a:schemeClr val="tx1"/>
                </a:solidFill>
                <a:latin typeface="Arial Narrow" panose="020B0606020202030204" pitchFamily="34" charset="0"/>
              </a:rPr>
              <a:t>Q. Is identifying what is already on a table or graph (incl. amounts) enough for a 4-5? Ans. </a:t>
            </a:r>
            <a:endParaRPr lang="en-US" sz="2000" b="1"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EC3BD845-A7C8-8A9A-C3F0-40C40D3929F6}"/>
              </a:ext>
            </a:extLst>
          </p:cNvPr>
          <p:cNvSpPr/>
          <p:nvPr/>
        </p:nvSpPr>
        <p:spPr>
          <a:xfrm>
            <a:off x="5877272" y="7934176"/>
            <a:ext cx="423685" cy="267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6F035A4-D37A-B5FE-C6B7-6BEB15992CF3}"/>
              </a:ext>
            </a:extLst>
          </p:cNvPr>
          <p:cNvSpPr/>
          <p:nvPr/>
        </p:nvSpPr>
        <p:spPr>
          <a:xfrm>
            <a:off x="501022" y="8329700"/>
            <a:ext cx="5827299" cy="3548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80" b="1" dirty="0">
                <a:solidFill>
                  <a:schemeClr val="tx1"/>
                </a:solidFill>
                <a:latin typeface="Arial Narrow" panose="020B0606020202030204" pitchFamily="34" charset="0"/>
              </a:rPr>
              <a:t>Q. Is describing an obvious trend, pattern or relationship enough analysis for a 4-5? Ans. </a:t>
            </a:r>
            <a:endParaRPr lang="en-US" sz="2000" b="1" dirty="0">
              <a:solidFill>
                <a:schemeClr val="tx1"/>
              </a:solidFill>
              <a:latin typeface="Arial Narrow" panose="020B0606020202030204" pitchFamily="34" charset="0"/>
            </a:endParaRPr>
          </a:p>
        </p:txBody>
      </p:sp>
      <p:sp>
        <p:nvSpPr>
          <p:cNvPr id="30" name="Rectangle 29">
            <a:extLst>
              <a:ext uri="{FF2B5EF4-FFF2-40B4-BE49-F238E27FC236}">
                <a16:creationId xmlns:a16="http://schemas.microsoft.com/office/drawing/2014/main" id="{71F678F9-785D-D5B1-1950-1E2E27B00678}"/>
              </a:ext>
            </a:extLst>
          </p:cNvPr>
          <p:cNvSpPr/>
          <p:nvPr/>
        </p:nvSpPr>
        <p:spPr>
          <a:xfrm>
            <a:off x="5877271" y="8365330"/>
            <a:ext cx="423685" cy="267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 name="Straight Connector 1">
            <a:extLst>
              <a:ext uri="{FF2B5EF4-FFF2-40B4-BE49-F238E27FC236}">
                <a16:creationId xmlns:a16="http://schemas.microsoft.com/office/drawing/2014/main" id="{F8830F03-FF3A-4D99-64D6-3A64DB434E1F}"/>
              </a:ext>
            </a:extLst>
          </p:cNvPr>
          <p:cNvCxnSpPr>
            <a:cxnSpLocks/>
          </p:cNvCxnSpPr>
          <p:nvPr/>
        </p:nvCxnSpPr>
        <p:spPr>
          <a:xfrm flipH="1">
            <a:off x="450023" y="877557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39CB6FE5-213D-2C18-26B6-D96DBD10EAB9}"/>
              </a:ext>
            </a:extLst>
          </p:cNvPr>
          <p:cNvSpPr txBox="1"/>
          <p:nvPr/>
        </p:nvSpPr>
        <p:spPr>
          <a:xfrm>
            <a:off x="404664" y="8775577"/>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4B4E6047-F092-428A-9402-6C6ED9667590}"/>
              </a:ext>
            </a:extLst>
          </p:cNvPr>
          <p:cNvSpPr txBox="1"/>
          <p:nvPr/>
        </p:nvSpPr>
        <p:spPr>
          <a:xfrm>
            <a:off x="2913144" y="8782999"/>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24036683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11710" y="36504"/>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Identification of </a:t>
            </a:r>
          </a:p>
          <a:p>
            <a:pPr algn="ctr"/>
            <a:r>
              <a:rPr lang="en-AU" sz="2800" b="1" dirty="0">
                <a:latin typeface="Arial Narrow" panose="020B0606020202030204" pitchFamily="34" charset="0"/>
              </a:rPr>
              <a:t>Limitations of Evidence</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BA84954E-3929-AAF7-9180-70E843B2FF3A}"/>
              </a:ext>
            </a:extLst>
          </p:cNvPr>
          <p:cNvSpPr/>
          <p:nvPr/>
        </p:nvSpPr>
        <p:spPr>
          <a:xfrm>
            <a:off x="482021" y="1026321"/>
            <a:ext cx="5827299" cy="338432"/>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latin typeface="Arial Narrow" panose="020B0606020202030204" pitchFamily="34" charset="0"/>
              </a:rPr>
              <a:t>Analyse</a:t>
            </a:r>
            <a:r>
              <a:rPr lang="en-US" sz="1600" b="1" dirty="0">
                <a:solidFill>
                  <a:schemeClr val="bg1"/>
                </a:solidFill>
                <a:latin typeface="Arial Narrow" panose="020B0606020202030204" pitchFamily="34" charset="0"/>
              </a:rPr>
              <a:t> THE evidence (not the lack OF evidence)</a:t>
            </a:r>
          </a:p>
        </p:txBody>
      </p:sp>
      <p:graphicFrame>
        <p:nvGraphicFramePr>
          <p:cNvPr id="12" name="Table 12">
            <a:extLst>
              <a:ext uri="{FF2B5EF4-FFF2-40B4-BE49-F238E27FC236}">
                <a16:creationId xmlns:a16="http://schemas.microsoft.com/office/drawing/2014/main" id="{91140473-B8FC-3C2B-EF3C-07ED10656D4A}"/>
              </a:ext>
            </a:extLst>
          </p:cNvPr>
          <p:cNvGraphicFramePr>
            <a:graphicFrameLocks noGrp="1"/>
          </p:cNvGraphicFramePr>
          <p:nvPr>
            <p:extLst>
              <p:ext uri="{D42A27DB-BD31-4B8C-83A1-F6EECF244321}">
                <p14:modId xmlns:p14="http://schemas.microsoft.com/office/powerpoint/2010/main" val="1799497728"/>
              </p:ext>
            </p:extLst>
          </p:nvPr>
        </p:nvGraphicFramePr>
        <p:xfrm>
          <a:off x="482021" y="1907704"/>
          <a:ext cx="5827299" cy="3162467"/>
        </p:xfrm>
        <a:graphic>
          <a:graphicData uri="http://schemas.openxmlformats.org/drawingml/2006/table">
            <a:tbl>
              <a:tblPr firstRow="1" bandRow="1">
                <a:tableStyleId>{5940675A-B579-460E-94D1-54222C63F5DA}</a:tableStyleId>
              </a:tblPr>
              <a:tblGrid>
                <a:gridCol w="4027099">
                  <a:extLst>
                    <a:ext uri="{9D8B030D-6E8A-4147-A177-3AD203B41FA5}">
                      <a16:colId xmlns:a16="http://schemas.microsoft.com/office/drawing/2014/main" val="4119709212"/>
                    </a:ext>
                  </a:extLst>
                </a:gridCol>
                <a:gridCol w="1800200">
                  <a:extLst>
                    <a:ext uri="{9D8B030D-6E8A-4147-A177-3AD203B41FA5}">
                      <a16:colId xmlns:a16="http://schemas.microsoft.com/office/drawing/2014/main" val="643899372"/>
                    </a:ext>
                  </a:extLst>
                </a:gridCol>
              </a:tblGrid>
              <a:tr h="241550">
                <a:tc gridSpan="2">
                  <a:txBody>
                    <a:bodyPr/>
                    <a:lstStyle/>
                    <a:p>
                      <a:r>
                        <a:rPr lang="en-AU" sz="1200" b="1" dirty="0">
                          <a:solidFill>
                            <a:schemeClr val="bg1"/>
                          </a:solidFill>
                          <a:latin typeface="Arial Narrow" panose="020B0606020202030204" pitchFamily="34" charset="0"/>
                        </a:rPr>
                        <a:t>IDENTIFICATION OF LIMITATIONS OF EVIDENCE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41550">
                <a:tc>
                  <a:txBody>
                    <a:bodyPr/>
                    <a:lstStyle/>
                    <a:p>
                      <a:pPr algn="ctr"/>
                      <a:r>
                        <a:rPr lang="en-AU" sz="1200" b="1" dirty="0">
                          <a:latin typeface="Arial Narrow" panose="020B0606020202030204" pitchFamily="34" charset="0"/>
                        </a:rPr>
                        <a:t>Thorough and Appropriate (4-5) </a:t>
                      </a:r>
                    </a:p>
                  </a:txBody>
                  <a:tcPr anchor="ctr">
                    <a:solidFill>
                      <a:schemeClr val="bg1">
                        <a:lumMod val="85000"/>
                      </a:schemeClr>
                    </a:solidFill>
                  </a:tcPr>
                </a:tc>
                <a:tc>
                  <a:txBody>
                    <a:bodyPr/>
                    <a:lstStyle/>
                    <a:p>
                      <a:pPr algn="ctr"/>
                      <a:r>
                        <a:rPr lang="en-AU" sz="1200" b="1" dirty="0">
                          <a:latin typeface="Arial Narrow" panose="020B0606020202030204" pitchFamily="34" charset="0"/>
                        </a:rPr>
                        <a:t>Basic (2-3)</a:t>
                      </a:r>
                    </a:p>
                  </a:txBody>
                  <a:tcPr anchor="ctr">
                    <a:solidFill>
                      <a:schemeClr val="bg1">
                        <a:lumMod val="85000"/>
                      </a:schemeClr>
                    </a:solidFill>
                  </a:tcPr>
                </a:tc>
                <a:extLst>
                  <a:ext uri="{0D108BD9-81ED-4DB2-BD59-A6C34878D82A}">
                    <a16:rowId xmlns:a16="http://schemas.microsoft.com/office/drawing/2014/main" val="2843820462"/>
                  </a:ext>
                </a:extLst>
              </a:tr>
              <a:tr h="2012920">
                <a:tc>
                  <a:txBody>
                    <a:bodyPr/>
                    <a:lstStyle/>
                    <a:p>
                      <a:pPr marL="171450" indent="-171450">
                        <a:buFont typeface="Arial" panose="020B0604020202020204" pitchFamily="34" charset="0"/>
                        <a:buChar char="•"/>
                      </a:pPr>
                      <a:r>
                        <a:rPr lang="en-US" sz="1200" dirty="0">
                          <a:latin typeface="Arial Narrow" panose="020B0606020202030204" pitchFamily="34" charset="0"/>
                        </a:rPr>
                        <a:t>Thorough: COMPLETE with attention to detail; including all that is required.</a:t>
                      </a:r>
                    </a:p>
                    <a:p>
                      <a:pPr marL="171450" indent="-171450">
                        <a:buFont typeface="Arial" panose="020B0604020202020204" pitchFamily="34" charset="0"/>
                        <a:buChar char="•"/>
                      </a:pPr>
                      <a:r>
                        <a:rPr lang="en-US" sz="1200" dirty="0">
                          <a:latin typeface="Arial Narrow" panose="020B0606020202030204" pitchFamily="34" charset="0"/>
                        </a:rPr>
                        <a:t>NOT superficial nor partial. </a:t>
                      </a:r>
                    </a:p>
                    <a:p>
                      <a:pPr marL="171450" indent="-171450">
                        <a:buFont typeface="Arial" panose="020B0604020202020204" pitchFamily="34" charset="0"/>
                        <a:buChar char="•"/>
                      </a:pPr>
                      <a:r>
                        <a:rPr lang="en-US" sz="1200" dirty="0">
                          <a:latin typeface="Arial Narrow" panose="020B0606020202030204" pitchFamily="34" charset="0"/>
                        </a:rPr>
                        <a:t>Appropriate: suitable; acceptable. </a:t>
                      </a:r>
                    </a:p>
                    <a:p>
                      <a:pPr marL="171450" indent="-171450">
                        <a:buFont typeface="Arial" panose="020B0604020202020204" pitchFamily="34" charset="0"/>
                        <a:buChar char="•"/>
                      </a:pPr>
                      <a:r>
                        <a:rPr lang="en-US" sz="1200" dirty="0">
                          <a:latin typeface="Arial Narrow" panose="020B0606020202030204" pitchFamily="34" charset="0"/>
                        </a:rPr>
                        <a:t>The limitations are suitable for determining the reliability of the evidence in responding to the RQ.</a:t>
                      </a:r>
                    </a:p>
                    <a:p>
                      <a:pPr marL="171450" indent="-171450">
                        <a:buFont typeface="Arial" panose="020B0604020202020204" pitchFamily="34" charset="0"/>
                        <a:buChar char="•"/>
                      </a:pPr>
                      <a:r>
                        <a:rPr lang="en-US" sz="1200" dirty="0">
                          <a:latin typeface="Arial Narrow" panose="020B0606020202030204" pitchFamily="34" charset="0"/>
                        </a:rPr>
                        <a:t>The response identifies limitations of evidence that affect how well the evidence can be used to develop a response to the RQ. </a:t>
                      </a:r>
                    </a:p>
                    <a:p>
                      <a:pPr marL="171450" indent="-171450">
                        <a:buFont typeface="Arial" panose="020B0604020202020204" pitchFamily="34" charset="0"/>
                        <a:buChar char="•"/>
                      </a:pPr>
                      <a:r>
                        <a:rPr lang="en-US" sz="1200" dirty="0">
                          <a:latin typeface="Arial Narrow" panose="020B0606020202030204" pitchFamily="34" charset="0"/>
                        </a:rPr>
                        <a:t>Consideration is given to the completeness or the coverage of the data in relation to the RQ and not just sample size. </a:t>
                      </a:r>
                    </a:p>
                    <a:p>
                      <a:pPr marL="171450" indent="-171450">
                        <a:buFont typeface="Arial" panose="020B0604020202020204" pitchFamily="34" charset="0"/>
                        <a:buChar char="•"/>
                      </a:pPr>
                      <a:r>
                        <a:rPr lang="en-US" sz="1200" dirty="0">
                          <a:latin typeface="Arial Narrow" panose="020B0606020202030204" pitchFamily="34" charset="0"/>
                        </a:rPr>
                        <a:t>Identifies the main weak points or disadvantages that makes the data less effective in answering the RQ.</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Fundamental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The response gives fundamental limitations of the evidence. However, this is not thorough, as the response only shows partial identification of limitations of the evidence.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Limitations too generic - applicable to all studies (e.g. small sample size).</a:t>
                      </a:r>
                    </a:p>
                  </a:txBody>
                  <a:tcPr/>
                </a:tc>
                <a:extLst>
                  <a:ext uri="{0D108BD9-81ED-4DB2-BD59-A6C34878D82A}">
                    <a16:rowId xmlns:a16="http://schemas.microsoft.com/office/drawing/2014/main" val="3920059997"/>
                  </a:ext>
                </a:extLst>
              </a:tr>
              <a:tr h="327827">
                <a:tc gridSpan="2">
                  <a:txBody>
                    <a:bodyPr/>
                    <a:lstStyle/>
                    <a:p>
                      <a:pPr marL="0" indent="0">
                        <a:buFont typeface="Arial" panose="020B0604020202020204" pitchFamily="34" charset="0"/>
                        <a:buNone/>
                      </a:pPr>
                      <a:r>
                        <a:rPr lang="en-US" sz="1200" b="1" dirty="0">
                          <a:latin typeface="Arial Narrow" panose="020B0606020202030204" pitchFamily="34" charset="0"/>
                        </a:rPr>
                        <a:t>Incorrect or insufficient (1): not correct OR not enough</a:t>
                      </a:r>
                    </a:p>
                  </a:txBody>
                  <a:tcPr>
                    <a:solidFill>
                      <a:schemeClr val="bg1">
                        <a:lumMod val="85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Narrow" panose="020B0606020202030204" pitchFamily="34" charset="0"/>
                      </a:endParaRPr>
                    </a:p>
                  </a:txBody>
                  <a:tcPr/>
                </a:tc>
                <a:extLst>
                  <a:ext uri="{0D108BD9-81ED-4DB2-BD59-A6C34878D82A}">
                    <a16:rowId xmlns:a16="http://schemas.microsoft.com/office/drawing/2014/main" val="1121147703"/>
                  </a:ext>
                </a:extLst>
              </a:tr>
            </a:tbl>
          </a:graphicData>
        </a:graphic>
      </p:graphicFrame>
      <p:sp>
        <p:nvSpPr>
          <p:cNvPr id="13" name="Rectangle 12">
            <a:extLst>
              <a:ext uri="{FF2B5EF4-FFF2-40B4-BE49-F238E27FC236}">
                <a16:creationId xmlns:a16="http://schemas.microsoft.com/office/drawing/2014/main" id="{CA576CC5-F108-A704-648E-A5EA8083F20A}"/>
              </a:ext>
            </a:extLst>
          </p:cNvPr>
          <p:cNvSpPr/>
          <p:nvPr/>
        </p:nvSpPr>
        <p:spPr>
          <a:xfrm>
            <a:off x="482021" y="1437574"/>
            <a:ext cx="5827299" cy="3828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 Limitations: parts to investigations that make the results likely to be LESS accurate </a:t>
            </a:r>
          </a:p>
        </p:txBody>
      </p:sp>
      <p:sp>
        <p:nvSpPr>
          <p:cNvPr id="15" name="TextBox 14">
            <a:extLst>
              <a:ext uri="{FF2B5EF4-FFF2-40B4-BE49-F238E27FC236}">
                <a16:creationId xmlns:a16="http://schemas.microsoft.com/office/drawing/2014/main" id="{DB474560-4F1B-79A5-497F-C40B76C9842B}"/>
              </a:ext>
            </a:extLst>
          </p:cNvPr>
          <p:cNvSpPr txBox="1"/>
          <p:nvPr/>
        </p:nvSpPr>
        <p:spPr>
          <a:xfrm>
            <a:off x="424252" y="5124239"/>
            <a:ext cx="6043731" cy="830997"/>
          </a:xfrm>
          <a:prstGeom prst="rect">
            <a:avLst/>
          </a:prstGeom>
          <a:noFill/>
        </p:spPr>
        <p:txBody>
          <a:bodyPr wrap="square">
            <a:spAutoFit/>
          </a:bodyPr>
          <a:lstStyle/>
          <a:p>
            <a:r>
              <a:rPr lang="en-US" sz="1200" b="1" dirty="0">
                <a:latin typeface="Arial Narrow" panose="020B0606020202030204" pitchFamily="34" charset="0"/>
              </a:rPr>
              <a:t>Student example 1 of incorrect or insufficient response (1): </a:t>
            </a:r>
            <a:r>
              <a:rPr lang="en-US" sz="1200" dirty="0">
                <a:latin typeface="Arial Narrow" panose="020B0606020202030204" pitchFamily="34" charset="0"/>
              </a:rPr>
              <a:t>“Some of the data collected is out of date and may not be the same as what is currently happening. Figure 1 shows the average coral loss in each region of the reef, the data used in that figure was collected in 2016 and may be different to the reef now in 2021”.</a:t>
            </a:r>
          </a:p>
        </p:txBody>
      </p:sp>
      <p:sp>
        <p:nvSpPr>
          <p:cNvPr id="14" name="TextBox 13">
            <a:extLst>
              <a:ext uri="{FF2B5EF4-FFF2-40B4-BE49-F238E27FC236}">
                <a16:creationId xmlns:a16="http://schemas.microsoft.com/office/drawing/2014/main" id="{D18E1EF0-3FE2-BCC7-001A-F9E01B024815}"/>
              </a:ext>
            </a:extLst>
          </p:cNvPr>
          <p:cNvSpPr txBox="1"/>
          <p:nvPr/>
        </p:nvSpPr>
        <p:spPr>
          <a:xfrm>
            <a:off x="423625" y="5940641"/>
            <a:ext cx="6115740" cy="461665"/>
          </a:xfrm>
          <a:prstGeom prst="rect">
            <a:avLst/>
          </a:prstGeom>
          <a:noFill/>
        </p:spPr>
        <p:txBody>
          <a:bodyPr wrap="square">
            <a:spAutoFit/>
          </a:bodyPr>
          <a:lstStyle/>
          <a:p>
            <a:r>
              <a:rPr lang="en-US" sz="1200" b="1" dirty="0">
                <a:latin typeface="Arial Narrow" panose="020B0606020202030204" pitchFamily="34" charset="0"/>
              </a:rPr>
              <a:t>Student example 2 of a basic response (2-3): </a:t>
            </a:r>
            <a:r>
              <a:rPr lang="en-US" sz="1200" dirty="0">
                <a:latin typeface="Arial Narrow" panose="020B0606020202030204" pitchFamily="34" charset="0"/>
              </a:rPr>
              <a:t>“In the first dataset, the study only lasted 4 months, despite the fact that abalone require 2 years to grow from spat to a full adult.” </a:t>
            </a:r>
          </a:p>
        </p:txBody>
      </p:sp>
      <p:sp>
        <p:nvSpPr>
          <p:cNvPr id="16" name="TextBox 15">
            <a:extLst>
              <a:ext uri="{FF2B5EF4-FFF2-40B4-BE49-F238E27FC236}">
                <a16:creationId xmlns:a16="http://schemas.microsoft.com/office/drawing/2014/main" id="{D0A62AA5-BD3E-67AE-F408-DB41169EE845}"/>
              </a:ext>
            </a:extLst>
          </p:cNvPr>
          <p:cNvSpPr txBox="1"/>
          <p:nvPr/>
        </p:nvSpPr>
        <p:spPr>
          <a:xfrm>
            <a:off x="423625" y="6418389"/>
            <a:ext cx="6115740" cy="1015663"/>
          </a:xfrm>
          <a:prstGeom prst="rect">
            <a:avLst/>
          </a:prstGeom>
          <a:noFill/>
        </p:spPr>
        <p:txBody>
          <a:bodyPr wrap="square">
            <a:spAutoFit/>
          </a:bodyPr>
          <a:lstStyle/>
          <a:p>
            <a:r>
              <a:rPr lang="en-US" sz="1200" b="1" dirty="0">
                <a:latin typeface="Arial Narrow" panose="020B0606020202030204" pitchFamily="34" charset="0"/>
              </a:rPr>
              <a:t>Student example 3 of a thorough and appropriate response (4-5): </a:t>
            </a:r>
            <a:r>
              <a:rPr lang="en-US" sz="1200" dirty="0">
                <a:latin typeface="Arial Narrow" panose="020B0606020202030204" pitchFamily="34" charset="0"/>
              </a:rPr>
              <a:t>“Data does not include size variations/length/age of the swordfish…reports do not specify where they got their fish from….only one report says whether the samples were fresh, frozen or on ice before the methyl mercury content was sampled for….. what part of the swordfish the methyl mercury concentration was sampled from was unclear…the reports and data don’t have the same measures of central tendency…”</a:t>
            </a:r>
          </a:p>
        </p:txBody>
      </p:sp>
      <p:sp>
        <p:nvSpPr>
          <p:cNvPr id="19" name="Rectangle 18">
            <a:extLst>
              <a:ext uri="{FF2B5EF4-FFF2-40B4-BE49-F238E27FC236}">
                <a16:creationId xmlns:a16="http://schemas.microsoft.com/office/drawing/2014/main" id="{B7695F0B-7CD2-821B-EA8A-25E0FC46463D}"/>
              </a:ext>
            </a:extLst>
          </p:cNvPr>
          <p:cNvSpPr/>
          <p:nvPr/>
        </p:nvSpPr>
        <p:spPr>
          <a:xfrm>
            <a:off x="467936" y="7444912"/>
            <a:ext cx="5861302" cy="12872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80" b="1" dirty="0">
                <a:solidFill>
                  <a:schemeClr val="tx1"/>
                </a:solidFill>
                <a:latin typeface="Arial Narrow" panose="020B0606020202030204" pitchFamily="34" charset="0"/>
              </a:rPr>
              <a:t>Q. Why did student example 2 only get a score of (2-3)? Ans.</a:t>
            </a:r>
            <a:endParaRPr lang="en-US" sz="2000" b="1" dirty="0">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A674073A-B694-2C49-EA1F-6DA3AC05E947}"/>
              </a:ext>
            </a:extLst>
          </p:cNvPr>
          <p:cNvSpPr/>
          <p:nvPr/>
        </p:nvSpPr>
        <p:spPr>
          <a:xfrm>
            <a:off x="528762" y="7718485"/>
            <a:ext cx="5724616" cy="936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 name="Straight Connector 1">
            <a:extLst>
              <a:ext uri="{FF2B5EF4-FFF2-40B4-BE49-F238E27FC236}">
                <a16:creationId xmlns:a16="http://schemas.microsoft.com/office/drawing/2014/main" id="{3F6FD5A9-44B3-CEE0-4E4D-A461D95369D4}"/>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2A2F6F6-0E56-E9EF-D4DD-73BEB568B1E9}"/>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708B53D-F33F-8876-6D5B-86BD82347DA2}"/>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17818681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6"/>
          <p:cNvSpPr txBox="1"/>
          <p:nvPr/>
        </p:nvSpPr>
        <p:spPr>
          <a:xfrm>
            <a:off x="423625" y="8809682"/>
            <a:ext cx="156521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2022 	                                               </a:t>
            </a:r>
            <a:endParaRPr lang="en-AU" sz="1100" b="1" dirty="0">
              <a:latin typeface="Arial Narrow" pitchFamily="34" charset="0"/>
            </a:endParaRPr>
          </a:p>
        </p:txBody>
      </p:sp>
      <p:cxnSp>
        <p:nvCxnSpPr>
          <p:cNvPr id="127" name="Straight Connector 126"/>
          <p:cNvCxnSpPr/>
          <p:nvPr/>
        </p:nvCxnSpPr>
        <p:spPr>
          <a:xfrm flipH="1">
            <a:off x="469041" y="8808950"/>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6"/>
          <p:cNvSpPr txBox="1"/>
          <p:nvPr/>
        </p:nvSpPr>
        <p:spPr>
          <a:xfrm>
            <a:off x="2204864" y="8794273"/>
            <a:ext cx="28083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100" dirty="0">
                <a:latin typeface="Arial Narrow" pitchFamily="34" charset="0"/>
              </a:rPr>
              <a:t>Scientific Arguments</a:t>
            </a:r>
          </a:p>
        </p:txBody>
      </p:sp>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11710" y="242808"/>
            <a:ext cx="5171572" cy="523220"/>
          </a:xfrm>
          <a:prstGeom prst="rect">
            <a:avLst/>
          </a:prstGeom>
          <a:noFill/>
        </p:spPr>
        <p:txBody>
          <a:bodyPr wrap="square" rtlCol="0">
            <a:spAutoFit/>
          </a:bodyPr>
          <a:lstStyle/>
          <a:p>
            <a:pPr algn="ctr"/>
            <a:r>
              <a:rPr lang="en-AU" sz="2800" b="1" dirty="0">
                <a:latin typeface="Arial Narrow" panose="020B0606020202030204" pitchFamily="34" charset="0"/>
              </a:rPr>
              <a:t>Scientific Arguments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F5876250-38CA-4BEE-B503-15F92105CC95}"/>
              </a:ext>
            </a:extLst>
          </p:cNvPr>
          <p:cNvSpPr/>
          <p:nvPr/>
        </p:nvSpPr>
        <p:spPr>
          <a:xfrm>
            <a:off x="483846" y="1035858"/>
            <a:ext cx="5827299" cy="5529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 Scientific Arguments: using science to argue what you’re saying is true and correct</a:t>
            </a:r>
          </a:p>
        </p:txBody>
      </p:sp>
      <p:graphicFrame>
        <p:nvGraphicFramePr>
          <p:cNvPr id="11" name="Table 12">
            <a:extLst>
              <a:ext uri="{FF2B5EF4-FFF2-40B4-BE49-F238E27FC236}">
                <a16:creationId xmlns:a16="http://schemas.microsoft.com/office/drawing/2014/main" id="{627D58A3-DC45-7528-9928-35B1FD67EF3C}"/>
              </a:ext>
            </a:extLst>
          </p:cNvPr>
          <p:cNvGraphicFramePr>
            <a:graphicFrameLocks noGrp="1"/>
          </p:cNvGraphicFramePr>
          <p:nvPr>
            <p:extLst>
              <p:ext uri="{D42A27DB-BD31-4B8C-83A1-F6EECF244321}">
                <p14:modId xmlns:p14="http://schemas.microsoft.com/office/powerpoint/2010/main" val="1581828708"/>
              </p:ext>
            </p:extLst>
          </p:nvPr>
        </p:nvGraphicFramePr>
        <p:xfrm>
          <a:off x="483845" y="1691680"/>
          <a:ext cx="5827299" cy="2377440"/>
        </p:xfrm>
        <a:graphic>
          <a:graphicData uri="http://schemas.openxmlformats.org/drawingml/2006/table">
            <a:tbl>
              <a:tblPr firstRow="1" bandRow="1">
                <a:tableStyleId>{5940675A-B579-460E-94D1-54222C63F5DA}</a:tableStyleId>
              </a:tblPr>
              <a:tblGrid>
                <a:gridCol w="4529331">
                  <a:extLst>
                    <a:ext uri="{9D8B030D-6E8A-4147-A177-3AD203B41FA5}">
                      <a16:colId xmlns:a16="http://schemas.microsoft.com/office/drawing/2014/main" val="4119709212"/>
                    </a:ext>
                  </a:extLst>
                </a:gridCol>
                <a:gridCol w="1297968">
                  <a:extLst>
                    <a:ext uri="{9D8B030D-6E8A-4147-A177-3AD203B41FA5}">
                      <a16:colId xmlns:a16="http://schemas.microsoft.com/office/drawing/2014/main" val="643899372"/>
                    </a:ext>
                  </a:extLst>
                </a:gridCol>
              </a:tblGrid>
              <a:tr h="177747">
                <a:tc gridSpan="2">
                  <a:txBody>
                    <a:bodyPr/>
                    <a:lstStyle/>
                    <a:p>
                      <a:r>
                        <a:rPr lang="en-AU" sz="1200" b="1" dirty="0">
                          <a:solidFill>
                            <a:schemeClr val="bg1"/>
                          </a:solidFill>
                          <a:latin typeface="Arial Narrow" panose="020B0606020202030204" pitchFamily="34" charset="0"/>
                        </a:rPr>
                        <a:t>SCIENTIFIC ARGUMENTS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177747">
                <a:tc>
                  <a:txBody>
                    <a:bodyPr/>
                    <a:lstStyle/>
                    <a:p>
                      <a:pPr algn="ctr"/>
                      <a:r>
                        <a:rPr lang="en-AU" sz="1200" b="1" dirty="0">
                          <a:latin typeface="Arial Narrow" panose="020B0606020202030204" pitchFamily="34" charset="0"/>
                        </a:rPr>
                        <a:t>Justified (4-5) </a:t>
                      </a:r>
                    </a:p>
                  </a:txBody>
                  <a:tcPr anchor="ctr">
                    <a:solidFill>
                      <a:schemeClr val="bg1">
                        <a:lumMod val="85000"/>
                      </a:schemeClr>
                    </a:solidFill>
                  </a:tcPr>
                </a:tc>
                <a:tc>
                  <a:txBody>
                    <a:bodyPr/>
                    <a:lstStyle/>
                    <a:p>
                      <a:pPr algn="ctr"/>
                      <a:r>
                        <a:rPr lang="en-AU" sz="1200" b="1" dirty="0">
                          <a:latin typeface="Arial Narrow" panose="020B0606020202030204" pitchFamily="34" charset="0"/>
                        </a:rPr>
                        <a:t>Reasonable (2-3)</a:t>
                      </a:r>
                    </a:p>
                  </a:txBody>
                  <a:tcPr anchor="ctr">
                    <a:solidFill>
                      <a:schemeClr val="bg1">
                        <a:lumMod val="85000"/>
                      </a:schemeClr>
                    </a:solidFill>
                  </a:tcPr>
                </a:tc>
                <a:extLst>
                  <a:ext uri="{0D108BD9-81ED-4DB2-BD59-A6C34878D82A}">
                    <a16:rowId xmlns:a16="http://schemas.microsoft.com/office/drawing/2014/main" val="2843820462"/>
                  </a:ext>
                </a:extLst>
              </a:tr>
              <a:tr h="1179552">
                <a:tc>
                  <a:txBody>
                    <a:bodyPr/>
                    <a:lstStyle/>
                    <a:p>
                      <a:pPr marL="171450" indent="-171450">
                        <a:buFont typeface="Arial" panose="020B0604020202020204" pitchFamily="34" charset="0"/>
                        <a:buChar char="•"/>
                      </a:pPr>
                      <a:r>
                        <a:rPr lang="en-US" sz="1200" dirty="0">
                          <a:latin typeface="Arial Narrow" panose="020B0606020202030204" pitchFamily="34" charset="0"/>
                        </a:rPr>
                        <a:t>Justified: sound reasons or evidence is provided.</a:t>
                      </a:r>
                    </a:p>
                    <a:p>
                      <a:pPr marL="171450" indent="-171450">
                        <a:buFont typeface="Arial" panose="020B0604020202020204" pitchFamily="34" charset="0"/>
                        <a:buChar char="•"/>
                      </a:pPr>
                      <a:r>
                        <a:rPr lang="en-US" sz="1200" dirty="0">
                          <a:latin typeface="Arial Narrow" panose="020B0606020202030204" pitchFamily="34" charset="0"/>
                        </a:rPr>
                        <a:t>Arguments are supported with references; reasoning is evidence based.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Appropriate use of data and evidence to support a scientific argument. </a:t>
                      </a:r>
                    </a:p>
                    <a:p>
                      <a:pPr marL="171450" indent="-171450">
                        <a:buFont typeface="Arial" panose="020B0604020202020204" pitchFamily="34" charset="0"/>
                        <a:buChar char="•"/>
                      </a:pPr>
                      <a:r>
                        <a:rPr lang="en-US" sz="1200" dirty="0">
                          <a:latin typeface="Arial Narrow" panose="020B0606020202030204" pitchFamily="34" charset="0"/>
                        </a:rPr>
                        <a:t>Because you understand the topic very well (which you should for a 5-6), firstly, you </a:t>
                      </a:r>
                      <a:r>
                        <a:rPr lang="en-US" sz="1200" i="1" dirty="0">
                          <a:latin typeface="Arial Narrow" panose="020B0606020202030204" pitchFamily="34" charset="0"/>
                        </a:rPr>
                        <a:t>have </a:t>
                      </a:r>
                      <a:r>
                        <a:rPr lang="en-US" sz="1200" i="0" dirty="0">
                          <a:latin typeface="Arial Narrow" panose="020B0606020202030204" pitchFamily="34" charset="0"/>
                        </a:rPr>
                        <a:t>arguments </a:t>
                      </a:r>
                      <a:r>
                        <a:rPr lang="en-US" sz="1200" dirty="0">
                          <a:latin typeface="Arial Narrow" panose="020B0606020202030204" pitchFamily="34" charset="0"/>
                        </a:rPr>
                        <a:t>to begin with and, secondly, you demonstrate the ability to select the appropriate scientific evidence to support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Links to theory/statistics/citations used effectively to support a 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Interpretations of evidence are supported with scientific reason or evidence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Based on good sense; having sound judgement.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Narrow" panose="020B0606020202030204" pitchFamily="34" charset="0"/>
                        </a:rPr>
                        <a:t>Interpretations are logical with some scientific basis.</a:t>
                      </a:r>
                    </a:p>
                  </a:txBody>
                  <a:tcPr/>
                </a:tc>
                <a:extLst>
                  <a:ext uri="{0D108BD9-81ED-4DB2-BD59-A6C34878D82A}">
                    <a16:rowId xmlns:a16="http://schemas.microsoft.com/office/drawing/2014/main" val="3920059997"/>
                  </a:ext>
                </a:extLst>
              </a:tr>
              <a:tr h="212417">
                <a:tc gridSpan="2">
                  <a:txBody>
                    <a:bodyPr/>
                    <a:lstStyle/>
                    <a:p>
                      <a:pPr marL="0" indent="0">
                        <a:buFont typeface="Arial" panose="020B0604020202020204" pitchFamily="34" charset="0"/>
                        <a:buNone/>
                      </a:pPr>
                      <a:r>
                        <a:rPr lang="en-US" sz="1200" b="1" dirty="0">
                          <a:latin typeface="Arial Narrow" panose="020B0606020202030204" pitchFamily="34" charset="0"/>
                        </a:rPr>
                        <a:t>Inappropriate or irrelevant (1): </a:t>
                      </a:r>
                      <a:r>
                        <a:rPr lang="en-US" sz="1200" b="0" dirty="0">
                          <a:latin typeface="Arial Narrow" panose="020B0606020202030204" pitchFamily="34" charset="0"/>
                        </a:rPr>
                        <a:t>using citations that are not appropriate or relevant to the argument</a:t>
                      </a:r>
                    </a:p>
                  </a:txBody>
                  <a:tcPr>
                    <a:solidFill>
                      <a:schemeClr val="bg1">
                        <a:lumMod val="85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Narrow" panose="020B0606020202030204" pitchFamily="34" charset="0"/>
                      </a:endParaRPr>
                    </a:p>
                  </a:txBody>
                  <a:tcPr/>
                </a:tc>
                <a:extLst>
                  <a:ext uri="{0D108BD9-81ED-4DB2-BD59-A6C34878D82A}">
                    <a16:rowId xmlns:a16="http://schemas.microsoft.com/office/drawing/2014/main" val="1121147703"/>
                  </a:ext>
                </a:extLst>
              </a:tr>
            </a:tbl>
          </a:graphicData>
        </a:graphic>
      </p:graphicFrame>
      <p:sp>
        <p:nvSpPr>
          <p:cNvPr id="12" name="Rectangle 11">
            <a:extLst>
              <a:ext uri="{FF2B5EF4-FFF2-40B4-BE49-F238E27FC236}">
                <a16:creationId xmlns:a16="http://schemas.microsoft.com/office/drawing/2014/main" id="{A1700DBA-6CFB-423C-4656-E66172ED6276}"/>
              </a:ext>
            </a:extLst>
          </p:cNvPr>
          <p:cNvSpPr/>
          <p:nvPr/>
        </p:nvSpPr>
        <p:spPr>
          <a:xfrm>
            <a:off x="483844" y="4144432"/>
            <a:ext cx="5827299" cy="52427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Narrow" panose="020B0606020202030204" pitchFamily="34" charset="0"/>
              </a:rPr>
              <a:t>Do </a:t>
            </a:r>
            <a:r>
              <a:rPr lang="en-US" sz="1600" b="1" u="sng" dirty="0">
                <a:solidFill>
                  <a:schemeClr val="bg1"/>
                </a:solidFill>
                <a:latin typeface="Arial Narrow" panose="020B0606020202030204" pitchFamily="34" charset="0"/>
              </a:rPr>
              <a:t>NOT</a:t>
            </a:r>
            <a:r>
              <a:rPr lang="en-US" sz="1600" b="1" dirty="0">
                <a:solidFill>
                  <a:schemeClr val="bg1"/>
                </a:solidFill>
                <a:latin typeface="Arial Narrow" panose="020B0606020202030204" pitchFamily="34" charset="0"/>
              </a:rPr>
              <a:t> use the words </a:t>
            </a:r>
            <a:r>
              <a:rPr lang="en-US" sz="1600" b="1" i="1" dirty="0">
                <a:solidFill>
                  <a:schemeClr val="bg1"/>
                </a:solidFill>
                <a:latin typeface="Arial Narrow" panose="020B0606020202030204" pitchFamily="34" charset="0"/>
              </a:rPr>
              <a:t>PROVE </a:t>
            </a:r>
            <a:r>
              <a:rPr lang="en-US" sz="1600" b="1" dirty="0">
                <a:solidFill>
                  <a:schemeClr val="bg1"/>
                </a:solidFill>
                <a:latin typeface="Arial Narrow" panose="020B0606020202030204" pitchFamily="34" charset="0"/>
              </a:rPr>
              <a:t>or </a:t>
            </a:r>
            <a:r>
              <a:rPr lang="en-US" sz="1600" b="1" i="1" dirty="0">
                <a:solidFill>
                  <a:schemeClr val="bg1"/>
                </a:solidFill>
                <a:latin typeface="Arial Narrow" panose="020B0606020202030204" pitchFamily="34" charset="0"/>
              </a:rPr>
              <a:t>FACT </a:t>
            </a:r>
            <a:r>
              <a:rPr lang="en-US" sz="1600" b="1" dirty="0">
                <a:solidFill>
                  <a:schemeClr val="bg1"/>
                </a:solidFill>
                <a:latin typeface="Arial Narrow" panose="020B0606020202030204" pitchFamily="34" charset="0"/>
              </a:rPr>
              <a:t>in science !!! </a:t>
            </a:r>
          </a:p>
        </p:txBody>
      </p:sp>
      <p:sp>
        <p:nvSpPr>
          <p:cNvPr id="14" name="TextBox 13">
            <a:extLst>
              <a:ext uri="{FF2B5EF4-FFF2-40B4-BE49-F238E27FC236}">
                <a16:creationId xmlns:a16="http://schemas.microsoft.com/office/drawing/2014/main" id="{F563EBAC-A931-2B6B-A419-636A2FA8BCE5}"/>
              </a:ext>
            </a:extLst>
          </p:cNvPr>
          <p:cNvSpPr txBox="1"/>
          <p:nvPr/>
        </p:nvSpPr>
        <p:spPr>
          <a:xfrm>
            <a:off x="3486165" y="6587539"/>
            <a:ext cx="2715970" cy="1754326"/>
          </a:xfrm>
          <a:prstGeom prst="rect">
            <a:avLst/>
          </a:prstGeom>
          <a:noFill/>
        </p:spPr>
        <p:txBody>
          <a:bodyPr wrap="square">
            <a:spAutoFit/>
          </a:bodyPr>
          <a:lstStyle/>
          <a:p>
            <a:r>
              <a:rPr lang="en-AU" sz="1200" dirty="0"/>
              <a:t>“</a:t>
            </a:r>
            <a:r>
              <a:rPr lang="en-AU" sz="1200" i="1" dirty="0"/>
              <a:t>There was a significant increase in the estimated dugong population in Moreton Bay from 2005-2011 (Figure 3). This may be the result of many different influences.  However, after the introduction of the go-slow zones in 2008, it can be assumed that the go-slow zones were the leading cause of dugong's population increasing</a:t>
            </a:r>
            <a:r>
              <a:rPr lang="en-AU" sz="1200" dirty="0"/>
              <a:t>."</a:t>
            </a:r>
          </a:p>
        </p:txBody>
      </p:sp>
      <p:sp>
        <p:nvSpPr>
          <p:cNvPr id="4" name="Rectangle 3">
            <a:extLst>
              <a:ext uri="{FF2B5EF4-FFF2-40B4-BE49-F238E27FC236}">
                <a16:creationId xmlns:a16="http://schemas.microsoft.com/office/drawing/2014/main" id="{63616049-AE6F-E00A-03BB-69A254C4732D}"/>
              </a:ext>
            </a:extLst>
          </p:cNvPr>
          <p:cNvSpPr/>
          <p:nvPr/>
        </p:nvSpPr>
        <p:spPr>
          <a:xfrm>
            <a:off x="483844" y="4757538"/>
            <a:ext cx="5827299" cy="138165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80" b="1" dirty="0">
                <a:solidFill>
                  <a:schemeClr val="tx1"/>
                </a:solidFill>
                <a:latin typeface="Arial Narrow" panose="020B0606020202030204" pitchFamily="34" charset="0"/>
              </a:rPr>
              <a:t>Below is an extract from the analysis section of a past student paper. </a:t>
            </a:r>
          </a:p>
          <a:p>
            <a:r>
              <a:rPr lang="en-US" sz="1180" b="1" dirty="0">
                <a:solidFill>
                  <a:schemeClr val="tx1"/>
                </a:solidFill>
                <a:latin typeface="Arial Narrow" panose="020B0606020202030204" pitchFamily="34" charset="0"/>
              </a:rPr>
              <a:t>Q. What is their scientific argument what evidence does the student provide to support it?   </a:t>
            </a:r>
            <a:endParaRPr lang="en-US" sz="1200" b="1" dirty="0">
              <a:solidFill>
                <a:schemeClr val="tx1"/>
              </a:solidFill>
              <a:latin typeface="Arial Narrow" panose="020B0606020202030204" pitchFamily="34" charset="0"/>
            </a:endParaRPr>
          </a:p>
        </p:txBody>
      </p:sp>
      <p:sp>
        <p:nvSpPr>
          <p:cNvPr id="6" name="TextBox 5">
            <a:extLst>
              <a:ext uri="{FF2B5EF4-FFF2-40B4-BE49-F238E27FC236}">
                <a16:creationId xmlns:a16="http://schemas.microsoft.com/office/drawing/2014/main" id="{100720E9-9656-496E-F459-73455C3C035E}"/>
              </a:ext>
            </a:extLst>
          </p:cNvPr>
          <p:cNvSpPr txBox="1"/>
          <p:nvPr/>
        </p:nvSpPr>
        <p:spPr>
          <a:xfrm>
            <a:off x="409605" y="6167881"/>
            <a:ext cx="5900698" cy="338554"/>
          </a:xfrm>
          <a:prstGeom prst="rect">
            <a:avLst/>
          </a:prstGeom>
          <a:noFill/>
        </p:spPr>
        <p:txBody>
          <a:bodyPr wrap="square">
            <a:spAutoFit/>
          </a:bodyPr>
          <a:lstStyle/>
          <a:p>
            <a:r>
              <a:rPr lang="en-AU" sz="800" dirty="0"/>
              <a:t>CLAIM: Marine Protected Areas (MPA's) are effective at preserving marine ecosystems</a:t>
            </a:r>
          </a:p>
          <a:p>
            <a:r>
              <a:rPr lang="en-AU" sz="800" dirty="0"/>
              <a:t>RQ: How does the go-slow areas of The Moreton Bay Marine Park influence the population of Dugong dugon in Moreton Bay? </a:t>
            </a:r>
          </a:p>
        </p:txBody>
      </p:sp>
      <p:sp>
        <p:nvSpPr>
          <p:cNvPr id="8" name="TextBox 7">
            <a:extLst>
              <a:ext uri="{FF2B5EF4-FFF2-40B4-BE49-F238E27FC236}">
                <a16:creationId xmlns:a16="http://schemas.microsoft.com/office/drawing/2014/main" id="{F09DD383-5CEB-76F1-BD1B-001070D0AFB8}"/>
              </a:ext>
            </a:extLst>
          </p:cNvPr>
          <p:cNvSpPr txBox="1"/>
          <p:nvPr/>
        </p:nvSpPr>
        <p:spPr>
          <a:xfrm>
            <a:off x="409605" y="8471498"/>
            <a:ext cx="5979354" cy="338554"/>
          </a:xfrm>
          <a:prstGeom prst="rect">
            <a:avLst/>
          </a:prstGeom>
          <a:noFill/>
        </p:spPr>
        <p:txBody>
          <a:bodyPr wrap="square" rtlCol="0">
            <a:spAutoFit/>
          </a:bodyPr>
          <a:lstStyle/>
          <a:p>
            <a:r>
              <a:rPr lang="en-US" sz="800" dirty="0"/>
              <a:t>Reference: </a:t>
            </a:r>
            <a:r>
              <a:rPr lang="en-US" sz="800" dirty="0" err="1"/>
              <a:t>Sobtzick</a:t>
            </a:r>
            <a:r>
              <a:rPr lang="en-US" sz="800" dirty="0"/>
              <a:t>, Susan &amp; </a:t>
            </a:r>
            <a:r>
              <a:rPr lang="en-US" sz="800" dirty="0" err="1"/>
              <a:t>Cleguer</a:t>
            </a:r>
            <a:r>
              <a:rPr lang="en-US" sz="800" dirty="0"/>
              <a:t>, Christophe &amp; </a:t>
            </a:r>
            <a:r>
              <a:rPr lang="en-US" sz="800" dirty="0" err="1"/>
              <a:t>Hagihara</a:t>
            </a:r>
            <a:r>
              <a:rPr lang="en-US" sz="800" dirty="0"/>
              <a:t>, </a:t>
            </a:r>
            <a:r>
              <a:rPr lang="en-US" sz="800" dirty="0" err="1"/>
              <a:t>Rie</a:t>
            </a:r>
            <a:r>
              <a:rPr lang="en-US" sz="800" dirty="0"/>
              <a:t> &amp; Marsh, Helene. (2017). Distribution and abundance of dugong and large marine turtles in Moreton Bay, Hervey Bay and the southern Great Barrier Reef. </a:t>
            </a:r>
            <a:endParaRPr lang="en-AU" sz="800" dirty="0"/>
          </a:p>
        </p:txBody>
      </p:sp>
      <p:sp>
        <p:nvSpPr>
          <p:cNvPr id="9" name="Rectangle 8">
            <a:extLst>
              <a:ext uri="{FF2B5EF4-FFF2-40B4-BE49-F238E27FC236}">
                <a16:creationId xmlns:a16="http://schemas.microsoft.com/office/drawing/2014/main" id="{3F2A7B36-6C1F-5B06-0E12-9F98B2C69F3D}"/>
              </a:ext>
            </a:extLst>
          </p:cNvPr>
          <p:cNvSpPr/>
          <p:nvPr/>
        </p:nvSpPr>
        <p:spPr>
          <a:xfrm>
            <a:off x="564258" y="5168407"/>
            <a:ext cx="5694713" cy="88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2F68CB2-3271-FD80-B635-E5A11B17BC50}"/>
              </a:ext>
            </a:extLst>
          </p:cNvPr>
          <p:cNvSpPr/>
          <p:nvPr/>
        </p:nvSpPr>
        <p:spPr>
          <a:xfrm>
            <a:off x="501939" y="6517962"/>
            <a:ext cx="2927061" cy="19931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4B8E771-599E-B27B-A71A-C5CC25F5E36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630855" y="6606788"/>
            <a:ext cx="2715969" cy="1602002"/>
          </a:xfrm>
          <a:prstGeom prst="rect">
            <a:avLst/>
          </a:prstGeom>
        </p:spPr>
      </p:pic>
      <p:sp>
        <p:nvSpPr>
          <p:cNvPr id="19" name="TextBox 18">
            <a:extLst>
              <a:ext uri="{FF2B5EF4-FFF2-40B4-BE49-F238E27FC236}">
                <a16:creationId xmlns:a16="http://schemas.microsoft.com/office/drawing/2014/main" id="{5D0F69C9-451B-74C0-32AC-F69D8D18A39E}"/>
              </a:ext>
            </a:extLst>
          </p:cNvPr>
          <p:cNvSpPr txBox="1"/>
          <p:nvPr/>
        </p:nvSpPr>
        <p:spPr>
          <a:xfrm>
            <a:off x="549054" y="8172588"/>
            <a:ext cx="2737285" cy="338554"/>
          </a:xfrm>
          <a:prstGeom prst="rect">
            <a:avLst/>
          </a:prstGeom>
          <a:noFill/>
        </p:spPr>
        <p:txBody>
          <a:bodyPr wrap="square">
            <a:spAutoFit/>
          </a:bodyPr>
          <a:lstStyle/>
          <a:p>
            <a:r>
              <a:rPr lang="en-AU" sz="800" b="1" dirty="0"/>
              <a:t>Figure 3: Total Dugong population estimate in Moreton Bay for 2005, 2011 and 2016 (</a:t>
            </a:r>
            <a:r>
              <a:rPr lang="en-AU" sz="800" b="1" dirty="0" err="1"/>
              <a:t>Sobtzick</a:t>
            </a:r>
            <a:r>
              <a:rPr lang="en-AU" sz="800" b="1" dirty="0"/>
              <a:t> </a:t>
            </a:r>
            <a:r>
              <a:rPr lang="en-AU" sz="800" b="1" i="1" dirty="0"/>
              <a:t>et al., </a:t>
            </a:r>
            <a:r>
              <a:rPr lang="en-AU" sz="800" b="1" dirty="0"/>
              <a:t>2017).</a:t>
            </a:r>
          </a:p>
        </p:txBody>
      </p:sp>
    </p:spTree>
    <p:extLst>
      <p:ext uri="{BB962C8B-B14F-4D97-AF65-F5344CB8AC3E}">
        <p14:creationId xmlns:p14="http://schemas.microsoft.com/office/powerpoint/2010/main" val="980610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11709" y="27364"/>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Scientific Language/ Representations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Scientific language is terminology that has specific meaning in a scientific context</a:t>
            </a:r>
            <a:endParaRPr lang="en-US" sz="900" b="1" dirty="0">
              <a:solidFill>
                <a:schemeClr val="tx1"/>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
        <p:nvSpPr>
          <p:cNvPr id="2" name="Rectangle 1">
            <a:extLst>
              <a:ext uri="{FF2B5EF4-FFF2-40B4-BE49-F238E27FC236}">
                <a16:creationId xmlns:a16="http://schemas.microsoft.com/office/drawing/2014/main" id="{448DF477-2137-100F-76ED-94EB17FA2431}"/>
              </a:ext>
            </a:extLst>
          </p:cNvPr>
          <p:cNvSpPr/>
          <p:nvPr/>
        </p:nvSpPr>
        <p:spPr>
          <a:xfrm>
            <a:off x="501939" y="5148064"/>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Scientific representations are the ways you choose to present the science to your audience</a:t>
            </a:r>
            <a:endParaRPr lang="en-US" sz="900" b="1" dirty="0">
              <a:solidFill>
                <a:schemeClr val="tx1"/>
              </a:solidFill>
              <a:latin typeface="Arial Narrow" panose="020B0606020202030204" pitchFamily="34" charset="0"/>
            </a:endParaRPr>
          </a:p>
        </p:txBody>
      </p:sp>
      <p:sp>
        <p:nvSpPr>
          <p:cNvPr id="3" name="TextBox 2">
            <a:extLst>
              <a:ext uri="{FF2B5EF4-FFF2-40B4-BE49-F238E27FC236}">
                <a16:creationId xmlns:a16="http://schemas.microsoft.com/office/drawing/2014/main" id="{2910BE33-2E75-4F3F-F0EB-8D4642DAD364}"/>
              </a:ext>
            </a:extLst>
          </p:cNvPr>
          <p:cNvSpPr txBox="1"/>
          <p:nvPr/>
        </p:nvSpPr>
        <p:spPr>
          <a:xfrm>
            <a:off x="594273" y="5796136"/>
            <a:ext cx="5827299" cy="461665"/>
          </a:xfrm>
          <a:prstGeom prst="rect">
            <a:avLst/>
          </a:prstGeom>
          <a:noFill/>
        </p:spPr>
        <p:txBody>
          <a:bodyPr wrap="square" rtlCol="0">
            <a:spAutoFit/>
          </a:bodyPr>
          <a:lstStyle/>
          <a:p>
            <a:r>
              <a:rPr lang="en-US" sz="1200" dirty="0">
                <a:latin typeface="Arial Narrow" panose="020B0606020202030204" pitchFamily="34" charset="0"/>
              </a:rPr>
              <a:t>e.g. </a:t>
            </a:r>
            <a:r>
              <a:rPr lang="en-AU" sz="1200" dirty="0">
                <a:latin typeface="Arial Narrow" panose="020B0606020202030204" pitchFamily="34" charset="0"/>
              </a:rPr>
              <a:t>3D models, tables, graphs, diagrams, science journals, multi-modal reports, and appropriate vocabulary and measurement for specific topics</a:t>
            </a:r>
            <a:endParaRPr lang="en-US" sz="1200" dirty="0">
              <a:latin typeface="Arial Narrow" panose="020B0606020202030204" pitchFamily="34" charset="0"/>
            </a:endParaRPr>
          </a:p>
        </p:txBody>
      </p:sp>
    </p:spTree>
    <p:extLst>
      <p:ext uri="{BB962C8B-B14F-4D97-AF65-F5344CB8AC3E}">
        <p14:creationId xmlns:p14="http://schemas.microsoft.com/office/powerpoint/2010/main" val="40897133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824418" y="60312"/>
            <a:ext cx="5171572" cy="954107"/>
          </a:xfrm>
          <a:prstGeom prst="rect">
            <a:avLst/>
          </a:prstGeom>
          <a:noFill/>
        </p:spPr>
        <p:txBody>
          <a:bodyPr wrap="square" rtlCol="0">
            <a:spAutoFit/>
          </a:bodyPr>
          <a:lstStyle/>
          <a:p>
            <a:pPr algn="ctr"/>
            <a:r>
              <a:rPr lang="en-AU" sz="2800" b="1" dirty="0">
                <a:latin typeface="Arial Narrow" panose="020B0606020202030204" pitchFamily="34" charset="0"/>
              </a:rPr>
              <a:t>Conclusions linked to </a:t>
            </a:r>
          </a:p>
          <a:p>
            <a:pPr algn="ctr"/>
            <a:r>
              <a:rPr lang="en-AU" sz="2800" b="1" dirty="0">
                <a:latin typeface="Arial Narrow" panose="020B0606020202030204" pitchFamily="34" charset="0"/>
              </a:rPr>
              <a:t>the Research Question</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Rectangle 9">
            <a:extLst>
              <a:ext uri="{FF2B5EF4-FFF2-40B4-BE49-F238E27FC236}">
                <a16:creationId xmlns:a16="http://schemas.microsoft.com/office/drawing/2014/main" id="{F7070574-55F2-852C-6656-A29AE75ED273}"/>
              </a:ext>
            </a:extLst>
          </p:cNvPr>
          <p:cNvSpPr/>
          <p:nvPr/>
        </p:nvSpPr>
        <p:spPr>
          <a:xfrm>
            <a:off x="483845" y="1039265"/>
            <a:ext cx="5827299" cy="3609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Conclusion: the most important outcome/s of your work</a:t>
            </a:r>
          </a:p>
        </p:txBody>
      </p:sp>
      <p:graphicFrame>
        <p:nvGraphicFramePr>
          <p:cNvPr id="5" name="Table 12">
            <a:extLst>
              <a:ext uri="{FF2B5EF4-FFF2-40B4-BE49-F238E27FC236}">
                <a16:creationId xmlns:a16="http://schemas.microsoft.com/office/drawing/2014/main" id="{A52BE960-E380-2A7D-3E02-9552C75FF88E}"/>
              </a:ext>
            </a:extLst>
          </p:cNvPr>
          <p:cNvGraphicFramePr>
            <a:graphicFrameLocks noGrp="1"/>
          </p:cNvGraphicFramePr>
          <p:nvPr>
            <p:extLst>
              <p:ext uri="{D42A27DB-BD31-4B8C-83A1-F6EECF244321}">
                <p14:modId xmlns:p14="http://schemas.microsoft.com/office/powerpoint/2010/main" val="4008680006"/>
              </p:ext>
            </p:extLst>
          </p:nvPr>
        </p:nvGraphicFramePr>
        <p:xfrm>
          <a:off x="483845" y="1475656"/>
          <a:ext cx="5827299" cy="946386"/>
        </p:xfrm>
        <a:graphic>
          <a:graphicData uri="http://schemas.openxmlformats.org/drawingml/2006/table">
            <a:tbl>
              <a:tblPr firstRow="1" bandRow="1">
                <a:tableStyleId>{5940675A-B579-460E-94D1-54222C63F5DA}</a:tableStyleId>
              </a:tblPr>
              <a:tblGrid>
                <a:gridCol w="3233187">
                  <a:extLst>
                    <a:ext uri="{9D8B030D-6E8A-4147-A177-3AD203B41FA5}">
                      <a16:colId xmlns:a16="http://schemas.microsoft.com/office/drawing/2014/main" val="4119709212"/>
                    </a:ext>
                  </a:extLst>
                </a:gridCol>
                <a:gridCol w="2594112">
                  <a:extLst>
                    <a:ext uri="{9D8B030D-6E8A-4147-A177-3AD203B41FA5}">
                      <a16:colId xmlns:a16="http://schemas.microsoft.com/office/drawing/2014/main" val="643899372"/>
                    </a:ext>
                  </a:extLst>
                </a:gridCol>
              </a:tblGrid>
              <a:tr h="235129">
                <a:tc gridSpan="2">
                  <a:txBody>
                    <a:bodyPr/>
                    <a:lstStyle/>
                    <a:p>
                      <a:r>
                        <a:rPr lang="en-AU" sz="1200" b="1" dirty="0">
                          <a:solidFill>
                            <a:schemeClr val="bg1"/>
                          </a:solidFill>
                          <a:latin typeface="Arial Narrow" panose="020B0606020202030204" pitchFamily="34" charset="0"/>
                        </a:rPr>
                        <a:t>CONCLUSION marking criteria</a:t>
                      </a:r>
                    </a:p>
                  </a:txBody>
                  <a:tcPr>
                    <a:solidFill>
                      <a:schemeClr val="tx1"/>
                    </a:solidFill>
                  </a:tcPr>
                </a:tc>
                <a:tc hMerge="1">
                  <a:txBody>
                    <a:bodyPr/>
                    <a:lstStyle/>
                    <a:p>
                      <a:endParaRPr lang="en-AU" sz="1200" dirty="0"/>
                    </a:p>
                  </a:txBody>
                  <a:tcPr/>
                </a:tc>
                <a:extLst>
                  <a:ext uri="{0D108BD9-81ED-4DB2-BD59-A6C34878D82A}">
                    <a16:rowId xmlns:a16="http://schemas.microsoft.com/office/drawing/2014/main" val="3639776331"/>
                  </a:ext>
                </a:extLst>
              </a:tr>
              <a:tr h="235129">
                <a:tc>
                  <a:txBody>
                    <a:bodyPr/>
                    <a:lstStyle/>
                    <a:p>
                      <a:r>
                        <a:rPr lang="en-AU" sz="1200" b="1" dirty="0">
                          <a:latin typeface="Arial Narrow" panose="020B0606020202030204" pitchFamily="34" charset="0"/>
                        </a:rPr>
                        <a:t>Justified (4-5) </a:t>
                      </a:r>
                    </a:p>
                  </a:txBody>
                  <a:tcPr>
                    <a:solidFill>
                      <a:schemeClr val="bg1">
                        <a:lumMod val="85000"/>
                      </a:schemeClr>
                    </a:solidFill>
                  </a:tcPr>
                </a:tc>
                <a:tc>
                  <a:txBody>
                    <a:bodyPr/>
                    <a:lstStyle/>
                    <a:p>
                      <a:r>
                        <a:rPr lang="en-AU" sz="1200" b="1" dirty="0">
                          <a:latin typeface="Arial Narrow" panose="020B0606020202030204" pitchFamily="34" charset="0"/>
                        </a:rPr>
                        <a:t>Reasonable (2-3)</a:t>
                      </a:r>
                    </a:p>
                  </a:txBody>
                  <a:tcPr>
                    <a:solidFill>
                      <a:schemeClr val="bg1">
                        <a:lumMod val="85000"/>
                      </a:schemeClr>
                    </a:solidFill>
                  </a:tcPr>
                </a:tc>
                <a:extLst>
                  <a:ext uri="{0D108BD9-81ED-4DB2-BD59-A6C34878D82A}">
                    <a16:rowId xmlns:a16="http://schemas.microsoft.com/office/drawing/2014/main" val="2843820462"/>
                  </a:ext>
                </a:extLst>
              </a:tr>
              <a:tr h="397746">
                <a:tc>
                  <a:txBody>
                    <a:bodyPr/>
                    <a:lstStyle/>
                    <a:p>
                      <a:pPr marL="171450" indent="-171450">
                        <a:buFont typeface="Arial" panose="020B0604020202020204" pitchFamily="34" charset="0"/>
                        <a:buChar char="•"/>
                      </a:pPr>
                      <a:r>
                        <a:rPr lang="en-US" sz="1200" b="0" dirty="0">
                          <a:latin typeface="Arial Narrow" panose="020B0606020202030204" pitchFamily="34" charset="0"/>
                        </a:rPr>
                        <a:t>Conclusions refer to the data and in-text citations.</a:t>
                      </a:r>
                    </a:p>
                  </a:txBody>
                  <a:tcPr/>
                </a:tc>
                <a:tc>
                  <a:txBody>
                    <a:bodyPr/>
                    <a:lstStyle/>
                    <a:p>
                      <a:pPr marL="171450" indent="-171450">
                        <a:buFont typeface="Arial" panose="020B0604020202020204" pitchFamily="34" charset="0"/>
                        <a:buChar char="•"/>
                      </a:pPr>
                      <a:r>
                        <a:rPr lang="en-US" sz="1200" dirty="0">
                          <a:latin typeface="Arial Narrow" panose="020B0606020202030204" pitchFamily="34" charset="0"/>
                        </a:rPr>
                        <a:t>Conclusions refer to SOME evidence.</a:t>
                      </a:r>
                      <a:endParaRPr lang="en-AU" sz="1200" dirty="0">
                        <a:latin typeface="Arial Narrow" panose="020B0606020202030204" pitchFamily="34" charset="0"/>
                      </a:endParaRPr>
                    </a:p>
                  </a:txBody>
                  <a:tcPr/>
                </a:tc>
                <a:extLst>
                  <a:ext uri="{0D108BD9-81ED-4DB2-BD59-A6C34878D82A}">
                    <a16:rowId xmlns:a16="http://schemas.microsoft.com/office/drawing/2014/main" val="3920059997"/>
                  </a:ext>
                </a:extLst>
              </a:tr>
            </a:tbl>
          </a:graphicData>
        </a:graphic>
      </p:graphicFrame>
      <p:sp>
        <p:nvSpPr>
          <p:cNvPr id="12" name="Isosceles Triangle 11">
            <a:extLst>
              <a:ext uri="{FF2B5EF4-FFF2-40B4-BE49-F238E27FC236}">
                <a16:creationId xmlns:a16="http://schemas.microsoft.com/office/drawing/2014/main" id="{4F666BCC-0914-6166-8DDF-9F3F250EF5FE}"/>
              </a:ext>
            </a:extLst>
          </p:cNvPr>
          <p:cNvSpPr/>
          <p:nvPr/>
        </p:nvSpPr>
        <p:spPr>
          <a:xfrm>
            <a:off x="905538" y="2628735"/>
            <a:ext cx="1587358" cy="2186407"/>
          </a:xfrm>
          <a:prstGeom prst="triangle">
            <a:avLst>
              <a:gd name="adj" fmla="val 4815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ED138BB-4C3D-920A-152D-11BC4128DDDC}"/>
              </a:ext>
            </a:extLst>
          </p:cNvPr>
          <p:cNvSpPr txBox="1"/>
          <p:nvPr/>
        </p:nvSpPr>
        <p:spPr>
          <a:xfrm>
            <a:off x="951402" y="3047894"/>
            <a:ext cx="1465081" cy="338554"/>
          </a:xfrm>
          <a:prstGeom prst="rect">
            <a:avLst/>
          </a:prstGeom>
          <a:noFill/>
        </p:spPr>
        <p:txBody>
          <a:bodyPr wrap="square" rtlCol="0">
            <a:spAutoFit/>
          </a:bodyPr>
          <a:lstStyle/>
          <a:p>
            <a:pPr algn="ctr"/>
            <a:r>
              <a:rPr lang="en-US" sz="1600" b="1" dirty="0">
                <a:latin typeface="Arial Narrow" panose="020B0606020202030204" pitchFamily="34" charset="0"/>
              </a:rPr>
              <a:t>RQ</a:t>
            </a:r>
          </a:p>
        </p:txBody>
      </p:sp>
      <p:sp>
        <p:nvSpPr>
          <p:cNvPr id="14" name="TextBox 13">
            <a:extLst>
              <a:ext uri="{FF2B5EF4-FFF2-40B4-BE49-F238E27FC236}">
                <a16:creationId xmlns:a16="http://schemas.microsoft.com/office/drawing/2014/main" id="{5600BDD6-127E-F282-E49E-C02D39C84E82}"/>
              </a:ext>
            </a:extLst>
          </p:cNvPr>
          <p:cNvSpPr txBox="1"/>
          <p:nvPr/>
        </p:nvSpPr>
        <p:spPr>
          <a:xfrm>
            <a:off x="910198" y="4319544"/>
            <a:ext cx="1568598" cy="338554"/>
          </a:xfrm>
          <a:prstGeom prst="rect">
            <a:avLst/>
          </a:prstGeom>
          <a:noFill/>
        </p:spPr>
        <p:txBody>
          <a:bodyPr wrap="square" rtlCol="0">
            <a:spAutoFit/>
          </a:bodyPr>
          <a:lstStyle/>
          <a:p>
            <a:pPr algn="ctr"/>
            <a:r>
              <a:rPr lang="en-US" sz="1600" b="1" dirty="0">
                <a:latin typeface="Arial Narrow" panose="020B0606020202030204" pitchFamily="34" charset="0"/>
              </a:rPr>
              <a:t>Claim (evaluate) </a:t>
            </a:r>
          </a:p>
        </p:txBody>
      </p:sp>
      <p:sp>
        <p:nvSpPr>
          <p:cNvPr id="15" name="Arrow: Down 14">
            <a:extLst>
              <a:ext uri="{FF2B5EF4-FFF2-40B4-BE49-F238E27FC236}">
                <a16:creationId xmlns:a16="http://schemas.microsoft.com/office/drawing/2014/main" id="{076EE128-4883-312D-6BB3-EE30B49B7A4E}"/>
              </a:ext>
            </a:extLst>
          </p:cNvPr>
          <p:cNvSpPr/>
          <p:nvPr/>
        </p:nvSpPr>
        <p:spPr>
          <a:xfrm>
            <a:off x="1506756" y="3477144"/>
            <a:ext cx="375481" cy="78191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FB424CD5-4C3F-9377-326F-696BBC3E3659}"/>
              </a:ext>
            </a:extLst>
          </p:cNvPr>
          <p:cNvSpPr txBox="1"/>
          <p:nvPr/>
        </p:nvSpPr>
        <p:spPr>
          <a:xfrm rot="17400572">
            <a:off x="11617" y="3357989"/>
            <a:ext cx="2030700" cy="461665"/>
          </a:xfrm>
          <a:prstGeom prst="rect">
            <a:avLst/>
          </a:prstGeom>
          <a:noFill/>
        </p:spPr>
        <p:txBody>
          <a:bodyPr wrap="square" rtlCol="0">
            <a:spAutoFit/>
          </a:bodyPr>
          <a:lstStyle/>
          <a:p>
            <a:pPr algn="ctr"/>
            <a:r>
              <a:rPr lang="en-AU" sz="1200" dirty="0">
                <a:latin typeface="Arial Narrow" panose="020B0606020202030204" pitchFamily="34" charset="0"/>
              </a:rPr>
              <a:t>Conclusions linked to the RQ</a:t>
            </a:r>
          </a:p>
          <a:p>
            <a:pPr algn="ctr"/>
            <a:r>
              <a:rPr lang="en-AU" sz="1200" dirty="0">
                <a:latin typeface="Arial Narrow" panose="020B0606020202030204" pitchFamily="34" charset="0"/>
              </a:rPr>
              <a:t>(i.e. stated in PEEL paragraphs) </a:t>
            </a:r>
          </a:p>
        </p:txBody>
      </p:sp>
      <p:sp>
        <p:nvSpPr>
          <p:cNvPr id="94" name="TextBox 93">
            <a:extLst>
              <a:ext uri="{FF2B5EF4-FFF2-40B4-BE49-F238E27FC236}">
                <a16:creationId xmlns:a16="http://schemas.microsoft.com/office/drawing/2014/main" id="{9F838F88-44D9-66F7-FE30-5E281C550C27}"/>
              </a:ext>
            </a:extLst>
          </p:cNvPr>
          <p:cNvSpPr txBox="1"/>
          <p:nvPr/>
        </p:nvSpPr>
        <p:spPr>
          <a:xfrm>
            <a:off x="1218204" y="4565686"/>
            <a:ext cx="2016224" cy="276999"/>
          </a:xfrm>
          <a:prstGeom prst="rect">
            <a:avLst/>
          </a:prstGeom>
          <a:noFill/>
        </p:spPr>
        <p:txBody>
          <a:bodyPr wrap="square" rtlCol="0">
            <a:spAutoFit/>
          </a:bodyPr>
          <a:lstStyle/>
          <a:p>
            <a:r>
              <a:rPr lang="en-AU" sz="1200" dirty="0">
                <a:latin typeface="Arial Narrow" panose="020B0606020202030204" pitchFamily="34" charset="0"/>
              </a:rPr>
              <a:t>In conclusion,…..</a:t>
            </a:r>
          </a:p>
        </p:txBody>
      </p:sp>
      <p:sp>
        <p:nvSpPr>
          <p:cNvPr id="6" name="TextBox 5">
            <a:extLst>
              <a:ext uri="{FF2B5EF4-FFF2-40B4-BE49-F238E27FC236}">
                <a16:creationId xmlns:a16="http://schemas.microsoft.com/office/drawing/2014/main" id="{DEE4B5EF-516C-8B91-6541-7C8DC29BF69F}"/>
              </a:ext>
            </a:extLst>
          </p:cNvPr>
          <p:cNvSpPr txBox="1"/>
          <p:nvPr/>
        </p:nvSpPr>
        <p:spPr>
          <a:xfrm>
            <a:off x="2636912" y="2506375"/>
            <a:ext cx="3680773" cy="2492990"/>
          </a:xfrm>
          <a:prstGeom prst="rect">
            <a:avLst/>
          </a:prstGeom>
          <a:noFill/>
        </p:spPr>
        <p:txBody>
          <a:bodyPr wrap="square" rtlCol="0">
            <a:spAutoFit/>
          </a:bodyPr>
          <a:lstStyle/>
          <a:p>
            <a:r>
              <a:rPr lang="en-AU" sz="1200" dirty="0">
                <a:latin typeface="Arial Narrow" panose="020B0606020202030204" pitchFamily="34" charset="0"/>
              </a:rPr>
              <a:t>Your interpretation of the evidence (in order to answer the RQ) – the data you’ve presented in graphs, table, figures, etc., as well as scientific research cited throughout your paper - are what you use as </a:t>
            </a:r>
            <a:r>
              <a:rPr lang="en-AU" sz="1200" b="1" dirty="0">
                <a:latin typeface="Arial Narrow" panose="020B0606020202030204" pitchFamily="34" charset="0"/>
              </a:rPr>
              <a:t>evidence</a:t>
            </a:r>
            <a:r>
              <a:rPr lang="en-AU" sz="1200" dirty="0">
                <a:latin typeface="Arial Narrow" panose="020B0606020202030204" pitchFamily="34" charset="0"/>
              </a:rPr>
              <a:t> to develop (and then justify) your conclusions with. Your conclusions will be based on your answer to the RQ and your evaluation of the claim - e.g. was the claim supported or not (was it true/false) and why? When first stating your conclusions in the body of your paper, use PEEL paragraphs. The ‘P’ Point sentence will be a conclusion and the ‘E’s will be your evidence for that conclusion (the L is a sentence that ‘Links’ to the next paragraph). At the end of your paper, in the </a:t>
            </a:r>
            <a:r>
              <a:rPr lang="en-AU" sz="1200" i="1" dirty="0">
                <a:latin typeface="Arial Narrow" panose="020B0606020202030204" pitchFamily="34" charset="0"/>
              </a:rPr>
              <a:t>Conclusion section</a:t>
            </a:r>
            <a:r>
              <a:rPr lang="en-AU" sz="1200" dirty="0">
                <a:latin typeface="Arial Narrow" panose="020B0606020202030204" pitchFamily="34" charset="0"/>
              </a:rPr>
              <a:t>, repeat the point sentences, so the most important outcomes of your work are easy to find. </a:t>
            </a:r>
            <a:endParaRPr lang="en-US" sz="1200" dirty="0">
              <a:latin typeface="Arial Narrow" panose="020B0606020202030204" pitchFamily="34" charset="0"/>
            </a:endParaRPr>
          </a:p>
        </p:txBody>
      </p:sp>
      <p:sp>
        <p:nvSpPr>
          <p:cNvPr id="7" name="Rectangle 6">
            <a:extLst>
              <a:ext uri="{FF2B5EF4-FFF2-40B4-BE49-F238E27FC236}">
                <a16:creationId xmlns:a16="http://schemas.microsoft.com/office/drawing/2014/main" id="{C13D1470-05A4-D4C1-5622-AB3E4509DF4E}"/>
              </a:ext>
            </a:extLst>
          </p:cNvPr>
          <p:cNvSpPr/>
          <p:nvPr/>
        </p:nvSpPr>
        <p:spPr>
          <a:xfrm>
            <a:off x="490387" y="5057461"/>
            <a:ext cx="5827299" cy="96412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600" b="1" i="1" dirty="0">
              <a:solidFill>
                <a:schemeClr val="tx1"/>
              </a:solidFill>
              <a:latin typeface="Arial Narrow" panose="020B0606020202030204" pitchFamily="34" charset="0"/>
            </a:endParaRPr>
          </a:p>
          <a:p>
            <a:r>
              <a:rPr lang="en-US" sz="1200" b="1" i="1" dirty="0">
                <a:solidFill>
                  <a:schemeClr val="tx1"/>
                </a:solidFill>
                <a:latin typeface="Arial Narrow" panose="020B0606020202030204" pitchFamily="34" charset="0"/>
              </a:rPr>
              <a:t>In conclusion, the claim</a:t>
            </a:r>
          </a:p>
          <a:p>
            <a:endParaRPr lang="en-US" sz="1180" b="1" dirty="0">
              <a:solidFill>
                <a:schemeClr val="tx1"/>
              </a:solidFill>
              <a:latin typeface="Arial Narrow" panose="020B0606020202030204" pitchFamily="34" charset="0"/>
            </a:endParaRPr>
          </a:p>
          <a:p>
            <a:r>
              <a:rPr lang="en-US" sz="1180" b="1" dirty="0">
                <a:solidFill>
                  <a:schemeClr val="tx1"/>
                </a:solidFill>
                <a:latin typeface="Arial Narrow" panose="020B0606020202030204" pitchFamily="34" charset="0"/>
              </a:rPr>
              <a:t>				</a:t>
            </a:r>
            <a:r>
              <a:rPr lang="en-US" sz="1200" b="1" i="1" dirty="0">
                <a:solidFill>
                  <a:schemeClr val="tx1"/>
                </a:solidFill>
                <a:latin typeface="Arial Narrow" panose="020B0606020202030204" pitchFamily="34" charset="0"/>
              </a:rPr>
              <a:t>was supported / not supported.</a:t>
            </a:r>
          </a:p>
          <a:p>
            <a:endParaRPr lang="en-US" sz="1200" b="1" i="1" dirty="0">
              <a:solidFill>
                <a:schemeClr val="tx1"/>
              </a:solidFill>
              <a:latin typeface="Arial Narrow" panose="020B0606020202030204" pitchFamily="34" charset="0"/>
            </a:endParaRPr>
          </a:p>
          <a:p>
            <a:endParaRPr lang="en-US" sz="1200" b="1" i="1" dirty="0">
              <a:solidFill>
                <a:schemeClr val="tx1"/>
              </a:solidFill>
              <a:latin typeface="Arial Narrow" panose="020B0606020202030204" pitchFamily="34" charset="0"/>
            </a:endParaRPr>
          </a:p>
          <a:p>
            <a:r>
              <a:rPr lang="en-US" sz="1200" b="1" i="1" dirty="0">
                <a:solidFill>
                  <a:schemeClr val="tx1"/>
                </a:solidFill>
                <a:latin typeface="Arial Narrow" panose="020B0606020202030204" pitchFamily="34" charset="0"/>
              </a:rPr>
              <a:t> </a:t>
            </a:r>
          </a:p>
          <a:p>
            <a:endParaRPr lang="en-US" sz="1200" b="1" dirty="0">
              <a:solidFill>
                <a:schemeClr val="tx1"/>
              </a:solidFill>
              <a:latin typeface="Arial Narrow" panose="020B0606020202030204" pitchFamily="34" charset="0"/>
            </a:endParaRPr>
          </a:p>
        </p:txBody>
      </p:sp>
      <p:sp>
        <p:nvSpPr>
          <p:cNvPr id="8" name="Rectangle 7">
            <a:extLst>
              <a:ext uri="{FF2B5EF4-FFF2-40B4-BE49-F238E27FC236}">
                <a16:creationId xmlns:a16="http://schemas.microsoft.com/office/drawing/2014/main" id="{F985CABF-AD9E-3EE1-C020-EBBCA1B95E13}"/>
              </a:ext>
            </a:extLst>
          </p:cNvPr>
          <p:cNvSpPr/>
          <p:nvPr/>
        </p:nvSpPr>
        <p:spPr>
          <a:xfrm>
            <a:off x="2119779" y="5103976"/>
            <a:ext cx="4142914" cy="366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FC607B46-2E66-6C97-B98E-ABA4A061D049}"/>
              </a:ext>
            </a:extLst>
          </p:cNvPr>
          <p:cNvSpPr/>
          <p:nvPr/>
        </p:nvSpPr>
        <p:spPr>
          <a:xfrm>
            <a:off x="558217" y="5517799"/>
            <a:ext cx="3625950" cy="38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5D5CFAFA-51E7-8C8C-4A95-116A6216DE20}"/>
              </a:ext>
            </a:extLst>
          </p:cNvPr>
          <p:cNvSpPr txBox="1"/>
          <p:nvPr/>
        </p:nvSpPr>
        <p:spPr>
          <a:xfrm>
            <a:off x="2087690" y="5067429"/>
            <a:ext cx="2016224" cy="215444"/>
          </a:xfrm>
          <a:prstGeom prst="rect">
            <a:avLst/>
          </a:prstGeom>
          <a:noFill/>
        </p:spPr>
        <p:txBody>
          <a:bodyPr wrap="square" rtlCol="0">
            <a:spAutoFit/>
          </a:bodyPr>
          <a:lstStyle/>
          <a:p>
            <a:r>
              <a:rPr lang="en-AU" sz="800" dirty="0">
                <a:latin typeface="Comic Sans MS" panose="030F0702030302020204" pitchFamily="66" charset="0"/>
              </a:rPr>
              <a:t>write your claim here…</a:t>
            </a:r>
          </a:p>
        </p:txBody>
      </p:sp>
      <p:sp>
        <p:nvSpPr>
          <p:cNvPr id="18" name="TextBox 17">
            <a:extLst>
              <a:ext uri="{FF2B5EF4-FFF2-40B4-BE49-F238E27FC236}">
                <a16:creationId xmlns:a16="http://schemas.microsoft.com/office/drawing/2014/main" id="{3DC307FC-2D70-3E75-3F4B-9A27BDCFC40A}"/>
              </a:ext>
            </a:extLst>
          </p:cNvPr>
          <p:cNvSpPr txBox="1"/>
          <p:nvPr/>
        </p:nvSpPr>
        <p:spPr>
          <a:xfrm>
            <a:off x="4831654" y="5806144"/>
            <a:ext cx="838544" cy="215444"/>
          </a:xfrm>
          <a:prstGeom prst="rect">
            <a:avLst/>
          </a:prstGeom>
          <a:noFill/>
        </p:spPr>
        <p:txBody>
          <a:bodyPr wrap="square" rtlCol="0">
            <a:spAutoFit/>
          </a:bodyPr>
          <a:lstStyle/>
          <a:p>
            <a:r>
              <a:rPr lang="en-AU" sz="800" dirty="0">
                <a:latin typeface="Comic Sans MS" panose="030F0702030302020204" pitchFamily="66" charset="0"/>
              </a:rPr>
              <a:t>Pick one</a:t>
            </a:r>
          </a:p>
        </p:txBody>
      </p:sp>
      <p:sp>
        <p:nvSpPr>
          <p:cNvPr id="25" name="Rectangle 24">
            <a:extLst>
              <a:ext uri="{FF2B5EF4-FFF2-40B4-BE49-F238E27FC236}">
                <a16:creationId xmlns:a16="http://schemas.microsoft.com/office/drawing/2014/main" id="{20D7032B-4487-E79E-4F03-D1A27A9CCA75}"/>
              </a:ext>
            </a:extLst>
          </p:cNvPr>
          <p:cNvSpPr/>
          <p:nvPr/>
        </p:nvSpPr>
        <p:spPr>
          <a:xfrm>
            <a:off x="490387" y="6065573"/>
            <a:ext cx="5827299" cy="65120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b="1" dirty="0">
              <a:solidFill>
                <a:schemeClr val="tx1"/>
              </a:solidFill>
              <a:latin typeface="Arial Narrow" panose="020B0606020202030204" pitchFamily="34" charset="0"/>
            </a:endParaRPr>
          </a:p>
          <a:p>
            <a:r>
              <a:rPr lang="en-US" sz="1180" b="1" i="1" dirty="0">
                <a:solidFill>
                  <a:schemeClr val="tx1"/>
                </a:solidFill>
                <a:latin typeface="Arial Narrow" panose="020B0606020202030204" pitchFamily="34" charset="0"/>
              </a:rPr>
              <a:t>It was found that….</a:t>
            </a:r>
          </a:p>
          <a:p>
            <a:r>
              <a:rPr lang="en-US" sz="1180" b="1" dirty="0">
                <a:solidFill>
                  <a:schemeClr val="tx1"/>
                </a:solidFill>
                <a:latin typeface="Arial Narrow" panose="020B0606020202030204" pitchFamily="34" charset="0"/>
              </a:rPr>
              <a:t>			</a:t>
            </a:r>
            <a:endParaRPr lang="en-US" sz="1200" b="1" i="1" dirty="0">
              <a:solidFill>
                <a:schemeClr val="tx1"/>
              </a:solidFill>
              <a:latin typeface="Arial Narrow" panose="020B0606020202030204" pitchFamily="34" charset="0"/>
            </a:endParaRPr>
          </a:p>
          <a:p>
            <a:r>
              <a:rPr lang="en-US" sz="1200" b="1" i="1" dirty="0">
                <a:solidFill>
                  <a:schemeClr val="tx1"/>
                </a:solidFill>
                <a:latin typeface="Arial Narrow" panose="020B0606020202030204" pitchFamily="34" charset="0"/>
              </a:rPr>
              <a:t> </a:t>
            </a:r>
          </a:p>
          <a:p>
            <a:endParaRPr lang="en-US" sz="1200" b="1" dirty="0">
              <a:solidFill>
                <a:schemeClr val="tx1"/>
              </a:solidFill>
              <a:latin typeface="Arial Narrow" panose="020B0606020202030204" pitchFamily="34" charset="0"/>
            </a:endParaRPr>
          </a:p>
        </p:txBody>
      </p:sp>
      <p:sp>
        <p:nvSpPr>
          <p:cNvPr id="28" name="Rectangle 27">
            <a:extLst>
              <a:ext uri="{FF2B5EF4-FFF2-40B4-BE49-F238E27FC236}">
                <a16:creationId xmlns:a16="http://schemas.microsoft.com/office/drawing/2014/main" id="{CF64A88E-84BD-8F99-6921-7AD702023950}"/>
              </a:ext>
            </a:extLst>
          </p:cNvPr>
          <p:cNvSpPr/>
          <p:nvPr/>
        </p:nvSpPr>
        <p:spPr>
          <a:xfrm>
            <a:off x="1779357" y="6122969"/>
            <a:ext cx="4483335" cy="52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45574B1A-EB6E-FBB0-DA95-CE3C600D9391}"/>
              </a:ext>
            </a:extLst>
          </p:cNvPr>
          <p:cNvSpPr txBox="1"/>
          <p:nvPr/>
        </p:nvSpPr>
        <p:spPr>
          <a:xfrm>
            <a:off x="1779357" y="6115888"/>
            <a:ext cx="2016224" cy="215444"/>
          </a:xfrm>
          <a:prstGeom prst="rect">
            <a:avLst/>
          </a:prstGeom>
          <a:noFill/>
        </p:spPr>
        <p:txBody>
          <a:bodyPr wrap="square" rtlCol="0">
            <a:spAutoFit/>
          </a:bodyPr>
          <a:lstStyle/>
          <a:p>
            <a:r>
              <a:rPr lang="en-AU" sz="800" dirty="0">
                <a:latin typeface="Comic Sans MS" panose="030F0702030302020204" pitchFamily="66" charset="0"/>
              </a:rPr>
              <a:t>write answer to RQ here…</a:t>
            </a:r>
          </a:p>
        </p:txBody>
      </p:sp>
      <p:sp>
        <p:nvSpPr>
          <p:cNvPr id="31" name="Rectangle 30">
            <a:extLst>
              <a:ext uri="{FF2B5EF4-FFF2-40B4-BE49-F238E27FC236}">
                <a16:creationId xmlns:a16="http://schemas.microsoft.com/office/drawing/2014/main" id="{52551AC3-0F57-A391-7CAB-C1595C580C5F}"/>
              </a:ext>
            </a:extLst>
          </p:cNvPr>
          <p:cNvSpPr/>
          <p:nvPr/>
        </p:nvSpPr>
        <p:spPr>
          <a:xfrm>
            <a:off x="490735" y="6785654"/>
            <a:ext cx="5827299" cy="8981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80" b="1" dirty="0">
                <a:solidFill>
                  <a:schemeClr val="tx1"/>
                </a:solidFill>
                <a:latin typeface="Arial Narrow" panose="020B0606020202030204" pitchFamily="34" charset="0"/>
              </a:rPr>
              <a:t>			</a:t>
            </a:r>
            <a:endParaRPr lang="en-US" sz="1200" b="1" i="1" dirty="0">
              <a:solidFill>
                <a:schemeClr val="tx1"/>
              </a:solidFill>
              <a:latin typeface="Arial Narrow" panose="020B0606020202030204" pitchFamily="34" charset="0"/>
            </a:endParaRPr>
          </a:p>
          <a:p>
            <a:r>
              <a:rPr lang="en-US" sz="1200" b="1" i="1" dirty="0">
                <a:solidFill>
                  <a:schemeClr val="tx1"/>
                </a:solidFill>
                <a:latin typeface="Arial Narrow" panose="020B0606020202030204" pitchFamily="34" charset="0"/>
              </a:rPr>
              <a:t> </a:t>
            </a:r>
          </a:p>
          <a:p>
            <a:endParaRPr lang="en-US" sz="1200" b="1" dirty="0">
              <a:solidFill>
                <a:schemeClr val="tx1"/>
              </a:solidFill>
              <a:latin typeface="Arial Narrow" panose="020B0606020202030204" pitchFamily="34" charset="0"/>
            </a:endParaRPr>
          </a:p>
        </p:txBody>
      </p:sp>
      <p:sp>
        <p:nvSpPr>
          <p:cNvPr id="33" name="Rectangle 32">
            <a:extLst>
              <a:ext uri="{FF2B5EF4-FFF2-40B4-BE49-F238E27FC236}">
                <a16:creationId xmlns:a16="http://schemas.microsoft.com/office/drawing/2014/main" id="{25518D59-965C-B429-9EFB-E3AD50FAAA26}"/>
              </a:ext>
            </a:extLst>
          </p:cNvPr>
          <p:cNvSpPr/>
          <p:nvPr/>
        </p:nvSpPr>
        <p:spPr>
          <a:xfrm>
            <a:off x="570801" y="6869495"/>
            <a:ext cx="5691892" cy="72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4087964E-86E1-FFD3-8E5D-85A04DCC3C20}"/>
              </a:ext>
            </a:extLst>
          </p:cNvPr>
          <p:cNvSpPr txBox="1"/>
          <p:nvPr/>
        </p:nvSpPr>
        <p:spPr>
          <a:xfrm>
            <a:off x="533796" y="6810696"/>
            <a:ext cx="5468736" cy="256545"/>
          </a:xfrm>
          <a:prstGeom prst="rect">
            <a:avLst/>
          </a:prstGeom>
          <a:noFill/>
        </p:spPr>
        <p:txBody>
          <a:bodyPr wrap="square" rtlCol="0">
            <a:spAutoFit/>
          </a:bodyPr>
          <a:lstStyle/>
          <a:p>
            <a:pPr>
              <a:lnSpc>
                <a:spcPct val="150000"/>
              </a:lnSpc>
            </a:pPr>
            <a:r>
              <a:rPr lang="en-AU" sz="800" dirty="0">
                <a:latin typeface="Comic Sans MS" panose="030F0702030302020204" pitchFamily="66" charset="0"/>
              </a:rPr>
              <a:t>Restate key parts to your interpretation of the EVIDENCE that justify your conclusion here…</a:t>
            </a:r>
          </a:p>
        </p:txBody>
      </p:sp>
      <p:sp>
        <p:nvSpPr>
          <p:cNvPr id="36" name="Rectangle 35">
            <a:extLst>
              <a:ext uri="{FF2B5EF4-FFF2-40B4-BE49-F238E27FC236}">
                <a16:creationId xmlns:a16="http://schemas.microsoft.com/office/drawing/2014/main" id="{1B8904FC-09B5-6F2E-0BAE-CB2A3BB9DF99}"/>
              </a:ext>
            </a:extLst>
          </p:cNvPr>
          <p:cNvSpPr/>
          <p:nvPr/>
        </p:nvSpPr>
        <p:spPr>
          <a:xfrm>
            <a:off x="490387" y="7760090"/>
            <a:ext cx="5827299" cy="91636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b="1" dirty="0">
              <a:solidFill>
                <a:schemeClr val="tx1"/>
              </a:solidFill>
              <a:latin typeface="Arial Narrow" panose="020B0606020202030204" pitchFamily="34" charset="0"/>
            </a:endParaRPr>
          </a:p>
          <a:p>
            <a:r>
              <a:rPr lang="en-US" sz="1180" b="1" dirty="0">
                <a:solidFill>
                  <a:schemeClr val="tx1"/>
                </a:solidFill>
                <a:latin typeface="Arial Narrow" panose="020B0606020202030204" pitchFamily="34" charset="0"/>
              </a:rPr>
              <a:t>			</a:t>
            </a:r>
            <a:endParaRPr lang="en-US" sz="1200" b="1" i="1" dirty="0">
              <a:solidFill>
                <a:schemeClr val="tx1"/>
              </a:solidFill>
              <a:latin typeface="Arial Narrow" panose="020B0606020202030204" pitchFamily="34" charset="0"/>
            </a:endParaRPr>
          </a:p>
          <a:p>
            <a:r>
              <a:rPr lang="en-US" sz="1200" b="1" i="1" dirty="0">
                <a:solidFill>
                  <a:schemeClr val="tx1"/>
                </a:solidFill>
                <a:latin typeface="Arial Narrow" panose="020B0606020202030204" pitchFamily="34" charset="0"/>
              </a:rPr>
              <a:t> </a:t>
            </a:r>
          </a:p>
          <a:p>
            <a:endParaRPr lang="en-US" sz="1200" b="1" dirty="0">
              <a:solidFill>
                <a:schemeClr val="tx1"/>
              </a:solidFill>
              <a:latin typeface="Arial Narrow" panose="020B0606020202030204" pitchFamily="34" charset="0"/>
            </a:endParaRPr>
          </a:p>
        </p:txBody>
      </p:sp>
      <p:sp>
        <p:nvSpPr>
          <p:cNvPr id="38" name="Rectangle 37">
            <a:extLst>
              <a:ext uri="{FF2B5EF4-FFF2-40B4-BE49-F238E27FC236}">
                <a16:creationId xmlns:a16="http://schemas.microsoft.com/office/drawing/2014/main" id="{B827B068-8CCE-506B-29EB-3B3F6226970C}"/>
              </a:ext>
            </a:extLst>
          </p:cNvPr>
          <p:cNvSpPr/>
          <p:nvPr/>
        </p:nvSpPr>
        <p:spPr>
          <a:xfrm>
            <a:off x="570801" y="7817486"/>
            <a:ext cx="5691891" cy="78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FE3A793E-DCBA-2A48-B86D-13B045C8451F}"/>
              </a:ext>
            </a:extLst>
          </p:cNvPr>
          <p:cNvSpPr txBox="1"/>
          <p:nvPr/>
        </p:nvSpPr>
        <p:spPr>
          <a:xfrm>
            <a:off x="547883" y="7820500"/>
            <a:ext cx="5617421" cy="215444"/>
          </a:xfrm>
          <a:prstGeom prst="rect">
            <a:avLst/>
          </a:prstGeom>
          <a:noFill/>
        </p:spPr>
        <p:txBody>
          <a:bodyPr wrap="square" rtlCol="0">
            <a:spAutoFit/>
          </a:bodyPr>
          <a:lstStyle/>
          <a:p>
            <a:r>
              <a:rPr lang="en-AU" sz="800" dirty="0">
                <a:latin typeface="Comic Sans MS" panose="030F0702030302020204" pitchFamily="66" charset="0"/>
              </a:rPr>
              <a:t>Link Sentence</a:t>
            </a:r>
          </a:p>
        </p:txBody>
      </p:sp>
      <p:cxnSp>
        <p:nvCxnSpPr>
          <p:cNvPr id="2" name="Straight Connector 1">
            <a:extLst>
              <a:ext uri="{FF2B5EF4-FFF2-40B4-BE49-F238E27FC236}">
                <a16:creationId xmlns:a16="http://schemas.microsoft.com/office/drawing/2014/main" id="{39BFA9F3-D080-CF3B-9DFD-EAF850FCA754}"/>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0E18BF76-F540-38D7-BB2E-D592412C08E1}"/>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013B817E-2E25-065F-BFFE-3776266CF69D}"/>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38676431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1656044" y="50327"/>
            <a:ext cx="3881143" cy="954107"/>
          </a:xfrm>
          <a:prstGeom prst="rect">
            <a:avLst/>
          </a:prstGeom>
          <a:noFill/>
        </p:spPr>
        <p:txBody>
          <a:bodyPr wrap="square" rtlCol="0">
            <a:spAutoFit/>
          </a:bodyPr>
          <a:lstStyle/>
          <a:p>
            <a:pPr algn="ctr"/>
            <a:r>
              <a:rPr lang="en-AU" sz="2800" b="1" dirty="0">
                <a:latin typeface="Arial Narrow" panose="020B0606020202030204" pitchFamily="34" charset="0"/>
              </a:rPr>
              <a:t>Findings of the research to the claim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A finding of research to the claim is…</a:t>
            </a:r>
            <a:endParaRPr lang="en-US" sz="900" b="1" dirty="0">
              <a:solidFill>
                <a:schemeClr val="tx1"/>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Tree>
    <p:extLst>
      <p:ext uri="{BB962C8B-B14F-4D97-AF65-F5344CB8AC3E}">
        <p14:creationId xmlns:p14="http://schemas.microsoft.com/office/powerpoint/2010/main" val="30727662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1510999" y="60312"/>
            <a:ext cx="3881143" cy="954107"/>
          </a:xfrm>
          <a:prstGeom prst="rect">
            <a:avLst/>
          </a:prstGeom>
          <a:noFill/>
        </p:spPr>
        <p:txBody>
          <a:bodyPr wrap="square" rtlCol="0">
            <a:spAutoFit/>
          </a:bodyPr>
          <a:lstStyle/>
          <a:p>
            <a:pPr algn="ctr"/>
            <a:r>
              <a:rPr lang="en-AU" sz="2800" b="1" dirty="0">
                <a:latin typeface="Arial Narrow" panose="020B0606020202030204" pitchFamily="34" charset="0"/>
              </a:rPr>
              <a:t>Suggested improvements and extensions (IA3)</a:t>
            </a:r>
            <a:endParaRPr lang="en-AU" sz="1600" b="1" dirty="0">
              <a:latin typeface="Arial Narrow" panose="020B0606020202030204" pitchFamily="34" charset="0"/>
            </a:endParaRPr>
          </a:p>
        </p:txBody>
      </p:sp>
      <p:sp>
        <p:nvSpPr>
          <p:cNvPr id="27" name="TextBox 17">
            <a:extLst>
              <a:ext uri="{FF2B5EF4-FFF2-40B4-BE49-F238E27FC236}">
                <a16:creationId xmlns:a16="http://schemas.microsoft.com/office/drawing/2014/main" id="{8C9EE8DC-6706-0440-4393-89C0E223FFC4}"/>
              </a:ext>
            </a:extLst>
          </p:cNvPr>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Rectangle 10">
            <a:extLst>
              <a:ext uri="{FF2B5EF4-FFF2-40B4-BE49-F238E27FC236}">
                <a16:creationId xmlns:a16="http://schemas.microsoft.com/office/drawing/2014/main" id="{D3710871-52A4-6450-C03B-1E819B810E69}"/>
              </a:ext>
            </a:extLst>
          </p:cNvPr>
          <p:cNvSpPr/>
          <p:nvPr/>
        </p:nvSpPr>
        <p:spPr>
          <a:xfrm>
            <a:off x="483846" y="1035857"/>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A suggested improvement is…</a:t>
            </a:r>
            <a:endParaRPr lang="en-US" sz="900" b="1" dirty="0">
              <a:solidFill>
                <a:schemeClr val="tx1"/>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6BCD08C1-19B8-A9EE-6C17-575ED388DD6A}"/>
              </a:ext>
            </a:extLst>
          </p:cNvPr>
          <p:cNvCxnSpPr>
            <a:cxnSpLocks/>
          </p:cNvCxnSpPr>
          <p:nvPr/>
        </p:nvCxnSpPr>
        <p:spPr>
          <a:xfrm flipH="1">
            <a:off x="450023"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9D7148-1325-A667-E5A7-2632F0853FE8}"/>
              </a:ext>
            </a:extLst>
          </p:cNvPr>
          <p:cNvSpPr txBox="1"/>
          <p:nvPr/>
        </p:nvSpPr>
        <p:spPr>
          <a:xfrm>
            <a:off x="404664"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524E89F-ECE5-76FA-D94B-FBDC691BCF50}"/>
              </a:ext>
            </a:extLst>
          </p:cNvPr>
          <p:cNvSpPr txBox="1"/>
          <p:nvPr/>
        </p:nvSpPr>
        <p:spPr>
          <a:xfrm>
            <a:off x="2913144"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FA3 Research Investigation</a:t>
            </a:r>
          </a:p>
        </p:txBody>
      </p:sp>
      <p:sp>
        <p:nvSpPr>
          <p:cNvPr id="2" name="Rectangle 1">
            <a:extLst>
              <a:ext uri="{FF2B5EF4-FFF2-40B4-BE49-F238E27FC236}">
                <a16:creationId xmlns:a16="http://schemas.microsoft.com/office/drawing/2014/main" id="{A895D6FD-6227-0D80-C8B9-9C1D02A7ED3F}"/>
              </a:ext>
            </a:extLst>
          </p:cNvPr>
          <p:cNvSpPr/>
          <p:nvPr/>
        </p:nvSpPr>
        <p:spPr>
          <a:xfrm>
            <a:off x="466986" y="4646789"/>
            <a:ext cx="5827299" cy="42143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Narrow" panose="020B0606020202030204" pitchFamily="34" charset="0"/>
              </a:rPr>
              <a:t>A suggested extension is…</a:t>
            </a:r>
            <a:endParaRPr lang="en-US" sz="9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1817634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09E02-6C76-72ED-9390-6BBF67B4359B}"/>
              </a:ext>
            </a:extLst>
          </p:cNvPr>
          <p:cNvSpPr txBox="1"/>
          <p:nvPr/>
        </p:nvSpPr>
        <p:spPr>
          <a:xfrm>
            <a:off x="1916832" y="2267744"/>
            <a:ext cx="295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FA4 Practice Exam</a:t>
            </a:r>
          </a:p>
        </p:txBody>
      </p:sp>
    </p:spTree>
    <p:extLst>
      <p:ext uri="{BB962C8B-B14F-4D97-AF65-F5344CB8AC3E}">
        <p14:creationId xmlns:p14="http://schemas.microsoft.com/office/powerpoint/2010/main" val="31701029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3E3967D9-A791-915C-B365-CB96ADBE8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34" y="1152759"/>
            <a:ext cx="5286722" cy="7368295"/>
          </a:xfrm>
          <a:prstGeom prst="rect">
            <a:avLst/>
          </a:prstGeom>
        </p:spPr>
      </p:pic>
      <p:cxnSp>
        <p:nvCxnSpPr>
          <p:cNvPr id="6" name="Straight Connector 5">
            <a:extLst>
              <a:ext uri="{FF2B5EF4-FFF2-40B4-BE49-F238E27FC236}">
                <a16:creationId xmlns:a16="http://schemas.microsoft.com/office/drawing/2014/main" id="{2A94360F-0C0A-ECDD-0344-10BE9AB91843}"/>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76ED68A4-D292-AEF0-7896-B95856903F1C}"/>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D674F76F-C145-2140-38B5-CC7794B18029}"/>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FA4 Exam</a:t>
            </a:r>
          </a:p>
        </p:txBody>
      </p:sp>
    </p:spTree>
    <p:extLst>
      <p:ext uri="{BB962C8B-B14F-4D97-AF65-F5344CB8AC3E}">
        <p14:creationId xmlns:p14="http://schemas.microsoft.com/office/powerpoint/2010/main" val="3182395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09E02-6C76-72ED-9390-6BBF67B4359B}"/>
              </a:ext>
            </a:extLst>
          </p:cNvPr>
          <p:cNvSpPr txBox="1"/>
          <p:nvPr/>
        </p:nvSpPr>
        <p:spPr>
          <a:xfrm>
            <a:off x="1916832" y="2267744"/>
            <a:ext cx="295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FINAL GRADE A-E</a:t>
            </a:r>
          </a:p>
        </p:txBody>
      </p:sp>
    </p:spTree>
    <p:extLst>
      <p:ext uri="{BB962C8B-B14F-4D97-AF65-F5344CB8AC3E}">
        <p14:creationId xmlns:p14="http://schemas.microsoft.com/office/powerpoint/2010/main" val="239628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1959" y="1478944"/>
            <a:ext cx="2081819" cy="1015663"/>
          </a:xfrm>
          <a:prstGeom prst="rect">
            <a:avLst/>
          </a:prstGeom>
          <a:noFill/>
        </p:spPr>
        <p:txBody>
          <a:bodyPr wrap="square" rtlCol="0">
            <a:spAutoFit/>
          </a:bodyPr>
          <a:lstStyle/>
          <a:p>
            <a:pPr algn="ctr"/>
            <a:r>
              <a:rPr lang="en-US" sz="1200" b="1" dirty="0">
                <a:highlight>
                  <a:srgbClr val="FFFF00"/>
                </a:highlight>
                <a:latin typeface="Arial Narrow" pitchFamily="34" charset="0"/>
              </a:rPr>
              <a:t>Reason #1 </a:t>
            </a:r>
          </a:p>
          <a:p>
            <a:pPr algn="ctr"/>
            <a:r>
              <a:rPr lang="en-US" sz="1200" b="1" dirty="0">
                <a:latin typeface="Arial Narrow" pitchFamily="34" charset="0"/>
              </a:rPr>
              <a:t>Lack of sampling and expertise</a:t>
            </a:r>
          </a:p>
          <a:p>
            <a:pPr algn="just"/>
            <a:r>
              <a:rPr lang="en-US" sz="900" dirty="0">
                <a:latin typeface="Arial Narrow" pitchFamily="34" charset="0"/>
              </a:rPr>
              <a:t>Knowledge is limited because of a lack of sampling and taxonomic expertise. It is estimated that only 20-30% of all marine species have been discovered</a:t>
            </a:r>
            <a:r>
              <a:rPr lang="en-US" sz="900" baseline="30000" dirty="0">
                <a:latin typeface="Arial Narrow" pitchFamily="34" charset="0"/>
              </a:rPr>
              <a:t>[1]</a:t>
            </a:r>
            <a:r>
              <a:rPr lang="en-US" sz="900" dirty="0">
                <a:latin typeface="Arial Narrow" pitchFamily="34" charset="0"/>
              </a:rPr>
              <a:t>. </a:t>
            </a:r>
          </a:p>
        </p:txBody>
      </p:sp>
      <p:sp>
        <p:nvSpPr>
          <p:cNvPr id="2" name="Rectangle 1"/>
          <p:cNvSpPr/>
          <p:nvPr/>
        </p:nvSpPr>
        <p:spPr>
          <a:xfrm>
            <a:off x="578835" y="2762511"/>
            <a:ext cx="5809863" cy="80015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800" dirty="0">
                <a:solidFill>
                  <a:schemeClr val="tx1"/>
                </a:solidFill>
                <a:latin typeface="Arial Narrow" panose="020B0606020202030204" pitchFamily="34" charset="0"/>
              </a:rPr>
              <a:t>The first sentence of the PEEL paragraph states your main </a:t>
            </a:r>
            <a:r>
              <a:rPr lang="en-AU" sz="1100" b="1" dirty="0">
                <a:solidFill>
                  <a:schemeClr val="tx1"/>
                </a:solidFill>
                <a:latin typeface="Arial Narrow" panose="020B0606020202030204" pitchFamily="34" charset="0"/>
              </a:rPr>
              <a:t>P</a:t>
            </a:r>
            <a:r>
              <a:rPr lang="en-AU" sz="800" b="1" dirty="0">
                <a:solidFill>
                  <a:schemeClr val="tx1"/>
                </a:solidFill>
                <a:latin typeface="Arial Narrow" panose="020B0606020202030204" pitchFamily="34" charset="0"/>
              </a:rPr>
              <a:t>OINT </a:t>
            </a:r>
            <a:r>
              <a:rPr lang="en-AU" sz="800" dirty="0">
                <a:solidFill>
                  <a:schemeClr val="tx1"/>
                </a:solidFill>
                <a:latin typeface="Arial Narrow" panose="020B0606020202030204" pitchFamily="34" charset="0"/>
              </a:rPr>
              <a:t>or argument. The first sentence is already done for you….</a:t>
            </a:r>
          </a:p>
          <a:p>
            <a:endParaRPr lang="en-AU" sz="1000" dirty="0">
              <a:solidFill>
                <a:schemeClr val="tx1"/>
              </a:solidFill>
              <a:latin typeface="Arial Narrow" panose="020B0606020202030204" pitchFamily="34" charset="0"/>
            </a:endParaRPr>
          </a:p>
          <a:p>
            <a:endParaRPr lang="en-AU" sz="800" i="1" dirty="0">
              <a:solidFill>
                <a:schemeClr val="tx1"/>
              </a:solidFill>
              <a:latin typeface="Arial Narrow" panose="020B0606020202030204" pitchFamily="34" charset="0"/>
            </a:endParaRPr>
          </a:p>
          <a:p>
            <a:pPr algn="just"/>
            <a:r>
              <a:rPr lang="en-AU" sz="800" dirty="0">
                <a:solidFill>
                  <a:schemeClr val="tx1"/>
                </a:solidFill>
                <a:latin typeface="Arial Narrow" panose="020B0606020202030204" pitchFamily="34" charset="0"/>
              </a:rPr>
              <a:t>Someone might read this and ask, ‘</a:t>
            </a:r>
            <a:r>
              <a:rPr lang="en-AU" sz="800" i="1" dirty="0">
                <a:solidFill>
                  <a:schemeClr val="tx1"/>
                </a:solidFill>
                <a:latin typeface="Arial Narrow" panose="020B0606020202030204" pitchFamily="34" charset="0"/>
              </a:rPr>
              <a:t>But what do you mean</a:t>
            </a:r>
            <a:r>
              <a:rPr lang="en-AU" sz="800" dirty="0">
                <a:solidFill>
                  <a:schemeClr val="tx1"/>
                </a:solidFill>
                <a:latin typeface="Arial Narrow" panose="020B0606020202030204" pitchFamily="34" charset="0"/>
              </a:rPr>
              <a:t>?’ or, ‘</a:t>
            </a:r>
            <a:r>
              <a:rPr lang="en-AU" sz="800" i="1" dirty="0">
                <a:solidFill>
                  <a:schemeClr val="tx1"/>
                </a:solidFill>
                <a:latin typeface="Arial Narrow" panose="020B0606020202030204" pitchFamily="34" charset="0"/>
              </a:rPr>
              <a:t>How do you know that is true and correct?’…’Prove it</a:t>
            </a:r>
            <a:r>
              <a:rPr lang="en-AU" sz="800" dirty="0">
                <a:solidFill>
                  <a:schemeClr val="tx1"/>
                </a:solidFill>
                <a:latin typeface="Arial Narrow" panose="020B0606020202030204" pitchFamily="34" charset="0"/>
              </a:rPr>
              <a:t>!’. You CAN’T just make a statement and NOT back it up with evidence and reason! Your chance to ‘prove it’ comes up next, in the sentences that follow…..</a:t>
            </a:r>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13" name="Rectangle 12"/>
          <p:cNvSpPr/>
          <p:nvPr/>
        </p:nvSpPr>
        <p:spPr>
          <a:xfrm>
            <a:off x="573178" y="3527657"/>
            <a:ext cx="2854723" cy="38526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2"/>
            </a:pPr>
            <a:r>
              <a:rPr lang="en-AU" sz="800" dirty="0">
                <a:solidFill>
                  <a:schemeClr val="tx1"/>
                </a:solidFill>
                <a:latin typeface="Arial Narrow" panose="020B0606020202030204" pitchFamily="34" charset="0"/>
              </a:rPr>
              <a:t>Find 3 pieces of</a:t>
            </a:r>
            <a:r>
              <a:rPr lang="en-AU" sz="800" b="1" dirty="0">
                <a:solidFill>
                  <a:schemeClr val="tx1"/>
                </a:solidFill>
                <a:latin typeface="Arial Narrow" panose="020B0606020202030204" pitchFamily="34" charset="0"/>
              </a:rPr>
              <a:t> </a:t>
            </a: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VIDENCE </a:t>
            </a:r>
            <a:r>
              <a:rPr lang="en-AU" sz="800" dirty="0">
                <a:solidFill>
                  <a:schemeClr val="tx1"/>
                </a:solidFill>
                <a:latin typeface="Arial Narrow" panose="020B0606020202030204" pitchFamily="34" charset="0"/>
              </a:rPr>
              <a:t>from the stimulus provided at the top of the page to complete the sentences below:</a:t>
            </a:r>
          </a:p>
          <a:p>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#1 (i.e. finish the first sentence in Evidence #1)</a:t>
            </a:r>
          </a:p>
          <a:p>
            <a:endParaRPr lang="en-AU" sz="200" dirty="0">
              <a:solidFill>
                <a:schemeClr val="tx1"/>
              </a:solidFill>
              <a:latin typeface="Arial Narrow" panose="020B0606020202030204" pitchFamily="34" charset="0"/>
            </a:endParaRPr>
          </a:p>
          <a:p>
            <a:endParaRPr lang="en-AU" sz="5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#2 (i.e. finish the first sentence of Evidence #2)</a:t>
            </a: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7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#3 (i.e. finish the first sentence of Evidence #3)</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20" name="TextBox 19"/>
          <p:cNvSpPr txBox="1"/>
          <p:nvPr/>
        </p:nvSpPr>
        <p:spPr>
          <a:xfrm>
            <a:off x="491959" y="1020887"/>
            <a:ext cx="5888674" cy="446276"/>
          </a:xfrm>
          <a:prstGeom prst="rect">
            <a:avLst/>
          </a:prstGeom>
          <a:solidFill>
            <a:schemeClr val="tx1"/>
          </a:solidFill>
          <a:ln w="28575">
            <a:solidFill>
              <a:schemeClr val="tx1"/>
            </a:solidFill>
          </a:ln>
          <a:effectLst/>
        </p:spPr>
        <p:txBody>
          <a:bodyPr wrap="square" rtlCol="0">
            <a:spAutoFit/>
          </a:bodyPr>
          <a:lstStyle/>
          <a:p>
            <a:pPr algn="just"/>
            <a:r>
              <a:rPr lang="en-US" sz="1200" b="1" dirty="0">
                <a:solidFill>
                  <a:schemeClr val="bg1"/>
                </a:solidFill>
                <a:latin typeface="Arial Narrow" pitchFamily="34" charset="0"/>
              </a:rPr>
              <a:t>Activity: </a:t>
            </a:r>
            <a:r>
              <a:rPr lang="en-US" sz="1100" dirty="0">
                <a:solidFill>
                  <a:schemeClr val="bg1"/>
                </a:solidFill>
                <a:latin typeface="Arial Narrow" pitchFamily="34" charset="0"/>
              </a:rPr>
              <a:t>Identify reasons why knowledge of the oceans is limited and requires further investigation by completing the PEEL (Point, Evidence, Explain, Link) paragraph and referencing the reasons (stimulus) below.</a:t>
            </a:r>
          </a:p>
        </p:txBody>
      </p:sp>
      <p:sp>
        <p:nvSpPr>
          <p:cNvPr id="22" name="TextBox 21"/>
          <p:cNvSpPr txBox="1"/>
          <p:nvPr/>
        </p:nvSpPr>
        <p:spPr>
          <a:xfrm>
            <a:off x="2774012" y="1473772"/>
            <a:ext cx="1745111" cy="1154162"/>
          </a:xfrm>
          <a:prstGeom prst="rect">
            <a:avLst/>
          </a:prstGeom>
          <a:noFill/>
        </p:spPr>
        <p:txBody>
          <a:bodyPr wrap="square" rtlCol="0">
            <a:spAutoFit/>
          </a:bodyPr>
          <a:lstStyle/>
          <a:p>
            <a:pPr algn="ctr"/>
            <a:r>
              <a:rPr lang="en-US" sz="1200" b="1" dirty="0">
                <a:highlight>
                  <a:srgbClr val="FFFF00"/>
                </a:highlight>
                <a:latin typeface="Arial Narrow" pitchFamily="34" charset="0"/>
              </a:rPr>
              <a:t>Reason #2 </a:t>
            </a:r>
          </a:p>
          <a:p>
            <a:pPr algn="ctr"/>
            <a:r>
              <a:rPr lang="en-US" sz="1200" b="1" dirty="0">
                <a:latin typeface="Arial Narrow" pitchFamily="34" charset="0"/>
              </a:rPr>
              <a:t>Challenging conditions</a:t>
            </a:r>
          </a:p>
          <a:p>
            <a:pPr algn="just"/>
            <a:r>
              <a:rPr lang="en-US" sz="900" dirty="0">
                <a:latin typeface="Arial Narrow" pitchFamily="34" charset="0"/>
              </a:rPr>
              <a:t>Knowledge is limited because of the challenges working underwater. Working underwater requires special equipment that is expensive and limited in scope</a:t>
            </a:r>
            <a:r>
              <a:rPr lang="en-US" sz="900" baseline="30000" dirty="0">
                <a:latin typeface="Arial Narrow" pitchFamily="34" charset="0"/>
              </a:rPr>
              <a:t>[2]</a:t>
            </a:r>
            <a:r>
              <a:rPr lang="en-US" sz="800" dirty="0">
                <a:latin typeface="Arial Narrow" pitchFamily="34" charset="0"/>
              </a:rPr>
              <a:t>. </a:t>
            </a:r>
            <a:r>
              <a:rPr lang="en-US" sz="400" dirty="0">
                <a:latin typeface="Arial Narrow" pitchFamily="34" charset="0"/>
              </a:rPr>
              <a:t> </a:t>
            </a:r>
          </a:p>
        </p:txBody>
      </p:sp>
      <p:sp>
        <p:nvSpPr>
          <p:cNvPr id="25" name="TextBox 24"/>
          <p:cNvSpPr txBox="1"/>
          <p:nvPr/>
        </p:nvSpPr>
        <p:spPr>
          <a:xfrm>
            <a:off x="4692894" y="1473772"/>
            <a:ext cx="1745111" cy="1292662"/>
          </a:xfrm>
          <a:prstGeom prst="rect">
            <a:avLst/>
          </a:prstGeom>
          <a:noFill/>
        </p:spPr>
        <p:txBody>
          <a:bodyPr wrap="square" rtlCol="0">
            <a:spAutoFit/>
          </a:bodyPr>
          <a:lstStyle/>
          <a:p>
            <a:pPr algn="ctr"/>
            <a:r>
              <a:rPr lang="en-US" sz="1200" b="1" dirty="0">
                <a:highlight>
                  <a:srgbClr val="FFFF00"/>
                </a:highlight>
                <a:latin typeface="Arial Narrow" pitchFamily="34" charset="0"/>
              </a:rPr>
              <a:t>Reason #3</a:t>
            </a:r>
          </a:p>
          <a:p>
            <a:pPr algn="ctr"/>
            <a:r>
              <a:rPr lang="en-US" sz="1200" b="1" dirty="0">
                <a:latin typeface="Arial Narrow" pitchFamily="34" charset="0"/>
              </a:rPr>
              <a:t>Data-poor fisheries</a:t>
            </a:r>
          </a:p>
          <a:p>
            <a:pPr algn="just"/>
            <a:r>
              <a:rPr lang="en-US" sz="900" dirty="0">
                <a:latin typeface="Arial Narrow" pitchFamily="34" charset="0"/>
              </a:rPr>
              <a:t>Knowledge is limited because of the correlation between the value of a fishery and the amount of data collected on it. Fisheries considered of little value are allocated smaller amounts of time and money</a:t>
            </a:r>
            <a:r>
              <a:rPr lang="en-US" sz="900" baseline="30000" dirty="0">
                <a:latin typeface="Arial Narrow" pitchFamily="34" charset="0"/>
              </a:rPr>
              <a:t>[3]</a:t>
            </a:r>
            <a:r>
              <a:rPr lang="en-US" sz="900" dirty="0">
                <a:latin typeface="Arial Narrow" pitchFamily="34" charset="0"/>
              </a:rPr>
              <a:t>. </a:t>
            </a:r>
            <a:endParaRPr lang="en-US" sz="500" dirty="0">
              <a:latin typeface="Arial Narrow" pitchFamily="34" charset="0"/>
            </a:endParaRPr>
          </a:p>
        </p:txBody>
      </p:sp>
      <p:sp>
        <p:nvSpPr>
          <p:cNvPr id="21" name="Rectangle 20"/>
          <p:cNvSpPr/>
          <p:nvPr/>
        </p:nvSpPr>
        <p:spPr>
          <a:xfrm>
            <a:off x="3419732" y="3527657"/>
            <a:ext cx="2962734" cy="3852655"/>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3"/>
            </a:pP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xplain </a:t>
            </a:r>
            <a:r>
              <a:rPr lang="en-AU" sz="800" dirty="0">
                <a:solidFill>
                  <a:schemeClr val="tx1"/>
                </a:solidFill>
                <a:latin typeface="Arial Narrow" panose="020B0606020202030204" pitchFamily="34" charset="0"/>
              </a:rPr>
              <a:t>your 3 pieces of evidence by providing more detail from the stimulus at the top of the page and complete the sentences below:</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#1 (i.e. the second sentence in Evidence #1) (in text citation).</a:t>
            </a:r>
          </a:p>
          <a:p>
            <a:endParaRPr lang="en-AU" sz="1200" dirty="0">
              <a:solidFill>
                <a:schemeClr val="tx1"/>
              </a:solidFill>
              <a:latin typeface="Arial Narrow" panose="020B0606020202030204" pitchFamily="34" charset="0"/>
            </a:endParaRP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4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#2 (i.e. the second sentence of Evidence #2) (in text citation).</a:t>
            </a:r>
          </a:p>
          <a:p>
            <a:endParaRPr lang="en-AU" sz="1200" i="1" dirty="0">
              <a:solidFill>
                <a:schemeClr val="tx1"/>
              </a:solidFill>
              <a:latin typeface="Comic Sans MS" panose="030F0702030302020204" pitchFamily="66" charset="0"/>
            </a:endParaRPr>
          </a:p>
          <a:p>
            <a:endParaRPr lang="en-AU" sz="800" i="1"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1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#3 (i.e. the second sentence of Evidence #3) (in text citation).</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3" name="Rectangle 2"/>
          <p:cNvSpPr/>
          <p:nvPr/>
        </p:nvSpPr>
        <p:spPr>
          <a:xfrm>
            <a:off x="642849" y="2998851"/>
            <a:ext cx="5681834" cy="204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Knowledge in the oceans is limited and requires further investigation.”</a:t>
            </a:r>
          </a:p>
        </p:txBody>
      </p:sp>
      <p:sp>
        <p:nvSpPr>
          <p:cNvPr id="4" name="Rectangle 3"/>
          <p:cNvSpPr/>
          <p:nvPr/>
        </p:nvSpPr>
        <p:spPr>
          <a:xfrm>
            <a:off x="676826" y="4136803"/>
            <a:ext cx="2694754" cy="9140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Firstly, knowledge is limited because …</a:t>
            </a:r>
          </a:p>
        </p:txBody>
      </p:sp>
      <p:sp>
        <p:nvSpPr>
          <p:cNvPr id="23" name="Rectangle 22"/>
          <p:cNvSpPr/>
          <p:nvPr/>
        </p:nvSpPr>
        <p:spPr>
          <a:xfrm>
            <a:off x="664072" y="5293999"/>
            <a:ext cx="2694754" cy="8516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a:solidFill>
                  <a:schemeClr val="tx1"/>
                </a:solidFill>
                <a:latin typeface="Arial Narrow" panose="020B0606020202030204" pitchFamily="34" charset="0"/>
              </a:rPr>
              <a:t>Secondly, knowledge is limited because …</a:t>
            </a:r>
          </a:p>
          <a:p>
            <a:endParaRPr lang="en-AU" sz="800" i="1" dirty="0">
              <a:solidFill>
                <a:schemeClr val="tx1"/>
              </a:solidFill>
              <a:latin typeface="Arial Narrow" panose="020B0606020202030204" pitchFamily="34" charset="0"/>
            </a:endParaRPr>
          </a:p>
        </p:txBody>
      </p:sp>
      <p:sp>
        <p:nvSpPr>
          <p:cNvPr id="24" name="Rectangle 23"/>
          <p:cNvSpPr/>
          <p:nvPr/>
        </p:nvSpPr>
        <p:spPr>
          <a:xfrm>
            <a:off x="664072" y="6378231"/>
            <a:ext cx="2694754" cy="94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Lastly, knowledge is limited because …</a:t>
            </a:r>
          </a:p>
        </p:txBody>
      </p:sp>
      <p:sp>
        <p:nvSpPr>
          <p:cNvPr id="26" name="Rectangle 25"/>
          <p:cNvSpPr/>
          <p:nvPr/>
        </p:nvSpPr>
        <p:spPr>
          <a:xfrm>
            <a:off x="3496575" y="4141856"/>
            <a:ext cx="2846713" cy="9123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For example,… </a:t>
            </a:r>
          </a:p>
          <a:p>
            <a:endParaRPr lang="en-AU" sz="800" i="1" dirty="0">
              <a:solidFill>
                <a:schemeClr val="tx1"/>
              </a:solidFill>
              <a:latin typeface="Arial Narrow" panose="020B0606020202030204" pitchFamily="34" charset="0"/>
            </a:endParaRPr>
          </a:p>
        </p:txBody>
      </p:sp>
      <p:sp>
        <p:nvSpPr>
          <p:cNvPr id="27" name="Rectangle 26"/>
          <p:cNvSpPr/>
          <p:nvPr/>
        </p:nvSpPr>
        <p:spPr>
          <a:xfrm>
            <a:off x="3510436" y="5285792"/>
            <a:ext cx="2823878" cy="8479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In addition,…</a:t>
            </a:r>
          </a:p>
          <a:p>
            <a:endParaRPr lang="en-AU" sz="800" i="1" dirty="0">
              <a:solidFill>
                <a:schemeClr val="tx1"/>
              </a:solidFill>
              <a:latin typeface="Arial Narrow" panose="020B0606020202030204" pitchFamily="34" charset="0"/>
            </a:endParaRPr>
          </a:p>
        </p:txBody>
      </p:sp>
      <p:sp>
        <p:nvSpPr>
          <p:cNvPr id="28" name="Rectangle 27"/>
          <p:cNvSpPr/>
          <p:nvPr/>
        </p:nvSpPr>
        <p:spPr>
          <a:xfrm>
            <a:off x="3510436" y="6377391"/>
            <a:ext cx="2823878" cy="94709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Furthermore,…</a:t>
            </a: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p:txBody>
      </p:sp>
      <p:cxnSp>
        <p:nvCxnSpPr>
          <p:cNvPr id="34" name="Straight Connector 33">
            <a:extLst>
              <a:ext uri="{FF2B5EF4-FFF2-40B4-BE49-F238E27FC236}">
                <a16:creationId xmlns:a16="http://schemas.microsoft.com/office/drawing/2014/main" id="{0F2E4620-406D-4B7D-8AB6-F5FF1944814D}"/>
              </a:ext>
            </a:extLst>
          </p:cNvPr>
          <p:cNvCxnSpPr/>
          <p:nvPr/>
        </p:nvCxnSpPr>
        <p:spPr>
          <a:xfrm flipH="1">
            <a:off x="481439" y="978518"/>
            <a:ext cx="5910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C43724-6F9E-4680-9EFD-44DFFC4C2AFC}"/>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Are you up for the challenge? – </a:t>
            </a:r>
            <a:r>
              <a:rPr lang="en-US" sz="1200" dirty="0">
                <a:highlight>
                  <a:srgbClr val="FFFF00"/>
                </a:highlight>
                <a:latin typeface="Arial Narrow" pitchFamily="34" charset="0"/>
              </a:rPr>
              <a:t>Identify reasons </a:t>
            </a:r>
            <a:r>
              <a:rPr lang="en-US" sz="1200" dirty="0">
                <a:latin typeface="Arial Narrow" pitchFamily="34" charset="0"/>
              </a:rPr>
              <a:t>why knowledge of the oceans is limited and requires further investigation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DDDBB3AF-D87A-427E-ABA2-17ED843B66E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003E34BA-C69C-4A10-9E8A-9DFC624F2C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2654B3D7-476D-40C6-86DC-708CE4806A5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1C0AD6DE-BB77-4334-8D09-D3D868CD615C}"/>
              </a:ext>
            </a:extLst>
          </p:cNvPr>
          <p:cNvSpPr/>
          <p:nvPr/>
        </p:nvSpPr>
        <p:spPr>
          <a:xfrm>
            <a:off x="522137" y="8396087"/>
            <a:ext cx="6050027" cy="430887"/>
          </a:xfrm>
          <a:prstGeom prst="rect">
            <a:avLst/>
          </a:prstGeom>
        </p:spPr>
        <p:txBody>
          <a:bodyPr wrap="square">
            <a:spAutoFit/>
          </a:bodyPr>
          <a:lstStyle/>
          <a:p>
            <a:r>
              <a:rPr lang="en-US" sz="550" baseline="30000" dirty="0">
                <a:latin typeface="Arial Narrow" pitchFamily="34" charset="0"/>
              </a:rPr>
              <a:t>[1] </a:t>
            </a:r>
            <a:r>
              <a:rPr lang="en-US" sz="550" dirty="0" err="1">
                <a:latin typeface="Arial Narrow" pitchFamily="34" charset="0"/>
              </a:rPr>
              <a:t>Appeltans</a:t>
            </a:r>
            <a:r>
              <a:rPr lang="en-US" sz="550" dirty="0">
                <a:latin typeface="Arial Narrow" pitchFamily="34" charset="0"/>
              </a:rPr>
              <a:t>, W., </a:t>
            </a:r>
            <a:r>
              <a:rPr lang="en-US" sz="550" dirty="0" err="1">
                <a:latin typeface="Arial Narrow" pitchFamily="34" charset="0"/>
              </a:rPr>
              <a:t>Ahyong</a:t>
            </a:r>
            <a:r>
              <a:rPr lang="en-US" sz="550" dirty="0">
                <a:latin typeface="Arial Narrow" pitchFamily="34" charset="0"/>
              </a:rPr>
              <a:t>, S. T., Anderson, G., Angel, M.V., Artois, T., </a:t>
            </a:r>
            <a:r>
              <a:rPr lang="en-US" sz="550" i="1" dirty="0">
                <a:latin typeface="Arial Narrow" pitchFamily="34" charset="0"/>
              </a:rPr>
              <a:t>et al., </a:t>
            </a:r>
            <a:r>
              <a:rPr lang="en-US" sz="550" dirty="0">
                <a:latin typeface="Arial Narrow" pitchFamily="34" charset="0"/>
              </a:rPr>
              <a:t>(2012). The Magnitude of Global Marine Species Diversity. </a:t>
            </a:r>
            <a:r>
              <a:rPr lang="en-US" sz="550" i="1" dirty="0">
                <a:latin typeface="Arial Narrow" pitchFamily="34" charset="0"/>
              </a:rPr>
              <a:t>Current Biology. Volume 22, Issue 23, Pages R996-R997. DOI: 10.1016/j.cub.2012.09.036</a:t>
            </a:r>
          </a:p>
          <a:p>
            <a:r>
              <a:rPr lang="en-US" sz="550" baseline="30000" dirty="0">
                <a:latin typeface="Arial Narrow" pitchFamily="34" charset="0"/>
              </a:rPr>
              <a:t>[2] </a:t>
            </a:r>
            <a:r>
              <a:rPr lang="en-AU" sz="550" dirty="0">
                <a:latin typeface="Arial Narrow" panose="020B0606020202030204" pitchFamily="34" charset="0"/>
              </a:rPr>
              <a:t>Costello, M.J, Coll, M., </a:t>
            </a:r>
            <a:r>
              <a:rPr lang="en-AU" sz="550" dirty="0" err="1">
                <a:latin typeface="Arial Narrow" panose="020B0606020202030204" pitchFamily="34" charset="0"/>
              </a:rPr>
              <a:t>Danovaro</a:t>
            </a:r>
            <a:r>
              <a:rPr lang="en-AU" sz="550" dirty="0">
                <a:latin typeface="Arial Narrow" panose="020B0606020202030204" pitchFamily="34" charset="0"/>
              </a:rPr>
              <a:t>, R, Halpin, P., </a:t>
            </a:r>
            <a:r>
              <a:rPr lang="en-AU" sz="550" dirty="0" err="1">
                <a:latin typeface="Arial Narrow" panose="020B0606020202030204" pitchFamily="34" charset="0"/>
              </a:rPr>
              <a:t>Ojaveer</a:t>
            </a:r>
            <a:r>
              <a:rPr lang="en-AU" sz="550" dirty="0">
                <a:latin typeface="Arial Narrow" panose="020B0606020202030204" pitchFamily="34" charset="0"/>
              </a:rPr>
              <a:t>, H. and </a:t>
            </a:r>
            <a:r>
              <a:rPr lang="en-AU" sz="550" dirty="0" err="1">
                <a:latin typeface="Arial Narrow" panose="020B0606020202030204" pitchFamily="34" charset="0"/>
              </a:rPr>
              <a:t>Miloslavich</a:t>
            </a:r>
            <a:r>
              <a:rPr lang="en-AU" sz="550" dirty="0">
                <a:latin typeface="Arial Narrow" panose="020B0606020202030204" pitchFamily="34" charset="0"/>
              </a:rPr>
              <a:t>, P. (2010). A Census of Marine Biodiversity Knowledge, Resources, and Future Challenges. </a:t>
            </a:r>
            <a:r>
              <a:rPr lang="en-AU" sz="550" i="1" dirty="0" err="1">
                <a:latin typeface="Arial Narrow" panose="020B0606020202030204" pitchFamily="34" charset="0"/>
              </a:rPr>
              <a:t>PLoS</a:t>
            </a:r>
            <a:r>
              <a:rPr lang="en-AU" sz="550" i="1" dirty="0">
                <a:latin typeface="Arial Narrow" panose="020B0606020202030204" pitchFamily="34" charset="0"/>
              </a:rPr>
              <a:t> ONE 5(8): e12110. DOI: 10.1371/journal.pone.0012110</a:t>
            </a:r>
            <a:r>
              <a:rPr lang="en-US" sz="550" i="1" baseline="30000" dirty="0">
                <a:latin typeface="Arial Narrow" pitchFamily="34" charset="0"/>
              </a:rPr>
              <a:t> </a:t>
            </a:r>
          </a:p>
          <a:p>
            <a:r>
              <a:rPr lang="en-US" sz="550" baseline="30000" dirty="0">
                <a:latin typeface="Arial Narrow" pitchFamily="34" charset="0"/>
              </a:rPr>
              <a:t>[3] </a:t>
            </a:r>
            <a:r>
              <a:rPr lang="en-US" sz="550" dirty="0">
                <a:latin typeface="Arial Narrow" pitchFamily="34" charset="0"/>
              </a:rPr>
              <a:t>Bentley, N. (2014). Data and time poverty fisheries estimation: potential approaches and solutions</a:t>
            </a:r>
            <a:r>
              <a:rPr lang="en-US" sz="550" i="1" dirty="0">
                <a:latin typeface="Arial Narrow" pitchFamily="34" charset="0"/>
              </a:rPr>
              <a:t>. ICES Journal of Marine Science. 72:1:186-193. DOI:10.1093/</a:t>
            </a:r>
            <a:r>
              <a:rPr lang="en-US" sz="550" i="1" dirty="0" err="1">
                <a:latin typeface="Arial Narrow" pitchFamily="34" charset="0"/>
              </a:rPr>
              <a:t>icesjms</a:t>
            </a:r>
            <a:r>
              <a:rPr lang="en-US" sz="550" i="1" dirty="0">
                <a:latin typeface="Arial Narrow" pitchFamily="34" charset="0"/>
              </a:rPr>
              <a:t>/fsu023</a:t>
            </a:r>
          </a:p>
        </p:txBody>
      </p:sp>
      <p:sp>
        <p:nvSpPr>
          <p:cNvPr id="43" name="Rectangle 42">
            <a:extLst>
              <a:ext uri="{FF2B5EF4-FFF2-40B4-BE49-F238E27FC236}">
                <a16:creationId xmlns:a16="http://schemas.microsoft.com/office/drawing/2014/main" id="{3AD64FEE-C457-4ABE-AAF2-DE055A4E673D}"/>
              </a:ext>
            </a:extLst>
          </p:cNvPr>
          <p:cNvSpPr/>
          <p:nvPr/>
        </p:nvSpPr>
        <p:spPr>
          <a:xfrm>
            <a:off x="572821" y="7370163"/>
            <a:ext cx="5809862" cy="1025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4"/>
            </a:pPr>
            <a:r>
              <a:rPr lang="en-AU" sz="800" dirty="0">
                <a:solidFill>
                  <a:schemeClr val="tx1"/>
                </a:solidFill>
                <a:latin typeface="Arial Narrow" panose="020B0606020202030204" pitchFamily="34" charset="0"/>
              </a:rPr>
              <a:t>How does this paragraph </a:t>
            </a:r>
            <a:r>
              <a:rPr lang="en-AU" sz="800" b="1" dirty="0">
                <a:solidFill>
                  <a:schemeClr val="tx1"/>
                </a:solidFill>
                <a:latin typeface="Arial Narrow" panose="020B0606020202030204" pitchFamily="34" charset="0"/>
              </a:rPr>
              <a:t>LINK </a:t>
            </a:r>
            <a:r>
              <a:rPr lang="en-AU" sz="800" dirty="0">
                <a:solidFill>
                  <a:schemeClr val="tx1"/>
                </a:solidFill>
                <a:latin typeface="Arial Narrow" panose="020B0606020202030204" pitchFamily="34" charset="0"/>
              </a:rPr>
              <a:t>to your next paragraph? Complete the last sentence:</a:t>
            </a: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p:txBody>
      </p:sp>
      <p:sp>
        <p:nvSpPr>
          <p:cNvPr id="44" name="Rectangle 43">
            <a:extLst>
              <a:ext uri="{FF2B5EF4-FFF2-40B4-BE49-F238E27FC236}">
                <a16:creationId xmlns:a16="http://schemas.microsoft.com/office/drawing/2014/main" id="{F5A66E38-2824-43D1-9E9C-F8E5B6FA3484}"/>
              </a:ext>
            </a:extLst>
          </p:cNvPr>
          <p:cNvSpPr/>
          <p:nvPr/>
        </p:nvSpPr>
        <p:spPr>
          <a:xfrm>
            <a:off x="652480" y="7592521"/>
            <a:ext cx="5670242" cy="7477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As a result, knowledge in the oceans is limited. Further investigation may include (topic of paragraph to follow)…</a:t>
            </a:r>
            <a:endParaRPr lang="en-AU" sz="1200" i="1" dirty="0">
              <a:solidFill>
                <a:schemeClr val="bg1">
                  <a:lumMod val="50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9266D639-B77F-BA86-75BB-A144EB7471B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CD1A82B-EA97-838C-D4EA-A95EE6BF8F5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7FF3D5D4-1BE4-C6DC-3E41-3DD4F365D13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36702069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4" name="Picture 3">
            <a:extLst>
              <a:ext uri="{FF2B5EF4-FFF2-40B4-BE49-F238E27FC236}">
                <a16:creationId xmlns:a16="http://schemas.microsoft.com/office/drawing/2014/main" id="{74619FF2-9BB0-B8C4-35A3-D4BA9A559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212850"/>
            <a:ext cx="5372100" cy="6718300"/>
          </a:xfrm>
          <a:prstGeom prst="rect">
            <a:avLst/>
          </a:prstGeom>
        </p:spPr>
      </p:pic>
      <p:cxnSp>
        <p:nvCxnSpPr>
          <p:cNvPr id="5" name="Straight Connector 4">
            <a:extLst>
              <a:ext uri="{FF2B5EF4-FFF2-40B4-BE49-F238E27FC236}">
                <a16:creationId xmlns:a16="http://schemas.microsoft.com/office/drawing/2014/main" id="{FCED15D5-6D66-A022-2059-02B42565638D}"/>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22FC2E2B-EE4C-534B-CE84-4BC77BD794CC}"/>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ADB734DD-95F2-0C6F-842D-E5EC9C1B0E49}"/>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FINAL GRADE</a:t>
            </a:r>
          </a:p>
        </p:txBody>
      </p:sp>
    </p:spTree>
    <p:extLst>
      <p:ext uri="{BB962C8B-B14F-4D97-AF65-F5344CB8AC3E}">
        <p14:creationId xmlns:p14="http://schemas.microsoft.com/office/powerpoint/2010/main" val="19358076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85409" y="124731"/>
            <a:ext cx="4141055" cy="369332"/>
          </a:xfrm>
          <a:prstGeom prst="rect">
            <a:avLst/>
          </a:prstGeom>
          <a:noFill/>
        </p:spPr>
        <p:txBody>
          <a:bodyPr wrap="square" rtlCol="0">
            <a:spAutoFit/>
          </a:bodyPr>
          <a:lstStyle/>
          <a:p>
            <a:r>
              <a:rPr lang="en-US" b="1" dirty="0">
                <a:latin typeface="Arial Narrow" pitchFamily="34" charset="0"/>
              </a:rPr>
              <a:t>Title – </a:t>
            </a:r>
            <a:r>
              <a:rPr lang="en-US" sz="1200" dirty="0">
                <a:latin typeface="Arial Narrow" pitchFamily="34" charset="0"/>
              </a:rPr>
              <a:t>words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365A7CED-F45B-6E40-3578-421520A94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73" y="1292919"/>
            <a:ext cx="5410200" cy="5410200"/>
          </a:xfrm>
          <a:prstGeom prst="rect">
            <a:avLst/>
          </a:prstGeom>
        </p:spPr>
      </p:pic>
      <p:cxnSp>
        <p:nvCxnSpPr>
          <p:cNvPr id="5" name="Straight Connector 4">
            <a:extLst>
              <a:ext uri="{FF2B5EF4-FFF2-40B4-BE49-F238E27FC236}">
                <a16:creationId xmlns:a16="http://schemas.microsoft.com/office/drawing/2014/main" id="{94AFFBE9-EB77-9A20-70AB-2B678BF23799}"/>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FAF1DEB-0EBC-3AD8-1780-74438FBE2F54}"/>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C322B8B9-63AD-42AD-8245-BD9CD995E472}"/>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FINAL GRADE</a:t>
            </a:r>
          </a:p>
        </p:txBody>
      </p:sp>
    </p:spTree>
    <p:extLst>
      <p:ext uri="{BB962C8B-B14F-4D97-AF65-F5344CB8AC3E}">
        <p14:creationId xmlns:p14="http://schemas.microsoft.com/office/powerpoint/2010/main" val="92563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81438" y="405144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7805" y="1093450"/>
            <a:ext cx="1875127" cy="2509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p:cNvSpPr txBox="1"/>
          <p:nvPr/>
        </p:nvSpPr>
        <p:spPr>
          <a:xfrm>
            <a:off x="404105" y="4022237"/>
            <a:ext cx="5837973" cy="892552"/>
          </a:xfrm>
          <a:prstGeom prst="rect">
            <a:avLst/>
          </a:prstGeom>
          <a:noFill/>
        </p:spPr>
        <p:txBody>
          <a:bodyPr wrap="square" rtlCol="0">
            <a:spAutoFit/>
          </a:bodyPr>
          <a:lstStyle/>
          <a:p>
            <a:pPr algn="just"/>
            <a:r>
              <a:rPr lang="en-US" sz="1600" b="1" dirty="0">
                <a:latin typeface="Arial Narrow" pitchFamily="34" charset="0"/>
              </a:rPr>
              <a:t>Money Talks</a:t>
            </a:r>
          </a:p>
          <a:p>
            <a:pPr algn="just"/>
            <a:r>
              <a:rPr lang="en-US" sz="1200" dirty="0">
                <a:latin typeface="Arial Narrow" pitchFamily="34" charset="0"/>
              </a:rPr>
              <a:t>Let’s face it. Money talks. If mining for oil and gas on a pristine patch of reef did </a:t>
            </a:r>
            <a:r>
              <a:rPr lang="en-US" sz="1200" i="1" dirty="0">
                <a:latin typeface="Arial Narrow" pitchFamily="34" charset="0"/>
              </a:rPr>
              <a:t>not </a:t>
            </a:r>
            <a:r>
              <a:rPr lang="en-US" sz="1200" dirty="0">
                <a:latin typeface="Arial Narrow" pitchFamily="34" charset="0"/>
              </a:rPr>
              <a:t>bring in billions of dollars, it simply would </a:t>
            </a:r>
            <a:r>
              <a:rPr lang="en-US" sz="1200" i="1" dirty="0">
                <a:latin typeface="Arial Narrow" pitchFamily="34" charset="0"/>
              </a:rPr>
              <a:t>not</a:t>
            </a:r>
            <a:r>
              <a:rPr lang="en-US" sz="1200" dirty="0">
                <a:latin typeface="Arial Narrow" pitchFamily="34" charset="0"/>
              </a:rPr>
              <a:t> happen. The learning objective for this lesson is one you already know too well….that money shapes many of our decisions….including those relating to resource management. </a:t>
            </a:r>
          </a:p>
        </p:txBody>
      </p:sp>
      <p:sp>
        <p:nvSpPr>
          <p:cNvPr id="7" name="Rectangle 6"/>
          <p:cNvSpPr/>
          <p:nvPr/>
        </p:nvSpPr>
        <p:spPr>
          <a:xfrm>
            <a:off x="477755" y="3681448"/>
            <a:ext cx="5745978" cy="315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E’s in EEZ stand for?  Ans.           </a:t>
            </a:r>
            <a:endParaRPr lang="en-AU" sz="1200" dirty="0">
              <a:solidFill>
                <a:schemeClr val="tx1"/>
              </a:solidFill>
              <a:latin typeface="Comic Sans MS" panose="030F0702030302020204" pitchFamily="66" charset="0"/>
            </a:endParaRPr>
          </a:p>
        </p:txBody>
      </p:sp>
      <p:sp>
        <p:nvSpPr>
          <p:cNvPr id="23" name="Rectangle 22"/>
          <p:cNvSpPr/>
          <p:nvPr/>
        </p:nvSpPr>
        <p:spPr>
          <a:xfrm>
            <a:off x="481438" y="4921829"/>
            <a:ext cx="5737454" cy="32116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Where do you stand?</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Divide the room into 3 sections: (1) The Economy   (2) The Environment    (3) The People </a:t>
            </a:r>
          </a:p>
          <a:p>
            <a:pPr algn="ct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b="1" dirty="0">
                <a:solidFill>
                  <a:schemeClr val="tx1"/>
                </a:solidFill>
                <a:latin typeface="Arial Narrow" panose="020B0606020202030204" pitchFamily="34" charset="0"/>
              </a:rPr>
              <a:t>Stand </a:t>
            </a:r>
            <a:r>
              <a:rPr lang="en-AU" sz="1200" dirty="0">
                <a:solidFill>
                  <a:schemeClr val="tx1"/>
                </a:solidFill>
                <a:latin typeface="Arial Narrow" panose="020B0606020202030204" pitchFamily="34" charset="0"/>
              </a:rPr>
              <a:t>in the section that you think decision-makers </a:t>
            </a:r>
            <a:r>
              <a:rPr lang="en-AU" sz="1200" b="1" dirty="0">
                <a:solidFill>
                  <a:schemeClr val="tx1"/>
                </a:solidFill>
                <a:latin typeface="Arial Narrow" panose="020B0606020202030204" pitchFamily="34" charset="0"/>
              </a:rPr>
              <a:t>consider the most </a:t>
            </a:r>
            <a:r>
              <a:rPr lang="en-AU" sz="1200" dirty="0">
                <a:solidFill>
                  <a:schemeClr val="tx1"/>
                </a:solidFill>
                <a:latin typeface="Arial Narrow" panose="020B0606020202030204" pitchFamily="34" charset="0"/>
              </a:rPr>
              <a:t>when making resource management decisions (i.e. what do they value?). If you think it’s all three, stand in the middle. </a:t>
            </a:r>
            <a:br>
              <a:rPr lang="en-AU" sz="1200" dirty="0">
                <a:solidFill>
                  <a:schemeClr val="tx1"/>
                </a:solidFill>
                <a:latin typeface="Arial Narrow" panose="020B0606020202030204" pitchFamily="34" charset="0"/>
              </a:rPr>
            </a:b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 </a:t>
            </a:r>
            <a:r>
              <a:rPr lang="en-AU" sz="1200" dirty="0">
                <a:solidFill>
                  <a:schemeClr val="tx1"/>
                </a:solidFill>
                <a:latin typeface="Arial Narrow" panose="020B0606020202030204" pitchFamily="34" charset="0"/>
              </a:rPr>
              <a:t>in the table, pictured right.</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dirty="0">
                <a:solidFill>
                  <a:schemeClr val="tx1"/>
                </a:solidFill>
                <a:latin typeface="Arial Narrow" panose="020B0606020202030204" pitchFamily="34" charset="0"/>
              </a:rPr>
              <a:t>Now </a:t>
            </a:r>
            <a:r>
              <a:rPr lang="en-AU" sz="1200" b="1" dirty="0">
                <a:solidFill>
                  <a:schemeClr val="tx1"/>
                </a:solidFill>
                <a:latin typeface="Arial Narrow" panose="020B0606020202030204" pitchFamily="34" charset="0"/>
              </a:rPr>
              <a:t>move</a:t>
            </a:r>
            <a:r>
              <a:rPr lang="en-AU" sz="1200" dirty="0">
                <a:solidFill>
                  <a:schemeClr val="tx1"/>
                </a:solidFill>
                <a:latin typeface="Arial Narrow" panose="020B0606020202030204" pitchFamily="34" charset="0"/>
              </a:rPr>
              <a:t> to the section that you think decision-makers</a:t>
            </a:r>
            <a:r>
              <a:rPr lang="en-AU" sz="1200" b="1" dirty="0">
                <a:solidFill>
                  <a:schemeClr val="tx1"/>
                </a:solidFill>
                <a:latin typeface="Arial Narrow" panose="020B0606020202030204" pitchFamily="34" charset="0"/>
              </a:rPr>
              <a:t> should </a:t>
            </a:r>
            <a:r>
              <a:rPr lang="en-AU" sz="1200" dirty="0">
                <a:solidFill>
                  <a:schemeClr val="tx1"/>
                </a:solidFill>
                <a:latin typeface="Arial Narrow" panose="020B0606020202030204" pitchFamily="34" charset="0"/>
              </a:rPr>
              <a:t>consider the most (</a:t>
            </a:r>
            <a:r>
              <a:rPr lang="en-AU" sz="1200" i="1" dirty="0">
                <a:solidFill>
                  <a:schemeClr val="tx1"/>
                </a:solidFill>
                <a:latin typeface="Arial Narrow" panose="020B0606020202030204" pitchFamily="34" charset="0"/>
              </a:rPr>
              <a:t>note: </a:t>
            </a:r>
            <a:r>
              <a:rPr lang="en-AU" sz="1200" dirty="0">
                <a:solidFill>
                  <a:schemeClr val="tx1"/>
                </a:solidFill>
                <a:latin typeface="Arial Narrow" panose="020B0606020202030204" pitchFamily="34" charset="0"/>
              </a:rPr>
              <a:t>it has  				                         to be sustainable)</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a:t>
            </a:r>
            <a:r>
              <a:rPr lang="en-AU" sz="1200" dirty="0">
                <a:solidFill>
                  <a:schemeClr val="tx1"/>
                </a:solidFill>
                <a:latin typeface="Arial Narrow" panose="020B0606020202030204" pitchFamily="34" charset="0"/>
              </a:rPr>
              <a:t> in the table, pictured right.</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graphicFrame>
        <p:nvGraphicFramePr>
          <p:cNvPr id="25" name="Table 24"/>
          <p:cNvGraphicFramePr>
            <a:graphicFrameLocks noGrp="1"/>
          </p:cNvGraphicFramePr>
          <p:nvPr/>
        </p:nvGraphicFramePr>
        <p:xfrm>
          <a:off x="2780930" y="6588224"/>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406358" y="8118813"/>
            <a:ext cx="5837973" cy="707886"/>
          </a:xfrm>
          <a:prstGeom prst="rect">
            <a:avLst/>
          </a:prstGeom>
          <a:noFill/>
        </p:spPr>
        <p:txBody>
          <a:bodyPr wrap="square" rtlCol="0">
            <a:spAutoFit/>
          </a:bodyPr>
          <a:lstStyle/>
          <a:p>
            <a:pPr algn="just"/>
            <a:r>
              <a:rPr lang="en-US" sz="1600" b="1" dirty="0">
                <a:latin typeface="Arial Narrow" pitchFamily="34" charset="0"/>
              </a:rPr>
              <a:t>ESD </a:t>
            </a:r>
            <a:r>
              <a:rPr lang="en-US" sz="1200" dirty="0">
                <a:latin typeface="Arial Narrow" pitchFamily="34" charset="0"/>
              </a:rPr>
              <a:t>or </a:t>
            </a:r>
            <a:r>
              <a:rPr lang="en-US" sz="1200" i="1" dirty="0">
                <a:latin typeface="Arial Narrow" pitchFamily="34" charset="0"/>
              </a:rPr>
              <a:t>Ecological Sustainable Development </a:t>
            </a:r>
            <a:r>
              <a:rPr lang="en-US" sz="1200" dirty="0">
                <a:latin typeface="Arial Narrow" pitchFamily="34" charset="0"/>
              </a:rPr>
              <a:t>states that a ‘sustainable’ decision requires all three sections (in the activity above) to be given </a:t>
            </a:r>
            <a:r>
              <a:rPr lang="en-US" sz="1200" u="sng" dirty="0">
                <a:latin typeface="Arial Narrow" pitchFamily="34" charset="0"/>
              </a:rPr>
              <a:t>equal</a:t>
            </a:r>
            <a:r>
              <a:rPr lang="en-US" sz="1200" dirty="0">
                <a:latin typeface="Arial Narrow" pitchFamily="34" charset="0"/>
              </a:rPr>
              <a:t> consideration. Those who stood in the middle for qu.2 will make very good resource managers one day!  </a:t>
            </a:r>
            <a:r>
              <a:rPr lang="en-US" sz="1200" b="1" dirty="0">
                <a:latin typeface="Arial Narrow" pitchFamily="34" charset="0"/>
              </a:rPr>
              <a:t>Activity: </a:t>
            </a:r>
            <a:r>
              <a:rPr lang="en-US" sz="1200" dirty="0">
                <a:latin typeface="Arial Narrow" pitchFamily="34" charset="0"/>
              </a:rPr>
              <a:t>Google ‘</a:t>
            </a:r>
            <a:r>
              <a:rPr lang="en-US" sz="1200" i="1" dirty="0">
                <a:latin typeface="Arial Narrow" pitchFamily="34" charset="0"/>
              </a:rPr>
              <a:t>Triple Bottom Line</a:t>
            </a:r>
            <a:r>
              <a:rPr lang="en-US" sz="1200" dirty="0">
                <a:latin typeface="Arial Narrow" pitchFamily="34" charset="0"/>
              </a:rPr>
              <a:t>’ (images)</a:t>
            </a:r>
          </a:p>
        </p:txBody>
      </p:sp>
      <p:sp>
        <p:nvSpPr>
          <p:cNvPr id="3" name="Smiley Face 2"/>
          <p:cNvSpPr/>
          <p:nvPr/>
        </p:nvSpPr>
        <p:spPr>
          <a:xfrm>
            <a:off x="5673190" y="5620678"/>
            <a:ext cx="138045" cy="14401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725144" y="5613801"/>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6" name="Oval 5"/>
          <p:cNvSpPr/>
          <p:nvPr/>
        </p:nvSpPr>
        <p:spPr>
          <a:xfrm flipH="1">
            <a:off x="4769124" y="56568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p:cNvGraphicFramePr>
            <a:graphicFrameLocks noGrp="1"/>
          </p:cNvGraphicFramePr>
          <p:nvPr/>
        </p:nvGraphicFramePr>
        <p:xfrm>
          <a:off x="2793439" y="7582032"/>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4791983" y="1308558"/>
            <a:ext cx="1296144" cy="792088"/>
          </a:xfrm>
          <a:prstGeom prst="roundRect">
            <a:avLst/>
          </a:prstGeom>
          <a:solidFill>
            <a:schemeClr val="bg1"/>
          </a:solid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omic Sans MS" panose="030F0702030302020204" pitchFamily="66" charset="0"/>
              </a:rPr>
              <a:t>You are 200 nautical miles from land!</a:t>
            </a:r>
          </a:p>
        </p:txBody>
      </p:sp>
      <p:sp>
        <p:nvSpPr>
          <p:cNvPr id="8" name="Rectangle 7"/>
          <p:cNvSpPr/>
          <p:nvPr/>
        </p:nvSpPr>
        <p:spPr>
          <a:xfrm>
            <a:off x="5341811" y="2098928"/>
            <a:ext cx="71190" cy="1271094"/>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4358202" y="2112229"/>
            <a:ext cx="1054799" cy="661773"/>
          </a:xfrm>
          <a:prstGeom prst="leftArrow">
            <a:avLst/>
          </a:prstGeom>
          <a:solidFill>
            <a:schemeClr val="bg1"/>
          </a:solidFill>
          <a:ln>
            <a:solidFill>
              <a:schemeClr val="tx1"/>
            </a:solidFill>
          </a:ln>
          <a:effectLst>
            <a:outerShdw blurRad="50800" dist="38100" dir="2700000" algn="tl"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omic Sans MS" panose="030F0702030302020204" pitchFamily="66" charset="0"/>
              </a:rPr>
              <a:t>The High Seas</a:t>
            </a:r>
          </a:p>
        </p:txBody>
      </p:sp>
      <p:sp>
        <p:nvSpPr>
          <p:cNvPr id="13" name="Right Arrow 12"/>
          <p:cNvSpPr/>
          <p:nvPr/>
        </p:nvSpPr>
        <p:spPr>
          <a:xfrm>
            <a:off x="5300161" y="2454402"/>
            <a:ext cx="884101" cy="62922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Australia’s EEZ</a:t>
            </a:r>
          </a:p>
        </p:txBody>
      </p:sp>
      <p:cxnSp>
        <p:nvCxnSpPr>
          <p:cNvPr id="17" name="Straight Connector 16"/>
          <p:cNvCxnSpPr/>
          <p:nvPr/>
        </p:nvCxnSpPr>
        <p:spPr>
          <a:xfrm flipV="1">
            <a:off x="4678930" y="3099862"/>
            <a:ext cx="1539962" cy="481673"/>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46022" y="2034655"/>
            <a:ext cx="251831" cy="185150"/>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7" name="Oval 26"/>
          <p:cNvSpPr/>
          <p:nvPr/>
        </p:nvSpPr>
        <p:spPr>
          <a:xfrm flipH="1">
            <a:off x="5991995" y="20989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00618" y="971600"/>
            <a:ext cx="3956790" cy="2739211"/>
          </a:xfrm>
          <a:prstGeom prst="rect">
            <a:avLst/>
          </a:prstGeom>
          <a:noFill/>
        </p:spPr>
        <p:txBody>
          <a:bodyPr wrap="square" rtlCol="0">
            <a:spAutoFit/>
          </a:bodyPr>
          <a:lstStyle/>
          <a:p>
            <a:r>
              <a:rPr lang="en-US" sz="1600" b="1" dirty="0">
                <a:latin typeface="Arial Narrow" pitchFamily="34" charset="0"/>
              </a:rPr>
              <a:t>The Exclusive Economic Zone (EEZ)</a:t>
            </a:r>
          </a:p>
          <a:p>
            <a:r>
              <a:rPr lang="en-US" sz="1200" dirty="0">
                <a:latin typeface="Arial Narrow" pitchFamily="34" charset="0"/>
              </a:rPr>
              <a:t>The ocean is divided into zones and areas (sort of like how we divide up land into countries and states). For starters, every coastal nation has an Exclusive Economic Zone, or EEZ, the area of sea that extends out from a country’s shoreline to 200 nautical miles offshore. Each country has </a:t>
            </a:r>
            <a:r>
              <a:rPr lang="en-US" sz="1200" i="1" dirty="0">
                <a:latin typeface="Arial Narrow" pitchFamily="34" charset="0"/>
              </a:rPr>
              <a:t>exclusive</a:t>
            </a:r>
            <a:r>
              <a:rPr lang="en-US" sz="1200" dirty="0">
                <a:latin typeface="Arial Narrow" pitchFamily="34" charset="0"/>
              </a:rPr>
              <a:t> rights within its EEZ to exploit, conserve and manage the natural resources there, including marine life, minerals, fossil fuels, and renewable energy sources. Some countries sub-divide their EEZ’s into areas with special restrictions, such as a marine park. The area of ocean outside the EEZ is called the ‘high seas’. The resources in the high seas are ‘common’ heritage, which means they are shared, managed and governed by all countries. The ‘Tragedy of the Commons’ is thus a concern. The tragedy being overexploitation in the absence of regulation. </a:t>
            </a:r>
          </a:p>
        </p:txBody>
      </p:sp>
      <p:sp>
        <p:nvSpPr>
          <p:cNvPr id="9" name="Rectangle 8"/>
          <p:cNvSpPr/>
          <p:nvPr/>
        </p:nvSpPr>
        <p:spPr>
          <a:xfrm>
            <a:off x="3207918" y="3724698"/>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7" name="Straight Connector 36">
            <a:extLst>
              <a:ext uri="{FF2B5EF4-FFF2-40B4-BE49-F238E27FC236}">
                <a16:creationId xmlns:a16="http://schemas.microsoft.com/office/drawing/2014/main" id="{13318DE3-3CC8-402E-B470-19BCEAE8F4A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3096E5-F8B0-425C-9483-1016021847E1}"/>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Money Talks – </a:t>
            </a:r>
            <a:r>
              <a:rPr lang="en-US" sz="1200" dirty="0">
                <a:highlight>
                  <a:srgbClr val="FFFF00"/>
                </a:highlight>
                <a:latin typeface="Arial Narrow" pitchFamily="34" charset="0"/>
              </a:rPr>
              <a:t>State that decisions relating to resource management are affected by the economic development of a nation and the value placed on marine environment</a:t>
            </a:r>
            <a:endParaRPr lang="en-US" sz="1100" i="1" dirty="0">
              <a:highlight>
                <a:srgbClr val="FFFF00"/>
              </a:highlight>
              <a:latin typeface="Arial Narrow" pitchFamily="34" charset="0"/>
            </a:endParaRPr>
          </a:p>
        </p:txBody>
      </p:sp>
      <p:sp>
        <p:nvSpPr>
          <p:cNvPr id="39" name="TextBox 17">
            <a:extLst>
              <a:ext uri="{FF2B5EF4-FFF2-40B4-BE49-F238E27FC236}">
                <a16:creationId xmlns:a16="http://schemas.microsoft.com/office/drawing/2014/main" id="{8F171D62-A3A2-49C1-A39E-95F2DB0B0B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0" name="TextBox 39">
            <a:extLst>
              <a:ext uri="{FF2B5EF4-FFF2-40B4-BE49-F238E27FC236}">
                <a16:creationId xmlns:a16="http://schemas.microsoft.com/office/drawing/2014/main" id="{2E3BB720-5203-465C-ABC0-8FAE800495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1" name="TextBox 40">
            <a:extLst>
              <a:ext uri="{FF2B5EF4-FFF2-40B4-BE49-F238E27FC236}">
                <a16:creationId xmlns:a16="http://schemas.microsoft.com/office/drawing/2014/main" id="{4DA7BBC8-0E2C-4818-9BD3-2CE9EB53A65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 name="Straight Connector 13">
            <a:extLst>
              <a:ext uri="{FF2B5EF4-FFF2-40B4-BE49-F238E27FC236}">
                <a16:creationId xmlns:a16="http://schemas.microsoft.com/office/drawing/2014/main" id="{262A4258-6943-9E67-3293-F7454E54F66C}"/>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B86739CD-C7AA-5BE7-77B1-74E33532606A}"/>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10C242F9-EF87-1FCB-EF5E-4B8F4055E6BF}"/>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409752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300" y="152647"/>
            <a:ext cx="4191130" cy="707886"/>
          </a:xfrm>
          <a:prstGeom prst="rect">
            <a:avLst/>
          </a:prstGeom>
          <a:noFill/>
        </p:spPr>
        <p:txBody>
          <a:bodyPr wrap="square" rtlCol="0">
            <a:spAutoFit/>
          </a:bodyPr>
          <a:lstStyle/>
          <a:p>
            <a:pPr algn="ctr"/>
            <a:r>
              <a:rPr lang="en-US" sz="2000" b="1" dirty="0">
                <a:latin typeface="Arial Narrow" pitchFamily="34" charset="0"/>
              </a:rPr>
              <a:t>Unit 1 Topic 1: An ocean planet</a:t>
            </a:r>
          </a:p>
          <a:p>
            <a:pPr algn="ctr"/>
            <a:r>
              <a:rPr lang="en-US" sz="2000" b="1" dirty="0">
                <a:highlight>
                  <a:srgbClr val="FFFF00"/>
                </a:highlight>
                <a:latin typeface="Arial Narrow" pitchFamily="34" charset="0"/>
              </a:rPr>
              <a:t> SHE and SIS</a:t>
            </a:r>
            <a:endParaRPr lang="en-US" sz="28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5" name="Picture 14">
            <a:extLst>
              <a:ext uri="{FF2B5EF4-FFF2-40B4-BE49-F238E27FC236}">
                <a16:creationId xmlns:a16="http://schemas.microsoft.com/office/drawing/2014/main" id="{E21E870A-C1A5-79D2-1942-3DC2F81EA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38" y="1141271"/>
            <a:ext cx="6090753" cy="4078793"/>
          </a:xfrm>
          <a:prstGeom prst="rect">
            <a:avLst/>
          </a:prstGeom>
        </p:spPr>
      </p:pic>
      <p:cxnSp>
        <p:nvCxnSpPr>
          <p:cNvPr id="8" name="Straight Connector 7">
            <a:extLst>
              <a:ext uri="{FF2B5EF4-FFF2-40B4-BE49-F238E27FC236}">
                <a16:creationId xmlns:a16="http://schemas.microsoft.com/office/drawing/2014/main" id="{C5AE4F32-40B8-24EA-5551-493CDAB9F3B8}"/>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A99CFD98-D2DD-EC2D-FC08-50D903CBDCB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69D19A46-8EA0-7F03-AD78-F9233AAFD11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426314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Sky high – </a:t>
            </a:r>
            <a:r>
              <a:rPr lang="en-US" sz="1100" dirty="0">
                <a:highlight>
                  <a:srgbClr val="FFFF00"/>
                </a:highlight>
                <a:latin typeface="Arial Narrow"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D5313549-DAB3-D4FD-0091-26162C30BD5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09FDBCC-C09E-99AD-8F0D-CCD7C34E7AE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FFCEDA89-FE6E-89E3-8C7C-4BB46FA7787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82771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ocument&#10;&#10;Description automatically generated">
            <a:extLst>
              <a:ext uri="{FF2B5EF4-FFF2-40B4-BE49-F238E27FC236}">
                <a16:creationId xmlns:a16="http://schemas.microsoft.com/office/drawing/2014/main" id="{A9391431-DDB2-28AC-5148-8F60086B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584200"/>
            <a:ext cx="6045200" cy="7975600"/>
          </a:xfrm>
          <a:prstGeom prst="rect">
            <a:avLst/>
          </a:prstGeom>
          <a:ln>
            <a:solidFill>
              <a:schemeClr val="tx1"/>
            </a:solidFill>
          </a:ln>
        </p:spPr>
      </p:pic>
    </p:spTree>
    <p:extLst>
      <p:ext uri="{BB962C8B-B14F-4D97-AF65-F5344CB8AC3E}">
        <p14:creationId xmlns:p14="http://schemas.microsoft.com/office/powerpoint/2010/main" val="389036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Tracking… </a:t>
            </a:r>
            <a:r>
              <a:rPr lang="en-US" sz="1100" dirty="0">
                <a:highlight>
                  <a:srgbClr val="FFFF00"/>
                </a:highlight>
                <a:latin typeface="Arial Narrow" pitchFamily="34" charset="0"/>
              </a:rPr>
              <a:t>Consider how advances in remote sensing have enabled scientists to map ocean currents and develop models of the complex pathways involved in regulating global climate, such as the ‘global ocean conveyor belt’.</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798D4D56-0ADA-96C1-202E-F10C9F7059C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2CDB2CFA-FFE0-84A0-A2B9-C78E050D424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A791C89-1D56-C13F-28FB-DF156F1B601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243495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784830"/>
          </a:xfrm>
          <a:prstGeom prst="rect">
            <a:avLst/>
          </a:prstGeom>
          <a:noFill/>
        </p:spPr>
        <p:txBody>
          <a:bodyPr wrap="square" rtlCol="0">
            <a:spAutoFit/>
          </a:bodyPr>
          <a:lstStyle/>
          <a:p>
            <a:r>
              <a:rPr lang="en-US" b="1" dirty="0">
                <a:latin typeface="Arial Narrow" pitchFamily="34" charset="0"/>
              </a:rPr>
              <a:t>Cloudy with a chance of meatballs </a:t>
            </a:r>
            <a:r>
              <a:rPr lang="en-US" sz="1600" b="1" dirty="0">
                <a:latin typeface="Arial Narrow" pitchFamily="34" charset="0"/>
              </a:rPr>
              <a:t>– </a:t>
            </a:r>
            <a:r>
              <a:rPr lang="en-US" sz="900" dirty="0">
                <a:highlight>
                  <a:srgbClr val="FFFF00"/>
                </a:highlight>
                <a:latin typeface="Arial Narrow" pitchFamily="34" charset="0"/>
              </a:rPr>
              <a:t>Consider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2FEDB3B6-F584-5870-6E14-1637591FBF7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D43B5CA2-A90D-7EB4-20BC-A45A3664DEF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5F1390-8DE4-F510-655B-33D5EF814C0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69294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877163"/>
          </a:xfrm>
          <a:prstGeom prst="rect">
            <a:avLst/>
          </a:prstGeom>
          <a:noFill/>
        </p:spPr>
        <p:txBody>
          <a:bodyPr wrap="square" rtlCol="0">
            <a:spAutoFit/>
          </a:bodyPr>
          <a:lstStyle/>
          <a:p>
            <a:r>
              <a:rPr lang="en-US" b="1" dirty="0">
                <a:latin typeface="Arial Narrow" pitchFamily="34" charset="0"/>
              </a:rPr>
              <a:t>Dodgy Debris </a:t>
            </a:r>
            <a:r>
              <a:rPr lang="en-US" sz="1600" b="1" dirty="0">
                <a:latin typeface="Arial Narrow" pitchFamily="34" charset="0"/>
              </a:rPr>
              <a:t>– </a:t>
            </a:r>
            <a:r>
              <a:rPr lang="en-US" sz="1100" dirty="0">
                <a:highlight>
                  <a:srgbClr val="FFFF00"/>
                </a:highlight>
                <a:latin typeface="Arial Narrow"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EDE6D03-D220-415B-CF29-C278D805C4C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8D7DAC7-4752-31C3-1EFD-6E057BFFA80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2CB4DD76-CD89-61EE-3274-5DBB11F5A17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Tree>
    <p:extLst>
      <p:ext uri="{BB962C8B-B14F-4D97-AF65-F5344CB8AC3E}">
        <p14:creationId xmlns:p14="http://schemas.microsoft.com/office/powerpoint/2010/main" val="69452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538609"/>
          </a:xfrm>
          <a:prstGeom prst="rect">
            <a:avLst/>
          </a:prstGeom>
          <a:noFill/>
        </p:spPr>
        <p:txBody>
          <a:bodyPr wrap="square" rtlCol="0">
            <a:spAutoFit/>
          </a:bodyPr>
          <a:lstStyle/>
          <a:p>
            <a:r>
              <a:rPr lang="en-US" b="1" dirty="0">
                <a:latin typeface="Arial Narrow" pitchFamily="34" charset="0"/>
              </a:rPr>
              <a:t>Convection </a:t>
            </a:r>
            <a:r>
              <a:rPr lang="en-US" b="1" dirty="0" err="1">
                <a:latin typeface="Arial Narrow" pitchFamily="34" charset="0"/>
              </a:rPr>
              <a:t>prac</a:t>
            </a:r>
            <a:r>
              <a:rPr lang="en-US" b="1" dirty="0">
                <a:latin typeface="Arial Narrow" pitchFamily="34" charset="0"/>
              </a:rPr>
              <a:t> </a:t>
            </a:r>
            <a:r>
              <a:rPr lang="en-US" sz="1600" b="1" dirty="0">
                <a:latin typeface="Arial Narrow" pitchFamily="34" charset="0"/>
              </a:rPr>
              <a:t>– </a:t>
            </a:r>
            <a:r>
              <a:rPr lang="en-US" sz="1100" dirty="0">
                <a:highlight>
                  <a:srgbClr val="FFFF00"/>
                </a:highlight>
                <a:latin typeface="Arial Narrow" pitchFamily="34" charset="0"/>
              </a:rPr>
              <a:t>Investigate convection by conducting experiments.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5" name="Straight Connector 4">
            <a:extLst>
              <a:ext uri="{FF2B5EF4-FFF2-40B4-BE49-F238E27FC236}">
                <a16:creationId xmlns:a16="http://schemas.microsoft.com/office/drawing/2014/main" id="{4A6635D8-F45A-68C2-3151-3E1A955C111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F77C4AE-4528-1BEB-B434-28807D6EFFA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5C76BFF0-4B23-5BE3-0041-BD0D3ED85C7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spTree>
    <p:extLst>
      <p:ext uri="{BB962C8B-B14F-4D97-AF65-F5344CB8AC3E}">
        <p14:creationId xmlns:p14="http://schemas.microsoft.com/office/powerpoint/2010/main" val="411659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67324" y="141818"/>
            <a:ext cx="4365931" cy="677108"/>
          </a:xfrm>
          <a:prstGeom prst="rect">
            <a:avLst/>
          </a:prstGeom>
          <a:noFill/>
        </p:spPr>
        <p:txBody>
          <a:bodyPr wrap="square" rtlCol="0">
            <a:spAutoFit/>
          </a:bodyPr>
          <a:lstStyle/>
          <a:p>
            <a:r>
              <a:rPr lang="en-US" b="1" dirty="0">
                <a:latin typeface="Arial Narrow" pitchFamily="34" charset="0"/>
              </a:rPr>
              <a:t>Thermocline, hydrometer &amp; stratification </a:t>
            </a:r>
            <a:r>
              <a:rPr lang="en-US" sz="1600" b="1" dirty="0" err="1">
                <a:latin typeface="Arial Narrow" pitchFamily="34" charset="0"/>
              </a:rPr>
              <a:t>pracs</a:t>
            </a:r>
            <a:r>
              <a:rPr lang="en-US" sz="1600" b="1" dirty="0">
                <a:latin typeface="Arial Narrow" pitchFamily="34" charset="0"/>
              </a:rPr>
              <a:t> </a:t>
            </a:r>
          </a:p>
          <a:p>
            <a:r>
              <a:rPr lang="en-US" sz="1000" dirty="0">
                <a:highlight>
                  <a:srgbClr val="FFFF00"/>
                </a:highlight>
                <a:latin typeface="Arial Narrow" pitchFamily="34" charset="0"/>
              </a:rPr>
              <a:t>Investigate thermoclines (using ice and water, and hot and cold </a:t>
            </a:r>
            <a:r>
              <a:rPr lang="en-US" sz="1000" dirty="0" err="1">
                <a:highlight>
                  <a:srgbClr val="FFFF00"/>
                </a:highlight>
                <a:latin typeface="Arial Narrow" pitchFamily="34" charset="0"/>
              </a:rPr>
              <a:t>coloured</a:t>
            </a:r>
            <a:r>
              <a:rPr lang="en-US" sz="1000" dirty="0">
                <a:highlight>
                  <a:srgbClr val="FFFF00"/>
                </a:highlight>
                <a:latin typeface="Arial Narrow" pitchFamily="34" charset="0"/>
              </a:rPr>
              <a:t> water); salinity (using student-made straw hydrometers); stratification (using salt and fresh water). </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4685378-C508-3703-70B4-962DCDC3294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spTree>
    <p:extLst>
      <p:ext uri="{BB962C8B-B14F-4D97-AF65-F5344CB8AC3E}">
        <p14:creationId xmlns:p14="http://schemas.microsoft.com/office/powerpoint/2010/main" val="324418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300" y="152647"/>
            <a:ext cx="4191130" cy="707886"/>
          </a:xfrm>
          <a:prstGeom prst="rect">
            <a:avLst/>
          </a:prstGeom>
          <a:noFill/>
        </p:spPr>
        <p:txBody>
          <a:bodyPr wrap="square" rtlCol="0">
            <a:spAutoFit/>
          </a:bodyPr>
          <a:lstStyle/>
          <a:p>
            <a:pPr algn="ctr"/>
            <a:r>
              <a:rPr lang="en-US" sz="2000" b="1" dirty="0">
                <a:latin typeface="Arial Narrow" pitchFamily="34" charset="0"/>
              </a:rPr>
              <a:t>Unit 1 Topic 2: The dynamic shore</a:t>
            </a:r>
          </a:p>
          <a:p>
            <a:pPr algn="ctr"/>
            <a:r>
              <a:rPr lang="en-US" sz="2000" b="1" dirty="0">
                <a:highlight>
                  <a:srgbClr val="FFFF00"/>
                </a:highlight>
                <a:latin typeface="Arial Narrow" pitchFamily="34" charset="0"/>
              </a:rPr>
              <a:t> Science Understanding </a:t>
            </a:r>
            <a:endParaRPr lang="en-US" sz="28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1" name="Picture 10">
            <a:extLst>
              <a:ext uri="{FF2B5EF4-FFF2-40B4-BE49-F238E27FC236}">
                <a16:creationId xmlns:a16="http://schemas.microsoft.com/office/drawing/2014/main" id="{95FD21B6-7D56-D151-82B7-E51C910EE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55" y="1155348"/>
            <a:ext cx="4604229" cy="4856812"/>
          </a:xfrm>
          <a:prstGeom prst="rect">
            <a:avLst/>
          </a:prstGeom>
        </p:spPr>
      </p:pic>
      <p:pic>
        <p:nvPicPr>
          <p:cNvPr id="15" name="Picture 14">
            <a:extLst>
              <a:ext uri="{FF2B5EF4-FFF2-40B4-BE49-F238E27FC236}">
                <a16:creationId xmlns:a16="http://schemas.microsoft.com/office/drawing/2014/main" id="{9023031C-9B00-0956-A326-37378BADD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58" y="6033629"/>
            <a:ext cx="4391246" cy="2669473"/>
          </a:xfrm>
          <a:prstGeom prst="rect">
            <a:avLst/>
          </a:prstGeom>
        </p:spPr>
      </p:pic>
      <p:cxnSp>
        <p:nvCxnSpPr>
          <p:cNvPr id="10" name="Straight Connector 9">
            <a:extLst>
              <a:ext uri="{FF2B5EF4-FFF2-40B4-BE49-F238E27FC236}">
                <a16:creationId xmlns:a16="http://schemas.microsoft.com/office/drawing/2014/main" id="{4ED995D4-5BE9-F1FA-0B74-92A54C7F047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CB3CEDF5-C13C-D4D6-4408-5AC53763F3F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EC914BE6-F125-763E-8DD8-99DA6801CDD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74958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3906388"/>
              </p:ext>
            </p:extLst>
          </p:nvPr>
        </p:nvGraphicFramePr>
        <p:xfrm>
          <a:off x="589346" y="4141759"/>
          <a:ext cx="5710478" cy="4181042"/>
        </p:xfrm>
        <a:graphic>
          <a:graphicData uri="http://schemas.openxmlformats.org/drawingml/2006/table">
            <a:tbl>
              <a:tblPr firstRow="1" bandRow="1">
                <a:effectLst/>
                <a:tableStyleId>{5940675A-B579-460E-94D1-54222C63F5DA}</a:tableStyleId>
              </a:tblPr>
              <a:tblGrid>
                <a:gridCol w="96744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3230864">
                  <a:extLst>
                    <a:ext uri="{9D8B030D-6E8A-4147-A177-3AD203B41FA5}">
                      <a16:colId xmlns:a16="http://schemas.microsoft.com/office/drawing/2014/main" val="20002"/>
                    </a:ext>
                  </a:extLst>
                </a:gridCol>
              </a:tblGrid>
              <a:tr h="648425">
                <a:tc>
                  <a:txBody>
                    <a:bodyPr/>
                    <a:lstStyle/>
                    <a:p>
                      <a:pPr algn="ctr"/>
                      <a:r>
                        <a:rPr lang="en-AU" sz="1200" b="1" dirty="0">
                          <a:latin typeface="Arial Narrow" panose="020B0606020202030204" pitchFamily="34" charset="0"/>
                        </a:rPr>
                        <a:t>Factors </a:t>
                      </a:r>
                      <a:r>
                        <a:rPr lang="en-AU" sz="1200" b="0" dirty="0">
                          <a:latin typeface="Arial Narrow" panose="020B0606020202030204" pitchFamily="34" charset="0"/>
                        </a:rPr>
                        <a:t>shaping our </a:t>
                      </a:r>
                      <a:r>
                        <a:rPr lang="en-AU" sz="1200" b="0" baseline="0" dirty="0">
                          <a:latin typeface="Arial Narrow" panose="020B0606020202030204" pitchFamily="34" charset="0"/>
                        </a:rPr>
                        <a:t>coastlines</a:t>
                      </a:r>
                      <a:endParaRPr lang="en-AU" sz="1200" b="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How?</a:t>
                      </a:r>
                    </a:p>
                  </a:txBody>
                  <a:tcPr>
                    <a:solidFill>
                      <a:schemeClr val="bg1">
                        <a:lumMod val="85000"/>
                      </a:schemeClr>
                    </a:solidFill>
                  </a:tcPr>
                </a:tc>
                <a:tc>
                  <a:txBody>
                    <a:bodyPr/>
                    <a:lstStyle/>
                    <a:p>
                      <a:pPr algn="ctr"/>
                      <a:r>
                        <a:rPr lang="en-AU" sz="1200" b="1" u="sng" dirty="0">
                          <a:latin typeface="Arial Narrow" panose="020B0606020202030204" pitchFamily="34" charset="0"/>
                        </a:rPr>
                        <a:t>Provide</a:t>
                      </a:r>
                      <a:r>
                        <a:rPr lang="en-AU" sz="1200" b="1" u="sng" baseline="0" dirty="0">
                          <a:latin typeface="Arial Narrow" panose="020B0606020202030204" pitchFamily="34" charset="0"/>
                        </a:rPr>
                        <a:t> O</a:t>
                      </a:r>
                      <a:r>
                        <a:rPr lang="en-AU" sz="1200" b="1" u="sng" dirty="0">
                          <a:latin typeface="Arial Narrow" panose="020B0606020202030204" pitchFamily="34" charset="0"/>
                        </a:rPr>
                        <a:t>ne Example</a:t>
                      </a:r>
                      <a:r>
                        <a:rPr lang="en-AU" sz="1200" b="1" baseline="0" dirty="0">
                          <a:latin typeface="Arial Narrow" panose="020B0606020202030204" pitchFamily="34" charset="0"/>
                        </a:rPr>
                        <a:t> of a </a:t>
                      </a:r>
                      <a:r>
                        <a:rPr lang="en-AU" sz="1200" b="1" dirty="0">
                          <a:latin typeface="Arial Narrow" panose="020B0606020202030204" pitchFamily="34" charset="0"/>
                        </a:rPr>
                        <a:t>coastline feature </a:t>
                      </a:r>
                      <a:br>
                        <a:rPr lang="en-AU" sz="1200" b="1" dirty="0">
                          <a:latin typeface="Arial Narrow" panose="020B0606020202030204" pitchFamily="34" charset="0"/>
                        </a:rPr>
                      </a:br>
                      <a:r>
                        <a:rPr lang="en-AU" sz="1200" b="1" dirty="0">
                          <a:latin typeface="Arial Narrow" panose="020B0606020202030204" pitchFamily="34" charset="0"/>
                        </a:rPr>
                        <a:t>(living</a:t>
                      </a:r>
                      <a:r>
                        <a:rPr lang="en-AU" sz="1200" b="1" baseline="0" dirty="0">
                          <a:latin typeface="Arial Narrow" panose="020B0606020202030204" pitchFamily="34" charset="0"/>
                        </a:rPr>
                        <a:t> or non-living) </a:t>
                      </a:r>
                      <a:r>
                        <a:rPr lang="en-AU" sz="1200" b="1" dirty="0">
                          <a:latin typeface="Arial Narrow" panose="020B0606020202030204" pitchFamily="34" charset="0"/>
                        </a:rPr>
                        <a:t>in</a:t>
                      </a:r>
                      <a:r>
                        <a:rPr lang="en-AU" sz="1200" b="1" i="0" dirty="0">
                          <a:latin typeface="Arial Narrow" panose="020B0606020202030204" pitchFamily="34" charset="0"/>
                        </a:rPr>
                        <a:t> your</a:t>
                      </a:r>
                      <a:r>
                        <a:rPr lang="en-AU" sz="1200" b="1" i="0" baseline="0" dirty="0">
                          <a:latin typeface="Arial Narrow" panose="020B0606020202030204" pitchFamily="34" charset="0"/>
                        </a:rPr>
                        <a:t> </a:t>
                      </a:r>
                      <a:r>
                        <a:rPr lang="en-AU" sz="1200" b="1" dirty="0">
                          <a:latin typeface="Arial Narrow" panose="020B0606020202030204" pitchFamily="34" charset="0"/>
                        </a:rPr>
                        <a:t>region </a:t>
                      </a:r>
                      <a:br>
                        <a:rPr lang="en-AU" sz="1200" b="1" dirty="0">
                          <a:latin typeface="Arial Narrow" panose="020B0606020202030204" pitchFamily="34" charset="0"/>
                        </a:rPr>
                      </a:br>
                      <a:r>
                        <a:rPr lang="en-AU" sz="1200" b="1" dirty="0">
                          <a:latin typeface="Arial Narrow" panose="020B0606020202030204" pitchFamily="34" charset="0"/>
                        </a:rPr>
                        <a:t>that only </a:t>
                      </a:r>
                      <a:r>
                        <a:rPr lang="en-AU" sz="1200" b="1" baseline="0" dirty="0">
                          <a:latin typeface="Arial Narrow" panose="020B0606020202030204" pitchFamily="34" charset="0"/>
                        </a:rPr>
                        <a:t>exists </a:t>
                      </a:r>
                      <a:r>
                        <a:rPr lang="en-AU" sz="1200" b="1" i="1" baseline="0" dirty="0">
                          <a:latin typeface="Arial Narrow" panose="020B0606020202030204" pitchFamily="34" charset="0"/>
                        </a:rPr>
                        <a:t>because of </a:t>
                      </a:r>
                      <a:r>
                        <a:rPr lang="en-AU" sz="1200" b="1" baseline="0" dirty="0">
                          <a:latin typeface="Arial Narrow" panose="020B0606020202030204" pitchFamily="34" charset="0"/>
                        </a:rPr>
                        <a:t>this </a:t>
                      </a:r>
                      <a:r>
                        <a:rPr lang="en-AU" sz="1200" b="1" dirty="0">
                          <a:latin typeface="Arial Narrow" panose="020B0606020202030204" pitchFamily="34" charset="0"/>
                        </a:rPr>
                        <a:t>factor </a:t>
                      </a:r>
                      <a:endParaRPr lang="en-AU" sz="9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677245">
                <a:tc>
                  <a:txBody>
                    <a:bodyPr/>
                    <a:lstStyle/>
                    <a:p>
                      <a:pPr algn="ctr"/>
                      <a:r>
                        <a:rPr lang="en-AU" sz="1200" dirty="0">
                          <a:solidFill>
                            <a:schemeClr val="tx1"/>
                          </a:solidFill>
                          <a:latin typeface="Arial Narrow" panose="020B0606020202030204" pitchFamily="34" charset="0"/>
                        </a:rPr>
                        <a:t>Tectonic </a:t>
                      </a:r>
                      <a:br>
                        <a:rPr lang="en-AU" sz="1200" dirty="0">
                          <a:solidFill>
                            <a:schemeClr val="tx1"/>
                          </a:solidFill>
                          <a:latin typeface="Arial Narrow" panose="020B0606020202030204" pitchFamily="34" charset="0"/>
                        </a:rPr>
                      </a:br>
                      <a:r>
                        <a:rPr lang="en-AU" sz="1200" dirty="0">
                          <a:solidFill>
                            <a:schemeClr val="tx1"/>
                          </a:solidFill>
                          <a:latin typeface="Arial Narrow" panose="020B0606020202030204" pitchFamily="34" charset="0"/>
                        </a:rPr>
                        <a:t>Plate Movements </a:t>
                      </a:r>
                    </a:p>
                  </a:txBody>
                  <a:tcPr/>
                </a:tc>
                <a:tc>
                  <a:txBody>
                    <a:bodyPr/>
                    <a:lstStyle/>
                    <a:p>
                      <a:r>
                        <a:rPr lang="en-AU" sz="1000" baseline="0" dirty="0">
                          <a:solidFill>
                            <a:schemeClr val="tx1"/>
                          </a:solidFill>
                          <a:latin typeface="Arial Narrow" panose="020B0606020202030204" pitchFamily="34" charset="0"/>
                        </a:rPr>
                        <a:t>Tectonic plate movements create mountain ranges,  islands, headlands and underwater bathymetry</a:t>
                      </a:r>
                    </a:p>
                  </a:txBody>
                  <a:tcPr/>
                </a:tc>
                <a:tc>
                  <a:txBody>
                    <a:bodyPr/>
                    <a:lstStyle/>
                    <a:p>
                      <a:pPr marL="0" indent="0">
                        <a:buFont typeface="Arial" panose="020B0604020202020204" pitchFamily="34" charset="0"/>
                        <a:buNone/>
                      </a:pPr>
                      <a:r>
                        <a:rPr lang="en-AU" sz="1200" dirty="0">
                          <a:solidFill>
                            <a:schemeClr val="tx1"/>
                          </a:solidFill>
                          <a:latin typeface="Arial Narrow" panose="020B0606020202030204" pitchFamily="34" charset="0"/>
                        </a:rPr>
                        <a:t> </a:t>
                      </a:r>
                      <a:r>
                        <a:rPr lang="en-AU" sz="1000" dirty="0">
                          <a:solidFill>
                            <a:schemeClr val="tx1"/>
                          </a:solidFill>
                          <a:latin typeface="Arial Narrow" panose="020B0606020202030204" pitchFamily="34" charset="0"/>
                        </a:rPr>
                        <a:t>Q. Any large mountain </a:t>
                      </a:r>
                      <a:r>
                        <a:rPr lang="en-AU" sz="1000" baseline="0" dirty="0">
                          <a:solidFill>
                            <a:schemeClr val="tx1"/>
                          </a:solidFill>
                          <a:latin typeface="Arial Narrow" panose="020B0606020202030204" pitchFamily="34" charset="0"/>
                        </a:rPr>
                        <a:t>ranges, islands or headlands</a:t>
                      </a:r>
                    </a:p>
                  </a:txBody>
                  <a:tcPr/>
                </a:tc>
                <a:extLst>
                  <a:ext uri="{0D108BD9-81ED-4DB2-BD59-A6C34878D82A}">
                    <a16:rowId xmlns:a16="http://schemas.microsoft.com/office/drawing/2014/main" val="10001"/>
                  </a:ext>
                </a:extLst>
              </a:tr>
              <a:tr h="648425">
                <a:tc>
                  <a:txBody>
                    <a:bodyPr/>
                    <a:lstStyle/>
                    <a:p>
                      <a:pPr algn="ctr"/>
                      <a:r>
                        <a:rPr lang="en-AU" sz="1200" dirty="0">
                          <a:solidFill>
                            <a:schemeClr val="tx1"/>
                          </a:solidFill>
                          <a:latin typeface="Arial Narrow" panose="020B0606020202030204" pitchFamily="34" charset="0"/>
                        </a:rPr>
                        <a:t>Shifts in Climate</a:t>
                      </a:r>
                      <a:r>
                        <a:rPr lang="en-AU" sz="1200" baseline="0" dirty="0">
                          <a:solidFill>
                            <a:schemeClr val="tx1"/>
                          </a:solidFill>
                          <a:latin typeface="Arial Narrow" panose="020B0606020202030204" pitchFamily="34" charset="0"/>
                        </a:rPr>
                        <a:t> Patterns </a:t>
                      </a:r>
                    </a:p>
                  </a:txBody>
                  <a:tcPr/>
                </a:tc>
                <a:tc>
                  <a:txBody>
                    <a:bodyPr/>
                    <a:lstStyle/>
                    <a:p>
                      <a:r>
                        <a:rPr lang="en-AU" sz="1000" baseline="0" dirty="0">
                          <a:solidFill>
                            <a:schemeClr val="tx1"/>
                          </a:solidFill>
                          <a:latin typeface="Arial Narrow" panose="020B0606020202030204" pitchFamily="34" charset="0"/>
                        </a:rPr>
                        <a:t>Climate (average rainfall and temperature) determines what plants and animals live and thrive best there.</a:t>
                      </a:r>
                    </a:p>
                  </a:txBody>
                  <a:tcPr/>
                </a:tc>
                <a:tc>
                  <a:txBody>
                    <a:bodyPr/>
                    <a:lstStyle/>
                    <a:p>
                      <a:r>
                        <a:rPr lang="en-AU" sz="1000" dirty="0">
                          <a:solidFill>
                            <a:schemeClr val="tx1"/>
                          </a:solidFill>
                          <a:latin typeface="Arial Narrow" panose="020B0606020202030204" pitchFamily="34" charset="0"/>
                        </a:rPr>
                        <a:t>Q.</a:t>
                      </a:r>
                      <a:r>
                        <a:rPr lang="en-AU" sz="1000" baseline="0" dirty="0">
                          <a:solidFill>
                            <a:schemeClr val="tx1"/>
                          </a:solidFill>
                          <a:latin typeface="Arial Narrow" panose="020B0606020202030204" pitchFamily="34" charset="0"/>
                        </a:rPr>
                        <a:t> Any rainforests? Coral bleaching? Flora/fauna?</a:t>
                      </a:r>
                    </a:p>
                  </a:txBody>
                  <a:tcPr/>
                </a:tc>
                <a:extLst>
                  <a:ext uri="{0D108BD9-81ED-4DB2-BD59-A6C34878D82A}">
                    <a16:rowId xmlns:a16="http://schemas.microsoft.com/office/drawing/2014/main" val="10002"/>
                  </a:ext>
                </a:extLst>
              </a:tr>
              <a:tr h="710179">
                <a:tc>
                  <a:txBody>
                    <a:bodyPr/>
                    <a:lstStyle/>
                    <a:p>
                      <a:pPr algn="ctr"/>
                      <a:r>
                        <a:rPr lang="en-AU" sz="1200" dirty="0">
                          <a:solidFill>
                            <a:schemeClr val="tx1"/>
                          </a:solidFill>
                          <a:latin typeface="Arial Narrow" panose="020B0606020202030204" pitchFamily="34" charset="0"/>
                        </a:rPr>
                        <a:t>Sea </a:t>
                      </a:r>
                      <a:br>
                        <a:rPr lang="en-AU" sz="1200" dirty="0">
                          <a:solidFill>
                            <a:schemeClr val="tx1"/>
                          </a:solidFill>
                          <a:latin typeface="Arial Narrow" panose="020B0606020202030204" pitchFamily="34" charset="0"/>
                        </a:rPr>
                      </a:br>
                      <a:r>
                        <a:rPr lang="en-AU" sz="1200" dirty="0">
                          <a:solidFill>
                            <a:schemeClr val="tx1"/>
                          </a:solidFill>
                          <a:latin typeface="Arial Narrow" panose="020B0606020202030204" pitchFamily="34" charset="0"/>
                        </a:rPr>
                        <a:t>Level</a:t>
                      </a:r>
                      <a:r>
                        <a:rPr lang="en-AU" sz="1200" baseline="0" dirty="0">
                          <a:solidFill>
                            <a:schemeClr val="tx1"/>
                          </a:solidFill>
                          <a:latin typeface="Arial Narrow" panose="020B0606020202030204" pitchFamily="34" charset="0"/>
                        </a:rPr>
                        <a:t> </a:t>
                      </a:r>
                      <a:br>
                        <a:rPr lang="en-AU" sz="1200" baseline="0" dirty="0">
                          <a:solidFill>
                            <a:schemeClr val="tx1"/>
                          </a:solidFill>
                          <a:latin typeface="Arial Narrow" panose="020B0606020202030204" pitchFamily="34" charset="0"/>
                        </a:rPr>
                      </a:br>
                      <a:r>
                        <a:rPr lang="en-AU" sz="1200" baseline="0" dirty="0">
                          <a:solidFill>
                            <a:schemeClr val="tx1"/>
                          </a:solidFill>
                          <a:latin typeface="Arial Narrow" panose="020B0606020202030204" pitchFamily="34" charset="0"/>
                        </a:rPr>
                        <a:t>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aseline="0" dirty="0">
                          <a:solidFill>
                            <a:schemeClr val="tx1"/>
                          </a:solidFill>
                          <a:latin typeface="Arial Narrow" panose="020B0606020202030204" pitchFamily="34" charset="0"/>
                        </a:rPr>
                        <a:t>Sea Level </a:t>
                      </a:r>
                      <a:r>
                        <a:rPr lang="en-AU" sz="1000" b="1" baseline="0" dirty="0">
                          <a:solidFill>
                            <a:schemeClr val="tx1"/>
                          </a:solidFill>
                          <a:latin typeface="Arial Narrow" panose="020B0606020202030204" pitchFamily="34" charset="0"/>
                        </a:rPr>
                        <a:t>rise</a:t>
                      </a:r>
                      <a:r>
                        <a:rPr lang="en-AU" sz="1000" baseline="0" dirty="0">
                          <a:solidFill>
                            <a:schemeClr val="tx1"/>
                          </a:solidFill>
                          <a:latin typeface="Arial Narrow" panose="020B0606020202030204" pitchFamily="34" charset="0"/>
                        </a:rPr>
                        <a:t> </a:t>
                      </a:r>
                      <a:r>
                        <a:rPr lang="en-AU" sz="1000" i="1" baseline="0" dirty="0">
                          <a:solidFill>
                            <a:schemeClr val="tx1"/>
                          </a:solidFill>
                          <a:latin typeface="Arial Narrow" panose="020B0606020202030204" pitchFamily="34" charset="0"/>
                        </a:rPr>
                        <a:t>submerges</a:t>
                      </a:r>
                      <a:r>
                        <a:rPr lang="en-AU" sz="1000" baseline="0" dirty="0">
                          <a:solidFill>
                            <a:schemeClr val="tx1"/>
                          </a:solidFill>
                          <a:latin typeface="Arial Narrow" panose="020B0606020202030204" pitchFamily="34" charset="0"/>
                        </a:rPr>
                        <a:t> the coastline. Whereas, sea level </a:t>
                      </a:r>
                      <a:r>
                        <a:rPr lang="en-AU" sz="1000" b="1" baseline="0" dirty="0">
                          <a:solidFill>
                            <a:schemeClr val="tx1"/>
                          </a:solidFill>
                          <a:latin typeface="Arial Narrow" panose="020B0606020202030204" pitchFamily="34" charset="0"/>
                        </a:rPr>
                        <a:t>fall</a:t>
                      </a:r>
                      <a:r>
                        <a:rPr lang="en-AU" sz="1000" baseline="0" dirty="0">
                          <a:solidFill>
                            <a:schemeClr val="tx1"/>
                          </a:solidFill>
                          <a:latin typeface="Arial Narrow" panose="020B0606020202030204" pitchFamily="34" charset="0"/>
                        </a:rPr>
                        <a:t> </a:t>
                      </a:r>
                      <a:r>
                        <a:rPr lang="en-AU" sz="1000" i="1" baseline="0" dirty="0">
                          <a:solidFill>
                            <a:schemeClr val="tx1"/>
                          </a:solidFill>
                          <a:latin typeface="Arial Narrow" panose="020B0606020202030204" pitchFamily="34" charset="0"/>
                        </a:rPr>
                        <a:t>exposes</a:t>
                      </a:r>
                      <a:r>
                        <a:rPr lang="en-AU" sz="1000" baseline="0" dirty="0">
                          <a:solidFill>
                            <a:schemeClr val="tx1"/>
                          </a:solidFill>
                          <a:latin typeface="Arial Narrow" panose="020B0606020202030204" pitchFamily="34" charset="0"/>
                        </a:rPr>
                        <a:t> the coastline to the elements.</a:t>
                      </a:r>
                    </a:p>
                  </a:txBody>
                  <a:tcPr/>
                </a:tc>
                <a:tc>
                  <a:txBody>
                    <a:bodyPr/>
                    <a:lstStyle/>
                    <a:p>
                      <a:pPr marL="0" indent="0">
                        <a:buFont typeface="Arial" panose="020B0604020202020204" pitchFamily="34" charset="0"/>
                        <a:buNone/>
                      </a:pPr>
                      <a:r>
                        <a:rPr lang="en-AU" sz="1000" dirty="0">
                          <a:solidFill>
                            <a:schemeClr val="tx1"/>
                          </a:solidFill>
                          <a:latin typeface="Arial Narrow" panose="020B0606020202030204" pitchFamily="34" charset="0"/>
                        </a:rPr>
                        <a:t>Q. Any extensive</a:t>
                      </a:r>
                      <a:r>
                        <a:rPr lang="en-AU" sz="1000" baseline="0" dirty="0">
                          <a:solidFill>
                            <a:schemeClr val="tx1"/>
                          </a:solidFill>
                          <a:latin typeface="Arial Narrow" panose="020B0606020202030204" pitchFamily="34" charset="0"/>
                        </a:rPr>
                        <a:t> shallow area? Any elevated, layered cliffs?</a:t>
                      </a:r>
                    </a:p>
                    <a:p>
                      <a:pPr marL="0" indent="0">
                        <a:buFont typeface="Arial" panose="020B0604020202020204" pitchFamily="34" charset="0"/>
                        <a:buNone/>
                      </a:pPr>
                      <a:endParaRPr lang="en-AU" sz="1200" baseline="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710179">
                <a:tc>
                  <a:txBody>
                    <a:bodyPr/>
                    <a:lstStyle/>
                    <a:p>
                      <a:pPr algn="ctr"/>
                      <a:r>
                        <a:rPr lang="en-AU" sz="1200" dirty="0">
                          <a:solidFill>
                            <a:schemeClr val="tx1"/>
                          </a:solidFill>
                          <a:latin typeface="Arial Narrow" panose="020B0606020202030204" pitchFamily="34" charset="0"/>
                        </a:rPr>
                        <a:t>Weather</a:t>
                      </a:r>
                      <a:r>
                        <a:rPr lang="en-AU" sz="1200" baseline="0" dirty="0">
                          <a:solidFill>
                            <a:schemeClr val="tx1"/>
                          </a:solidFill>
                          <a:latin typeface="Arial Narrow" panose="020B0606020202030204" pitchFamily="34" charset="0"/>
                        </a:rPr>
                        <a:t> </a:t>
                      </a:r>
                      <a:r>
                        <a:rPr lang="en-AU" sz="1200" u="none" baseline="0" dirty="0">
                          <a:solidFill>
                            <a:schemeClr val="tx1"/>
                          </a:solidFill>
                          <a:latin typeface="Arial Narrow" panose="020B0606020202030204" pitchFamily="34" charset="0"/>
                        </a:rPr>
                        <a:t>Patterns </a:t>
                      </a:r>
                      <a:endParaRPr lang="en-AU" sz="1200" u="none" dirty="0">
                        <a:solidFill>
                          <a:schemeClr val="tx1"/>
                        </a:solidFill>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latin typeface="Arial Narrow" panose="020B0606020202030204" pitchFamily="34" charset="0"/>
                        </a:rPr>
                        <a:t>Weather</a:t>
                      </a:r>
                      <a:r>
                        <a:rPr lang="en-AU" sz="1000" baseline="0" dirty="0">
                          <a:solidFill>
                            <a:schemeClr val="tx1"/>
                          </a:solidFill>
                          <a:latin typeface="Arial Narrow" panose="020B0606020202030204" pitchFamily="34" charset="0"/>
                        </a:rPr>
                        <a:t> patterns d</a:t>
                      </a:r>
                      <a:r>
                        <a:rPr lang="en-AU" sz="1000" dirty="0">
                          <a:solidFill>
                            <a:schemeClr val="tx1"/>
                          </a:solidFill>
                          <a:latin typeface="Arial Narrow" panose="020B0606020202030204" pitchFamily="34" charset="0"/>
                        </a:rPr>
                        <a:t>etermine</a:t>
                      </a:r>
                      <a:r>
                        <a:rPr lang="en-AU" sz="1000" baseline="0" dirty="0">
                          <a:solidFill>
                            <a:schemeClr val="tx1"/>
                          </a:solidFill>
                          <a:latin typeface="Arial Narrow" panose="020B0606020202030204" pitchFamily="34" charset="0"/>
                        </a:rPr>
                        <a:t> the amount of</a:t>
                      </a:r>
                      <a:r>
                        <a:rPr lang="en-AU" sz="1000" b="1" baseline="0" dirty="0">
                          <a:solidFill>
                            <a:schemeClr val="tx1"/>
                          </a:solidFill>
                          <a:latin typeface="Arial Narrow" panose="020B0606020202030204" pitchFamily="34" charset="0"/>
                        </a:rPr>
                        <a:t> rain </a:t>
                      </a:r>
                      <a:r>
                        <a:rPr lang="en-AU" sz="1000" b="0" baseline="0" dirty="0">
                          <a:solidFill>
                            <a:schemeClr val="tx1"/>
                          </a:solidFill>
                          <a:latin typeface="Arial Narrow" panose="020B0606020202030204" pitchFamily="34" charset="0"/>
                        </a:rPr>
                        <a:t>that falls</a:t>
                      </a:r>
                      <a:r>
                        <a:rPr lang="en-AU" sz="1000" baseline="0" dirty="0">
                          <a:solidFill>
                            <a:schemeClr val="tx1"/>
                          </a:solidFill>
                          <a:latin typeface="Arial Narrow" panose="020B0606020202030204" pitchFamily="34" charset="0"/>
                        </a:rPr>
                        <a:t>, as well as the direction and the energy of the </a:t>
                      </a:r>
                      <a:r>
                        <a:rPr lang="en-AU" sz="1000" b="1" baseline="0" dirty="0">
                          <a:solidFill>
                            <a:schemeClr val="tx1"/>
                          </a:solidFill>
                          <a:latin typeface="Arial Narrow" panose="020B0606020202030204" pitchFamily="34" charset="0"/>
                        </a:rPr>
                        <a:t>wind. </a:t>
                      </a:r>
                      <a:endParaRPr lang="en-AU" sz="1000" dirty="0">
                        <a:solidFill>
                          <a:schemeClr val="tx1"/>
                        </a:solidFill>
                        <a:latin typeface="Arial Narrow" panose="020B0606020202030204" pitchFamily="34" charset="0"/>
                      </a:endParaRPr>
                    </a:p>
                  </a:txBody>
                  <a:tcPr/>
                </a:tc>
                <a:tc>
                  <a:txBody>
                    <a:bodyPr/>
                    <a:lstStyle/>
                    <a:p>
                      <a:r>
                        <a:rPr lang="en-AU" sz="1000" dirty="0">
                          <a:solidFill>
                            <a:schemeClr val="tx1"/>
                          </a:solidFill>
                          <a:latin typeface="Arial Narrow" panose="020B0606020202030204" pitchFamily="34" charset="0"/>
                        </a:rPr>
                        <a:t>Q.</a:t>
                      </a:r>
                      <a:r>
                        <a:rPr lang="en-AU" sz="1000" baseline="0" dirty="0">
                          <a:solidFill>
                            <a:schemeClr val="tx1"/>
                          </a:solidFill>
                          <a:latin typeface="Arial Narrow" panose="020B0606020202030204" pitchFamily="34" charset="0"/>
                        </a:rPr>
                        <a:t> Any big rivers (from lots of rain)? Is it wind-swept?</a:t>
                      </a:r>
                    </a:p>
                  </a:txBody>
                  <a:tcPr/>
                </a:tc>
                <a:extLst>
                  <a:ext uri="{0D108BD9-81ED-4DB2-BD59-A6C34878D82A}">
                    <a16:rowId xmlns:a16="http://schemas.microsoft.com/office/drawing/2014/main" val="10004"/>
                  </a:ext>
                </a:extLst>
              </a:tr>
              <a:tr h="710179">
                <a:tc>
                  <a:txBody>
                    <a:bodyPr/>
                    <a:lstStyle/>
                    <a:p>
                      <a:pPr algn="ctr"/>
                      <a:r>
                        <a:rPr lang="en-AU" sz="1200" dirty="0">
                          <a:solidFill>
                            <a:schemeClr val="tx1"/>
                          </a:solidFill>
                          <a:latin typeface="Arial Narrow" panose="020B0606020202030204" pitchFamily="34" charset="0"/>
                        </a:rPr>
                        <a:t>Movements of Sediment and Water</a:t>
                      </a:r>
                    </a:p>
                  </a:txBody>
                  <a:tcPr/>
                </a:tc>
                <a:tc>
                  <a:txBody>
                    <a:bodyPr/>
                    <a:lstStyle/>
                    <a:p>
                      <a:r>
                        <a:rPr lang="en-AU" sz="1000" dirty="0">
                          <a:solidFill>
                            <a:schemeClr val="tx1"/>
                          </a:solidFill>
                          <a:latin typeface="Arial Narrow" panose="020B0606020202030204" pitchFamily="34" charset="0"/>
                        </a:rPr>
                        <a:t>Waves</a:t>
                      </a:r>
                      <a:r>
                        <a:rPr lang="en-AU" sz="1000" baseline="0" dirty="0">
                          <a:solidFill>
                            <a:schemeClr val="tx1"/>
                          </a:solidFill>
                          <a:latin typeface="Arial Narrow" panose="020B0606020202030204" pitchFamily="34" charset="0"/>
                        </a:rPr>
                        <a:t> and currents move, and drop, sediment  </a:t>
                      </a:r>
                      <a:br>
                        <a:rPr lang="en-AU" sz="1000" baseline="0" dirty="0">
                          <a:solidFill>
                            <a:schemeClr val="tx1"/>
                          </a:solidFill>
                          <a:latin typeface="Arial Narrow" panose="020B0606020202030204" pitchFamily="34" charset="0"/>
                        </a:rPr>
                      </a:br>
                      <a:r>
                        <a:rPr lang="en-AU" sz="1000" baseline="0" dirty="0">
                          <a:solidFill>
                            <a:schemeClr val="tx1"/>
                          </a:solidFill>
                          <a:latin typeface="Arial Narrow" panose="020B0606020202030204" pitchFamily="34" charset="0"/>
                        </a:rPr>
                        <a:t>(i.e. sand, mud, gravel, etc.). </a:t>
                      </a:r>
                    </a:p>
                  </a:txBody>
                  <a:tcPr/>
                </a:tc>
                <a:tc>
                  <a:txBody>
                    <a:bodyPr/>
                    <a:lstStyle/>
                    <a:p>
                      <a:r>
                        <a:rPr lang="en-AU" sz="1000" dirty="0">
                          <a:solidFill>
                            <a:schemeClr val="tx1"/>
                          </a:solidFill>
                          <a:latin typeface="Arial Narrow" panose="020B0606020202030204" pitchFamily="34" charset="0"/>
                        </a:rPr>
                        <a:t>Q. Where do</a:t>
                      </a:r>
                      <a:r>
                        <a:rPr lang="en-AU" sz="1000" baseline="0" dirty="0">
                          <a:solidFill>
                            <a:schemeClr val="tx1"/>
                          </a:solidFill>
                          <a:latin typeface="Arial Narrow" panose="020B0606020202030204" pitchFamily="34" charset="0"/>
                        </a:rPr>
                        <a:t> you find lots of</a:t>
                      </a:r>
                      <a:r>
                        <a:rPr lang="en-AU" sz="1000" dirty="0">
                          <a:solidFill>
                            <a:schemeClr val="tx1"/>
                          </a:solidFill>
                          <a:latin typeface="Arial Narrow" panose="020B0606020202030204" pitchFamily="34" charset="0"/>
                        </a:rPr>
                        <a:t> sand</a:t>
                      </a:r>
                      <a:r>
                        <a:rPr lang="en-AU" sz="1000" baseline="0" dirty="0">
                          <a:solidFill>
                            <a:schemeClr val="tx1"/>
                          </a:solidFill>
                          <a:latin typeface="Arial Narrow" panose="020B0606020202030204" pitchFamily="34" charset="0"/>
                        </a:rPr>
                        <a:t> or </a:t>
                      </a:r>
                      <a:r>
                        <a:rPr lang="en-AU" sz="1000" dirty="0">
                          <a:solidFill>
                            <a:schemeClr val="tx1"/>
                          </a:solidFill>
                          <a:latin typeface="Arial Narrow" panose="020B0606020202030204" pitchFamily="34" charset="0"/>
                        </a:rPr>
                        <a:t>mud</a:t>
                      </a:r>
                      <a:r>
                        <a:rPr lang="en-AU" sz="1000" baseline="0" dirty="0">
                          <a:solidFill>
                            <a:schemeClr val="tx1"/>
                          </a:solidFill>
                          <a:latin typeface="Arial Narrow" panose="020B0606020202030204" pitchFamily="34" charset="0"/>
                        </a:rPr>
                        <a:t> or </a:t>
                      </a:r>
                      <a:r>
                        <a:rPr lang="en-AU" sz="1000" dirty="0">
                          <a:solidFill>
                            <a:schemeClr val="tx1"/>
                          </a:solidFill>
                          <a:latin typeface="Arial Narrow" panose="020B0606020202030204" pitchFamily="34" charset="0"/>
                        </a:rPr>
                        <a:t>gravel?</a:t>
                      </a:r>
                    </a:p>
                    <a:p>
                      <a:pPr marL="0" indent="0">
                        <a:buFont typeface="Arial" panose="020B0604020202020204" pitchFamily="34" charset="0"/>
                        <a:buNone/>
                      </a:pPr>
                      <a:endParaRPr lang="en-AU" sz="1000" dirty="0">
                        <a:solidFill>
                          <a:schemeClr val="bg1">
                            <a:lumMod val="50000"/>
                          </a:schemeClr>
                        </a:solidFill>
                        <a:latin typeface="Arial Narrow" panose="020B0606020202030204" pitchFamily="34" charset="0"/>
                      </a:endParaRP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514459" y="3857842"/>
            <a:ext cx="5680661" cy="276999"/>
          </a:xfrm>
          <a:prstGeom prst="rect">
            <a:avLst/>
          </a:prstGeom>
          <a:noFill/>
        </p:spPr>
        <p:txBody>
          <a:bodyPr wrap="square" rtlCol="0">
            <a:spAutoFit/>
          </a:bodyPr>
          <a:lstStyle/>
          <a:p>
            <a:r>
              <a:rPr lang="en-AU" sz="1200" b="1" dirty="0">
                <a:latin typeface="Arial Narrow" panose="020B0606020202030204" pitchFamily="34" charset="0"/>
              </a:rPr>
              <a:t>Activity: Complete the table below</a:t>
            </a:r>
            <a:endParaRPr lang="en-AU" b="1" dirty="0">
              <a:latin typeface="Arial Narrow" panose="020B0606020202030204" pitchFamily="34" charset="0"/>
            </a:endParaRPr>
          </a:p>
        </p:txBody>
      </p:sp>
      <p:cxnSp>
        <p:nvCxnSpPr>
          <p:cNvPr id="24" name="Straight Connector 23"/>
          <p:cNvCxnSpPr/>
          <p:nvPr/>
        </p:nvCxnSpPr>
        <p:spPr>
          <a:xfrm flipH="1">
            <a:off x="563554" y="3857842"/>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7206" y="1076386"/>
            <a:ext cx="2088232" cy="276999"/>
          </a:xfrm>
          <a:prstGeom prst="rect">
            <a:avLst/>
          </a:prstGeom>
          <a:noFill/>
        </p:spPr>
        <p:txBody>
          <a:bodyPr wrap="square" rtlCol="0">
            <a:spAutoFit/>
          </a:bodyPr>
          <a:lstStyle/>
          <a:p>
            <a:r>
              <a:rPr lang="en-AU" sz="1200" b="1" dirty="0">
                <a:latin typeface="Arial Narrow" panose="020B0606020202030204" pitchFamily="34" charset="0"/>
              </a:rPr>
              <a:t>Sea level rise and fall over 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852" y="2997236"/>
            <a:ext cx="2640291" cy="630113"/>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t="9086" r="170"/>
          <a:stretch/>
        </p:blipFill>
        <p:spPr>
          <a:xfrm>
            <a:off x="3472446" y="1406285"/>
            <a:ext cx="2792839" cy="1758238"/>
          </a:xfrm>
          <a:prstGeom prst="rect">
            <a:avLst/>
          </a:prstGeom>
        </p:spPr>
      </p:pic>
      <p:sp>
        <p:nvSpPr>
          <p:cNvPr id="9" name="TextBox 8"/>
          <p:cNvSpPr txBox="1"/>
          <p:nvPr/>
        </p:nvSpPr>
        <p:spPr>
          <a:xfrm>
            <a:off x="4364809" y="2450842"/>
            <a:ext cx="1008112" cy="461665"/>
          </a:xfrm>
          <a:prstGeom prst="rect">
            <a:avLst/>
          </a:prstGeom>
          <a:noFill/>
        </p:spPr>
        <p:txBody>
          <a:bodyPr wrap="square" rtlCol="0">
            <a:spAutoFit/>
          </a:bodyPr>
          <a:lstStyle/>
          <a:p>
            <a:r>
              <a:rPr lang="en-AU" sz="800" dirty="0">
                <a:solidFill>
                  <a:schemeClr val="bg1"/>
                </a:solidFill>
                <a:latin typeface="Arial Narrow" panose="020B0606020202030204" pitchFamily="34" charset="0"/>
              </a:rPr>
              <a:t>17,000 years ago….</a:t>
            </a:r>
          </a:p>
          <a:p>
            <a:r>
              <a:rPr lang="en-AU" sz="800" dirty="0">
                <a:solidFill>
                  <a:schemeClr val="bg1"/>
                </a:solidFill>
                <a:latin typeface="Arial Narrow" panose="020B0606020202030204" pitchFamily="34" charset="0"/>
              </a:rPr>
              <a:t>Land bridge between Tasmania &amp; Victoria</a:t>
            </a:r>
          </a:p>
        </p:txBody>
      </p:sp>
      <p:sp>
        <p:nvSpPr>
          <p:cNvPr id="10" name="Left Arrow 9"/>
          <p:cNvSpPr/>
          <p:nvPr/>
        </p:nvSpPr>
        <p:spPr>
          <a:xfrm>
            <a:off x="4161223" y="2700071"/>
            <a:ext cx="272227" cy="170791"/>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5777951" y="2520219"/>
            <a:ext cx="461665" cy="338554"/>
          </a:xfrm>
          <a:prstGeom prst="rect">
            <a:avLst/>
          </a:prstGeom>
          <a:noFill/>
        </p:spPr>
        <p:txBody>
          <a:bodyPr vert="horz" wrap="square" rtlCol="0">
            <a:spAutoFit/>
          </a:bodyPr>
          <a:lstStyle/>
          <a:p>
            <a:r>
              <a:rPr lang="en-AU" sz="1600" b="1" dirty="0">
                <a:solidFill>
                  <a:schemeClr val="bg1"/>
                </a:solidFill>
                <a:latin typeface="Arial Narrow" panose="020B0606020202030204" pitchFamily="34" charset="0"/>
              </a:rPr>
              <a:t>b)</a:t>
            </a:r>
          </a:p>
        </p:txBody>
      </p:sp>
      <p:sp>
        <p:nvSpPr>
          <p:cNvPr id="21" name="TextBox 20"/>
          <p:cNvSpPr txBox="1"/>
          <p:nvPr/>
        </p:nvSpPr>
        <p:spPr>
          <a:xfrm>
            <a:off x="3849128" y="3397033"/>
            <a:ext cx="461665" cy="246221"/>
          </a:xfrm>
          <a:prstGeom prst="rect">
            <a:avLst/>
          </a:prstGeom>
          <a:noFill/>
        </p:spPr>
        <p:txBody>
          <a:bodyPr vert="horz" wrap="square" rtlCol="0">
            <a:spAutoFit/>
          </a:bodyPr>
          <a:lstStyle/>
          <a:p>
            <a:r>
              <a:rPr lang="en-AU" sz="1000" b="1" dirty="0">
                <a:solidFill>
                  <a:schemeClr val="bg1"/>
                </a:solidFill>
                <a:latin typeface="Arial Narrow" panose="020B0606020202030204" pitchFamily="34" charset="0"/>
              </a:rPr>
              <a:t>b)</a:t>
            </a:r>
          </a:p>
        </p:txBody>
      </p:sp>
      <p:sp>
        <p:nvSpPr>
          <p:cNvPr id="27" name="TextBox 26"/>
          <p:cNvSpPr txBox="1"/>
          <p:nvPr/>
        </p:nvSpPr>
        <p:spPr>
          <a:xfrm>
            <a:off x="509408" y="984988"/>
            <a:ext cx="2869377" cy="2923877"/>
          </a:xfrm>
          <a:prstGeom prst="rect">
            <a:avLst/>
          </a:prstGeom>
          <a:noFill/>
        </p:spPr>
        <p:txBody>
          <a:bodyPr wrap="square" rtlCol="0">
            <a:spAutoFit/>
          </a:bodyPr>
          <a:lstStyle/>
          <a:p>
            <a:r>
              <a:rPr lang="en-AU" sz="1600" b="1" dirty="0">
                <a:latin typeface="Arial Narrow" panose="020B0606020202030204" pitchFamily="34" charset="0"/>
              </a:rPr>
              <a:t>Geological Time Travel</a:t>
            </a:r>
          </a:p>
          <a:p>
            <a:r>
              <a:rPr lang="en-AU" sz="1200" dirty="0">
                <a:latin typeface="Arial Narrow" panose="020B0606020202030204" pitchFamily="34" charset="0"/>
              </a:rPr>
              <a:t>The coastline that you see today looked very different 17,000 years ago when sea levels were much lower. In fact, it was so low, there was a land bridge between Tasmania and Victoria. Rewind even further back in time – millions of years ago – and the coastline was unrecognisable. Probably because it was still attached to Antarctica! So, what you see today is very different to what it looked like in the past, and perhaps very different to what it will look like in the future. </a:t>
            </a:r>
            <a:r>
              <a:rPr lang="en-AU" sz="1200" b="1" dirty="0">
                <a:latin typeface="Arial Narrow" panose="020B0606020202030204" pitchFamily="34" charset="0"/>
              </a:rPr>
              <a:t>Activity: Study the graph pictured right. Q. How far above sea level was the ground you are now standing on, 17,000 years ago? Ans. </a:t>
            </a:r>
          </a:p>
        </p:txBody>
      </p:sp>
      <p:sp>
        <p:nvSpPr>
          <p:cNvPr id="32" name="TextBox 31"/>
          <p:cNvSpPr txBox="1"/>
          <p:nvPr/>
        </p:nvSpPr>
        <p:spPr>
          <a:xfrm>
            <a:off x="5492539" y="8607895"/>
            <a:ext cx="1176795" cy="184666"/>
          </a:xfrm>
          <a:prstGeom prst="rect">
            <a:avLst/>
          </a:prstGeom>
          <a:noFill/>
        </p:spPr>
        <p:txBody>
          <a:bodyPr wrap="square" rtlCol="0">
            <a:spAutoFit/>
          </a:bodyPr>
          <a:lstStyle/>
          <a:p>
            <a:r>
              <a:rPr lang="en-AU" sz="600" dirty="0"/>
              <a:t>Circle your answer</a:t>
            </a:r>
          </a:p>
        </p:txBody>
      </p:sp>
      <p:sp>
        <p:nvSpPr>
          <p:cNvPr id="39" name="Rectangle 38"/>
          <p:cNvSpPr/>
          <p:nvPr/>
        </p:nvSpPr>
        <p:spPr>
          <a:xfrm>
            <a:off x="589346" y="8363668"/>
            <a:ext cx="5710478" cy="399188"/>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Will your house be under water in 2100? Go to </a:t>
            </a:r>
            <a:r>
              <a:rPr lang="en-AU" sz="1200" i="1" dirty="0">
                <a:solidFill>
                  <a:schemeClr val="tx1"/>
                </a:solidFill>
                <a:latin typeface="Arial Narrow" panose="020B0606020202030204" pitchFamily="34" charset="0"/>
              </a:rPr>
              <a:t>www.coastalrisk.com.au </a:t>
            </a:r>
            <a:r>
              <a:rPr lang="en-AU" sz="1200" dirty="0">
                <a:solidFill>
                  <a:schemeClr val="tx1"/>
                </a:solidFill>
                <a:latin typeface="Arial Narrow" panose="020B0606020202030204" pitchFamily="34" charset="0"/>
              </a:rPr>
              <a:t>to find out! </a:t>
            </a:r>
            <a:r>
              <a:rPr lang="en-AU" sz="1200" b="1" dirty="0">
                <a:solidFill>
                  <a:schemeClr val="tx1"/>
                </a:solidFill>
                <a:latin typeface="Arial Narrow" panose="020B0606020202030204" pitchFamily="34" charset="0"/>
              </a:rPr>
              <a:t>Ans</a:t>
            </a:r>
            <a:r>
              <a:rPr lang="en-AU" sz="1200" dirty="0">
                <a:solidFill>
                  <a:schemeClr val="tx1"/>
                </a:solidFill>
                <a:latin typeface="Arial Narrow" panose="020B0606020202030204" pitchFamily="34" charset="0"/>
              </a:rPr>
              <a:t>.</a:t>
            </a:r>
          </a:p>
        </p:txBody>
      </p:sp>
      <p:sp>
        <p:nvSpPr>
          <p:cNvPr id="41" name="Rectangle 40"/>
          <p:cNvSpPr/>
          <p:nvPr/>
        </p:nvSpPr>
        <p:spPr>
          <a:xfrm>
            <a:off x="5777951" y="8425094"/>
            <a:ext cx="483834" cy="265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solidFill>
              <a:latin typeface="Arial Narrow" panose="020B0606020202030204" pitchFamily="34" charset="0"/>
            </a:endParaRPr>
          </a:p>
        </p:txBody>
      </p:sp>
      <p:sp>
        <p:nvSpPr>
          <p:cNvPr id="42" name="TextBox 41"/>
          <p:cNvSpPr txBox="1"/>
          <p:nvPr/>
        </p:nvSpPr>
        <p:spPr>
          <a:xfrm>
            <a:off x="5606723" y="8628259"/>
            <a:ext cx="846614" cy="184666"/>
          </a:xfrm>
          <a:prstGeom prst="rect">
            <a:avLst/>
          </a:prstGeom>
          <a:noFill/>
        </p:spPr>
        <p:txBody>
          <a:bodyPr wrap="square" rtlCol="0">
            <a:spAutoFit/>
          </a:bodyPr>
          <a:lstStyle/>
          <a:p>
            <a:r>
              <a:rPr lang="en-AU" sz="600" dirty="0"/>
              <a:t>Circle your answer</a:t>
            </a:r>
          </a:p>
        </p:txBody>
      </p:sp>
      <p:sp>
        <p:nvSpPr>
          <p:cNvPr id="44" name="TextBox 43"/>
          <p:cNvSpPr txBox="1"/>
          <p:nvPr/>
        </p:nvSpPr>
        <p:spPr>
          <a:xfrm>
            <a:off x="5689259" y="8428583"/>
            <a:ext cx="846614" cy="246221"/>
          </a:xfrm>
          <a:prstGeom prst="rect">
            <a:avLst/>
          </a:prstGeom>
          <a:noFill/>
        </p:spPr>
        <p:txBody>
          <a:bodyPr wrap="square" rtlCol="0">
            <a:spAutoFit/>
          </a:bodyPr>
          <a:lstStyle/>
          <a:p>
            <a:r>
              <a:rPr lang="en-AU" sz="1000" dirty="0"/>
              <a:t>[Yes][No]</a:t>
            </a:r>
          </a:p>
        </p:txBody>
      </p:sp>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The Dynamic Shore – </a:t>
            </a:r>
            <a:r>
              <a:rPr lang="en-US" sz="1200" dirty="0">
                <a:highlight>
                  <a:srgbClr val="FFFF00"/>
                </a:highlight>
                <a:latin typeface="Arial Narrow" pitchFamily="34" charset="0"/>
              </a:rPr>
              <a:t>Describe how </a:t>
            </a:r>
            <a:r>
              <a:rPr lang="en-US" sz="1200" dirty="0">
                <a:latin typeface="Arial Narrow" pitchFamily="34" charset="0"/>
              </a:rPr>
              <a:t>coastlines are shaped by a number of factors, including tectonic plate movements, shifts in climate patterns and sea level change, weather patterns, and movements of sediments and water (e.g. waves, currents)</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1" name="TextBox 30">
            <a:extLst>
              <a:ext uri="{FF2B5EF4-FFF2-40B4-BE49-F238E27FC236}">
                <a16:creationId xmlns:a16="http://schemas.microsoft.com/office/drawing/2014/main" id="{DB3DEAE6-9F5A-4390-89B6-789253EA348B}"/>
              </a:ext>
            </a:extLst>
          </p:cNvPr>
          <p:cNvSpPr txBox="1"/>
          <p:nvPr/>
        </p:nvSpPr>
        <p:spPr>
          <a:xfrm>
            <a:off x="3600917" y="3586492"/>
            <a:ext cx="2998667" cy="276999"/>
          </a:xfrm>
          <a:prstGeom prst="rect">
            <a:avLst/>
          </a:prstGeom>
          <a:noFill/>
        </p:spPr>
        <p:txBody>
          <a:bodyPr wrap="square" rtlCol="0">
            <a:spAutoFit/>
          </a:bodyPr>
          <a:lstStyle/>
          <a:p>
            <a:r>
              <a:rPr lang="en-AU" sz="600" b="1" dirty="0">
                <a:latin typeface="Arial Narrow" panose="020B0606020202030204" pitchFamily="34" charset="0"/>
              </a:rPr>
              <a:t>Figure 1: Sea level change over time. Source: </a:t>
            </a:r>
            <a:r>
              <a:rPr lang="en-AU" sz="600" b="1" dirty="0" err="1">
                <a:latin typeface="Arial Narrow" panose="020B0606020202030204" pitchFamily="34" charset="0"/>
              </a:rPr>
              <a:t>Wikapedia</a:t>
            </a:r>
            <a:r>
              <a:rPr lang="en-AU" sz="600" b="1" dirty="0">
                <a:latin typeface="Arial Narrow" panose="020B0606020202030204" pitchFamily="34" charset="0"/>
              </a:rPr>
              <a:t> (2017). Past Sea Level. </a:t>
            </a:r>
          </a:p>
          <a:p>
            <a:r>
              <a:rPr lang="en-AU" sz="600" dirty="0">
                <a:latin typeface="Arial Narrow" panose="020B0606020202030204" pitchFamily="34" charset="0"/>
              </a:rPr>
              <a:t>Accessed 2018 from: </a:t>
            </a:r>
            <a:r>
              <a:rPr lang="en-AU" sz="600" i="1" dirty="0">
                <a:latin typeface="Arial Narrow" panose="020B0606020202030204" pitchFamily="34" charset="0"/>
              </a:rPr>
              <a:t>https://en.wikipedia.org/wiki/Past_sea_level. </a:t>
            </a:r>
            <a:r>
              <a:rPr lang="en-AU" sz="600" dirty="0">
                <a:latin typeface="Arial Narrow" panose="020B0606020202030204" pitchFamily="34" charset="0"/>
              </a:rPr>
              <a:t>CC BY-SA 3.0.</a:t>
            </a:r>
          </a:p>
        </p:txBody>
      </p:sp>
      <p:cxnSp>
        <p:nvCxnSpPr>
          <p:cNvPr id="6" name="Straight Connector 5">
            <a:extLst>
              <a:ext uri="{FF2B5EF4-FFF2-40B4-BE49-F238E27FC236}">
                <a16:creationId xmlns:a16="http://schemas.microsoft.com/office/drawing/2014/main" id="{E9407FF4-1692-648F-5E50-8CD9235A851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21B8E962-2809-7692-8E86-B2E908A67ED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CE302F2B-2F92-3718-9993-AA45EE6C7496}"/>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845171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506" y="3748484"/>
            <a:ext cx="2746818" cy="26054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62" name="Straight Connector 61"/>
          <p:cNvCxnSpPr/>
          <p:nvPr/>
        </p:nvCxnSpPr>
        <p:spPr>
          <a:xfrm flipH="1">
            <a:off x="571620" y="7162359"/>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9039" y="7193511"/>
            <a:ext cx="5913792" cy="1631216"/>
          </a:xfrm>
          <a:prstGeom prst="rect">
            <a:avLst/>
          </a:prstGeom>
          <a:noFill/>
        </p:spPr>
        <p:txBody>
          <a:bodyPr wrap="square" rtlCol="0">
            <a:spAutoFit/>
          </a:bodyPr>
          <a:lstStyle/>
          <a:p>
            <a:pPr algn="just"/>
            <a:r>
              <a:rPr lang="en-AU" sz="1600" b="1" dirty="0">
                <a:latin typeface="Arial Narrow" panose="020B0606020202030204" pitchFamily="34" charset="0"/>
              </a:rPr>
              <a:t>Passing</a:t>
            </a:r>
            <a:r>
              <a:rPr lang="en-AU" sz="1600" b="1" i="1" dirty="0">
                <a:latin typeface="Arial Narrow" panose="020B0606020202030204" pitchFamily="34" charset="0"/>
              </a:rPr>
              <a:t> tidal </a:t>
            </a:r>
            <a:r>
              <a:rPr lang="en-AU" sz="1600" b="1" dirty="0">
                <a:latin typeface="Arial Narrow" panose="020B0606020202030204" pitchFamily="34" charset="0"/>
              </a:rPr>
              <a:t>waves</a:t>
            </a:r>
          </a:p>
          <a:p>
            <a:pPr algn="just"/>
            <a:r>
              <a:rPr lang="en-AU" sz="1200" dirty="0">
                <a:latin typeface="Arial Narrow" panose="020B0606020202030204" pitchFamily="34" charset="0"/>
              </a:rPr>
              <a:t>The tide is actually classed as a ‘</a:t>
            </a:r>
            <a:r>
              <a:rPr lang="en-AU" sz="1200" i="1" dirty="0">
                <a:latin typeface="Arial Narrow" panose="020B0606020202030204" pitchFamily="34" charset="0"/>
              </a:rPr>
              <a:t>shallow</a:t>
            </a:r>
            <a:r>
              <a:rPr lang="en-AU" sz="1200" dirty="0">
                <a:latin typeface="Arial Narrow" panose="020B0606020202030204" pitchFamily="34" charset="0"/>
              </a:rPr>
              <a:t> water wave’ (do not get confused with a ‘tidal wave’ or ‘tsunami’ – that is completely different again). A shallow water wave (as opposed to a deep water wave) makes contact with the sea floor. In this case, the wave crest (highest point of the wave) is the tidal bulge (with one on each side of Earth) and the wavelength (distance between 2 crests) stretches 1000’s of kilometres &amp; hugs every contour of the sea floor. Because the sea floor differs in shape, and the moon changes position (&amp; declination) every day, the tides are different everywhere and every day. </a:t>
            </a:r>
          </a:p>
          <a:p>
            <a:pPr algn="just"/>
            <a:r>
              <a:rPr lang="en-AU" sz="1200" b="1" dirty="0">
                <a:latin typeface="Arial Narrow" panose="020B0606020202030204" pitchFamily="34" charset="0"/>
              </a:rPr>
              <a:t>Q. Can a strong wind change the direction or strength of the flow of the tide?   Ans.  [Yes] [No ]</a:t>
            </a:r>
          </a:p>
        </p:txBody>
      </p:sp>
      <p:sp>
        <p:nvSpPr>
          <p:cNvPr id="6" name="Rectangle 5"/>
          <p:cNvSpPr/>
          <p:nvPr/>
        </p:nvSpPr>
        <p:spPr>
          <a:xfrm>
            <a:off x="570506" y="6408272"/>
            <a:ext cx="5746887" cy="32709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In the picture above, draw the location of the moon and tidal bulges for today</a:t>
            </a:r>
            <a:endParaRPr lang="en-AU" sz="1000" dirty="0">
              <a:solidFill>
                <a:schemeClr val="bg1"/>
              </a:solidFill>
              <a:latin typeface="Arial Narrow" panose="020B0606020202030204" pitchFamily="34" charset="0"/>
            </a:endParaRPr>
          </a:p>
        </p:txBody>
      </p:sp>
      <p:sp>
        <p:nvSpPr>
          <p:cNvPr id="18" name="TextBox 17"/>
          <p:cNvSpPr txBox="1"/>
          <p:nvPr/>
        </p:nvSpPr>
        <p:spPr>
          <a:xfrm rot="21269433">
            <a:off x="744755" y="1415632"/>
            <a:ext cx="2487101" cy="1015663"/>
          </a:xfrm>
          <a:prstGeom prst="rect">
            <a:avLst/>
          </a:prstGeom>
          <a:noFill/>
          <a:ln w="28575">
            <a:solidFill>
              <a:schemeClr val="tx1"/>
            </a:solidFill>
          </a:ln>
        </p:spPr>
        <p:txBody>
          <a:bodyPr wrap="square" rtlCol="0">
            <a:spAutoFit/>
          </a:bodyPr>
          <a:lstStyle/>
          <a:p>
            <a:r>
              <a:rPr lang="en-AU" sz="1200" u="sng" dirty="0">
                <a:ln>
                  <a:solidFill>
                    <a:schemeClr val="tx1"/>
                  </a:solidFill>
                </a:ln>
                <a:latin typeface="Arial Narrow" panose="020B0606020202030204" pitchFamily="34" charset="0"/>
              </a:rPr>
              <a:t>Tide Report Location: </a:t>
            </a:r>
          </a:p>
          <a:p>
            <a:r>
              <a:rPr lang="en-AU" sz="1200" dirty="0">
                <a:ln>
                  <a:solidFill>
                    <a:schemeClr val="tx1"/>
                  </a:solidFill>
                </a:ln>
                <a:latin typeface="Arial Narrow" panose="020B0606020202030204" pitchFamily="34" charset="0"/>
              </a:rPr>
              <a:t>Moon Phase: </a:t>
            </a:r>
          </a:p>
          <a:p>
            <a:r>
              <a:rPr lang="en-AU" sz="1200" dirty="0">
                <a:ln>
                  <a:solidFill>
                    <a:schemeClr val="tx1"/>
                  </a:solidFill>
                </a:ln>
                <a:latin typeface="Arial Narrow" panose="020B0606020202030204" pitchFamily="34" charset="0"/>
              </a:rPr>
              <a:t>Heights and Times for tides today….</a:t>
            </a:r>
          </a:p>
          <a:p>
            <a:endParaRPr lang="en-AU" sz="1200" dirty="0">
              <a:ln>
                <a:solidFill>
                  <a:schemeClr val="tx1"/>
                </a:solidFill>
              </a:ln>
              <a:latin typeface="Arial Narrow" panose="020B0606020202030204" pitchFamily="34" charset="0"/>
            </a:endParaRPr>
          </a:p>
          <a:p>
            <a:endParaRPr lang="en-AU" sz="1200" dirty="0">
              <a:ln>
                <a:solidFill>
                  <a:schemeClr val="tx1"/>
                </a:solidFill>
              </a:ln>
              <a:latin typeface="Arial Narrow" panose="020B0606020202030204" pitchFamily="34" charset="0"/>
            </a:endParaRPr>
          </a:p>
        </p:txBody>
      </p:sp>
      <p:cxnSp>
        <p:nvCxnSpPr>
          <p:cNvPr id="20" name="Straight Connector 19"/>
          <p:cNvCxnSpPr/>
          <p:nvPr/>
        </p:nvCxnSpPr>
        <p:spPr>
          <a:xfrm flipH="1">
            <a:off x="601708" y="1626172"/>
            <a:ext cx="108899" cy="830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8" idx="1"/>
          </p:cNvCxnSpPr>
          <p:nvPr/>
        </p:nvCxnSpPr>
        <p:spPr>
          <a:xfrm>
            <a:off x="656157" y="2041304"/>
            <a:ext cx="94343" cy="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1269433">
            <a:off x="3528766" y="1432406"/>
            <a:ext cx="2487101" cy="1015663"/>
          </a:xfrm>
          <a:prstGeom prst="rect">
            <a:avLst/>
          </a:prstGeom>
          <a:noFill/>
          <a:ln w="28575">
            <a:solidFill>
              <a:schemeClr val="tx1"/>
            </a:solidFill>
          </a:ln>
        </p:spPr>
        <p:txBody>
          <a:bodyPr wrap="square" rtlCol="0">
            <a:spAutoFit/>
          </a:bodyPr>
          <a:lstStyle/>
          <a:p>
            <a:r>
              <a:rPr lang="en-AU" sz="1200" u="sng" dirty="0">
                <a:ln>
                  <a:solidFill>
                    <a:schemeClr val="tx1"/>
                  </a:solidFill>
                </a:ln>
                <a:latin typeface="Arial Narrow" panose="020B0606020202030204" pitchFamily="34" charset="0"/>
              </a:rPr>
              <a:t>Tide Report Location: </a:t>
            </a:r>
          </a:p>
          <a:p>
            <a:r>
              <a:rPr lang="en-AU" sz="1200" dirty="0">
                <a:ln>
                  <a:solidFill>
                    <a:schemeClr val="tx1"/>
                  </a:solidFill>
                </a:ln>
                <a:latin typeface="Arial Narrow" panose="020B0606020202030204" pitchFamily="34" charset="0"/>
              </a:rPr>
              <a:t>Moon Phase:</a:t>
            </a:r>
          </a:p>
          <a:p>
            <a:r>
              <a:rPr lang="en-AU" sz="1200" dirty="0">
                <a:ln>
                  <a:solidFill>
                    <a:schemeClr val="tx1"/>
                  </a:solidFill>
                </a:ln>
                <a:latin typeface="Arial Narrow" panose="020B0606020202030204" pitchFamily="34" charset="0"/>
              </a:rPr>
              <a:t>Heights and Times for tides tomorrow….</a:t>
            </a:r>
          </a:p>
          <a:p>
            <a:endParaRPr lang="en-AU" sz="1200" dirty="0">
              <a:ln>
                <a:solidFill>
                  <a:schemeClr val="tx1"/>
                </a:solidFill>
              </a:ln>
              <a:latin typeface="Arial Narrow" panose="020B0606020202030204" pitchFamily="34" charset="0"/>
            </a:endParaRPr>
          </a:p>
          <a:p>
            <a:endParaRPr lang="en-AU" sz="1200" dirty="0">
              <a:ln>
                <a:solidFill>
                  <a:schemeClr val="tx1"/>
                </a:solidFill>
              </a:ln>
              <a:latin typeface="Arial Narrow" panose="020B0606020202030204" pitchFamily="34" charset="0"/>
            </a:endParaRPr>
          </a:p>
        </p:txBody>
      </p:sp>
      <p:cxnSp>
        <p:nvCxnSpPr>
          <p:cNvPr id="42" name="Straight Connector 41"/>
          <p:cNvCxnSpPr/>
          <p:nvPr/>
        </p:nvCxnSpPr>
        <p:spPr>
          <a:xfrm flipH="1">
            <a:off x="3385719" y="1642946"/>
            <a:ext cx="108899" cy="830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41" idx="1"/>
          </p:cNvCxnSpPr>
          <p:nvPr/>
        </p:nvCxnSpPr>
        <p:spPr>
          <a:xfrm>
            <a:off x="3440168" y="2058078"/>
            <a:ext cx="94343" cy="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627346" y="4711843"/>
            <a:ext cx="720080" cy="69963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26" name="Freeform 25"/>
          <p:cNvSpPr/>
          <p:nvPr/>
        </p:nvSpPr>
        <p:spPr>
          <a:xfrm>
            <a:off x="579684" y="3756907"/>
            <a:ext cx="453225" cy="413468"/>
          </a:xfrm>
          <a:custGeom>
            <a:avLst/>
            <a:gdLst>
              <a:gd name="connsiteX0" fmla="*/ 453225 w 453225"/>
              <a:gd name="connsiteY0" fmla="*/ 0 h 413468"/>
              <a:gd name="connsiteX1" fmla="*/ 429371 w 453225"/>
              <a:gd name="connsiteY1" fmla="*/ 119270 h 413468"/>
              <a:gd name="connsiteX2" fmla="*/ 421419 w 453225"/>
              <a:gd name="connsiteY2" fmla="*/ 143124 h 413468"/>
              <a:gd name="connsiteX3" fmla="*/ 397566 w 453225"/>
              <a:gd name="connsiteY3" fmla="*/ 166977 h 413468"/>
              <a:gd name="connsiteX4" fmla="*/ 341906 w 453225"/>
              <a:gd name="connsiteY4" fmla="*/ 222637 h 413468"/>
              <a:gd name="connsiteX5" fmla="*/ 318052 w 453225"/>
              <a:gd name="connsiteY5" fmla="*/ 270344 h 413468"/>
              <a:gd name="connsiteX6" fmla="*/ 294199 w 453225"/>
              <a:gd name="connsiteY6" fmla="*/ 286247 h 413468"/>
              <a:gd name="connsiteX7" fmla="*/ 270345 w 453225"/>
              <a:gd name="connsiteY7" fmla="*/ 310101 h 413468"/>
              <a:gd name="connsiteX8" fmla="*/ 198783 w 453225"/>
              <a:gd name="connsiteY8" fmla="*/ 349857 h 413468"/>
              <a:gd name="connsiteX9" fmla="*/ 174929 w 453225"/>
              <a:gd name="connsiteY9" fmla="*/ 365760 h 413468"/>
              <a:gd name="connsiteX10" fmla="*/ 47708 w 453225"/>
              <a:gd name="connsiteY10" fmla="*/ 389614 h 413468"/>
              <a:gd name="connsiteX11" fmla="*/ 23854 w 453225"/>
              <a:gd name="connsiteY11" fmla="*/ 397565 h 413468"/>
              <a:gd name="connsiteX12" fmla="*/ 0 w 453225"/>
              <a:gd name="connsiteY12" fmla="*/ 413468 h 41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225" h="413468">
                <a:moveTo>
                  <a:pt x="453225" y="0"/>
                </a:moveTo>
                <a:cubicBezTo>
                  <a:pt x="443422" y="88216"/>
                  <a:pt x="452862" y="48797"/>
                  <a:pt x="429371" y="119270"/>
                </a:cubicBezTo>
                <a:cubicBezTo>
                  <a:pt x="426721" y="127221"/>
                  <a:pt x="427346" y="137197"/>
                  <a:pt x="421419" y="143124"/>
                </a:cubicBezTo>
                <a:cubicBezTo>
                  <a:pt x="413468" y="151075"/>
                  <a:pt x="404469" y="158101"/>
                  <a:pt x="397566" y="166977"/>
                </a:cubicBezTo>
                <a:cubicBezTo>
                  <a:pt x="352909" y="224393"/>
                  <a:pt x="387489" y="207442"/>
                  <a:pt x="341906" y="222637"/>
                </a:cubicBezTo>
                <a:cubicBezTo>
                  <a:pt x="335439" y="242039"/>
                  <a:pt x="333467" y="254929"/>
                  <a:pt x="318052" y="270344"/>
                </a:cubicBezTo>
                <a:cubicBezTo>
                  <a:pt x="311295" y="277101"/>
                  <a:pt x="301540" y="280129"/>
                  <a:pt x="294199" y="286247"/>
                </a:cubicBezTo>
                <a:cubicBezTo>
                  <a:pt x="285561" y="293446"/>
                  <a:pt x="279221" y="303197"/>
                  <a:pt x="270345" y="310101"/>
                </a:cubicBezTo>
                <a:cubicBezTo>
                  <a:pt x="229334" y="341999"/>
                  <a:pt x="234774" y="337861"/>
                  <a:pt x="198783" y="349857"/>
                </a:cubicBezTo>
                <a:cubicBezTo>
                  <a:pt x="190832" y="355158"/>
                  <a:pt x="183662" y="361879"/>
                  <a:pt x="174929" y="365760"/>
                </a:cubicBezTo>
                <a:cubicBezTo>
                  <a:pt x="125492" y="387732"/>
                  <a:pt x="106494" y="383736"/>
                  <a:pt x="47708" y="389614"/>
                </a:cubicBezTo>
                <a:cubicBezTo>
                  <a:pt x="39757" y="392264"/>
                  <a:pt x="31351" y="393817"/>
                  <a:pt x="23854" y="397565"/>
                </a:cubicBezTo>
                <a:cubicBezTo>
                  <a:pt x="15307" y="401839"/>
                  <a:pt x="0" y="413468"/>
                  <a:pt x="0" y="4134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tx1"/>
                </a:solidFill>
                <a:latin typeface="Arial Narrow" panose="020B0606020202030204" pitchFamily="34" charset="0"/>
              </a:rPr>
              <a:t>Sun</a:t>
            </a:r>
          </a:p>
        </p:txBody>
      </p:sp>
      <p:sp>
        <p:nvSpPr>
          <p:cNvPr id="39" name="Freeform 38"/>
          <p:cNvSpPr/>
          <p:nvPr/>
        </p:nvSpPr>
        <p:spPr>
          <a:xfrm>
            <a:off x="594713" y="3764177"/>
            <a:ext cx="511408" cy="477901"/>
          </a:xfrm>
          <a:custGeom>
            <a:avLst/>
            <a:gdLst>
              <a:gd name="connsiteX0" fmla="*/ 874 w 511408"/>
              <a:gd name="connsiteY0" fmla="*/ 414149 h 477901"/>
              <a:gd name="connsiteX1" fmla="*/ 16777 w 511408"/>
              <a:gd name="connsiteY1" fmla="*/ 453906 h 477901"/>
              <a:gd name="connsiteX2" fmla="*/ 32679 w 511408"/>
              <a:gd name="connsiteY2" fmla="*/ 477760 h 477901"/>
              <a:gd name="connsiteX3" fmla="*/ 56533 w 511408"/>
              <a:gd name="connsiteY3" fmla="*/ 445954 h 477901"/>
              <a:gd name="connsiteX4" fmla="*/ 80387 w 511408"/>
              <a:gd name="connsiteY4" fmla="*/ 398247 h 477901"/>
              <a:gd name="connsiteX5" fmla="*/ 128095 w 511408"/>
              <a:gd name="connsiteY5" fmla="*/ 414149 h 477901"/>
              <a:gd name="connsiteX6" fmla="*/ 151949 w 511408"/>
              <a:gd name="connsiteY6" fmla="*/ 422100 h 477901"/>
              <a:gd name="connsiteX7" fmla="*/ 175803 w 511408"/>
              <a:gd name="connsiteY7" fmla="*/ 430052 h 477901"/>
              <a:gd name="connsiteX8" fmla="*/ 199657 w 511408"/>
              <a:gd name="connsiteY8" fmla="*/ 406198 h 477901"/>
              <a:gd name="connsiteX9" fmla="*/ 215559 w 511408"/>
              <a:gd name="connsiteY9" fmla="*/ 350539 h 477901"/>
              <a:gd name="connsiteX10" fmla="*/ 263267 w 511408"/>
              <a:gd name="connsiteY10" fmla="*/ 358490 h 477901"/>
              <a:gd name="connsiteX11" fmla="*/ 287121 w 511408"/>
              <a:gd name="connsiteY11" fmla="*/ 366441 h 477901"/>
              <a:gd name="connsiteX12" fmla="*/ 318926 w 511408"/>
              <a:gd name="connsiteY12" fmla="*/ 350539 h 477901"/>
              <a:gd name="connsiteX13" fmla="*/ 326877 w 511408"/>
              <a:gd name="connsiteY13" fmla="*/ 271026 h 477901"/>
              <a:gd name="connsiteX14" fmla="*/ 350731 w 511408"/>
              <a:gd name="connsiteY14" fmla="*/ 255123 h 477901"/>
              <a:gd name="connsiteX15" fmla="*/ 422293 w 511408"/>
              <a:gd name="connsiteY15" fmla="*/ 247172 h 477901"/>
              <a:gd name="connsiteX16" fmla="*/ 414342 w 511408"/>
              <a:gd name="connsiteY16" fmla="*/ 183561 h 477901"/>
              <a:gd name="connsiteX17" fmla="*/ 406390 w 511408"/>
              <a:gd name="connsiteY17" fmla="*/ 159707 h 477901"/>
              <a:gd name="connsiteX18" fmla="*/ 430244 w 511408"/>
              <a:gd name="connsiteY18" fmla="*/ 151756 h 477901"/>
              <a:gd name="connsiteX19" fmla="*/ 501806 w 511408"/>
              <a:gd name="connsiteY19" fmla="*/ 135854 h 477901"/>
              <a:gd name="connsiteX20" fmla="*/ 509757 w 511408"/>
              <a:gd name="connsiteY20" fmla="*/ 104048 h 477901"/>
              <a:gd name="connsiteX21" fmla="*/ 462050 w 511408"/>
              <a:gd name="connsiteY21" fmla="*/ 72243 h 477901"/>
              <a:gd name="connsiteX22" fmla="*/ 438196 w 511408"/>
              <a:gd name="connsiteY22" fmla="*/ 56340 h 477901"/>
              <a:gd name="connsiteX23" fmla="*/ 462050 w 511408"/>
              <a:gd name="connsiteY23" fmla="*/ 40438 h 477901"/>
              <a:gd name="connsiteX24" fmla="*/ 485903 w 511408"/>
              <a:gd name="connsiteY24" fmla="*/ 32487 h 477901"/>
              <a:gd name="connsiteX25" fmla="*/ 501806 w 511408"/>
              <a:gd name="connsiteY25" fmla="*/ 8633 h 477901"/>
              <a:gd name="connsiteX26" fmla="*/ 477952 w 511408"/>
              <a:gd name="connsiteY26" fmla="*/ 681 h 477901"/>
              <a:gd name="connsiteX27" fmla="*/ 454098 w 511408"/>
              <a:gd name="connsiteY27" fmla="*/ 80194 h 477901"/>
              <a:gd name="connsiteX28" fmla="*/ 438196 w 511408"/>
              <a:gd name="connsiteY28" fmla="*/ 104048 h 477901"/>
              <a:gd name="connsiteX29" fmla="*/ 406390 w 511408"/>
              <a:gd name="connsiteY29" fmla="*/ 151756 h 477901"/>
              <a:gd name="connsiteX30" fmla="*/ 382537 w 511408"/>
              <a:gd name="connsiteY30" fmla="*/ 199464 h 477901"/>
              <a:gd name="connsiteX31" fmla="*/ 334829 w 511408"/>
              <a:gd name="connsiteY31" fmla="*/ 239220 h 477901"/>
              <a:gd name="connsiteX32" fmla="*/ 303023 w 511408"/>
              <a:gd name="connsiteY32" fmla="*/ 286928 h 477901"/>
              <a:gd name="connsiteX33" fmla="*/ 255316 w 511408"/>
              <a:gd name="connsiteY33" fmla="*/ 302831 h 477901"/>
              <a:gd name="connsiteX34" fmla="*/ 239413 w 511408"/>
              <a:gd name="connsiteY34" fmla="*/ 326685 h 477901"/>
              <a:gd name="connsiteX35" fmla="*/ 191705 w 511408"/>
              <a:gd name="connsiteY35" fmla="*/ 350539 h 477901"/>
              <a:gd name="connsiteX36" fmla="*/ 167851 w 511408"/>
              <a:gd name="connsiteY36" fmla="*/ 366441 h 477901"/>
              <a:gd name="connsiteX37" fmla="*/ 151949 w 511408"/>
              <a:gd name="connsiteY37" fmla="*/ 390295 h 477901"/>
              <a:gd name="connsiteX38" fmla="*/ 120143 w 511408"/>
              <a:gd name="connsiteY38" fmla="*/ 398247 h 477901"/>
              <a:gd name="connsiteX39" fmla="*/ 56533 w 511408"/>
              <a:gd name="connsiteY39" fmla="*/ 414149 h 477901"/>
              <a:gd name="connsiteX40" fmla="*/ 32679 w 511408"/>
              <a:gd name="connsiteY40" fmla="*/ 430052 h 477901"/>
              <a:gd name="connsiteX41" fmla="*/ 874 w 511408"/>
              <a:gd name="connsiteY41" fmla="*/ 422100 h 477901"/>
              <a:gd name="connsiteX42" fmla="*/ 48582 w 511408"/>
              <a:gd name="connsiteY42" fmla="*/ 406198 h 477901"/>
              <a:gd name="connsiteX43" fmla="*/ 874 w 511408"/>
              <a:gd name="connsiteY43" fmla="*/ 414149 h 4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1408" h="477901">
                <a:moveTo>
                  <a:pt x="874" y="414149"/>
                </a:moveTo>
                <a:cubicBezTo>
                  <a:pt x="6175" y="427401"/>
                  <a:pt x="10394" y="441140"/>
                  <a:pt x="16777" y="453906"/>
                </a:cubicBezTo>
                <a:cubicBezTo>
                  <a:pt x="21051" y="462453"/>
                  <a:pt x="23308" y="479634"/>
                  <a:pt x="32679" y="477760"/>
                </a:cubicBezTo>
                <a:cubicBezTo>
                  <a:pt x="45674" y="475161"/>
                  <a:pt x="48582" y="456556"/>
                  <a:pt x="56533" y="445954"/>
                </a:cubicBezTo>
                <a:cubicBezTo>
                  <a:pt x="58886" y="438896"/>
                  <a:pt x="69663" y="399587"/>
                  <a:pt x="80387" y="398247"/>
                </a:cubicBezTo>
                <a:cubicBezTo>
                  <a:pt x="97020" y="396168"/>
                  <a:pt x="112192" y="408848"/>
                  <a:pt x="128095" y="414149"/>
                </a:cubicBezTo>
                <a:lnTo>
                  <a:pt x="151949" y="422100"/>
                </a:lnTo>
                <a:lnTo>
                  <a:pt x="175803" y="430052"/>
                </a:lnTo>
                <a:cubicBezTo>
                  <a:pt x="183754" y="422101"/>
                  <a:pt x="193420" y="415554"/>
                  <a:pt x="199657" y="406198"/>
                </a:cubicBezTo>
                <a:cubicBezTo>
                  <a:pt x="204219" y="399354"/>
                  <a:pt x="214499" y="354780"/>
                  <a:pt x="215559" y="350539"/>
                </a:cubicBezTo>
                <a:cubicBezTo>
                  <a:pt x="231462" y="353189"/>
                  <a:pt x="247529" y="354993"/>
                  <a:pt x="263267" y="358490"/>
                </a:cubicBezTo>
                <a:cubicBezTo>
                  <a:pt x="271449" y="360308"/>
                  <a:pt x="278824" y="367626"/>
                  <a:pt x="287121" y="366441"/>
                </a:cubicBezTo>
                <a:cubicBezTo>
                  <a:pt x="298855" y="364765"/>
                  <a:pt x="308324" y="355840"/>
                  <a:pt x="318926" y="350539"/>
                </a:cubicBezTo>
                <a:cubicBezTo>
                  <a:pt x="338285" y="292464"/>
                  <a:pt x="338895" y="319093"/>
                  <a:pt x="326877" y="271026"/>
                </a:cubicBezTo>
                <a:cubicBezTo>
                  <a:pt x="334828" y="265725"/>
                  <a:pt x="341460" y="257441"/>
                  <a:pt x="350731" y="255123"/>
                </a:cubicBezTo>
                <a:cubicBezTo>
                  <a:pt x="374015" y="249302"/>
                  <a:pt x="406348" y="265110"/>
                  <a:pt x="422293" y="247172"/>
                </a:cubicBezTo>
                <a:cubicBezTo>
                  <a:pt x="436490" y="231201"/>
                  <a:pt x="418165" y="204585"/>
                  <a:pt x="414342" y="183561"/>
                </a:cubicBezTo>
                <a:cubicBezTo>
                  <a:pt x="412843" y="175315"/>
                  <a:pt x="409041" y="167658"/>
                  <a:pt x="406390" y="159707"/>
                </a:cubicBezTo>
                <a:cubicBezTo>
                  <a:pt x="414341" y="157057"/>
                  <a:pt x="422062" y="153574"/>
                  <a:pt x="430244" y="151756"/>
                </a:cubicBezTo>
                <a:cubicBezTo>
                  <a:pt x="514207" y="133098"/>
                  <a:pt x="448107" y="153753"/>
                  <a:pt x="501806" y="135854"/>
                </a:cubicBezTo>
                <a:cubicBezTo>
                  <a:pt x="504456" y="125252"/>
                  <a:pt x="515549" y="113315"/>
                  <a:pt x="509757" y="104048"/>
                </a:cubicBezTo>
                <a:cubicBezTo>
                  <a:pt x="499628" y="87841"/>
                  <a:pt x="477952" y="82845"/>
                  <a:pt x="462050" y="72243"/>
                </a:cubicBezTo>
                <a:lnTo>
                  <a:pt x="438196" y="56340"/>
                </a:lnTo>
                <a:cubicBezTo>
                  <a:pt x="446147" y="51039"/>
                  <a:pt x="453503" y="44712"/>
                  <a:pt x="462050" y="40438"/>
                </a:cubicBezTo>
                <a:cubicBezTo>
                  <a:pt x="469546" y="36690"/>
                  <a:pt x="479358" y="37723"/>
                  <a:pt x="485903" y="32487"/>
                </a:cubicBezTo>
                <a:cubicBezTo>
                  <a:pt x="493365" y="26517"/>
                  <a:pt x="496505" y="16584"/>
                  <a:pt x="501806" y="8633"/>
                </a:cubicBezTo>
                <a:cubicBezTo>
                  <a:pt x="493855" y="5982"/>
                  <a:pt x="485734" y="-2432"/>
                  <a:pt x="477952" y="681"/>
                </a:cubicBezTo>
                <a:cubicBezTo>
                  <a:pt x="455588" y="9626"/>
                  <a:pt x="455687" y="74896"/>
                  <a:pt x="454098" y="80194"/>
                </a:cubicBezTo>
                <a:cubicBezTo>
                  <a:pt x="451352" y="89347"/>
                  <a:pt x="442470" y="95501"/>
                  <a:pt x="438196" y="104048"/>
                </a:cubicBezTo>
                <a:cubicBezTo>
                  <a:pt x="415182" y="150075"/>
                  <a:pt x="451606" y="106540"/>
                  <a:pt x="406390" y="151756"/>
                </a:cubicBezTo>
                <a:cubicBezTo>
                  <a:pt x="399923" y="171156"/>
                  <a:pt x="397950" y="184050"/>
                  <a:pt x="382537" y="199464"/>
                </a:cubicBezTo>
                <a:cubicBezTo>
                  <a:pt x="336594" y="245408"/>
                  <a:pt x="380423" y="180601"/>
                  <a:pt x="334829" y="239220"/>
                </a:cubicBezTo>
                <a:cubicBezTo>
                  <a:pt x="323095" y="254307"/>
                  <a:pt x="321155" y="280884"/>
                  <a:pt x="303023" y="286928"/>
                </a:cubicBezTo>
                <a:lnTo>
                  <a:pt x="255316" y="302831"/>
                </a:lnTo>
                <a:cubicBezTo>
                  <a:pt x="250015" y="310782"/>
                  <a:pt x="246170" y="319928"/>
                  <a:pt x="239413" y="326685"/>
                </a:cubicBezTo>
                <a:cubicBezTo>
                  <a:pt x="216629" y="349469"/>
                  <a:pt x="217570" y="337607"/>
                  <a:pt x="191705" y="350539"/>
                </a:cubicBezTo>
                <a:cubicBezTo>
                  <a:pt x="183158" y="354813"/>
                  <a:pt x="175802" y="361140"/>
                  <a:pt x="167851" y="366441"/>
                </a:cubicBezTo>
                <a:cubicBezTo>
                  <a:pt x="162550" y="374392"/>
                  <a:pt x="159900" y="384994"/>
                  <a:pt x="151949" y="390295"/>
                </a:cubicBezTo>
                <a:cubicBezTo>
                  <a:pt x="142856" y="396357"/>
                  <a:pt x="130651" y="395245"/>
                  <a:pt x="120143" y="398247"/>
                </a:cubicBezTo>
                <a:cubicBezTo>
                  <a:pt x="63102" y="414545"/>
                  <a:pt x="137351" y="397986"/>
                  <a:pt x="56533" y="414149"/>
                </a:cubicBezTo>
                <a:cubicBezTo>
                  <a:pt x="48582" y="419450"/>
                  <a:pt x="42139" y="428701"/>
                  <a:pt x="32679" y="430052"/>
                </a:cubicBezTo>
                <a:cubicBezTo>
                  <a:pt x="21861" y="431597"/>
                  <a:pt x="-5188" y="431193"/>
                  <a:pt x="874" y="422100"/>
                </a:cubicBezTo>
                <a:cubicBezTo>
                  <a:pt x="10172" y="408153"/>
                  <a:pt x="48582" y="389435"/>
                  <a:pt x="48582" y="406198"/>
                </a:cubicBezTo>
                <a:lnTo>
                  <a:pt x="874" y="414149"/>
                </a:lnTo>
                <a:close/>
              </a:path>
            </a:pathLst>
          </a:cu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3360759" y="3702903"/>
            <a:ext cx="3051447" cy="2739211"/>
          </a:xfrm>
          <a:prstGeom prst="rect">
            <a:avLst/>
          </a:prstGeom>
          <a:noFill/>
        </p:spPr>
        <p:txBody>
          <a:bodyPr wrap="square" rtlCol="0">
            <a:spAutoFit/>
          </a:bodyPr>
          <a:lstStyle/>
          <a:p>
            <a:pPr algn="just"/>
            <a:r>
              <a:rPr lang="en-AU" sz="1600" b="1" dirty="0">
                <a:latin typeface="Arial Narrow" panose="020B0606020202030204" pitchFamily="34" charset="0"/>
              </a:rPr>
              <a:t>Lunar Logic </a:t>
            </a:r>
          </a:p>
          <a:p>
            <a:pPr algn="just"/>
            <a:r>
              <a:rPr lang="en-AU" sz="1200" dirty="0">
                <a:latin typeface="Arial Narrow" panose="020B0606020202030204" pitchFamily="34" charset="0"/>
              </a:rPr>
              <a:t>The ‘tidal bulge’ is a bulge of water that is pulled towards the moon’s position due to gravity. </a:t>
            </a:r>
            <a:br>
              <a:rPr lang="en-AU" sz="1200" dirty="0">
                <a:latin typeface="Arial Narrow" panose="020B0606020202030204" pitchFamily="34" charset="0"/>
              </a:rPr>
            </a:br>
            <a:r>
              <a:rPr lang="en-AU" sz="1200" dirty="0">
                <a:latin typeface="Arial Narrow" panose="020B0606020202030204" pitchFamily="34" charset="0"/>
              </a:rPr>
              <a:t>A second tidal bulge exists on the opposite side of Earth due to centrifugal forces. Notably, the sun does the same thing, however the force of the pull is comparatively smaller. The moon takes one lunar month to orbit earth. When the sun, earth and moon are all positioned in a </a:t>
            </a:r>
            <a:r>
              <a:rPr lang="en-AU" sz="1200" u="sng" dirty="0">
                <a:latin typeface="Arial Narrow" panose="020B0606020202030204" pitchFamily="34" charset="0"/>
              </a:rPr>
              <a:t>straight line</a:t>
            </a:r>
            <a:r>
              <a:rPr lang="en-AU" sz="1200" dirty="0">
                <a:latin typeface="Arial Narrow" panose="020B0606020202030204" pitchFamily="34" charset="0"/>
              </a:rPr>
              <a:t> (full moon or new moon), the earth experiences its highest and lowest tides for the month, called </a:t>
            </a:r>
            <a:r>
              <a:rPr lang="en-AU" sz="1200" b="1" dirty="0">
                <a:latin typeface="Arial Narrow" panose="020B0606020202030204" pitchFamily="34" charset="0"/>
              </a:rPr>
              <a:t>spring tides</a:t>
            </a:r>
            <a:r>
              <a:rPr lang="en-AU" sz="1200" dirty="0">
                <a:latin typeface="Arial Narrow" panose="020B0606020202030204" pitchFamily="34" charset="0"/>
              </a:rPr>
              <a:t>. When the sun, earth and moon are positioned as a right angle (half moon), the earth experiences its smallest tides for the month, called </a:t>
            </a:r>
            <a:r>
              <a:rPr lang="en-AU" sz="1200" b="1" dirty="0">
                <a:latin typeface="Arial Narrow" panose="020B0606020202030204" pitchFamily="34" charset="0"/>
              </a:rPr>
              <a:t>neap tides.</a:t>
            </a:r>
          </a:p>
        </p:txBody>
      </p:sp>
      <p:sp>
        <p:nvSpPr>
          <p:cNvPr id="56" name="Rectangle 55"/>
          <p:cNvSpPr/>
          <p:nvPr/>
        </p:nvSpPr>
        <p:spPr>
          <a:xfrm>
            <a:off x="570506" y="6780943"/>
            <a:ext cx="5746887" cy="3270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Are the tides today closer to a spring tide or a neap tide? Ans. </a:t>
            </a:r>
            <a:endParaRPr lang="en-AU" sz="1000" b="1" dirty="0">
              <a:solidFill>
                <a:schemeClr val="tx1"/>
              </a:solidFill>
              <a:latin typeface="Arial Narrow" panose="020B0606020202030204" pitchFamily="34" charset="0"/>
            </a:endParaRPr>
          </a:p>
        </p:txBody>
      </p:sp>
      <p:sp>
        <p:nvSpPr>
          <p:cNvPr id="8" name="Rectangle 7"/>
          <p:cNvSpPr/>
          <p:nvPr/>
        </p:nvSpPr>
        <p:spPr>
          <a:xfrm>
            <a:off x="4541187" y="6815654"/>
            <a:ext cx="1745645" cy="2649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a:extLst>
              <a:ext uri="{FF2B5EF4-FFF2-40B4-BE49-F238E27FC236}">
                <a16:creationId xmlns:a16="http://schemas.microsoft.com/office/drawing/2014/main" id="{8C3A25CC-7436-422B-966C-26B0C1C85567}"/>
              </a:ext>
            </a:extLst>
          </p:cNvPr>
          <p:cNvSpPr txBox="1"/>
          <p:nvPr/>
        </p:nvSpPr>
        <p:spPr>
          <a:xfrm>
            <a:off x="503107" y="3533040"/>
            <a:ext cx="6591572" cy="215444"/>
          </a:xfrm>
          <a:prstGeom prst="rect">
            <a:avLst/>
          </a:prstGeom>
          <a:noFill/>
        </p:spPr>
        <p:txBody>
          <a:bodyPr wrap="square" rtlCol="0">
            <a:spAutoFit/>
          </a:bodyPr>
          <a:lstStyle/>
          <a:p>
            <a:r>
              <a:rPr lang="en-AU" sz="800" b="1" dirty="0">
                <a:latin typeface="Arial Narrow" panose="020B0606020202030204" pitchFamily="34" charset="0"/>
              </a:rPr>
              <a:t>*</a:t>
            </a:r>
            <a:r>
              <a:rPr lang="en-AU" sz="800" i="1" dirty="0">
                <a:latin typeface="Arial Narrow" panose="020B0606020202030204" pitchFamily="34" charset="0"/>
              </a:rPr>
              <a:t>Note: </a:t>
            </a:r>
            <a:r>
              <a:rPr lang="en-AU" sz="800" dirty="0">
                <a:latin typeface="Arial Narrow" panose="020B0606020202030204" pitchFamily="34" charset="0"/>
              </a:rPr>
              <a:t>tidal currents are strongest half way between high tide and low tide (Rule of Twelfths).</a:t>
            </a:r>
            <a:r>
              <a:rPr lang="en-AU" sz="800" b="1" dirty="0">
                <a:latin typeface="Arial Narrow" panose="020B0606020202030204" pitchFamily="34" charset="0"/>
              </a:rPr>
              <a:t> </a:t>
            </a:r>
            <a:r>
              <a:rPr lang="en-AU" sz="800" dirty="0">
                <a:latin typeface="Arial Narrow" panose="020B0606020202030204" pitchFamily="34" charset="0"/>
              </a:rPr>
              <a:t>Calculate using the largest tidal range from your previous ans.</a:t>
            </a:r>
          </a:p>
        </p:txBody>
      </p:sp>
      <p:sp>
        <p:nvSpPr>
          <p:cNvPr id="70" name="Rectangle 69">
            <a:extLst>
              <a:ext uri="{FF2B5EF4-FFF2-40B4-BE49-F238E27FC236}">
                <a16:creationId xmlns:a16="http://schemas.microsoft.com/office/drawing/2014/main" id="{3213C006-7E87-4EDE-A0BD-CCD49E65ED46}"/>
              </a:ext>
            </a:extLst>
          </p:cNvPr>
          <p:cNvSpPr/>
          <p:nvPr/>
        </p:nvSpPr>
        <p:spPr>
          <a:xfrm>
            <a:off x="559537" y="2595467"/>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06249052-1431-400F-A7F9-95D70E548214}"/>
              </a:ext>
            </a:extLst>
          </p:cNvPr>
          <p:cNvSpPr txBox="1"/>
          <p:nvPr/>
        </p:nvSpPr>
        <p:spPr>
          <a:xfrm>
            <a:off x="503107" y="2585194"/>
            <a:ext cx="5874121" cy="276999"/>
          </a:xfrm>
          <a:prstGeom prst="rect">
            <a:avLst/>
          </a:prstGeom>
          <a:noFill/>
        </p:spPr>
        <p:txBody>
          <a:bodyPr wrap="square" rtlCol="0">
            <a:spAutoFit/>
          </a:bodyPr>
          <a:lstStyle/>
          <a:p>
            <a:r>
              <a:rPr lang="en-AU" sz="1200" dirty="0">
                <a:latin typeface="Arial Narrow" panose="020B0606020202030204" pitchFamily="34" charset="0"/>
              </a:rPr>
              <a:t>Q. If I want to snorkel the same tide height tomorrow, how much later in the day will it be? Ans. </a:t>
            </a:r>
          </a:p>
        </p:txBody>
      </p:sp>
      <p:sp>
        <p:nvSpPr>
          <p:cNvPr id="72" name="Rectangle 71">
            <a:extLst>
              <a:ext uri="{FF2B5EF4-FFF2-40B4-BE49-F238E27FC236}">
                <a16:creationId xmlns:a16="http://schemas.microsoft.com/office/drawing/2014/main" id="{D9244300-E2DF-40C1-8C0D-F431778A7E5C}"/>
              </a:ext>
            </a:extLst>
          </p:cNvPr>
          <p:cNvSpPr/>
          <p:nvPr/>
        </p:nvSpPr>
        <p:spPr>
          <a:xfrm>
            <a:off x="5834428" y="2617577"/>
            <a:ext cx="462040"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900C1217-30B3-4927-944B-C58CFDF53D02}"/>
              </a:ext>
            </a:extLst>
          </p:cNvPr>
          <p:cNvSpPr/>
          <p:nvPr/>
        </p:nvSpPr>
        <p:spPr>
          <a:xfrm>
            <a:off x="559537" y="2937529"/>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09535B70-98C1-4E17-B2EC-C6F321B1AA13}"/>
              </a:ext>
            </a:extLst>
          </p:cNvPr>
          <p:cNvSpPr txBox="1"/>
          <p:nvPr/>
        </p:nvSpPr>
        <p:spPr>
          <a:xfrm>
            <a:off x="503107" y="2927256"/>
            <a:ext cx="4983323" cy="276999"/>
          </a:xfrm>
          <a:prstGeom prst="rect">
            <a:avLst/>
          </a:prstGeom>
          <a:noFill/>
        </p:spPr>
        <p:txBody>
          <a:bodyPr wrap="square" rtlCol="0">
            <a:spAutoFit/>
          </a:bodyPr>
          <a:lstStyle/>
          <a:p>
            <a:r>
              <a:rPr lang="en-AU" sz="1200" dirty="0">
                <a:latin typeface="Arial Narrow" panose="020B0606020202030204" pitchFamily="34" charset="0"/>
              </a:rPr>
              <a:t>Q. Which day and time has the largest </a:t>
            </a:r>
            <a:r>
              <a:rPr lang="en-AU" sz="1200" b="1" dirty="0">
                <a:latin typeface="Arial Narrow" panose="020B0606020202030204" pitchFamily="34" charset="0"/>
              </a:rPr>
              <a:t>tidal</a:t>
            </a:r>
            <a:r>
              <a:rPr lang="en-AU" sz="1200" b="1" i="1" dirty="0">
                <a:latin typeface="Arial Narrow" panose="020B0606020202030204" pitchFamily="34" charset="0"/>
              </a:rPr>
              <a:t> range </a:t>
            </a:r>
            <a:r>
              <a:rPr lang="en-AU" sz="800" dirty="0">
                <a:latin typeface="Arial Narrow" panose="020B0606020202030204" pitchFamily="34" charset="0"/>
              </a:rPr>
              <a:t>(difference between high tide and low tide)</a:t>
            </a:r>
            <a:r>
              <a:rPr lang="en-AU" sz="1200" dirty="0">
                <a:latin typeface="Arial Narrow" panose="020B0606020202030204" pitchFamily="34" charset="0"/>
              </a:rPr>
              <a:t>? Ans. </a:t>
            </a:r>
          </a:p>
        </p:txBody>
      </p:sp>
      <p:sp>
        <p:nvSpPr>
          <p:cNvPr id="75" name="Rectangle 74">
            <a:extLst>
              <a:ext uri="{FF2B5EF4-FFF2-40B4-BE49-F238E27FC236}">
                <a16:creationId xmlns:a16="http://schemas.microsoft.com/office/drawing/2014/main" id="{F8FF9185-4D97-4CB8-A3AC-7A0C9909C8BD}"/>
              </a:ext>
            </a:extLst>
          </p:cNvPr>
          <p:cNvSpPr/>
          <p:nvPr/>
        </p:nvSpPr>
        <p:spPr>
          <a:xfrm>
            <a:off x="5373217" y="2959540"/>
            <a:ext cx="925246"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CD2060B1-8E85-435F-8547-4F119512CB30}"/>
              </a:ext>
            </a:extLst>
          </p:cNvPr>
          <p:cNvSpPr/>
          <p:nvPr/>
        </p:nvSpPr>
        <p:spPr>
          <a:xfrm>
            <a:off x="559537" y="3289767"/>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extBox 76">
            <a:extLst>
              <a:ext uri="{FF2B5EF4-FFF2-40B4-BE49-F238E27FC236}">
                <a16:creationId xmlns:a16="http://schemas.microsoft.com/office/drawing/2014/main" id="{5FAC506C-486E-42E7-A6C7-AA57AC194FCC}"/>
              </a:ext>
            </a:extLst>
          </p:cNvPr>
          <p:cNvSpPr txBox="1"/>
          <p:nvPr/>
        </p:nvSpPr>
        <p:spPr>
          <a:xfrm>
            <a:off x="503107" y="3279494"/>
            <a:ext cx="5093140" cy="276999"/>
          </a:xfrm>
          <a:prstGeom prst="rect">
            <a:avLst/>
          </a:prstGeom>
          <a:noFill/>
        </p:spPr>
        <p:txBody>
          <a:bodyPr wrap="square" rtlCol="0">
            <a:spAutoFit/>
          </a:bodyPr>
          <a:lstStyle/>
          <a:p>
            <a:r>
              <a:rPr lang="en-AU" sz="1200" dirty="0">
                <a:latin typeface="Arial Narrow" panose="020B0606020202030204" pitchFamily="34" charset="0"/>
              </a:rPr>
              <a:t>Q. Which day and time will the current be strongest </a:t>
            </a:r>
            <a:r>
              <a:rPr lang="en-AU" sz="800" dirty="0">
                <a:latin typeface="Arial Narrow" panose="020B0606020202030204" pitchFamily="34" charset="0"/>
              </a:rPr>
              <a:t>(and for snorkellers to avoid)</a:t>
            </a:r>
            <a:r>
              <a:rPr lang="en-AU" sz="1200" dirty="0">
                <a:latin typeface="Arial Narrow" panose="020B0606020202030204" pitchFamily="34" charset="0"/>
              </a:rPr>
              <a:t>?</a:t>
            </a:r>
            <a:r>
              <a:rPr lang="en-AU" sz="800" dirty="0">
                <a:latin typeface="Arial Narrow" panose="020B0606020202030204" pitchFamily="34" charset="0"/>
              </a:rPr>
              <a:t> </a:t>
            </a:r>
            <a:r>
              <a:rPr lang="en-AU" sz="1200" dirty="0" err="1">
                <a:latin typeface="Arial Narrow" panose="020B0606020202030204" pitchFamily="34" charset="0"/>
              </a:rPr>
              <a:t>Ans</a:t>
            </a:r>
            <a:r>
              <a:rPr lang="en-AU" sz="1200" dirty="0">
                <a:latin typeface="Arial Narrow" panose="020B0606020202030204" pitchFamily="34" charset="0"/>
              </a:rPr>
              <a:t>*. </a:t>
            </a:r>
          </a:p>
        </p:txBody>
      </p:sp>
      <p:sp>
        <p:nvSpPr>
          <p:cNvPr id="78" name="Rectangle 77">
            <a:extLst>
              <a:ext uri="{FF2B5EF4-FFF2-40B4-BE49-F238E27FC236}">
                <a16:creationId xmlns:a16="http://schemas.microsoft.com/office/drawing/2014/main" id="{B69E6B71-515A-45D2-8F7C-577E2C832107}"/>
              </a:ext>
            </a:extLst>
          </p:cNvPr>
          <p:cNvSpPr/>
          <p:nvPr/>
        </p:nvSpPr>
        <p:spPr>
          <a:xfrm>
            <a:off x="4941168" y="3314892"/>
            <a:ext cx="1355299"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9" name="Straight Connector 78">
            <a:extLst>
              <a:ext uri="{FF2B5EF4-FFF2-40B4-BE49-F238E27FC236}">
                <a16:creationId xmlns:a16="http://schemas.microsoft.com/office/drawing/2014/main" id="{5EF80992-AB2E-45F3-8015-9D575D96E2B2}"/>
              </a:ext>
            </a:extLst>
          </p:cNvPr>
          <p:cNvCxnSpPr/>
          <p:nvPr/>
        </p:nvCxnSpPr>
        <p:spPr>
          <a:xfrm flipH="1">
            <a:off x="579684" y="3702903"/>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E43C16-8D4E-4EA0-B22B-B2AA5E821CA9}"/>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DA37C0E4-4296-46BF-8808-AAF937C76566}"/>
              </a:ext>
            </a:extLst>
          </p:cNvPr>
          <p:cNvSpPr txBox="1"/>
          <p:nvPr/>
        </p:nvSpPr>
        <p:spPr>
          <a:xfrm>
            <a:off x="1410717" y="61659"/>
            <a:ext cx="4185530" cy="1092607"/>
          </a:xfrm>
          <a:prstGeom prst="rect">
            <a:avLst/>
          </a:prstGeom>
          <a:noFill/>
        </p:spPr>
        <p:txBody>
          <a:bodyPr wrap="square" rtlCol="0">
            <a:spAutoFit/>
          </a:bodyPr>
          <a:lstStyle/>
          <a:p>
            <a:r>
              <a:rPr lang="en-US" b="1" dirty="0">
                <a:latin typeface="Arial Narrow" pitchFamily="34" charset="0"/>
              </a:rPr>
              <a:t>Tide Trickery – </a:t>
            </a:r>
            <a:r>
              <a:rPr lang="en-US" sz="1200" dirty="0">
                <a:highlight>
                  <a:srgbClr val="FFFF00"/>
                </a:highlight>
                <a:latin typeface="Arial Narrow" pitchFamily="34" charset="0"/>
              </a:rPr>
              <a:t>Describe how gravitational pull, current strength and wave action cause tidal movement</a:t>
            </a:r>
          </a:p>
          <a:p>
            <a:endParaRPr lang="en-US" sz="1200" i="1" dirty="0">
              <a:latin typeface="Arial Narrow" pitchFamily="34" charset="0"/>
            </a:endParaRPr>
          </a:p>
          <a:p>
            <a:r>
              <a:rPr lang="en-US" sz="1200" i="1" dirty="0">
                <a:latin typeface="Arial Narrow" pitchFamily="34" charset="0"/>
              </a:rPr>
              <a:t>To download tide charts, go to www.bom.gov.au (marine and ocean tab)</a:t>
            </a:r>
          </a:p>
          <a:p>
            <a:endParaRPr lang="en-US" sz="1100" i="1" dirty="0">
              <a:latin typeface="Arial Narrow" pitchFamily="34" charset="0"/>
            </a:endParaRPr>
          </a:p>
        </p:txBody>
      </p:sp>
      <p:sp>
        <p:nvSpPr>
          <p:cNvPr id="95" name="TextBox 17">
            <a:extLst>
              <a:ext uri="{FF2B5EF4-FFF2-40B4-BE49-F238E27FC236}">
                <a16:creationId xmlns:a16="http://schemas.microsoft.com/office/drawing/2014/main" id="{7AB8500F-DF02-4916-BB26-191561E20BD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6" name="Rectangle 95">
            <a:extLst>
              <a:ext uri="{FF2B5EF4-FFF2-40B4-BE49-F238E27FC236}">
                <a16:creationId xmlns:a16="http://schemas.microsoft.com/office/drawing/2014/main" id="{7EC632E7-0B9D-499D-B634-8660A50AE282}"/>
              </a:ext>
            </a:extLst>
          </p:cNvPr>
          <p:cNvSpPr/>
          <p:nvPr/>
        </p:nvSpPr>
        <p:spPr>
          <a:xfrm>
            <a:off x="561888" y="1029416"/>
            <a:ext cx="5679143" cy="32229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On the signs below, complete a ‘tide report’ for today and tomorrow</a:t>
            </a:r>
            <a:endParaRPr lang="en-AU" sz="800" dirty="0">
              <a:solidFill>
                <a:schemeClr val="bg1"/>
              </a:solidFill>
              <a:latin typeface="Arial Narrow" panose="020B0606020202030204" pitchFamily="34" charset="0"/>
            </a:endParaRPr>
          </a:p>
        </p:txBody>
      </p:sp>
      <p:sp>
        <p:nvSpPr>
          <p:cNvPr id="97" name="TextBox 96">
            <a:extLst>
              <a:ext uri="{FF2B5EF4-FFF2-40B4-BE49-F238E27FC236}">
                <a16:creationId xmlns:a16="http://schemas.microsoft.com/office/drawing/2014/main" id="{A27B55D7-4EBB-42EF-98AA-C9E9E161DE2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8" name="TextBox 97">
            <a:extLst>
              <a:ext uri="{FF2B5EF4-FFF2-40B4-BE49-F238E27FC236}">
                <a16:creationId xmlns:a16="http://schemas.microsoft.com/office/drawing/2014/main" id="{20D7C22F-4BAA-4A77-BE01-CBECDE3E9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41F5E97A-88FC-45A9-98A6-E9C462252A7F}"/>
              </a:ext>
            </a:extLst>
          </p:cNvPr>
          <p:cNvSpPr txBox="1"/>
          <p:nvPr/>
        </p:nvSpPr>
        <p:spPr>
          <a:xfrm>
            <a:off x="5239079" y="1016140"/>
            <a:ext cx="914403"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(designed for tourist snorkellers)</a:t>
            </a:r>
          </a:p>
        </p:txBody>
      </p:sp>
      <p:cxnSp>
        <p:nvCxnSpPr>
          <p:cNvPr id="2" name="Straight Connector 1">
            <a:extLst>
              <a:ext uri="{FF2B5EF4-FFF2-40B4-BE49-F238E27FC236}">
                <a16:creationId xmlns:a16="http://schemas.microsoft.com/office/drawing/2014/main" id="{45B270B2-D612-0BC3-1013-712DC97BFC8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5B48097-9C07-C535-8A35-969D744390DA}"/>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49CED592-400A-8019-E94A-806FF21175C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31609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flipH="1">
            <a:off x="540706" y="6227381"/>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706" y="4192188"/>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8638" y="2152759"/>
            <a:ext cx="5922690" cy="2000548"/>
          </a:xfrm>
          <a:prstGeom prst="rect">
            <a:avLst/>
          </a:prstGeom>
          <a:noFill/>
        </p:spPr>
        <p:txBody>
          <a:bodyPr wrap="square" rtlCol="0">
            <a:spAutoFit/>
          </a:bodyPr>
          <a:lstStyle/>
          <a:p>
            <a:r>
              <a:rPr lang="en-AU" sz="1600" b="1" dirty="0">
                <a:latin typeface="Arial Narrow" panose="020B0606020202030204" pitchFamily="34" charset="0"/>
              </a:rPr>
              <a:t>A Sand ($) budget</a:t>
            </a:r>
            <a:endParaRPr lang="en-AU" sz="800" dirty="0">
              <a:latin typeface="Arial Narrow" panose="020B0606020202030204" pitchFamily="34" charset="0"/>
            </a:endParaRPr>
          </a:p>
          <a:p>
            <a:r>
              <a:rPr lang="en-AU" sz="1200" dirty="0">
                <a:latin typeface="Arial Narrow" panose="020B0606020202030204" pitchFamily="34" charset="0"/>
              </a:rPr>
              <a:t>Imagine the beach as your bank account. The more sand you have on your beach, the more money in your bank account! During periods of calm weather, sand accumulates on the beach because the waves are small and weak (constructive waves). Your bank account is looking great, and so is the amount of sand on your beach. Then, the weather turns rough and windy, and the waves are big and destructive (destructive waves). The backwash is strong and large chunks of sand are scooped off the beach and dumped out in the water, making sandbanks. So now all your money sits in the many sand banks in and behind the surf break. Now you have to be patient and wait for the weather to settle into a regular pattern of constructive waves before you will see the sand, and your money, back on the beach. </a:t>
            </a:r>
          </a:p>
          <a:p>
            <a:r>
              <a:rPr lang="en-AU" sz="1200" b="1" dirty="0">
                <a:latin typeface="Arial Narrow" panose="020B0606020202030204" pitchFamily="34" charset="0"/>
              </a:rPr>
              <a:t>Q. What type of wave </a:t>
            </a:r>
            <a:r>
              <a:rPr lang="en-AU" sz="1200" b="1" i="1" dirty="0">
                <a:latin typeface="Arial Narrow" panose="020B0606020202030204" pitchFamily="34" charset="0"/>
              </a:rPr>
              <a:t>removes</a:t>
            </a:r>
            <a:r>
              <a:rPr lang="en-AU" sz="1200" b="1" dirty="0">
                <a:latin typeface="Arial Narrow" panose="020B0606020202030204" pitchFamily="34" charset="0"/>
              </a:rPr>
              <a:t> sand from the beach? Ans. [constructive] [destructive] </a:t>
            </a:r>
            <a:endParaRPr lang="en-AU" sz="800" dirty="0">
              <a:latin typeface="Arial Narrow" panose="020B0606020202030204" pitchFamily="34" charset="0"/>
            </a:endParaRPr>
          </a:p>
        </p:txBody>
      </p:sp>
      <p:sp>
        <p:nvSpPr>
          <p:cNvPr id="25" name="TextBox 24"/>
          <p:cNvSpPr txBox="1"/>
          <p:nvPr/>
        </p:nvSpPr>
        <p:spPr>
          <a:xfrm>
            <a:off x="492083" y="6241889"/>
            <a:ext cx="5698787" cy="276999"/>
          </a:xfrm>
          <a:prstGeom prst="rect">
            <a:avLst/>
          </a:prstGeom>
          <a:noFill/>
        </p:spPr>
        <p:txBody>
          <a:bodyPr wrap="square" rtlCol="0">
            <a:spAutoFit/>
          </a:bodyPr>
          <a:lstStyle/>
          <a:p>
            <a:pPr algn="just"/>
            <a:r>
              <a:rPr lang="en-US" sz="1200" b="1" dirty="0">
                <a:latin typeface="Arial Narrow" pitchFamily="34" charset="0"/>
              </a:rPr>
              <a:t>Activity: Complete the table below</a:t>
            </a:r>
          </a:p>
        </p:txBody>
      </p:sp>
      <p:graphicFrame>
        <p:nvGraphicFramePr>
          <p:cNvPr id="27" name="Table 26"/>
          <p:cNvGraphicFramePr>
            <a:graphicFrameLocks noGrp="1"/>
          </p:cNvGraphicFramePr>
          <p:nvPr>
            <p:extLst>
              <p:ext uri="{D42A27DB-BD31-4B8C-83A1-F6EECF244321}">
                <p14:modId xmlns:p14="http://schemas.microsoft.com/office/powerpoint/2010/main" val="2575182349"/>
              </p:ext>
            </p:extLst>
          </p:nvPr>
        </p:nvGraphicFramePr>
        <p:xfrm>
          <a:off x="584480" y="6525491"/>
          <a:ext cx="5707398" cy="2089941"/>
        </p:xfrm>
        <a:graphic>
          <a:graphicData uri="http://schemas.openxmlformats.org/drawingml/2006/table">
            <a:tbl>
              <a:tblPr firstRow="1" bandRow="1">
                <a:effectLst/>
                <a:tableStyleId>{5940675A-B579-460E-94D1-54222C63F5DA}</a:tableStyleId>
              </a:tblPr>
              <a:tblGrid>
                <a:gridCol w="955255">
                  <a:extLst>
                    <a:ext uri="{9D8B030D-6E8A-4147-A177-3AD203B41FA5}">
                      <a16:colId xmlns:a16="http://schemas.microsoft.com/office/drawing/2014/main" val="20000"/>
                    </a:ext>
                  </a:extLst>
                </a:gridCol>
                <a:gridCol w="4752143">
                  <a:extLst>
                    <a:ext uri="{9D8B030D-6E8A-4147-A177-3AD203B41FA5}">
                      <a16:colId xmlns:a16="http://schemas.microsoft.com/office/drawing/2014/main" val="20001"/>
                    </a:ext>
                  </a:extLst>
                </a:gridCol>
              </a:tblGrid>
              <a:tr h="319627">
                <a:tc>
                  <a:txBody>
                    <a:bodyPr/>
                    <a:lstStyle/>
                    <a:p>
                      <a:pPr algn="ctr"/>
                      <a:r>
                        <a:rPr lang="en-AU" sz="1200" b="1" dirty="0">
                          <a:latin typeface="Arial Narrow" panose="020B0606020202030204" pitchFamily="34" charset="0"/>
                        </a:rPr>
                        <a:t>Term</a:t>
                      </a:r>
                    </a:p>
                  </a:txBody>
                  <a:tcPr>
                    <a:solidFill>
                      <a:schemeClr val="bg1">
                        <a:lumMod val="85000"/>
                      </a:schemeClr>
                    </a:solidFill>
                  </a:tcPr>
                </a:tc>
                <a:tc>
                  <a:txBody>
                    <a:bodyPr/>
                    <a:lstStyle/>
                    <a:p>
                      <a:pPr algn="l"/>
                      <a:r>
                        <a:rPr lang="en-AU" sz="1200" b="1" dirty="0">
                          <a:latin typeface="Arial Narrow" panose="020B0606020202030204" pitchFamily="34" charset="0"/>
                        </a:rPr>
                        <a:t>Definition   </a:t>
                      </a:r>
                      <a:endParaRPr lang="en-AU" sz="1200" b="0" dirty="0">
                        <a:solidFill>
                          <a:schemeClr val="bg1">
                            <a:lumMod val="50000"/>
                          </a:schemeClr>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885157">
                <a:tc>
                  <a:txBody>
                    <a:bodyPr/>
                    <a:lstStyle/>
                    <a:p>
                      <a:pPr algn="ctr"/>
                      <a:r>
                        <a:rPr lang="en-AU" sz="1200" b="1" dirty="0">
                          <a:latin typeface="Arial Narrow" panose="020B0606020202030204" pitchFamily="34" charset="0"/>
                        </a:rPr>
                        <a:t>Sand Budget</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Narrow" panose="020B0606020202030204" pitchFamily="34" charset="0"/>
                      </a:endParaRPr>
                    </a:p>
                  </a:txBody>
                  <a:tcPr anchor="ctr"/>
                </a:tc>
                <a:extLst>
                  <a:ext uri="{0D108BD9-81ED-4DB2-BD59-A6C34878D82A}">
                    <a16:rowId xmlns:a16="http://schemas.microsoft.com/office/drawing/2014/main" val="10001"/>
                  </a:ext>
                </a:extLst>
              </a:tr>
              <a:tr h="885157">
                <a:tc>
                  <a:txBody>
                    <a:bodyPr/>
                    <a:lstStyle/>
                    <a:p>
                      <a:pPr algn="ctr"/>
                      <a:r>
                        <a:rPr lang="en-AU" sz="1200" b="1" dirty="0">
                          <a:latin typeface="Arial Narrow" panose="020B0606020202030204" pitchFamily="34" charset="0"/>
                        </a:rPr>
                        <a:t>Longshore Drift</a:t>
                      </a:r>
                    </a:p>
                  </a:txBody>
                  <a:tcPr anchor="ctr">
                    <a:solidFill>
                      <a:schemeClr val="bg1">
                        <a:lumMod val="85000"/>
                      </a:schemeClr>
                    </a:solidFill>
                  </a:tcPr>
                </a:tc>
                <a:tc>
                  <a:txBody>
                    <a:bodyPr/>
                    <a:lstStyle/>
                    <a:p>
                      <a:pPr algn="l"/>
                      <a:endParaRPr lang="en-AU" sz="1200" b="0" i="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sp>
        <p:nvSpPr>
          <p:cNvPr id="28" name="Rectangle 27"/>
          <p:cNvSpPr/>
          <p:nvPr/>
        </p:nvSpPr>
        <p:spPr>
          <a:xfrm>
            <a:off x="4535579" y="4367380"/>
            <a:ext cx="1751254" cy="1417183"/>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5559468" y="3942464"/>
            <a:ext cx="1381172"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4" name="TextBox 3"/>
          <p:cNvSpPr txBox="1"/>
          <p:nvPr/>
        </p:nvSpPr>
        <p:spPr>
          <a:xfrm>
            <a:off x="501939" y="8604548"/>
            <a:ext cx="6033261" cy="215444"/>
          </a:xfrm>
          <a:prstGeom prst="rect">
            <a:avLst/>
          </a:prstGeom>
          <a:noFill/>
        </p:spPr>
        <p:txBody>
          <a:bodyPr wrap="square" rtlCol="0">
            <a:spAutoFit/>
          </a:bodyPr>
          <a:lstStyle/>
          <a:p>
            <a:r>
              <a:rPr lang="en-AU" sz="800" baseline="30000" dirty="0">
                <a:latin typeface="Arial Narrow" panose="020B0606020202030204" pitchFamily="34" charset="0"/>
              </a:rPr>
              <a:t>[1]</a:t>
            </a:r>
            <a:r>
              <a:rPr lang="en-US" sz="800" dirty="0">
                <a:latin typeface="Arial Narrow" panose="020B0606020202030204" pitchFamily="34" charset="0"/>
              </a:rPr>
              <a:t>Johnson, D. (2004). </a:t>
            </a:r>
            <a:r>
              <a:rPr lang="en-US" sz="800" i="1" dirty="0">
                <a:latin typeface="Arial Narrow" panose="020B0606020202030204" pitchFamily="34" charset="0"/>
              </a:rPr>
              <a:t>The Geology of Australia. </a:t>
            </a:r>
            <a:r>
              <a:rPr lang="en-US" sz="800" dirty="0">
                <a:latin typeface="Arial Narrow" panose="020B0606020202030204" pitchFamily="34" charset="0"/>
              </a:rPr>
              <a:t>Cambridge University Press, Cambridge, UK. Page 198. </a:t>
            </a:r>
            <a:endParaRPr lang="en-AU" sz="800" dirty="0"/>
          </a:p>
        </p:txBody>
      </p:sp>
      <p:sp>
        <p:nvSpPr>
          <p:cNvPr id="6" name="Rectangle 5"/>
          <p:cNvSpPr/>
          <p:nvPr/>
        </p:nvSpPr>
        <p:spPr>
          <a:xfrm>
            <a:off x="4997287" y="4384838"/>
            <a:ext cx="1274930" cy="1389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821345" y="4375286"/>
            <a:ext cx="191632" cy="1341120"/>
          </a:xfrm>
          <a:custGeom>
            <a:avLst/>
            <a:gdLst>
              <a:gd name="connsiteX0" fmla="*/ 139338 w 191632"/>
              <a:gd name="connsiteY0" fmla="*/ 1341120 h 1341120"/>
              <a:gd name="connsiteX1" fmla="*/ 95795 w 191632"/>
              <a:gd name="connsiteY1" fmla="*/ 1306285 h 1341120"/>
              <a:gd name="connsiteX2" fmla="*/ 43543 w 191632"/>
              <a:gd name="connsiteY2" fmla="*/ 1262743 h 1341120"/>
              <a:gd name="connsiteX3" fmla="*/ 8709 w 191632"/>
              <a:gd name="connsiteY3" fmla="*/ 1210491 h 1341120"/>
              <a:gd name="connsiteX4" fmla="*/ 17418 w 191632"/>
              <a:gd name="connsiteY4" fmla="*/ 1105988 h 1341120"/>
              <a:gd name="connsiteX5" fmla="*/ 26126 w 191632"/>
              <a:gd name="connsiteY5" fmla="*/ 1079863 h 1341120"/>
              <a:gd name="connsiteX6" fmla="*/ 104503 w 191632"/>
              <a:gd name="connsiteY6" fmla="*/ 1036320 h 1341120"/>
              <a:gd name="connsiteX7" fmla="*/ 148046 w 191632"/>
              <a:gd name="connsiteY7" fmla="*/ 1001485 h 1341120"/>
              <a:gd name="connsiteX8" fmla="*/ 139338 w 191632"/>
              <a:gd name="connsiteY8" fmla="*/ 975360 h 1341120"/>
              <a:gd name="connsiteX9" fmla="*/ 121920 w 191632"/>
              <a:gd name="connsiteY9" fmla="*/ 957943 h 1341120"/>
              <a:gd name="connsiteX10" fmla="*/ 69669 w 191632"/>
              <a:gd name="connsiteY10" fmla="*/ 940525 h 1341120"/>
              <a:gd name="connsiteX11" fmla="*/ 52252 w 191632"/>
              <a:gd name="connsiteY11" fmla="*/ 914400 h 1341120"/>
              <a:gd name="connsiteX12" fmla="*/ 8709 w 191632"/>
              <a:gd name="connsiteY12" fmla="*/ 862148 h 1341120"/>
              <a:gd name="connsiteX13" fmla="*/ 0 w 191632"/>
              <a:gd name="connsiteY13" fmla="*/ 836023 h 1341120"/>
              <a:gd name="connsiteX14" fmla="*/ 26126 w 191632"/>
              <a:gd name="connsiteY14" fmla="*/ 740228 h 1341120"/>
              <a:gd name="connsiteX15" fmla="*/ 52252 w 191632"/>
              <a:gd name="connsiteY15" fmla="*/ 696685 h 1341120"/>
              <a:gd name="connsiteX16" fmla="*/ 104503 w 191632"/>
              <a:gd name="connsiteY16" fmla="*/ 679268 h 1341120"/>
              <a:gd name="connsiteX17" fmla="*/ 156755 w 191632"/>
              <a:gd name="connsiteY17" fmla="*/ 644434 h 1341120"/>
              <a:gd name="connsiteX18" fmla="*/ 95795 w 191632"/>
              <a:gd name="connsiteY18" fmla="*/ 600891 h 1341120"/>
              <a:gd name="connsiteX19" fmla="*/ 69669 w 191632"/>
              <a:gd name="connsiteY19" fmla="*/ 592183 h 1341120"/>
              <a:gd name="connsiteX20" fmla="*/ 26126 w 191632"/>
              <a:gd name="connsiteY20" fmla="*/ 548640 h 1341120"/>
              <a:gd name="connsiteX21" fmla="*/ 8709 w 191632"/>
              <a:gd name="connsiteY21" fmla="*/ 487680 h 1341120"/>
              <a:gd name="connsiteX22" fmla="*/ 0 w 191632"/>
              <a:gd name="connsiteY22" fmla="*/ 461554 h 1341120"/>
              <a:gd name="connsiteX23" fmla="*/ 8709 w 191632"/>
              <a:gd name="connsiteY23" fmla="*/ 383177 h 1341120"/>
              <a:gd name="connsiteX24" fmla="*/ 17418 w 191632"/>
              <a:gd name="connsiteY24" fmla="*/ 357051 h 1341120"/>
              <a:gd name="connsiteX25" fmla="*/ 43543 w 191632"/>
              <a:gd name="connsiteY25" fmla="*/ 339634 h 1341120"/>
              <a:gd name="connsiteX26" fmla="*/ 69669 w 191632"/>
              <a:gd name="connsiteY26" fmla="*/ 330925 h 1341120"/>
              <a:gd name="connsiteX27" fmla="*/ 148046 w 191632"/>
              <a:gd name="connsiteY27" fmla="*/ 296091 h 1341120"/>
              <a:gd name="connsiteX28" fmla="*/ 174172 w 191632"/>
              <a:gd name="connsiteY28" fmla="*/ 287383 h 1341120"/>
              <a:gd name="connsiteX29" fmla="*/ 148046 w 191632"/>
              <a:gd name="connsiteY29" fmla="*/ 261257 h 1341120"/>
              <a:gd name="connsiteX30" fmla="*/ 121920 w 191632"/>
              <a:gd name="connsiteY30" fmla="*/ 243840 h 1341120"/>
              <a:gd name="connsiteX31" fmla="*/ 78378 w 191632"/>
              <a:gd name="connsiteY31" fmla="*/ 209005 h 1341120"/>
              <a:gd name="connsiteX32" fmla="*/ 34835 w 191632"/>
              <a:gd name="connsiteY32" fmla="*/ 182880 h 1341120"/>
              <a:gd name="connsiteX33" fmla="*/ 34835 w 191632"/>
              <a:gd name="connsiteY33" fmla="*/ 95794 h 1341120"/>
              <a:gd name="connsiteX34" fmla="*/ 43543 w 191632"/>
              <a:gd name="connsiteY34" fmla="*/ 26125 h 1341120"/>
              <a:gd name="connsiteX35" fmla="*/ 69669 w 191632"/>
              <a:gd name="connsiteY35" fmla="*/ 17417 h 1341120"/>
              <a:gd name="connsiteX36" fmla="*/ 87086 w 191632"/>
              <a:gd name="connsiteY36" fmla="*/ 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1632" h="1341120">
                <a:moveTo>
                  <a:pt x="139338" y="1341120"/>
                </a:moveTo>
                <a:cubicBezTo>
                  <a:pt x="124824" y="1329508"/>
                  <a:pt x="110665" y="1317438"/>
                  <a:pt x="95795" y="1306285"/>
                </a:cubicBezTo>
                <a:cubicBezTo>
                  <a:pt x="68961" y="1286159"/>
                  <a:pt x="65846" y="1291418"/>
                  <a:pt x="43543" y="1262743"/>
                </a:cubicBezTo>
                <a:cubicBezTo>
                  <a:pt x="30691" y="1246220"/>
                  <a:pt x="8709" y="1210491"/>
                  <a:pt x="8709" y="1210491"/>
                </a:cubicBezTo>
                <a:cubicBezTo>
                  <a:pt x="11612" y="1175657"/>
                  <a:pt x="12798" y="1140636"/>
                  <a:pt x="17418" y="1105988"/>
                </a:cubicBezTo>
                <a:cubicBezTo>
                  <a:pt x="18631" y="1096889"/>
                  <a:pt x="19635" y="1086354"/>
                  <a:pt x="26126" y="1079863"/>
                </a:cubicBezTo>
                <a:cubicBezTo>
                  <a:pt x="56072" y="1049917"/>
                  <a:pt x="71650" y="1047271"/>
                  <a:pt x="104503" y="1036320"/>
                </a:cubicBezTo>
                <a:cubicBezTo>
                  <a:pt x="108259" y="1033816"/>
                  <a:pt x="146136" y="1011032"/>
                  <a:pt x="148046" y="1001485"/>
                </a:cubicBezTo>
                <a:cubicBezTo>
                  <a:pt x="149846" y="992484"/>
                  <a:pt x="144061" y="983231"/>
                  <a:pt x="139338" y="975360"/>
                </a:cubicBezTo>
                <a:cubicBezTo>
                  <a:pt x="135114" y="968319"/>
                  <a:pt x="129264" y="961615"/>
                  <a:pt x="121920" y="957943"/>
                </a:cubicBezTo>
                <a:cubicBezTo>
                  <a:pt x="105499" y="949732"/>
                  <a:pt x="69669" y="940525"/>
                  <a:pt x="69669" y="940525"/>
                </a:cubicBezTo>
                <a:cubicBezTo>
                  <a:pt x="63863" y="931817"/>
                  <a:pt x="58952" y="922440"/>
                  <a:pt x="52252" y="914400"/>
                </a:cubicBezTo>
                <a:cubicBezTo>
                  <a:pt x="28175" y="885508"/>
                  <a:pt x="24927" y="894582"/>
                  <a:pt x="8709" y="862148"/>
                </a:cubicBezTo>
                <a:cubicBezTo>
                  <a:pt x="4604" y="853938"/>
                  <a:pt x="2903" y="844731"/>
                  <a:pt x="0" y="836023"/>
                </a:cubicBezTo>
                <a:cubicBezTo>
                  <a:pt x="15671" y="710658"/>
                  <a:pt x="-6806" y="806091"/>
                  <a:pt x="26126" y="740228"/>
                </a:cubicBezTo>
                <a:cubicBezTo>
                  <a:pt x="36057" y="720366"/>
                  <a:pt x="29574" y="708024"/>
                  <a:pt x="52252" y="696685"/>
                </a:cubicBezTo>
                <a:cubicBezTo>
                  <a:pt x="68673" y="688474"/>
                  <a:pt x="89227" y="689452"/>
                  <a:pt x="104503" y="679268"/>
                </a:cubicBezTo>
                <a:lnTo>
                  <a:pt x="156755" y="644434"/>
                </a:lnTo>
                <a:cubicBezTo>
                  <a:pt x="142240" y="600891"/>
                  <a:pt x="156755" y="621210"/>
                  <a:pt x="95795" y="600891"/>
                </a:cubicBezTo>
                <a:lnTo>
                  <a:pt x="69669" y="592183"/>
                </a:lnTo>
                <a:cubicBezTo>
                  <a:pt x="55155" y="577669"/>
                  <a:pt x="32617" y="568113"/>
                  <a:pt x="26126" y="548640"/>
                </a:cubicBezTo>
                <a:cubicBezTo>
                  <a:pt x="5240" y="485978"/>
                  <a:pt x="30588" y="564251"/>
                  <a:pt x="8709" y="487680"/>
                </a:cubicBezTo>
                <a:cubicBezTo>
                  <a:pt x="6187" y="478853"/>
                  <a:pt x="2903" y="470263"/>
                  <a:pt x="0" y="461554"/>
                </a:cubicBezTo>
                <a:cubicBezTo>
                  <a:pt x="2903" y="435428"/>
                  <a:pt x="4387" y="409106"/>
                  <a:pt x="8709" y="383177"/>
                </a:cubicBezTo>
                <a:cubicBezTo>
                  <a:pt x="10218" y="374122"/>
                  <a:pt x="11683" y="364219"/>
                  <a:pt x="17418" y="357051"/>
                </a:cubicBezTo>
                <a:cubicBezTo>
                  <a:pt x="23956" y="348878"/>
                  <a:pt x="34182" y="344315"/>
                  <a:pt x="43543" y="339634"/>
                </a:cubicBezTo>
                <a:cubicBezTo>
                  <a:pt x="51754" y="335529"/>
                  <a:pt x="61458" y="335030"/>
                  <a:pt x="69669" y="330925"/>
                </a:cubicBezTo>
                <a:cubicBezTo>
                  <a:pt x="152466" y="289527"/>
                  <a:pt x="13255" y="341020"/>
                  <a:pt x="148046" y="296091"/>
                </a:cubicBezTo>
                <a:lnTo>
                  <a:pt x="174172" y="287383"/>
                </a:lnTo>
                <a:cubicBezTo>
                  <a:pt x="205698" y="255856"/>
                  <a:pt x="193074" y="278142"/>
                  <a:pt x="148046" y="261257"/>
                </a:cubicBezTo>
                <a:cubicBezTo>
                  <a:pt x="138246" y="257582"/>
                  <a:pt x="130629" y="249646"/>
                  <a:pt x="121920" y="243840"/>
                </a:cubicBezTo>
                <a:cubicBezTo>
                  <a:pt x="87232" y="191807"/>
                  <a:pt x="125114" y="237047"/>
                  <a:pt x="78378" y="209005"/>
                </a:cubicBezTo>
                <a:cubicBezTo>
                  <a:pt x="18613" y="173146"/>
                  <a:pt x="108835" y="207546"/>
                  <a:pt x="34835" y="182880"/>
                </a:cubicBezTo>
                <a:cubicBezTo>
                  <a:pt x="19421" y="136641"/>
                  <a:pt x="25305" y="167272"/>
                  <a:pt x="34835" y="95794"/>
                </a:cubicBezTo>
                <a:cubicBezTo>
                  <a:pt x="37928" y="72596"/>
                  <a:pt x="34038" y="47512"/>
                  <a:pt x="43543" y="26125"/>
                </a:cubicBezTo>
                <a:cubicBezTo>
                  <a:pt x="47271" y="17737"/>
                  <a:pt x="61797" y="22140"/>
                  <a:pt x="69669" y="17417"/>
                </a:cubicBezTo>
                <a:cubicBezTo>
                  <a:pt x="76709" y="13193"/>
                  <a:pt x="81280" y="5806"/>
                  <a:pt x="8708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Up Arrow 12"/>
          <p:cNvSpPr/>
          <p:nvPr/>
        </p:nvSpPr>
        <p:spPr>
          <a:xfrm rot="18906373">
            <a:off x="5401019" y="4850571"/>
            <a:ext cx="768148" cy="904327"/>
          </a:xfrm>
          <a:prstGeom prst="upArrow">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endParaRPr lang="en-AU" sz="800" dirty="0">
              <a:solidFill>
                <a:schemeClr val="tx1"/>
              </a:solidFill>
              <a:latin typeface="Arial Narrow" panose="020B0606020202030204" pitchFamily="34" charset="0"/>
            </a:endParaRPr>
          </a:p>
        </p:txBody>
      </p:sp>
      <p:sp>
        <p:nvSpPr>
          <p:cNvPr id="17" name="Up Arrow 16"/>
          <p:cNvSpPr/>
          <p:nvPr/>
        </p:nvSpPr>
        <p:spPr>
          <a:xfrm>
            <a:off x="5147951" y="4406262"/>
            <a:ext cx="319525" cy="1219417"/>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Longshore Drift (of sand)</a:t>
            </a:r>
          </a:p>
        </p:txBody>
      </p:sp>
      <p:sp>
        <p:nvSpPr>
          <p:cNvPr id="18" name="Freeform 17"/>
          <p:cNvSpPr/>
          <p:nvPr/>
        </p:nvSpPr>
        <p:spPr>
          <a:xfrm>
            <a:off x="4836011" y="4390028"/>
            <a:ext cx="298401" cy="1306463"/>
          </a:xfrm>
          <a:custGeom>
            <a:avLst/>
            <a:gdLst>
              <a:gd name="connsiteX0" fmla="*/ 239122 w 263028"/>
              <a:gd name="connsiteY0" fmla="*/ 11040 h 1332233"/>
              <a:gd name="connsiteX1" fmla="*/ 101663 w 263028"/>
              <a:gd name="connsiteY1" fmla="*/ 17016 h 1332233"/>
              <a:gd name="connsiteX2" fmla="*/ 65804 w 263028"/>
              <a:gd name="connsiteY2" fmla="*/ 28969 h 1332233"/>
              <a:gd name="connsiteX3" fmla="*/ 47875 w 263028"/>
              <a:gd name="connsiteY3" fmla="*/ 46899 h 1332233"/>
              <a:gd name="connsiteX4" fmla="*/ 23969 w 263028"/>
              <a:gd name="connsiteY4" fmla="*/ 82758 h 1332233"/>
              <a:gd name="connsiteX5" fmla="*/ 29945 w 263028"/>
              <a:gd name="connsiteY5" fmla="*/ 118616 h 1332233"/>
              <a:gd name="connsiteX6" fmla="*/ 41898 w 263028"/>
              <a:gd name="connsiteY6" fmla="*/ 136546 h 1332233"/>
              <a:gd name="connsiteX7" fmla="*/ 29945 w 263028"/>
              <a:gd name="connsiteY7" fmla="*/ 172405 h 1332233"/>
              <a:gd name="connsiteX8" fmla="*/ 65804 w 263028"/>
              <a:gd name="connsiteY8" fmla="*/ 202287 h 1332233"/>
              <a:gd name="connsiteX9" fmla="*/ 95687 w 263028"/>
              <a:gd name="connsiteY9" fmla="*/ 208263 h 1332233"/>
              <a:gd name="connsiteX10" fmla="*/ 113616 w 263028"/>
              <a:gd name="connsiteY10" fmla="*/ 220216 h 1332233"/>
              <a:gd name="connsiteX11" fmla="*/ 131545 w 263028"/>
              <a:gd name="connsiteY11" fmla="*/ 226193 h 1332233"/>
              <a:gd name="connsiteX12" fmla="*/ 167404 w 263028"/>
              <a:gd name="connsiteY12" fmla="*/ 250099 h 1332233"/>
              <a:gd name="connsiteX13" fmla="*/ 191310 w 263028"/>
              <a:gd name="connsiteY13" fmla="*/ 285958 h 1332233"/>
              <a:gd name="connsiteX14" fmla="*/ 185334 w 263028"/>
              <a:gd name="connsiteY14" fmla="*/ 303887 h 1332233"/>
              <a:gd name="connsiteX15" fmla="*/ 161428 w 263028"/>
              <a:gd name="connsiteY15" fmla="*/ 309863 h 1332233"/>
              <a:gd name="connsiteX16" fmla="*/ 143498 w 263028"/>
              <a:gd name="connsiteY16" fmla="*/ 315840 h 1332233"/>
              <a:gd name="connsiteX17" fmla="*/ 125569 w 263028"/>
              <a:gd name="connsiteY17" fmla="*/ 327793 h 1332233"/>
              <a:gd name="connsiteX18" fmla="*/ 71781 w 263028"/>
              <a:gd name="connsiteY18" fmla="*/ 345722 h 1332233"/>
              <a:gd name="connsiteX19" fmla="*/ 53851 w 263028"/>
              <a:gd name="connsiteY19" fmla="*/ 351699 h 1332233"/>
              <a:gd name="connsiteX20" fmla="*/ 35922 w 263028"/>
              <a:gd name="connsiteY20" fmla="*/ 363652 h 1332233"/>
              <a:gd name="connsiteX21" fmla="*/ 29945 w 263028"/>
              <a:gd name="connsiteY21" fmla="*/ 381581 h 1332233"/>
              <a:gd name="connsiteX22" fmla="*/ 12016 w 263028"/>
              <a:gd name="connsiteY22" fmla="*/ 393534 h 1332233"/>
              <a:gd name="connsiteX23" fmla="*/ 63 w 263028"/>
              <a:gd name="connsiteY23" fmla="*/ 411463 h 1332233"/>
              <a:gd name="connsiteX24" fmla="*/ 6039 w 263028"/>
              <a:gd name="connsiteY24" fmla="*/ 507087 h 1332233"/>
              <a:gd name="connsiteX25" fmla="*/ 35922 w 263028"/>
              <a:gd name="connsiteY25" fmla="*/ 536969 h 1332233"/>
              <a:gd name="connsiteX26" fmla="*/ 41898 w 263028"/>
              <a:gd name="connsiteY26" fmla="*/ 554899 h 1332233"/>
              <a:gd name="connsiteX27" fmla="*/ 77757 w 263028"/>
              <a:gd name="connsiteY27" fmla="*/ 578805 h 1332233"/>
              <a:gd name="connsiteX28" fmla="*/ 95687 w 263028"/>
              <a:gd name="connsiteY28" fmla="*/ 590758 h 1332233"/>
              <a:gd name="connsiteX29" fmla="*/ 149475 w 263028"/>
              <a:gd name="connsiteY29" fmla="*/ 614663 h 1332233"/>
              <a:gd name="connsiteX30" fmla="*/ 149475 w 263028"/>
              <a:gd name="connsiteY30" fmla="*/ 662475 h 1332233"/>
              <a:gd name="connsiteX31" fmla="*/ 131545 w 263028"/>
              <a:gd name="connsiteY31" fmla="*/ 668452 h 1332233"/>
              <a:gd name="connsiteX32" fmla="*/ 113616 w 263028"/>
              <a:gd name="connsiteY32" fmla="*/ 680405 h 1332233"/>
              <a:gd name="connsiteX33" fmla="*/ 101663 w 263028"/>
              <a:gd name="connsiteY33" fmla="*/ 698334 h 1332233"/>
              <a:gd name="connsiteX34" fmla="*/ 65804 w 263028"/>
              <a:gd name="connsiteY34" fmla="*/ 710287 h 1332233"/>
              <a:gd name="connsiteX35" fmla="*/ 53851 w 263028"/>
              <a:gd name="connsiteY35" fmla="*/ 728216 h 1332233"/>
              <a:gd name="connsiteX36" fmla="*/ 35922 w 263028"/>
              <a:gd name="connsiteY36" fmla="*/ 734193 h 1332233"/>
              <a:gd name="connsiteX37" fmla="*/ 29945 w 263028"/>
              <a:gd name="connsiteY37" fmla="*/ 752122 h 1332233"/>
              <a:gd name="connsiteX38" fmla="*/ 12016 w 263028"/>
              <a:gd name="connsiteY38" fmla="*/ 770052 h 1332233"/>
              <a:gd name="connsiteX39" fmla="*/ 6039 w 263028"/>
              <a:gd name="connsiteY39" fmla="*/ 835793 h 1332233"/>
              <a:gd name="connsiteX40" fmla="*/ 17992 w 263028"/>
              <a:gd name="connsiteY40" fmla="*/ 871652 h 1332233"/>
              <a:gd name="connsiteX41" fmla="*/ 35922 w 263028"/>
              <a:gd name="connsiteY41" fmla="*/ 877628 h 1332233"/>
              <a:gd name="connsiteX42" fmla="*/ 53851 w 263028"/>
              <a:gd name="connsiteY42" fmla="*/ 895558 h 1332233"/>
              <a:gd name="connsiteX43" fmla="*/ 71781 w 263028"/>
              <a:gd name="connsiteY43" fmla="*/ 907511 h 1332233"/>
              <a:gd name="connsiteX44" fmla="*/ 77757 w 263028"/>
              <a:gd name="connsiteY44" fmla="*/ 925440 h 1332233"/>
              <a:gd name="connsiteX45" fmla="*/ 95687 w 263028"/>
              <a:gd name="connsiteY45" fmla="*/ 931416 h 1332233"/>
              <a:gd name="connsiteX46" fmla="*/ 155451 w 263028"/>
              <a:gd name="connsiteY46" fmla="*/ 961299 h 1332233"/>
              <a:gd name="connsiteX47" fmla="*/ 149475 w 263028"/>
              <a:gd name="connsiteY47" fmla="*/ 1021063 h 1332233"/>
              <a:gd name="connsiteX48" fmla="*/ 119592 w 263028"/>
              <a:gd name="connsiteY48" fmla="*/ 1050946 h 1332233"/>
              <a:gd name="connsiteX49" fmla="*/ 95687 w 263028"/>
              <a:gd name="connsiteY49" fmla="*/ 1056922 h 1332233"/>
              <a:gd name="connsiteX50" fmla="*/ 77757 w 263028"/>
              <a:gd name="connsiteY50" fmla="*/ 1062899 h 1332233"/>
              <a:gd name="connsiteX51" fmla="*/ 59828 w 263028"/>
              <a:gd name="connsiteY51" fmla="*/ 1080828 h 1332233"/>
              <a:gd name="connsiteX52" fmla="*/ 23969 w 263028"/>
              <a:gd name="connsiteY52" fmla="*/ 1092781 h 1332233"/>
              <a:gd name="connsiteX53" fmla="*/ 6039 w 263028"/>
              <a:gd name="connsiteY53" fmla="*/ 1164499 h 1332233"/>
              <a:gd name="connsiteX54" fmla="*/ 29945 w 263028"/>
              <a:gd name="connsiteY54" fmla="*/ 1242193 h 1332233"/>
              <a:gd name="connsiteX55" fmla="*/ 47875 w 263028"/>
              <a:gd name="connsiteY55" fmla="*/ 1248169 h 1332233"/>
              <a:gd name="connsiteX56" fmla="*/ 83734 w 263028"/>
              <a:gd name="connsiteY56" fmla="*/ 1284028 h 1332233"/>
              <a:gd name="connsiteX57" fmla="*/ 101663 w 263028"/>
              <a:gd name="connsiteY57" fmla="*/ 1319887 h 1332233"/>
              <a:gd name="connsiteX58" fmla="*/ 125569 w 263028"/>
              <a:gd name="connsiteY58" fmla="*/ 1325863 h 1332233"/>
              <a:gd name="connsiteX59" fmla="*/ 173381 w 263028"/>
              <a:gd name="connsiteY59" fmla="*/ 1331840 h 1332233"/>
              <a:gd name="connsiteX60" fmla="*/ 251075 w 263028"/>
              <a:gd name="connsiteY60" fmla="*/ 1325863 h 1332233"/>
              <a:gd name="connsiteX61" fmla="*/ 263028 w 263028"/>
              <a:gd name="connsiteY61" fmla="*/ 1290005 h 1332233"/>
              <a:gd name="connsiteX62" fmla="*/ 251075 w 263028"/>
              <a:gd name="connsiteY62" fmla="*/ 1224263 h 1332233"/>
              <a:gd name="connsiteX63" fmla="*/ 245098 w 263028"/>
              <a:gd name="connsiteY63" fmla="*/ 1206334 h 1332233"/>
              <a:gd name="connsiteX64" fmla="*/ 239122 w 263028"/>
              <a:gd name="connsiteY64" fmla="*/ 1182428 h 1332233"/>
              <a:gd name="connsiteX65" fmla="*/ 245098 w 263028"/>
              <a:gd name="connsiteY65" fmla="*/ 1128640 h 1332233"/>
              <a:gd name="connsiteX66" fmla="*/ 257051 w 263028"/>
              <a:gd name="connsiteY66" fmla="*/ 1050946 h 1332233"/>
              <a:gd name="connsiteX67" fmla="*/ 245098 w 263028"/>
              <a:gd name="connsiteY67" fmla="*/ 782005 h 1332233"/>
              <a:gd name="connsiteX68" fmla="*/ 233145 w 263028"/>
              <a:gd name="connsiteY68" fmla="*/ 716263 h 1332233"/>
              <a:gd name="connsiteX69" fmla="*/ 227169 w 263028"/>
              <a:gd name="connsiteY69" fmla="*/ 662475 h 1332233"/>
              <a:gd name="connsiteX70" fmla="*/ 233145 w 263028"/>
              <a:gd name="connsiteY70" fmla="*/ 381581 h 1332233"/>
              <a:gd name="connsiteX71" fmla="*/ 239122 w 263028"/>
              <a:gd name="connsiteY71" fmla="*/ 351699 h 1332233"/>
              <a:gd name="connsiteX72" fmla="*/ 245098 w 263028"/>
              <a:gd name="connsiteY72" fmla="*/ 297911 h 1332233"/>
              <a:gd name="connsiteX73" fmla="*/ 239122 w 263028"/>
              <a:gd name="connsiteY73" fmla="*/ 190334 h 1332233"/>
              <a:gd name="connsiteX74" fmla="*/ 233145 w 263028"/>
              <a:gd name="connsiteY74" fmla="*/ 172405 h 1332233"/>
              <a:gd name="connsiteX75" fmla="*/ 239122 w 263028"/>
              <a:gd name="connsiteY75" fmla="*/ 11040 h 133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3028" h="1332233">
                <a:moveTo>
                  <a:pt x="239122" y="11040"/>
                </a:moveTo>
                <a:cubicBezTo>
                  <a:pt x="217208" y="-14858"/>
                  <a:pt x="147283" y="12297"/>
                  <a:pt x="101663" y="17016"/>
                </a:cubicBezTo>
                <a:cubicBezTo>
                  <a:pt x="89130" y="18312"/>
                  <a:pt x="65804" y="28969"/>
                  <a:pt x="65804" y="28969"/>
                </a:cubicBezTo>
                <a:cubicBezTo>
                  <a:pt x="59828" y="34946"/>
                  <a:pt x="53064" y="40227"/>
                  <a:pt x="47875" y="46899"/>
                </a:cubicBezTo>
                <a:cubicBezTo>
                  <a:pt x="39055" y="58239"/>
                  <a:pt x="23969" y="82758"/>
                  <a:pt x="23969" y="82758"/>
                </a:cubicBezTo>
                <a:cubicBezTo>
                  <a:pt x="25961" y="94711"/>
                  <a:pt x="26113" y="107120"/>
                  <a:pt x="29945" y="118616"/>
                </a:cubicBezTo>
                <a:cubicBezTo>
                  <a:pt x="32216" y="125430"/>
                  <a:pt x="41898" y="129363"/>
                  <a:pt x="41898" y="136546"/>
                </a:cubicBezTo>
                <a:cubicBezTo>
                  <a:pt x="41898" y="149146"/>
                  <a:pt x="29945" y="172405"/>
                  <a:pt x="29945" y="172405"/>
                </a:cubicBezTo>
                <a:cubicBezTo>
                  <a:pt x="39244" y="181704"/>
                  <a:pt x="52493" y="197296"/>
                  <a:pt x="65804" y="202287"/>
                </a:cubicBezTo>
                <a:cubicBezTo>
                  <a:pt x="75315" y="205854"/>
                  <a:pt x="85726" y="206271"/>
                  <a:pt x="95687" y="208263"/>
                </a:cubicBezTo>
                <a:cubicBezTo>
                  <a:pt x="101663" y="212247"/>
                  <a:pt x="107192" y="217004"/>
                  <a:pt x="113616" y="220216"/>
                </a:cubicBezTo>
                <a:cubicBezTo>
                  <a:pt x="119251" y="223033"/>
                  <a:pt x="126038" y="223134"/>
                  <a:pt x="131545" y="226193"/>
                </a:cubicBezTo>
                <a:cubicBezTo>
                  <a:pt x="144103" y="233170"/>
                  <a:pt x="167404" y="250099"/>
                  <a:pt x="167404" y="250099"/>
                </a:cubicBezTo>
                <a:cubicBezTo>
                  <a:pt x="175373" y="262052"/>
                  <a:pt x="195853" y="272329"/>
                  <a:pt x="191310" y="285958"/>
                </a:cubicBezTo>
                <a:cubicBezTo>
                  <a:pt x="189318" y="291934"/>
                  <a:pt x="190253" y="299952"/>
                  <a:pt x="185334" y="303887"/>
                </a:cubicBezTo>
                <a:cubicBezTo>
                  <a:pt x="178920" y="309018"/>
                  <a:pt x="169326" y="307607"/>
                  <a:pt x="161428" y="309863"/>
                </a:cubicBezTo>
                <a:cubicBezTo>
                  <a:pt x="155370" y="311594"/>
                  <a:pt x="149133" y="313022"/>
                  <a:pt x="143498" y="315840"/>
                </a:cubicBezTo>
                <a:cubicBezTo>
                  <a:pt x="137074" y="319052"/>
                  <a:pt x="132133" y="324876"/>
                  <a:pt x="125569" y="327793"/>
                </a:cubicBezTo>
                <a:cubicBezTo>
                  <a:pt x="125559" y="327797"/>
                  <a:pt x="80751" y="342732"/>
                  <a:pt x="71781" y="345722"/>
                </a:cubicBezTo>
                <a:cubicBezTo>
                  <a:pt x="65804" y="347714"/>
                  <a:pt x="59093" y="348204"/>
                  <a:pt x="53851" y="351699"/>
                </a:cubicBezTo>
                <a:lnTo>
                  <a:pt x="35922" y="363652"/>
                </a:lnTo>
                <a:cubicBezTo>
                  <a:pt x="33930" y="369628"/>
                  <a:pt x="33880" y="376662"/>
                  <a:pt x="29945" y="381581"/>
                </a:cubicBezTo>
                <a:cubicBezTo>
                  <a:pt x="25458" y="387190"/>
                  <a:pt x="17095" y="388455"/>
                  <a:pt x="12016" y="393534"/>
                </a:cubicBezTo>
                <a:cubicBezTo>
                  <a:pt x="6937" y="398613"/>
                  <a:pt x="4047" y="405487"/>
                  <a:pt x="63" y="411463"/>
                </a:cubicBezTo>
                <a:cubicBezTo>
                  <a:pt x="2055" y="443338"/>
                  <a:pt x="-2735" y="476379"/>
                  <a:pt x="6039" y="507087"/>
                </a:cubicBezTo>
                <a:cubicBezTo>
                  <a:pt x="9909" y="520632"/>
                  <a:pt x="27470" y="525700"/>
                  <a:pt x="35922" y="536969"/>
                </a:cubicBezTo>
                <a:cubicBezTo>
                  <a:pt x="39702" y="542009"/>
                  <a:pt x="37443" y="550444"/>
                  <a:pt x="41898" y="554899"/>
                </a:cubicBezTo>
                <a:cubicBezTo>
                  <a:pt x="52056" y="565057"/>
                  <a:pt x="65804" y="570836"/>
                  <a:pt x="77757" y="578805"/>
                </a:cubicBezTo>
                <a:cubicBezTo>
                  <a:pt x="83734" y="582789"/>
                  <a:pt x="88873" y="588486"/>
                  <a:pt x="95687" y="590758"/>
                </a:cubicBezTo>
                <a:cubicBezTo>
                  <a:pt x="138359" y="604982"/>
                  <a:pt x="121061" y="595723"/>
                  <a:pt x="149475" y="614663"/>
                </a:cubicBezTo>
                <a:cubicBezTo>
                  <a:pt x="155184" y="631793"/>
                  <a:pt x="162295" y="643244"/>
                  <a:pt x="149475" y="662475"/>
                </a:cubicBezTo>
                <a:cubicBezTo>
                  <a:pt x="145980" y="667717"/>
                  <a:pt x="137180" y="665634"/>
                  <a:pt x="131545" y="668452"/>
                </a:cubicBezTo>
                <a:cubicBezTo>
                  <a:pt x="125121" y="671664"/>
                  <a:pt x="119592" y="676421"/>
                  <a:pt x="113616" y="680405"/>
                </a:cubicBezTo>
                <a:cubicBezTo>
                  <a:pt x="109632" y="686381"/>
                  <a:pt x="107754" y="694527"/>
                  <a:pt x="101663" y="698334"/>
                </a:cubicBezTo>
                <a:cubicBezTo>
                  <a:pt x="90979" y="705012"/>
                  <a:pt x="65804" y="710287"/>
                  <a:pt x="65804" y="710287"/>
                </a:cubicBezTo>
                <a:cubicBezTo>
                  <a:pt x="61820" y="716263"/>
                  <a:pt x="59460" y="723729"/>
                  <a:pt x="53851" y="728216"/>
                </a:cubicBezTo>
                <a:cubicBezTo>
                  <a:pt x="48932" y="732151"/>
                  <a:pt x="40377" y="729738"/>
                  <a:pt x="35922" y="734193"/>
                </a:cubicBezTo>
                <a:cubicBezTo>
                  <a:pt x="31467" y="738648"/>
                  <a:pt x="33439" y="746880"/>
                  <a:pt x="29945" y="752122"/>
                </a:cubicBezTo>
                <a:cubicBezTo>
                  <a:pt x="25257" y="759155"/>
                  <a:pt x="17992" y="764075"/>
                  <a:pt x="12016" y="770052"/>
                </a:cubicBezTo>
                <a:cubicBezTo>
                  <a:pt x="-1053" y="809260"/>
                  <a:pt x="-4097" y="798625"/>
                  <a:pt x="6039" y="835793"/>
                </a:cubicBezTo>
                <a:cubicBezTo>
                  <a:pt x="9354" y="847949"/>
                  <a:pt x="6039" y="867668"/>
                  <a:pt x="17992" y="871652"/>
                </a:cubicBezTo>
                <a:lnTo>
                  <a:pt x="35922" y="877628"/>
                </a:lnTo>
                <a:cubicBezTo>
                  <a:pt x="41898" y="883605"/>
                  <a:pt x="47358" y="890147"/>
                  <a:pt x="53851" y="895558"/>
                </a:cubicBezTo>
                <a:cubicBezTo>
                  <a:pt x="59369" y="900156"/>
                  <a:pt x="67294" y="901902"/>
                  <a:pt x="71781" y="907511"/>
                </a:cubicBezTo>
                <a:cubicBezTo>
                  <a:pt x="75716" y="912430"/>
                  <a:pt x="73302" y="920986"/>
                  <a:pt x="77757" y="925440"/>
                </a:cubicBezTo>
                <a:cubicBezTo>
                  <a:pt x="82212" y="929895"/>
                  <a:pt x="89838" y="929076"/>
                  <a:pt x="95687" y="931416"/>
                </a:cubicBezTo>
                <a:cubicBezTo>
                  <a:pt x="138932" y="948714"/>
                  <a:pt x="127357" y="942569"/>
                  <a:pt x="155451" y="961299"/>
                </a:cubicBezTo>
                <a:cubicBezTo>
                  <a:pt x="153459" y="981220"/>
                  <a:pt x="153977" y="1001555"/>
                  <a:pt x="149475" y="1021063"/>
                </a:cubicBezTo>
                <a:cubicBezTo>
                  <a:pt x="146559" y="1033697"/>
                  <a:pt x="130477" y="1046281"/>
                  <a:pt x="119592" y="1050946"/>
                </a:cubicBezTo>
                <a:cubicBezTo>
                  <a:pt x="112043" y="1054181"/>
                  <a:pt x="103585" y="1054666"/>
                  <a:pt x="95687" y="1056922"/>
                </a:cubicBezTo>
                <a:cubicBezTo>
                  <a:pt x="89629" y="1058653"/>
                  <a:pt x="83734" y="1060907"/>
                  <a:pt x="77757" y="1062899"/>
                </a:cubicBezTo>
                <a:cubicBezTo>
                  <a:pt x="71781" y="1068875"/>
                  <a:pt x="67216" y="1076723"/>
                  <a:pt x="59828" y="1080828"/>
                </a:cubicBezTo>
                <a:cubicBezTo>
                  <a:pt x="48814" y="1086947"/>
                  <a:pt x="23969" y="1092781"/>
                  <a:pt x="23969" y="1092781"/>
                </a:cubicBezTo>
                <a:cubicBezTo>
                  <a:pt x="8184" y="1140136"/>
                  <a:pt x="14088" y="1116212"/>
                  <a:pt x="6039" y="1164499"/>
                </a:cubicBezTo>
                <a:cubicBezTo>
                  <a:pt x="8453" y="1176569"/>
                  <a:pt x="10594" y="1226712"/>
                  <a:pt x="29945" y="1242193"/>
                </a:cubicBezTo>
                <a:cubicBezTo>
                  <a:pt x="34864" y="1246128"/>
                  <a:pt x="41898" y="1246177"/>
                  <a:pt x="47875" y="1248169"/>
                </a:cubicBezTo>
                <a:cubicBezTo>
                  <a:pt x="67923" y="1261535"/>
                  <a:pt x="70049" y="1260079"/>
                  <a:pt x="83734" y="1284028"/>
                </a:cubicBezTo>
                <a:cubicBezTo>
                  <a:pt x="91077" y="1296879"/>
                  <a:pt x="87246" y="1310276"/>
                  <a:pt x="101663" y="1319887"/>
                </a:cubicBezTo>
                <a:cubicBezTo>
                  <a:pt x="108497" y="1324443"/>
                  <a:pt x="117467" y="1324513"/>
                  <a:pt x="125569" y="1325863"/>
                </a:cubicBezTo>
                <a:cubicBezTo>
                  <a:pt x="141412" y="1328503"/>
                  <a:pt x="157444" y="1329848"/>
                  <a:pt x="173381" y="1331840"/>
                </a:cubicBezTo>
                <a:cubicBezTo>
                  <a:pt x="199279" y="1329848"/>
                  <a:pt x="227537" y="1336847"/>
                  <a:pt x="251075" y="1325863"/>
                </a:cubicBezTo>
                <a:cubicBezTo>
                  <a:pt x="262492" y="1320535"/>
                  <a:pt x="263028" y="1290005"/>
                  <a:pt x="263028" y="1290005"/>
                </a:cubicBezTo>
                <a:cubicBezTo>
                  <a:pt x="260366" y="1274037"/>
                  <a:pt x="255248" y="1240955"/>
                  <a:pt x="251075" y="1224263"/>
                </a:cubicBezTo>
                <a:cubicBezTo>
                  <a:pt x="249547" y="1218151"/>
                  <a:pt x="246829" y="1212391"/>
                  <a:pt x="245098" y="1206334"/>
                </a:cubicBezTo>
                <a:cubicBezTo>
                  <a:pt x="242841" y="1198436"/>
                  <a:pt x="241114" y="1190397"/>
                  <a:pt x="239122" y="1182428"/>
                </a:cubicBezTo>
                <a:cubicBezTo>
                  <a:pt x="241114" y="1164499"/>
                  <a:pt x="243210" y="1146581"/>
                  <a:pt x="245098" y="1128640"/>
                </a:cubicBezTo>
                <a:cubicBezTo>
                  <a:pt x="252209" y="1061085"/>
                  <a:pt x="244585" y="1088348"/>
                  <a:pt x="257051" y="1050946"/>
                </a:cubicBezTo>
                <a:cubicBezTo>
                  <a:pt x="254541" y="973120"/>
                  <a:pt x="253501" y="866039"/>
                  <a:pt x="245098" y="782005"/>
                </a:cubicBezTo>
                <a:cubicBezTo>
                  <a:pt x="241001" y="741033"/>
                  <a:pt x="238524" y="753915"/>
                  <a:pt x="233145" y="716263"/>
                </a:cubicBezTo>
                <a:cubicBezTo>
                  <a:pt x="230594" y="698405"/>
                  <a:pt x="229161" y="680404"/>
                  <a:pt x="227169" y="662475"/>
                </a:cubicBezTo>
                <a:cubicBezTo>
                  <a:pt x="229161" y="568844"/>
                  <a:pt x="229546" y="475164"/>
                  <a:pt x="233145" y="381581"/>
                </a:cubicBezTo>
                <a:cubicBezTo>
                  <a:pt x="233535" y="371431"/>
                  <a:pt x="237685" y="361755"/>
                  <a:pt x="239122" y="351699"/>
                </a:cubicBezTo>
                <a:cubicBezTo>
                  <a:pt x="241673" y="333841"/>
                  <a:pt x="243106" y="315840"/>
                  <a:pt x="245098" y="297911"/>
                </a:cubicBezTo>
                <a:cubicBezTo>
                  <a:pt x="243106" y="262052"/>
                  <a:pt x="242527" y="226087"/>
                  <a:pt x="239122" y="190334"/>
                </a:cubicBezTo>
                <a:cubicBezTo>
                  <a:pt x="238525" y="184063"/>
                  <a:pt x="233419" y="178699"/>
                  <a:pt x="233145" y="172405"/>
                </a:cubicBezTo>
                <a:cubicBezTo>
                  <a:pt x="231414" y="132599"/>
                  <a:pt x="261036" y="36938"/>
                  <a:pt x="239122" y="11040"/>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rot="2701313">
            <a:off x="5344251" y="5167257"/>
            <a:ext cx="942853" cy="338554"/>
          </a:xfrm>
          <a:prstGeom prst="rect">
            <a:avLst/>
          </a:prstGeom>
          <a:noFill/>
        </p:spPr>
        <p:txBody>
          <a:bodyPr wrap="square" rtlCol="0">
            <a:spAutoFit/>
          </a:bodyPr>
          <a:lstStyle/>
          <a:p>
            <a:pPr algn="ctr"/>
            <a:r>
              <a:rPr lang="en-AU" sz="800" dirty="0">
                <a:latin typeface="Arial Narrow" panose="020B0606020202030204" pitchFamily="34" charset="0"/>
              </a:rPr>
              <a:t>Prevailing wind and wave direction </a:t>
            </a:r>
          </a:p>
        </p:txBody>
      </p:sp>
      <p:sp>
        <p:nvSpPr>
          <p:cNvPr id="41" name="Freeform 40"/>
          <p:cNvSpPr/>
          <p:nvPr/>
        </p:nvSpPr>
        <p:spPr>
          <a:xfrm>
            <a:off x="4807022" y="5726826"/>
            <a:ext cx="89647" cy="47835"/>
          </a:xfrm>
          <a:custGeom>
            <a:avLst/>
            <a:gdLst>
              <a:gd name="connsiteX0" fmla="*/ 89647 w 89647"/>
              <a:gd name="connsiteY0" fmla="*/ 0 h 47835"/>
              <a:gd name="connsiteX1" fmla="*/ 23905 w 89647"/>
              <a:gd name="connsiteY1" fmla="*/ 35859 h 47835"/>
              <a:gd name="connsiteX2" fmla="*/ 0 w 89647"/>
              <a:gd name="connsiteY2" fmla="*/ 47812 h 47835"/>
            </a:gdLst>
            <a:ahLst/>
            <a:cxnLst>
              <a:cxn ang="0">
                <a:pos x="connsiteX0" y="connsiteY0"/>
              </a:cxn>
              <a:cxn ang="0">
                <a:pos x="connsiteX1" y="connsiteY1"/>
              </a:cxn>
              <a:cxn ang="0">
                <a:pos x="connsiteX2" y="connsiteY2"/>
              </a:cxn>
            </a:cxnLst>
            <a:rect l="l" t="t" r="r" b="b"/>
            <a:pathLst>
              <a:path w="89647" h="47835">
                <a:moveTo>
                  <a:pt x="89647" y="0"/>
                </a:moveTo>
                <a:cubicBezTo>
                  <a:pt x="46427" y="17288"/>
                  <a:pt x="68689" y="6002"/>
                  <a:pt x="23905" y="35859"/>
                </a:cubicBezTo>
                <a:cubicBezTo>
                  <a:pt x="4318" y="48917"/>
                  <a:pt x="13159" y="47812"/>
                  <a:pt x="0" y="478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ight Arrow 43"/>
          <p:cNvSpPr/>
          <p:nvPr/>
        </p:nvSpPr>
        <p:spPr>
          <a:xfrm>
            <a:off x="4910467" y="4635131"/>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TextBox 50"/>
          <p:cNvSpPr txBox="1"/>
          <p:nvPr/>
        </p:nvSpPr>
        <p:spPr>
          <a:xfrm rot="1891444">
            <a:off x="4824884" y="5421462"/>
            <a:ext cx="468573" cy="215444"/>
          </a:xfrm>
          <a:prstGeom prst="rect">
            <a:avLst/>
          </a:prstGeom>
          <a:noFill/>
        </p:spPr>
        <p:txBody>
          <a:bodyPr wrap="square" rtlCol="0">
            <a:spAutoFit/>
          </a:bodyPr>
          <a:lstStyle/>
          <a:p>
            <a:r>
              <a:rPr lang="en-AU" sz="800" b="1" dirty="0"/>
              <a:t>swash</a:t>
            </a:r>
          </a:p>
        </p:txBody>
      </p:sp>
      <p:sp>
        <p:nvSpPr>
          <p:cNvPr id="50" name="Striped Right Arrow 49"/>
          <p:cNvSpPr/>
          <p:nvPr/>
        </p:nvSpPr>
        <p:spPr>
          <a:xfrm rot="12548273">
            <a:off x="4871091" y="4829072"/>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4" name="Striped Right Arrow 53"/>
          <p:cNvSpPr/>
          <p:nvPr/>
        </p:nvSpPr>
        <p:spPr>
          <a:xfrm rot="12548273">
            <a:off x="4890918" y="5211092"/>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5" name="Striped Right Arrow 54"/>
          <p:cNvSpPr/>
          <p:nvPr/>
        </p:nvSpPr>
        <p:spPr>
          <a:xfrm rot="12548273">
            <a:off x="4886937" y="5561309"/>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6" name="Right Arrow 55"/>
          <p:cNvSpPr/>
          <p:nvPr/>
        </p:nvSpPr>
        <p:spPr>
          <a:xfrm>
            <a:off x="4910467" y="4998023"/>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7" name="Right Arrow 56"/>
          <p:cNvSpPr/>
          <p:nvPr/>
        </p:nvSpPr>
        <p:spPr>
          <a:xfrm>
            <a:off x="4910467" y="5340481"/>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ight Arrow 57"/>
          <p:cNvSpPr/>
          <p:nvPr/>
        </p:nvSpPr>
        <p:spPr>
          <a:xfrm>
            <a:off x="4887287" y="5683837"/>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Striped Right Arrow 59"/>
          <p:cNvSpPr/>
          <p:nvPr/>
        </p:nvSpPr>
        <p:spPr>
          <a:xfrm rot="12548273">
            <a:off x="4915305" y="4495208"/>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2" name="TextBox 51"/>
          <p:cNvSpPr txBox="1"/>
          <p:nvPr/>
        </p:nvSpPr>
        <p:spPr>
          <a:xfrm rot="10800000">
            <a:off x="4463157" y="4842632"/>
            <a:ext cx="307777" cy="400236"/>
          </a:xfrm>
          <a:prstGeom prst="rect">
            <a:avLst/>
          </a:prstGeom>
          <a:noFill/>
        </p:spPr>
        <p:txBody>
          <a:bodyPr vert="eaVert" wrap="square" rtlCol="0">
            <a:spAutoFit/>
          </a:bodyPr>
          <a:lstStyle/>
          <a:p>
            <a:r>
              <a:rPr lang="en-AU" sz="800" dirty="0">
                <a:latin typeface="Arial Narrow" panose="020B0606020202030204" pitchFamily="34" charset="0"/>
              </a:rPr>
              <a:t>beach</a:t>
            </a:r>
          </a:p>
        </p:txBody>
      </p:sp>
      <p:cxnSp>
        <p:nvCxnSpPr>
          <p:cNvPr id="67" name="Straight Arrow Connector 66"/>
          <p:cNvCxnSpPr/>
          <p:nvPr/>
        </p:nvCxnSpPr>
        <p:spPr>
          <a:xfrm flipH="1">
            <a:off x="6056211" y="4489118"/>
            <a:ext cx="6395" cy="3422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18432" y="4673844"/>
            <a:ext cx="27555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947795" y="4334676"/>
            <a:ext cx="170600" cy="215444"/>
          </a:xfrm>
          <a:prstGeom prst="rect">
            <a:avLst/>
          </a:prstGeom>
          <a:noFill/>
        </p:spPr>
        <p:txBody>
          <a:bodyPr wrap="square" rtlCol="0">
            <a:spAutoFit/>
          </a:bodyPr>
          <a:lstStyle/>
          <a:p>
            <a:r>
              <a:rPr lang="en-AU" sz="800" dirty="0">
                <a:latin typeface="Arial Narrow" panose="020B0606020202030204" pitchFamily="34" charset="0"/>
              </a:rPr>
              <a:t>N</a:t>
            </a:r>
          </a:p>
        </p:txBody>
      </p:sp>
      <p:sp>
        <p:nvSpPr>
          <p:cNvPr id="72" name="TextBox 71"/>
          <p:cNvSpPr txBox="1"/>
          <p:nvPr/>
        </p:nvSpPr>
        <p:spPr>
          <a:xfrm>
            <a:off x="5944259" y="4777184"/>
            <a:ext cx="170600" cy="215444"/>
          </a:xfrm>
          <a:prstGeom prst="rect">
            <a:avLst/>
          </a:prstGeom>
          <a:noFill/>
        </p:spPr>
        <p:txBody>
          <a:bodyPr wrap="square" rtlCol="0">
            <a:spAutoFit/>
          </a:bodyPr>
          <a:lstStyle/>
          <a:p>
            <a:r>
              <a:rPr lang="en-AU" sz="800" dirty="0">
                <a:latin typeface="Arial Narrow" panose="020B0606020202030204" pitchFamily="34" charset="0"/>
              </a:rPr>
              <a:t>S</a:t>
            </a:r>
          </a:p>
        </p:txBody>
      </p:sp>
      <p:sp>
        <p:nvSpPr>
          <p:cNvPr id="73" name="TextBox 72"/>
          <p:cNvSpPr txBox="1"/>
          <p:nvPr/>
        </p:nvSpPr>
        <p:spPr>
          <a:xfrm>
            <a:off x="6118395" y="4570604"/>
            <a:ext cx="170600" cy="215444"/>
          </a:xfrm>
          <a:prstGeom prst="rect">
            <a:avLst/>
          </a:prstGeom>
          <a:noFill/>
        </p:spPr>
        <p:txBody>
          <a:bodyPr wrap="square" rtlCol="0">
            <a:spAutoFit/>
          </a:bodyPr>
          <a:lstStyle/>
          <a:p>
            <a:r>
              <a:rPr lang="en-AU" sz="800" dirty="0">
                <a:latin typeface="Arial Narrow" panose="020B0606020202030204" pitchFamily="34" charset="0"/>
              </a:rPr>
              <a:t>E</a:t>
            </a:r>
          </a:p>
        </p:txBody>
      </p:sp>
      <p:sp>
        <p:nvSpPr>
          <p:cNvPr id="74" name="TextBox 73"/>
          <p:cNvSpPr txBox="1"/>
          <p:nvPr/>
        </p:nvSpPr>
        <p:spPr>
          <a:xfrm>
            <a:off x="5753241" y="4576458"/>
            <a:ext cx="170600" cy="215444"/>
          </a:xfrm>
          <a:prstGeom prst="rect">
            <a:avLst/>
          </a:prstGeom>
          <a:noFill/>
        </p:spPr>
        <p:txBody>
          <a:bodyPr wrap="square" rtlCol="0">
            <a:spAutoFit/>
          </a:bodyPr>
          <a:lstStyle/>
          <a:p>
            <a:r>
              <a:rPr lang="en-AU" sz="800" dirty="0">
                <a:latin typeface="Arial Narrow" panose="020B0606020202030204" pitchFamily="34" charset="0"/>
              </a:rPr>
              <a:t>W</a:t>
            </a:r>
          </a:p>
        </p:txBody>
      </p:sp>
      <p:sp>
        <p:nvSpPr>
          <p:cNvPr id="69" name="TextBox 68">
            <a:extLst>
              <a:ext uri="{FF2B5EF4-FFF2-40B4-BE49-F238E27FC236}">
                <a16:creationId xmlns:a16="http://schemas.microsoft.com/office/drawing/2014/main" id="{62B351C8-8796-4E3F-B740-5AD736B9A684}"/>
              </a:ext>
            </a:extLst>
          </p:cNvPr>
          <p:cNvSpPr txBox="1"/>
          <p:nvPr/>
        </p:nvSpPr>
        <p:spPr>
          <a:xfrm>
            <a:off x="475566" y="4201107"/>
            <a:ext cx="4060013" cy="2000548"/>
          </a:xfrm>
          <a:prstGeom prst="rect">
            <a:avLst/>
          </a:prstGeom>
          <a:noFill/>
        </p:spPr>
        <p:txBody>
          <a:bodyPr wrap="square" rtlCol="0">
            <a:spAutoFit/>
          </a:bodyPr>
          <a:lstStyle/>
          <a:p>
            <a:pPr algn="just"/>
            <a:r>
              <a:rPr lang="en-AU" sz="1600" b="1" dirty="0">
                <a:latin typeface="Arial Narrow" panose="020B0606020202030204" pitchFamily="34" charset="0"/>
              </a:rPr>
              <a:t>A river of sand</a:t>
            </a:r>
            <a:endParaRPr lang="en-AU" sz="800" dirty="0">
              <a:latin typeface="Arial Narrow" panose="020B0606020202030204" pitchFamily="34" charset="0"/>
            </a:endParaRPr>
          </a:p>
          <a:p>
            <a:r>
              <a:rPr lang="en-AU" sz="1200" dirty="0">
                <a:latin typeface="Arial Narrow" panose="020B0606020202030204" pitchFamily="34" charset="0"/>
              </a:rPr>
              <a:t>‘Longshore drift’ is the term given to a process that slowly transports sand along a coastline, in the general direction of the prevailing wind and waves. For example, approximately 500,000 cubic metres of sand crosses the border of NSW into Qld every year due to longshore drift and the south-east trade winds</a:t>
            </a:r>
            <a:r>
              <a:rPr lang="en-AU" sz="1200" baseline="30000" dirty="0">
                <a:latin typeface="Arial Narrow" panose="020B0606020202030204" pitchFamily="34" charset="0"/>
              </a:rPr>
              <a:t>[1]</a:t>
            </a:r>
            <a:r>
              <a:rPr lang="en-AU" sz="1200" dirty="0">
                <a:latin typeface="Arial Narrow" panose="020B0606020202030204" pitchFamily="34" charset="0"/>
              </a:rPr>
              <a:t>. The sand slowly creeps its way north by zig-zagging back and forth with the swash and backwash.</a:t>
            </a:r>
            <a:br>
              <a:rPr lang="en-AU" sz="1200" dirty="0">
                <a:latin typeface="Arial Narrow" panose="020B0606020202030204" pitchFamily="34" charset="0"/>
              </a:rPr>
            </a:br>
            <a:r>
              <a:rPr lang="en-AU" sz="1200" b="1" dirty="0">
                <a:latin typeface="Arial Narrow" panose="020B0606020202030204" pitchFamily="34" charset="0"/>
              </a:rPr>
              <a:t>Q. What is swash? Ans. </a:t>
            </a:r>
          </a:p>
          <a:p>
            <a:endParaRPr lang="en-AU" sz="1200" b="1" dirty="0">
              <a:latin typeface="Arial Narrow" panose="020B0606020202030204" pitchFamily="34" charset="0"/>
            </a:endParaRPr>
          </a:p>
          <a:p>
            <a:pPr algn="just"/>
            <a:r>
              <a:rPr lang="en-AU" sz="1200" b="1" dirty="0">
                <a:latin typeface="Arial Narrow" panose="020B0606020202030204" pitchFamily="34" charset="0"/>
              </a:rPr>
              <a:t>Q. What is backwash? Ans. </a:t>
            </a:r>
            <a:endParaRPr lang="en-AU" sz="1200" dirty="0">
              <a:solidFill>
                <a:schemeClr val="bg1">
                  <a:lumMod val="50000"/>
                </a:schemeClr>
              </a:solidFill>
              <a:latin typeface="Comic Sans MS" panose="030F0702030302020204" pitchFamily="66" charset="0"/>
            </a:endParaRPr>
          </a:p>
        </p:txBody>
      </p:sp>
      <p:sp>
        <p:nvSpPr>
          <p:cNvPr id="75" name="TextBox 74">
            <a:extLst>
              <a:ext uri="{FF2B5EF4-FFF2-40B4-BE49-F238E27FC236}">
                <a16:creationId xmlns:a16="http://schemas.microsoft.com/office/drawing/2014/main" id="{49A5C052-6E90-44D6-A877-FF8863E38AA1}"/>
              </a:ext>
            </a:extLst>
          </p:cNvPr>
          <p:cNvSpPr txBox="1"/>
          <p:nvPr/>
        </p:nvSpPr>
        <p:spPr>
          <a:xfrm>
            <a:off x="1410717" y="61659"/>
            <a:ext cx="4106515" cy="369332"/>
          </a:xfrm>
          <a:prstGeom prst="rect">
            <a:avLst/>
          </a:prstGeom>
          <a:noFill/>
        </p:spPr>
        <p:txBody>
          <a:bodyPr wrap="square" rtlCol="0">
            <a:spAutoFit/>
          </a:bodyPr>
          <a:lstStyle/>
          <a:p>
            <a:r>
              <a:rPr lang="en-US" b="1" dirty="0">
                <a:latin typeface="Arial Narrow" pitchFamily="34" charset="0"/>
              </a:rPr>
              <a:t>Shifty Sand – </a:t>
            </a:r>
            <a:r>
              <a:rPr lang="en-US" sz="1200" dirty="0">
                <a:latin typeface="Arial Narrow" pitchFamily="34" charset="0"/>
              </a:rPr>
              <a:t>Define sand budget and longshore drift</a:t>
            </a:r>
            <a:endParaRPr lang="en-US" sz="1100" i="1" dirty="0">
              <a:latin typeface="Arial Narrow" pitchFamily="34" charset="0"/>
            </a:endParaRPr>
          </a:p>
        </p:txBody>
      </p:sp>
      <p:sp>
        <p:nvSpPr>
          <p:cNvPr id="76" name="TextBox 17">
            <a:extLst>
              <a:ext uri="{FF2B5EF4-FFF2-40B4-BE49-F238E27FC236}">
                <a16:creationId xmlns:a16="http://schemas.microsoft.com/office/drawing/2014/main" id="{C1B81F8F-99CB-4284-BD41-4D81A261A8F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7" name="TextBox 76">
            <a:extLst>
              <a:ext uri="{FF2B5EF4-FFF2-40B4-BE49-F238E27FC236}">
                <a16:creationId xmlns:a16="http://schemas.microsoft.com/office/drawing/2014/main" id="{02E48CCD-E25A-40A6-894E-4E08A1A444B0}"/>
              </a:ext>
            </a:extLst>
          </p:cNvPr>
          <p:cNvSpPr txBox="1"/>
          <p:nvPr/>
        </p:nvSpPr>
        <p:spPr>
          <a:xfrm>
            <a:off x="492083" y="1052035"/>
            <a:ext cx="5794750" cy="1015663"/>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Suggested Practical: </a:t>
            </a:r>
            <a:r>
              <a:rPr lang="en-AU" sz="1200" dirty="0">
                <a:latin typeface="Arial Narrow" panose="020B0606020202030204" pitchFamily="34" charset="0"/>
              </a:rPr>
              <a:t>Visit a sandy beach soon after a big storm and measure the slope of the beach. Take with you a level metre ruler and tape measure. Hold the ruler horizontal, point it towards the ocean, and with one end </a:t>
            </a:r>
            <a:r>
              <a:rPr lang="en-AU" sz="1200" i="1" dirty="0">
                <a:latin typeface="Arial Narrow" panose="020B0606020202030204" pitchFamily="34" charset="0"/>
              </a:rPr>
              <a:t>on</a:t>
            </a:r>
            <a:r>
              <a:rPr lang="en-AU" sz="1200" dirty="0">
                <a:latin typeface="Arial Narrow" panose="020B0606020202030204" pitchFamily="34" charset="0"/>
              </a:rPr>
              <a:t> the sand dune, measure the height of the other end above the sand. Repeat, working your way down to the water. Graph the results. Come back in six</a:t>
            </a:r>
            <a:br>
              <a:rPr lang="en-AU" sz="1200" dirty="0">
                <a:latin typeface="Arial Narrow" panose="020B0606020202030204" pitchFamily="34" charset="0"/>
              </a:rPr>
            </a:br>
            <a:r>
              <a:rPr lang="en-AU" sz="1200" dirty="0">
                <a:latin typeface="Arial Narrow" panose="020B0606020202030204" pitchFamily="34" charset="0"/>
              </a:rPr>
              <a:t>months and repeat. </a:t>
            </a:r>
            <a:r>
              <a:rPr lang="en-AU" sz="1200" b="1" dirty="0">
                <a:latin typeface="Arial Narrow" panose="020B0606020202030204" pitchFamily="34" charset="0"/>
              </a:rPr>
              <a:t>Q. Does the beach profile (slope) change over time?   Ans. </a:t>
            </a:r>
          </a:p>
        </p:txBody>
      </p:sp>
      <p:sp>
        <p:nvSpPr>
          <p:cNvPr id="78" name="TextBox 77">
            <a:extLst>
              <a:ext uri="{FF2B5EF4-FFF2-40B4-BE49-F238E27FC236}">
                <a16:creationId xmlns:a16="http://schemas.microsoft.com/office/drawing/2014/main" id="{494CF082-00C0-4628-A1B3-46126E8A43D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Rectangle 78">
            <a:extLst>
              <a:ext uri="{FF2B5EF4-FFF2-40B4-BE49-F238E27FC236}">
                <a16:creationId xmlns:a16="http://schemas.microsoft.com/office/drawing/2014/main" id="{C901DF45-D52D-442E-A0E1-A06245086A6E}"/>
              </a:ext>
            </a:extLst>
          </p:cNvPr>
          <p:cNvSpPr/>
          <p:nvPr/>
        </p:nvSpPr>
        <p:spPr>
          <a:xfrm>
            <a:off x="5374324" y="1713851"/>
            <a:ext cx="843566" cy="265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[Yes] [No]</a:t>
            </a:r>
          </a:p>
        </p:txBody>
      </p:sp>
      <p:sp>
        <p:nvSpPr>
          <p:cNvPr id="80" name="TextBox 79">
            <a:extLst>
              <a:ext uri="{FF2B5EF4-FFF2-40B4-BE49-F238E27FC236}">
                <a16:creationId xmlns:a16="http://schemas.microsoft.com/office/drawing/2014/main" id="{E0F4DB32-C61D-4A09-A07A-8EBF93DC41AB}"/>
              </a:ext>
            </a:extLst>
          </p:cNvPr>
          <p:cNvSpPr txBox="1"/>
          <p:nvPr/>
        </p:nvSpPr>
        <p:spPr>
          <a:xfrm>
            <a:off x="5410263" y="1922883"/>
            <a:ext cx="1176795" cy="184666"/>
          </a:xfrm>
          <a:prstGeom prst="rect">
            <a:avLst/>
          </a:prstGeom>
          <a:noFill/>
        </p:spPr>
        <p:txBody>
          <a:bodyPr wrap="square" rtlCol="0">
            <a:spAutoFit/>
          </a:bodyPr>
          <a:lstStyle/>
          <a:p>
            <a:r>
              <a:rPr lang="en-AU" sz="600" dirty="0"/>
              <a:t>Circle your answer</a:t>
            </a:r>
          </a:p>
        </p:txBody>
      </p:sp>
      <p:cxnSp>
        <p:nvCxnSpPr>
          <p:cNvPr id="81" name="Straight Connector 80">
            <a:extLst>
              <a:ext uri="{FF2B5EF4-FFF2-40B4-BE49-F238E27FC236}">
                <a16:creationId xmlns:a16="http://schemas.microsoft.com/office/drawing/2014/main" id="{58353687-124F-4DE8-B5C5-C48369E788DD}"/>
              </a:ext>
            </a:extLst>
          </p:cNvPr>
          <p:cNvCxnSpPr/>
          <p:nvPr/>
        </p:nvCxnSpPr>
        <p:spPr>
          <a:xfrm flipH="1">
            <a:off x="514488" y="2123560"/>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A61FCE-72C3-4657-979C-B2F7DE9D94D3}"/>
              </a:ext>
            </a:extLst>
          </p:cNvPr>
          <p:cNvCxnSpPr/>
          <p:nvPr/>
        </p:nvCxnSpPr>
        <p:spPr>
          <a:xfrm flipH="1">
            <a:off x="514488" y="1011715"/>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8DF163-1FD0-4C91-A343-57414EBA0B3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6" name="TextBox 85">
            <a:extLst>
              <a:ext uri="{FF2B5EF4-FFF2-40B4-BE49-F238E27FC236}">
                <a16:creationId xmlns:a16="http://schemas.microsoft.com/office/drawing/2014/main" id="{43EA7BB0-9020-462C-9237-1DF5936F2C13}"/>
              </a:ext>
            </a:extLst>
          </p:cNvPr>
          <p:cNvSpPr txBox="1"/>
          <p:nvPr/>
        </p:nvSpPr>
        <p:spPr>
          <a:xfrm>
            <a:off x="5018353" y="5626200"/>
            <a:ext cx="684396" cy="215444"/>
          </a:xfrm>
          <a:prstGeom prst="rect">
            <a:avLst/>
          </a:prstGeom>
          <a:noFill/>
        </p:spPr>
        <p:txBody>
          <a:bodyPr wrap="square" rtlCol="0">
            <a:spAutoFit/>
          </a:bodyPr>
          <a:lstStyle/>
          <a:p>
            <a:r>
              <a:rPr lang="en-AU" sz="800" b="1" dirty="0"/>
              <a:t>backwash</a:t>
            </a:r>
          </a:p>
        </p:txBody>
      </p:sp>
      <p:cxnSp>
        <p:nvCxnSpPr>
          <p:cNvPr id="2" name="Straight Connector 1">
            <a:extLst>
              <a:ext uri="{FF2B5EF4-FFF2-40B4-BE49-F238E27FC236}">
                <a16:creationId xmlns:a16="http://schemas.microsoft.com/office/drawing/2014/main" id="{BB0C184F-944D-41EB-ACD4-7B2D97E5A34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993C434-1121-32D6-7B73-4A368AA5FF2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38B95734-3A41-78BA-B08C-3BFABBDAE3E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87323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40707" y="984989"/>
            <a:ext cx="5713267" cy="1169551"/>
          </a:xfrm>
          <a:prstGeom prst="rect">
            <a:avLst/>
          </a:prstGeom>
          <a:noFill/>
        </p:spPr>
        <p:txBody>
          <a:bodyPr wrap="square" rtlCol="0">
            <a:spAutoFit/>
          </a:bodyPr>
          <a:lstStyle/>
          <a:p>
            <a:r>
              <a:rPr lang="en-AU" sz="1600" b="1" dirty="0">
                <a:latin typeface="Arial Narrow" panose="020B0606020202030204" pitchFamily="34" charset="0"/>
              </a:rPr>
              <a:t>Quick Quiz</a:t>
            </a:r>
          </a:p>
          <a:p>
            <a:r>
              <a:rPr lang="en-AU" sz="1200" dirty="0">
                <a:latin typeface="Arial Narrow" panose="020B0606020202030204" pitchFamily="34" charset="0"/>
              </a:rPr>
              <a:t>When a wave encounters an obstruction in its path, what happens to the wave? Does it…</a:t>
            </a:r>
            <a:br>
              <a:rPr lang="en-AU" sz="1200" dirty="0">
                <a:latin typeface="Arial Narrow" panose="020B0606020202030204" pitchFamily="34" charset="0"/>
              </a:rPr>
            </a:br>
            <a:endParaRPr lang="en-AU" sz="600" dirty="0">
              <a:latin typeface="Arial Narrow" panose="020B0606020202030204" pitchFamily="34" charset="0"/>
            </a:endParaRPr>
          </a:p>
          <a:p>
            <a:pPr marL="228600" indent="-228600">
              <a:buFontTx/>
              <a:buAutoNum type="alphaLcParenR"/>
            </a:pPr>
            <a:r>
              <a:rPr lang="en-AU" sz="1200" dirty="0">
                <a:latin typeface="Arial Narrow" panose="020B0606020202030204" pitchFamily="34" charset="0"/>
              </a:rPr>
              <a:t>Appear to ‘bend’ towards the obstruction</a:t>
            </a:r>
          </a:p>
          <a:p>
            <a:pPr marL="228600" indent="-228600">
              <a:buFontTx/>
              <a:buAutoNum type="alphaLcParenR"/>
            </a:pPr>
            <a:r>
              <a:rPr lang="en-AU" sz="1200" dirty="0">
                <a:latin typeface="Arial Narrow" panose="020B0606020202030204" pitchFamily="34" charset="0"/>
              </a:rPr>
              <a:t>Bounce off the obstruction in the total opposite direction</a:t>
            </a:r>
          </a:p>
          <a:p>
            <a:pPr marL="228600" indent="-228600">
              <a:buFontTx/>
              <a:buAutoNum type="alphaLcParenR"/>
            </a:pPr>
            <a:r>
              <a:rPr lang="en-AU" sz="1200" dirty="0">
                <a:latin typeface="Arial Narrow" panose="020B0606020202030204" pitchFamily="34" charset="0"/>
              </a:rPr>
              <a:t>Appear to ‘wrap around’ the obstruction</a:t>
            </a:r>
          </a:p>
        </p:txBody>
      </p:sp>
      <p:cxnSp>
        <p:nvCxnSpPr>
          <p:cNvPr id="42" name="Straight Connector 41"/>
          <p:cNvCxnSpPr/>
          <p:nvPr/>
        </p:nvCxnSpPr>
        <p:spPr>
          <a:xfrm flipH="1">
            <a:off x="553411" y="2135487"/>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9570" y="3203848"/>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6825" y="5094286"/>
            <a:ext cx="5698787" cy="276999"/>
          </a:xfrm>
          <a:prstGeom prst="rect">
            <a:avLst/>
          </a:prstGeom>
          <a:noFill/>
        </p:spPr>
        <p:txBody>
          <a:bodyPr wrap="square" rtlCol="0">
            <a:spAutoFit/>
          </a:bodyPr>
          <a:lstStyle/>
          <a:p>
            <a:pPr algn="just"/>
            <a:r>
              <a:rPr lang="en-US" sz="1200" b="1" dirty="0">
                <a:latin typeface="Arial Narrow" pitchFamily="34" charset="0"/>
              </a:rPr>
              <a:t>Activity: Complete the table below</a:t>
            </a:r>
          </a:p>
        </p:txBody>
      </p:sp>
      <p:graphicFrame>
        <p:nvGraphicFramePr>
          <p:cNvPr id="27" name="Table 26"/>
          <p:cNvGraphicFramePr>
            <a:graphicFrameLocks noGrp="1"/>
          </p:cNvGraphicFramePr>
          <p:nvPr>
            <p:extLst>
              <p:ext uri="{D42A27DB-BD31-4B8C-83A1-F6EECF244321}">
                <p14:modId xmlns:p14="http://schemas.microsoft.com/office/powerpoint/2010/main" val="1743514109"/>
              </p:ext>
            </p:extLst>
          </p:nvPr>
        </p:nvGraphicFramePr>
        <p:xfrm>
          <a:off x="574429" y="5397893"/>
          <a:ext cx="5725395" cy="3334283"/>
        </p:xfrm>
        <a:graphic>
          <a:graphicData uri="http://schemas.openxmlformats.org/drawingml/2006/table">
            <a:tbl>
              <a:tblPr firstRow="1" bandRow="1">
                <a:effectLst/>
                <a:tableStyleId>{5940675A-B579-460E-94D1-54222C63F5DA}</a:tableStyleId>
              </a:tblPr>
              <a:tblGrid>
                <a:gridCol w="958268">
                  <a:extLst>
                    <a:ext uri="{9D8B030D-6E8A-4147-A177-3AD203B41FA5}">
                      <a16:colId xmlns:a16="http://schemas.microsoft.com/office/drawing/2014/main" val="20000"/>
                    </a:ext>
                  </a:extLst>
                </a:gridCol>
                <a:gridCol w="1223049">
                  <a:extLst>
                    <a:ext uri="{9D8B030D-6E8A-4147-A177-3AD203B41FA5}">
                      <a16:colId xmlns:a16="http://schemas.microsoft.com/office/drawing/2014/main" val="20001"/>
                    </a:ext>
                  </a:extLst>
                </a:gridCol>
                <a:gridCol w="3544078">
                  <a:extLst>
                    <a:ext uri="{9D8B030D-6E8A-4147-A177-3AD203B41FA5}">
                      <a16:colId xmlns:a16="http://schemas.microsoft.com/office/drawing/2014/main" val="20002"/>
                    </a:ext>
                  </a:extLst>
                </a:gridCol>
              </a:tblGrid>
              <a:tr h="296961">
                <a:tc>
                  <a:txBody>
                    <a:bodyPr/>
                    <a:lstStyle/>
                    <a:p>
                      <a:pPr algn="ctr"/>
                      <a:r>
                        <a:rPr lang="en-AU" sz="1400" b="1" dirty="0">
                          <a:latin typeface="Arial Narrow" panose="020B0606020202030204" pitchFamily="34" charset="0"/>
                        </a:rPr>
                        <a:t>Term</a:t>
                      </a:r>
                    </a:p>
                  </a:txBody>
                  <a:tcPr>
                    <a:solidFill>
                      <a:schemeClr val="bg1">
                        <a:lumMod val="85000"/>
                      </a:schemeClr>
                    </a:solidFill>
                  </a:tcPr>
                </a:tc>
                <a:tc gridSpan="2">
                  <a:txBody>
                    <a:bodyPr/>
                    <a:lstStyle/>
                    <a:p>
                      <a:pPr algn="l"/>
                      <a:r>
                        <a:rPr lang="en-AU" sz="1400" b="1" dirty="0">
                          <a:latin typeface="Arial Narrow" panose="020B0606020202030204" pitchFamily="34" charset="0"/>
                        </a:rPr>
                        <a:t>                                  Definition     </a:t>
                      </a:r>
                      <a:endParaRPr lang="en-AU" sz="800" b="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pPr algn="ctr"/>
                      <a:endParaRPr lang="en-AU" sz="1400" b="1" dirty="0">
                        <a:latin typeface="Arial Narrow" panose="020B0606020202030204" pitchFamily="34" charset="0"/>
                      </a:endParaRPr>
                    </a:p>
                  </a:txBody>
                  <a:tcPr/>
                </a:tc>
                <a:extLst>
                  <a:ext uri="{0D108BD9-81ED-4DB2-BD59-A6C34878D82A}">
                    <a16:rowId xmlns:a16="http://schemas.microsoft.com/office/drawing/2014/main" val="10000"/>
                  </a:ext>
                </a:extLst>
              </a:tr>
              <a:tr h="980211">
                <a:tc>
                  <a:txBody>
                    <a:bodyPr/>
                    <a:lstStyle/>
                    <a:p>
                      <a:pPr algn="ctr"/>
                      <a:r>
                        <a:rPr lang="en-AU" sz="1200" dirty="0">
                          <a:latin typeface="Arial Narrow" panose="020B0606020202030204" pitchFamily="34" charset="0"/>
                        </a:rPr>
                        <a:t>Refraction </a:t>
                      </a:r>
                    </a:p>
                  </a:txBody>
                  <a:tcPr anchor="ctr"/>
                </a:tc>
                <a:tc>
                  <a:txBody>
                    <a:bodyPr/>
                    <a:lstStyle/>
                    <a:p>
                      <a:endParaRPr lang="en-AU" sz="12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1"/>
                  </a:ext>
                </a:extLst>
              </a:tr>
              <a:tr h="1069061">
                <a:tc>
                  <a:txBody>
                    <a:bodyPr/>
                    <a:lstStyle/>
                    <a:p>
                      <a:pPr algn="ctr"/>
                      <a:r>
                        <a:rPr lang="en-AU" sz="1200" dirty="0">
                          <a:latin typeface="Arial Narrow" panose="020B0606020202030204" pitchFamily="34" charset="0"/>
                        </a:rPr>
                        <a:t>Reflection</a:t>
                      </a:r>
                    </a:p>
                  </a:txBody>
                  <a:tcPr anchor="ctr"/>
                </a:tc>
                <a:tc>
                  <a:txBody>
                    <a:bodyPr/>
                    <a:lstStyle/>
                    <a:p>
                      <a:endParaRPr lang="en-AU" sz="12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980211">
                <a:tc>
                  <a:txBody>
                    <a:bodyPr/>
                    <a:lstStyle/>
                    <a:p>
                      <a:pPr algn="ctr"/>
                      <a:r>
                        <a:rPr lang="en-AU" sz="1200" dirty="0">
                          <a:latin typeface="Arial Narrow" panose="020B0606020202030204" pitchFamily="34" charset="0"/>
                        </a:rPr>
                        <a:t>Diffraction</a:t>
                      </a:r>
                    </a:p>
                  </a:txBody>
                  <a:tcPr anchor="ctr"/>
                </a:tc>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a:solidFill>
                          <a:schemeClr val="bg1">
                            <a:lumMod val="50000"/>
                          </a:schemeClr>
                        </a:solidFill>
                        <a:latin typeface="Comic Sans MS" panose="030F0702030302020204" pitchFamily="66" charset="0"/>
                        <a:ea typeface="+mn-ea"/>
                        <a:cs typeface="+mn-cs"/>
                      </a:endParaRPr>
                    </a:p>
                  </a:txBody>
                  <a:tcPr/>
                </a:tc>
                <a:extLst>
                  <a:ext uri="{0D108BD9-81ED-4DB2-BD59-A6C34878D82A}">
                    <a16:rowId xmlns:a16="http://schemas.microsoft.com/office/drawing/2014/main" val="10003"/>
                  </a:ext>
                </a:extLst>
              </a:tr>
            </a:tbl>
          </a:graphicData>
        </a:graphic>
      </p:graphicFrame>
      <p:sp>
        <p:nvSpPr>
          <p:cNvPr id="18" name="TextBox 17"/>
          <p:cNvSpPr txBox="1"/>
          <p:nvPr/>
        </p:nvSpPr>
        <p:spPr>
          <a:xfrm>
            <a:off x="528793" y="3234163"/>
            <a:ext cx="5800414" cy="892552"/>
          </a:xfrm>
          <a:prstGeom prst="rect">
            <a:avLst/>
          </a:prstGeom>
          <a:noFill/>
        </p:spPr>
        <p:txBody>
          <a:bodyPr wrap="square" rtlCol="0">
            <a:spAutoFit/>
          </a:bodyPr>
          <a:lstStyle/>
          <a:p>
            <a:r>
              <a:rPr lang="en-AU" sz="1600" b="1" dirty="0">
                <a:latin typeface="Arial Narrow" panose="020B0606020202030204" pitchFamily="34" charset="0"/>
              </a:rPr>
              <a:t>Reflection   </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(b) bounce off the obstruction in the total opposite direction</a:t>
            </a:r>
            <a:r>
              <a:rPr lang="en-AU" sz="1200" dirty="0">
                <a:latin typeface="Arial Narrow" panose="020B0606020202030204" pitchFamily="34" charset="0"/>
              </a:rPr>
              <a:t>, you would also be correct. But only if the obstruction was wide enough to stop the wave, and steep enough to push it back the other way, such as a rock wall. This is called ‘reflection’. </a:t>
            </a:r>
          </a:p>
        </p:txBody>
      </p:sp>
      <p:sp>
        <p:nvSpPr>
          <p:cNvPr id="19" name="TextBox 18"/>
          <p:cNvSpPr txBox="1"/>
          <p:nvPr/>
        </p:nvSpPr>
        <p:spPr>
          <a:xfrm>
            <a:off x="505292" y="2114151"/>
            <a:ext cx="5800414" cy="1077218"/>
          </a:xfrm>
          <a:prstGeom prst="rect">
            <a:avLst/>
          </a:prstGeom>
          <a:noFill/>
        </p:spPr>
        <p:txBody>
          <a:bodyPr wrap="square" rtlCol="0">
            <a:spAutoFit/>
          </a:bodyPr>
          <a:lstStyle/>
          <a:p>
            <a:r>
              <a:rPr lang="en-AU" sz="1600" b="1" dirty="0">
                <a:latin typeface="Arial Narrow" panose="020B0606020202030204" pitchFamily="34" charset="0"/>
              </a:rPr>
              <a:t>Refraction </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(a) appear to ‘bend’ towards the obstruction, </a:t>
            </a:r>
            <a:r>
              <a:rPr lang="en-AU" sz="1200" dirty="0">
                <a:latin typeface="Arial Narrow" panose="020B0606020202030204" pitchFamily="34" charset="0"/>
              </a:rPr>
              <a:t>you would be correct. But only if the obstruction changes the </a:t>
            </a:r>
            <a:r>
              <a:rPr lang="en-AU" sz="1200" b="1" dirty="0">
                <a:latin typeface="Arial Narrow" panose="020B0606020202030204" pitchFamily="34" charset="0"/>
              </a:rPr>
              <a:t>depth</a:t>
            </a:r>
            <a:r>
              <a:rPr lang="en-AU" sz="1200" dirty="0">
                <a:latin typeface="Arial Narrow" panose="020B0606020202030204" pitchFamily="34" charset="0"/>
              </a:rPr>
              <a:t> of the water, such as a headland. E.g. the first part of the wave to encounter shallow water, slows down first, whilst the rest of the wave continues to travel at normal speed. Thus, the wave (overall) appears to ‘bend’ towards the obstruction. This is called ‘refraction’. </a:t>
            </a:r>
          </a:p>
        </p:txBody>
      </p:sp>
      <p:cxnSp>
        <p:nvCxnSpPr>
          <p:cNvPr id="20" name="Straight Connector 19"/>
          <p:cNvCxnSpPr/>
          <p:nvPr/>
        </p:nvCxnSpPr>
        <p:spPr>
          <a:xfrm flipH="1">
            <a:off x="564258" y="4154151"/>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6571" y="4157427"/>
            <a:ext cx="5767060" cy="892552"/>
          </a:xfrm>
          <a:prstGeom prst="rect">
            <a:avLst/>
          </a:prstGeom>
          <a:noFill/>
        </p:spPr>
        <p:txBody>
          <a:bodyPr wrap="square" rtlCol="0">
            <a:spAutoFit/>
          </a:bodyPr>
          <a:lstStyle/>
          <a:p>
            <a:r>
              <a:rPr lang="en-AU" sz="1600" b="1" dirty="0">
                <a:latin typeface="Arial Narrow" panose="020B0606020202030204" pitchFamily="34" charset="0"/>
              </a:rPr>
              <a:t>Diffraction</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(c) appear to ‘wrap around’ the obstruction, </a:t>
            </a:r>
            <a:r>
              <a:rPr lang="en-AU" sz="1200" dirty="0">
                <a:latin typeface="Arial Narrow" panose="020B0606020202030204" pitchFamily="34" charset="0"/>
              </a:rPr>
              <a:t>you would also be correct. But only if the wave can gain access to the area ‘behind’ the obstruction (in which it wraps around), such as around an island, a gap between two obstructions, or again, a headland. This is called ‘diffraction’.</a:t>
            </a:r>
          </a:p>
        </p:txBody>
      </p:sp>
      <p:cxnSp>
        <p:nvCxnSpPr>
          <p:cNvPr id="28" name="Straight Connector 27"/>
          <p:cNvCxnSpPr/>
          <p:nvPr/>
        </p:nvCxnSpPr>
        <p:spPr>
          <a:xfrm flipH="1">
            <a:off x="566779" y="5076586"/>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09851" y="6737896"/>
            <a:ext cx="708648" cy="929978"/>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p:cNvCxnSpPr/>
          <p:nvPr/>
        </p:nvCxnSpPr>
        <p:spPr>
          <a:xfrm flipH="1">
            <a:off x="1804801" y="6731496"/>
            <a:ext cx="1342" cy="9585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Up Arrow 5"/>
          <p:cNvSpPr/>
          <p:nvPr/>
        </p:nvSpPr>
        <p:spPr>
          <a:xfrm rot="17494622">
            <a:off x="1963567" y="7224487"/>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ight Arrow 6"/>
          <p:cNvSpPr/>
          <p:nvPr/>
        </p:nvSpPr>
        <p:spPr>
          <a:xfrm rot="19848995">
            <a:off x="1856796" y="7013243"/>
            <a:ext cx="343659" cy="1302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Freeform 7"/>
          <p:cNvSpPr/>
          <p:nvPr/>
        </p:nvSpPr>
        <p:spPr>
          <a:xfrm>
            <a:off x="1534879" y="5919914"/>
            <a:ext cx="593678" cy="702860"/>
          </a:xfrm>
          <a:custGeom>
            <a:avLst/>
            <a:gdLst>
              <a:gd name="connsiteX0" fmla="*/ 0 w 593678"/>
              <a:gd name="connsiteY0" fmla="*/ 0 h 702860"/>
              <a:gd name="connsiteX1" fmla="*/ 34120 w 593678"/>
              <a:gd name="connsiteY1" fmla="*/ 20471 h 702860"/>
              <a:gd name="connsiteX2" fmla="*/ 54591 w 593678"/>
              <a:gd name="connsiteY2" fmla="*/ 27295 h 702860"/>
              <a:gd name="connsiteX3" fmla="*/ 95534 w 593678"/>
              <a:gd name="connsiteY3" fmla="*/ 54591 h 702860"/>
              <a:gd name="connsiteX4" fmla="*/ 116006 w 593678"/>
              <a:gd name="connsiteY4" fmla="*/ 68239 h 702860"/>
              <a:gd name="connsiteX5" fmla="*/ 136478 w 593678"/>
              <a:gd name="connsiteY5" fmla="*/ 81886 h 702860"/>
              <a:gd name="connsiteX6" fmla="*/ 232012 w 593678"/>
              <a:gd name="connsiteY6" fmla="*/ 102358 h 702860"/>
              <a:gd name="connsiteX7" fmla="*/ 259308 w 593678"/>
              <a:gd name="connsiteY7" fmla="*/ 109182 h 702860"/>
              <a:gd name="connsiteX8" fmla="*/ 300251 w 593678"/>
              <a:gd name="connsiteY8" fmla="*/ 122830 h 702860"/>
              <a:gd name="connsiteX9" fmla="*/ 341194 w 593678"/>
              <a:gd name="connsiteY9" fmla="*/ 129654 h 702860"/>
              <a:gd name="connsiteX10" fmla="*/ 361666 w 593678"/>
              <a:gd name="connsiteY10" fmla="*/ 136477 h 702860"/>
              <a:gd name="connsiteX11" fmla="*/ 409433 w 593678"/>
              <a:gd name="connsiteY11" fmla="*/ 143301 h 702860"/>
              <a:gd name="connsiteX12" fmla="*/ 457200 w 593678"/>
              <a:gd name="connsiteY12" fmla="*/ 156949 h 702860"/>
              <a:gd name="connsiteX13" fmla="*/ 504967 w 593678"/>
              <a:gd name="connsiteY13" fmla="*/ 170597 h 702860"/>
              <a:gd name="connsiteX14" fmla="*/ 525439 w 593678"/>
              <a:gd name="connsiteY14" fmla="*/ 184245 h 702860"/>
              <a:gd name="connsiteX15" fmla="*/ 566382 w 593678"/>
              <a:gd name="connsiteY15" fmla="*/ 197892 h 702860"/>
              <a:gd name="connsiteX16" fmla="*/ 580030 w 593678"/>
              <a:gd name="connsiteY16" fmla="*/ 218364 h 702860"/>
              <a:gd name="connsiteX17" fmla="*/ 593678 w 593678"/>
              <a:gd name="connsiteY17" fmla="*/ 259307 h 702860"/>
              <a:gd name="connsiteX18" fmla="*/ 586854 w 593678"/>
              <a:gd name="connsiteY18" fmla="*/ 307074 h 702860"/>
              <a:gd name="connsiteX19" fmla="*/ 566382 w 593678"/>
              <a:gd name="connsiteY19" fmla="*/ 320722 h 702860"/>
              <a:gd name="connsiteX20" fmla="*/ 504967 w 593678"/>
              <a:gd name="connsiteY20" fmla="*/ 341194 h 702860"/>
              <a:gd name="connsiteX21" fmla="*/ 484496 w 593678"/>
              <a:gd name="connsiteY21" fmla="*/ 348018 h 702860"/>
              <a:gd name="connsiteX22" fmla="*/ 443552 w 593678"/>
              <a:gd name="connsiteY22" fmla="*/ 368489 h 702860"/>
              <a:gd name="connsiteX23" fmla="*/ 382137 w 593678"/>
              <a:gd name="connsiteY23" fmla="*/ 395785 h 702860"/>
              <a:gd name="connsiteX24" fmla="*/ 361666 w 593678"/>
              <a:gd name="connsiteY24" fmla="*/ 402609 h 702860"/>
              <a:gd name="connsiteX25" fmla="*/ 341194 w 593678"/>
              <a:gd name="connsiteY25" fmla="*/ 416257 h 702860"/>
              <a:gd name="connsiteX26" fmla="*/ 286603 w 593678"/>
              <a:gd name="connsiteY26" fmla="*/ 429904 h 702860"/>
              <a:gd name="connsiteX27" fmla="*/ 245660 w 593678"/>
              <a:gd name="connsiteY27" fmla="*/ 464024 h 702860"/>
              <a:gd name="connsiteX28" fmla="*/ 225188 w 593678"/>
              <a:gd name="connsiteY28" fmla="*/ 477671 h 702860"/>
              <a:gd name="connsiteX29" fmla="*/ 204717 w 593678"/>
              <a:gd name="connsiteY29" fmla="*/ 525439 h 702860"/>
              <a:gd name="connsiteX30" fmla="*/ 197893 w 593678"/>
              <a:gd name="connsiteY30" fmla="*/ 552734 h 702860"/>
              <a:gd name="connsiteX31" fmla="*/ 184245 w 593678"/>
              <a:gd name="connsiteY31" fmla="*/ 573206 h 702860"/>
              <a:gd name="connsiteX32" fmla="*/ 156949 w 593678"/>
              <a:gd name="connsiteY32" fmla="*/ 634621 h 702860"/>
              <a:gd name="connsiteX33" fmla="*/ 143302 w 593678"/>
              <a:gd name="connsiteY33" fmla="*/ 702860 h 70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3678" h="702860">
                <a:moveTo>
                  <a:pt x="0" y="0"/>
                </a:moveTo>
                <a:cubicBezTo>
                  <a:pt x="11373" y="6824"/>
                  <a:pt x="22257" y="14540"/>
                  <a:pt x="34120" y="20471"/>
                </a:cubicBezTo>
                <a:cubicBezTo>
                  <a:pt x="40553" y="23688"/>
                  <a:pt x="48303" y="23802"/>
                  <a:pt x="54591" y="27295"/>
                </a:cubicBezTo>
                <a:cubicBezTo>
                  <a:pt x="68929" y="35261"/>
                  <a:pt x="81886" y="45492"/>
                  <a:pt x="95534" y="54591"/>
                </a:cubicBezTo>
                <a:lnTo>
                  <a:pt x="116006" y="68239"/>
                </a:lnTo>
                <a:cubicBezTo>
                  <a:pt x="122830" y="72788"/>
                  <a:pt x="128698" y="79292"/>
                  <a:pt x="136478" y="81886"/>
                </a:cubicBezTo>
                <a:cubicBezTo>
                  <a:pt x="208324" y="105835"/>
                  <a:pt x="145930" y="88011"/>
                  <a:pt x="232012" y="102358"/>
                </a:cubicBezTo>
                <a:cubicBezTo>
                  <a:pt x="241263" y="103900"/>
                  <a:pt x="250325" y="106487"/>
                  <a:pt x="259308" y="109182"/>
                </a:cubicBezTo>
                <a:cubicBezTo>
                  <a:pt x="273087" y="113316"/>
                  <a:pt x="286061" y="120465"/>
                  <a:pt x="300251" y="122830"/>
                </a:cubicBezTo>
                <a:cubicBezTo>
                  <a:pt x="313899" y="125105"/>
                  <a:pt x="327688" y="126653"/>
                  <a:pt x="341194" y="129654"/>
                </a:cubicBezTo>
                <a:cubicBezTo>
                  <a:pt x="348216" y="131214"/>
                  <a:pt x="354613" y="135066"/>
                  <a:pt x="361666" y="136477"/>
                </a:cubicBezTo>
                <a:cubicBezTo>
                  <a:pt x="377438" y="139631"/>
                  <a:pt x="393511" y="141026"/>
                  <a:pt x="409433" y="143301"/>
                </a:cubicBezTo>
                <a:cubicBezTo>
                  <a:pt x="458518" y="159663"/>
                  <a:pt x="397221" y="139812"/>
                  <a:pt x="457200" y="156949"/>
                </a:cubicBezTo>
                <a:cubicBezTo>
                  <a:pt x="525726" y="176528"/>
                  <a:pt x="419640" y="149265"/>
                  <a:pt x="504967" y="170597"/>
                </a:cubicBezTo>
                <a:cubicBezTo>
                  <a:pt x="511791" y="175146"/>
                  <a:pt x="517944" y="180914"/>
                  <a:pt x="525439" y="184245"/>
                </a:cubicBezTo>
                <a:cubicBezTo>
                  <a:pt x="538585" y="190088"/>
                  <a:pt x="566382" y="197892"/>
                  <a:pt x="566382" y="197892"/>
                </a:cubicBezTo>
                <a:cubicBezTo>
                  <a:pt x="570931" y="204716"/>
                  <a:pt x="576699" y="210869"/>
                  <a:pt x="580030" y="218364"/>
                </a:cubicBezTo>
                <a:cubicBezTo>
                  <a:pt x="585873" y="231510"/>
                  <a:pt x="593678" y="259307"/>
                  <a:pt x="593678" y="259307"/>
                </a:cubicBezTo>
                <a:cubicBezTo>
                  <a:pt x="591403" y="275229"/>
                  <a:pt x="593386" y="292376"/>
                  <a:pt x="586854" y="307074"/>
                </a:cubicBezTo>
                <a:cubicBezTo>
                  <a:pt x="583523" y="314569"/>
                  <a:pt x="573877" y="317391"/>
                  <a:pt x="566382" y="320722"/>
                </a:cubicBezTo>
                <a:cubicBezTo>
                  <a:pt x="566377" y="320724"/>
                  <a:pt x="515205" y="337781"/>
                  <a:pt x="504967" y="341194"/>
                </a:cubicBezTo>
                <a:cubicBezTo>
                  <a:pt x="498143" y="343469"/>
                  <a:pt x="490481" y="344028"/>
                  <a:pt x="484496" y="348018"/>
                </a:cubicBezTo>
                <a:cubicBezTo>
                  <a:pt x="458039" y="365656"/>
                  <a:pt x="471805" y="359073"/>
                  <a:pt x="443552" y="368489"/>
                </a:cubicBezTo>
                <a:cubicBezTo>
                  <a:pt x="411111" y="390118"/>
                  <a:pt x="430862" y="379543"/>
                  <a:pt x="382137" y="395785"/>
                </a:cubicBezTo>
                <a:cubicBezTo>
                  <a:pt x="375313" y="398060"/>
                  <a:pt x="367651" y="398619"/>
                  <a:pt x="361666" y="402609"/>
                </a:cubicBezTo>
                <a:cubicBezTo>
                  <a:pt x="354842" y="407158"/>
                  <a:pt x="348530" y="412589"/>
                  <a:pt x="341194" y="416257"/>
                </a:cubicBezTo>
                <a:cubicBezTo>
                  <a:pt x="327208" y="423250"/>
                  <a:pt x="299575" y="427310"/>
                  <a:pt x="286603" y="429904"/>
                </a:cubicBezTo>
                <a:cubicBezTo>
                  <a:pt x="235768" y="463794"/>
                  <a:pt x="298209" y="420233"/>
                  <a:pt x="245660" y="464024"/>
                </a:cubicBezTo>
                <a:cubicBezTo>
                  <a:pt x="239360" y="469274"/>
                  <a:pt x="232012" y="473122"/>
                  <a:pt x="225188" y="477671"/>
                </a:cubicBezTo>
                <a:cubicBezTo>
                  <a:pt x="205597" y="556033"/>
                  <a:pt x="232991" y="459466"/>
                  <a:pt x="204717" y="525439"/>
                </a:cubicBezTo>
                <a:cubicBezTo>
                  <a:pt x="201023" y="534059"/>
                  <a:pt x="201587" y="544114"/>
                  <a:pt x="197893" y="552734"/>
                </a:cubicBezTo>
                <a:cubicBezTo>
                  <a:pt x="194662" y="560272"/>
                  <a:pt x="187576" y="565711"/>
                  <a:pt x="184245" y="573206"/>
                </a:cubicBezTo>
                <a:cubicBezTo>
                  <a:pt x="151762" y="646292"/>
                  <a:pt x="187836" y="588290"/>
                  <a:pt x="156949" y="634621"/>
                </a:cubicBezTo>
                <a:cubicBezTo>
                  <a:pt x="140425" y="684196"/>
                  <a:pt x="143302" y="661178"/>
                  <a:pt x="143302" y="70286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2629259" y="576514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2575145" y="577151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33"/>
          <p:cNvSpPr/>
          <p:nvPr/>
        </p:nvSpPr>
        <p:spPr>
          <a:xfrm>
            <a:off x="2518499" y="577151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2461853" y="576514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2405207" y="576514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36"/>
          <p:cNvSpPr/>
          <p:nvPr/>
        </p:nvSpPr>
        <p:spPr>
          <a:xfrm>
            <a:off x="2350774" y="5765141"/>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p:cNvSpPr/>
          <p:nvPr/>
        </p:nvSpPr>
        <p:spPr>
          <a:xfrm>
            <a:off x="2295023" y="5774338"/>
            <a:ext cx="45719" cy="782373"/>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2248782" y="5782797"/>
            <a:ext cx="52388" cy="766762"/>
          </a:xfrm>
          <a:custGeom>
            <a:avLst/>
            <a:gdLst>
              <a:gd name="connsiteX0" fmla="*/ 0 w 52388"/>
              <a:gd name="connsiteY0" fmla="*/ 0 h 766762"/>
              <a:gd name="connsiteX1" fmla="*/ 4763 w 52388"/>
              <a:gd name="connsiteY1" fmla="*/ 57150 h 766762"/>
              <a:gd name="connsiteX2" fmla="*/ 9525 w 52388"/>
              <a:gd name="connsiteY2" fmla="*/ 71437 h 766762"/>
              <a:gd name="connsiteX3" fmla="*/ 14288 w 52388"/>
              <a:gd name="connsiteY3" fmla="*/ 109537 h 766762"/>
              <a:gd name="connsiteX4" fmla="*/ 23813 w 52388"/>
              <a:gd name="connsiteY4" fmla="*/ 176212 h 766762"/>
              <a:gd name="connsiteX5" fmla="*/ 38100 w 52388"/>
              <a:gd name="connsiteY5" fmla="*/ 219075 h 766762"/>
              <a:gd name="connsiteX6" fmla="*/ 42863 w 52388"/>
              <a:gd name="connsiteY6" fmla="*/ 233362 h 766762"/>
              <a:gd name="connsiteX7" fmla="*/ 52388 w 52388"/>
              <a:gd name="connsiteY7" fmla="*/ 361950 h 766762"/>
              <a:gd name="connsiteX8" fmla="*/ 47625 w 52388"/>
              <a:gd name="connsiteY8" fmla="*/ 447675 h 766762"/>
              <a:gd name="connsiteX9" fmla="*/ 38100 w 52388"/>
              <a:gd name="connsiteY9" fmla="*/ 476250 h 766762"/>
              <a:gd name="connsiteX10" fmla="*/ 33338 w 52388"/>
              <a:gd name="connsiteY10" fmla="*/ 595312 h 766762"/>
              <a:gd name="connsiteX11" fmla="*/ 23813 w 52388"/>
              <a:gd name="connsiteY11" fmla="*/ 628650 h 766762"/>
              <a:gd name="connsiteX12" fmla="*/ 28575 w 52388"/>
              <a:gd name="connsiteY12" fmla="*/ 685800 h 766762"/>
              <a:gd name="connsiteX13" fmla="*/ 19050 w 52388"/>
              <a:gd name="connsiteY13" fmla="*/ 714375 h 766762"/>
              <a:gd name="connsiteX14" fmla="*/ 28575 w 52388"/>
              <a:gd name="connsiteY14" fmla="*/ 747712 h 766762"/>
              <a:gd name="connsiteX15" fmla="*/ 38100 w 52388"/>
              <a:gd name="connsiteY15" fmla="*/ 7667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 h="766762">
                <a:moveTo>
                  <a:pt x="0" y="0"/>
                </a:moveTo>
                <a:cubicBezTo>
                  <a:pt x="1588" y="19050"/>
                  <a:pt x="2237" y="38202"/>
                  <a:pt x="4763" y="57150"/>
                </a:cubicBezTo>
                <a:cubicBezTo>
                  <a:pt x="5426" y="62126"/>
                  <a:pt x="8627" y="66498"/>
                  <a:pt x="9525" y="71437"/>
                </a:cubicBezTo>
                <a:cubicBezTo>
                  <a:pt x="11815" y="84029"/>
                  <a:pt x="12559" y="96856"/>
                  <a:pt x="14288" y="109537"/>
                </a:cubicBezTo>
                <a:cubicBezTo>
                  <a:pt x="17321" y="131782"/>
                  <a:pt x="16713" y="154913"/>
                  <a:pt x="23813" y="176212"/>
                </a:cubicBezTo>
                <a:lnTo>
                  <a:pt x="38100" y="219075"/>
                </a:lnTo>
                <a:lnTo>
                  <a:pt x="42863" y="233362"/>
                </a:lnTo>
                <a:cubicBezTo>
                  <a:pt x="45893" y="266701"/>
                  <a:pt x="52388" y="332683"/>
                  <a:pt x="52388" y="361950"/>
                </a:cubicBezTo>
                <a:cubicBezTo>
                  <a:pt x="52388" y="390569"/>
                  <a:pt x="51175" y="419277"/>
                  <a:pt x="47625" y="447675"/>
                </a:cubicBezTo>
                <a:cubicBezTo>
                  <a:pt x="46380" y="457638"/>
                  <a:pt x="38100" y="476250"/>
                  <a:pt x="38100" y="476250"/>
                </a:cubicBezTo>
                <a:cubicBezTo>
                  <a:pt x="36513" y="515937"/>
                  <a:pt x="36071" y="555687"/>
                  <a:pt x="33338" y="595312"/>
                </a:cubicBezTo>
                <a:cubicBezTo>
                  <a:pt x="32818" y="602847"/>
                  <a:pt x="26456" y="620720"/>
                  <a:pt x="23813" y="628650"/>
                </a:cubicBezTo>
                <a:cubicBezTo>
                  <a:pt x="25400" y="647700"/>
                  <a:pt x="29635" y="666713"/>
                  <a:pt x="28575" y="685800"/>
                </a:cubicBezTo>
                <a:cubicBezTo>
                  <a:pt x="28018" y="695825"/>
                  <a:pt x="19050" y="714375"/>
                  <a:pt x="19050" y="714375"/>
                </a:cubicBezTo>
                <a:cubicBezTo>
                  <a:pt x="20575" y="720474"/>
                  <a:pt x="25160" y="740883"/>
                  <a:pt x="28575" y="747712"/>
                </a:cubicBezTo>
                <a:cubicBezTo>
                  <a:pt x="38980" y="768524"/>
                  <a:pt x="38100" y="754833"/>
                  <a:pt x="38100" y="7667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42"/>
          <p:cNvSpPr/>
          <p:nvPr/>
        </p:nvSpPr>
        <p:spPr>
          <a:xfrm>
            <a:off x="2209305" y="5782797"/>
            <a:ext cx="52388" cy="766762"/>
          </a:xfrm>
          <a:custGeom>
            <a:avLst/>
            <a:gdLst>
              <a:gd name="connsiteX0" fmla="*/ 0 w 52388"/>
              <a:gd name="connsiteY0" fmla="*/ 0 h 766762"/>
              <a:gd name="connsiteX1" fmla="*/ 4763 w 52388"/>
              <a:gd name="connsiteY1" fmla="*/ 57150 h 766762"/>
              <a:gd name="connsiteX2" fmla="*/ 9525 w 52388"/>
              <a:gd name="connsiteY2" fmla="*/ 71437 h 766762"/>
              <a:gd name="connsiteX3" fmla="*/ 14288 w 52388"/>
              <a:gd name="connsiteY3" fmla="*/ 109537 h 766762"/>
              <a:gd name="connsiteX4" fmla="*/ 23813 w 52388"/>
              <a:gd name="connsiteY4" fmla="*/ 176212 h 766762"/>
              <a:gd name="connsiteX5" fmla="*/ 38100 w 52388"/>
              <a:gd name="connsiteY5" fmla="*/ 219075 h 766762"/>
              <a:gd name="connsiteX6" fmla="*/ 42863 w 52388"/>
              <a:gd name="connsiteY6" fmla="*/ 233362 h 766762"/>
              <a:gd name="connsiteX7" fmla="*/ 52388 w 52388"/>
              <a:gd name="connsiteY7" fmla="*/ 361950 h 766762"/>
              <a:gd name="connsiteX8" fmla="*/ 47625 w 52388"/>
              <a:gd name="connsiteY8" fmla="*/ 447675 h 766762"/>
              <a:gd name="connsiteX9" fmla="*/ 38100 w 52388"/>
              <a:gd name="connsiteY9" fmla="*/ 476250 h 766762"/>
              <a:gd name="connsiteX10" fmla="*/ 33338 w 52388"/>
              <a:gd name="connsiteY10" fmla="*/ 595312 h 766762"/>
              <a:gd name="connsiteX11" fmla="*/ 23813 w 52388"/>
              <a:gd name="connsiteY11" fmla="*/ 628650 h 766762"/>
              <a:gd name="connsiteX12" fmla="*/ 28575 w 52388"/>
              <a:gd name="connsiteY12" fmla="*/ 685800 h 766762"/>
              <a:gd name="connsiteX13" fmla="*/ 19050 w 52388"/>
              <a:gd name="connsiteY13" fmla="*/ 714375 h 766762"/>
              <a:gd name="connsiteX14" fmla="*/ 28575 w 52388"/>
              <a:gd name="connsiteY14" fmla="*/ 747712 h 766762"/>
              <a:gd name="connsiteX15" fmla="*/ 38100 w 52388"/>
              <a:gd name="connsiteY15" fmla="*/ 7667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 h="766762">
                <a:moveTo>
                  <a:pt x="0" y="0"/>
                </a:moveTo>
                <a:cubicBezTo>
                  <a:pt x="1588" y="19050"/>
                  <a:pt x="2237" y="38202"/>
                  <a:pt x="4763" y="57150"/>
                </a:cubicBezTo>
                <a:cubicBezTo>
                  <a:pt x="5426" y="62126"/>
                  <a:pt x="8627" y="66498"/>
                  <a:pt x="9525" y="71437"/>
                </a:cubicBezTo>
                <a:cubicBezTo>
                  <a:pt x="11815" y="84029"/>
                  <a:pt x="12559" y="96856"/>
                  <a:pt x="14288" y="109537"/>
                </a:cubicBezTo>
                <a:cubicBezTo>
                  <a:pt x="17321" y="131782"/>
                  <a:pt x="16713" y="154913"/>
                  <a:pt x="23813" y="176212"/>
                </a:cubicBezTo>
                <a:lnTo>
                  <a:pt x="38100" y="219075"/>
                </a:lnTo>
                <a:lnTo>
                  <a:pt x="42863" y="233362"/>
                </a:lnTo>
                <a:cubicBezTo>
                  <a:pt x="45893" y="266701"/>
                  <a:pt x="52388" y="332683"/>
                  <a:pt x="52388" y="361950"/>
                </a:cubicBezTo>
                <a:cubicBezTo>
                  <a:pt x="52388" y="390569"/>
                  <a:pt x="51175" y="419277"/>
                  <a:pt x="47625" y="447675"/>
                </a:cubicBezTo>
                <a:cubicBezTo>
                  <a:pt x="46380" y="457638"/>
                  <a:pt x="38100" y="476250"/>
                  <a:pt x="38100" y="476250"/>
                </a:cubicBezTo>
                <a:cubicBezTo>
                  <a:pt x="36513" y="515937"/>
                  <a:pt x="36071" y="555687"/>
                  <a:pt x="33338" y="595312"/>
                </a:cubicBezTo>
                <a:cubicBezTo>
                  <a:pt x="32818" y="602847"/>
                  <a:pt x="26456" y="620720"/>
                  <a:pt x="23813" y="628650"/>
                </a:cubicBezTo>
                <a:cubicBezTo>
                  <a:pt x="25400" y="647700"/>
                  <a:pt x="29635" y="666713"/>
                  <a:pt x="28575" y="685800"/>
                </a:cubicBezTo>
                <a:cubicBezTo>
                  <a:pt x="28018" y="695825"/>
                  <a:pt x="19050" y="714375"/>
                  <a:pt x="19050" y="714375"/>
                </a:cubicBezTo>
                <a:cubicBezTo>
                  <a:pt x="20575" y="720474"/>
                  <a:pt x="25160" y="740883"/>
                  <a:pt x="28575" y="747712"/>
                </a:cubicBezTo>
                <a:cubicBezTo>
                  <a:pt x="38980" y="768524"/>
                  <a:pt x="38100" y="754833"/>
                  <a:pt x="38100" y="7667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p:cNvSpPr/>
          <p:nvPr/>
        </p:nvSpPr>
        <p:spPr>
          <a:xfrm>
            <a:off x="2161681" y="5792322"/>
            <a:ext cx="77361" cy="752475"/>
          </a:xfrm>
          <a:custGeom>
            <a:avLst/>
            <a:gdLst>
              <a:gd name="connsiteX0" fmla="*/ 0 w 77361"/>
              <a:gd name="connsiteY0" fmla="*/ 0 h 752475"/>
              <a:gd name="connsiteX1" fmla="*/ 4763 w 77361"/>
              <a:gd name="connsiteY1" fmla="*/ 33337 h 752475"/>
              <a:gd name="connsiteX2" fmla="*/ 14288 w 77361"/>
              <a:gd name="connsiteY2" fmla="*/ 47625 h 752475"/>
              <a:gd name="connsiteX3" fmla="*/ 19050 w 77361"/>
              <a:gd name="connsiteY3" fmla="*/ 104775 h 752475"/>
              <a:gd name="connsiteX4" fmla="*/ 28575 w 77361"/>
              <a:gd name="connsiteY4" fmla="*/ 133350 h 752475"/>
              <a:gd name="connsiteX5" fmla="*/ 47625 w 77361"/>
              <a:gd name="connsiteY5" fmla="*/ 200025 h 752475"/>
              <a:gd name="connsiteX6" fmla="*/ 57150 w 77361"/>
              <a:gd name="connsiteY6" fmla="*/ 214312 h 752475"/>
              <a:gd name="connsiteX7" fmla="*/ 61913 w 77361"/>
              <a:gd name="connsiteY7" fmla="*/ 233362 h 752475"/>
              <a:gd name="connsiteX8" fmla="*/ 71438 w 77361"/>
              <a:gd name="connsiteY8" fmla="*/ 261937 h 752475"/>
              <a:gd name="connsiteX9" fmla="*/ 71438 w 77361"/>
              <a:gd name="connsiteY9" fmla="*/ 433387 h 752475"/>
              <a:gd name="connsiteX10" fmla="*/ 66675 w 77361"/>
              <a:gd name="connsiteY10" fmla="*/ 447675 h 752475"/>
              <a:gd name="connsiteX11" fmla="*/ 52388 w 77361"/>
              <a:gd name="connsiteY11" fmla="*/ 552450 h 752475"/>
              <a:gd name="connsiteX12" fmla="*/ 47625 w 77361"/>
              <a:gd name="connsiteY12" fmla="*/ 604837 h 752475"/>
              <a:gd name="connsiteX13" fmla="*/ 42863 w 77361"/>
              <a:gd name="connsiteY13" fmla="*/ 619125 h 752475"/>
              <a:gd name="connsiteX14" fmla="*/ 38100 w 77361"/>
              <a:gd name="connsiteY14" fmla="*/ 638175 h 752475"/>
              <a:gd name="connsiteX15" fmla="*/ 28575 w 77361"/>
              <a:gd name="connsiteY15" fmla="*/ 676275 h 752475"/>
              <a:gd name="connsiteX16" fmla="*/ 28575 w 77361"/>
              <a:gd name="connsiteY16"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61" h="752475">
                <a:moveTo>
                  <a:pt x="0" y="0"/>
                </a:moveTo>
                <a:cubicBezTo>
                  <a:pt x="1588" y="11112"/>
                  <a:pt x="1537" y="22585"/>
                  <a:pt x="4763" y="33337"/>
                </a:cubicBezTo>
                <a:cubicBezTo>
                  <a:pt x="6408" y="38820"/>
                  <a:pt x="13165" y="42012"/>
                  <a:pt x="14288" y="47625"/>
                </a:cubicBezTo>
                <a:cubicBezTo>
                  <a:pt x="18037" y="66370"/>
                  <a:pt x="15907" y="85919"/>
                  <a:pt x="19050" y="104775"/>
                </a:cubicBezTo>
                <a:cubicBezTo>
                  <a:pt x="20701" y="114679"/>
                  <a:pt x="26140" y="123610"/>
                  <a:pt x="28575" y="133350"/>
                </a:cubicBezTo>
                <a:cubicBezTo>
                  <a:pt x="29845" y="138430"/>
                  <a:pt x="42159" y="191827"/>
                  <a:pt x="47625" y="200025"/>
                </a:cubicBezTo>
                <a:lnTo>
                  <a:pt x="57150" y="214312"/>
                </a:lnTo>
                <a:cubicBezTo>
                  <a:pt x="58738" y="220662"/>
                  <a:pt x="60032" y="227093"/>
                  <a:pt x="61913" y="233362"/>
                </a:cubicBezTo>
                <a:cubicBezTo>
                  <a:pt x="64798" y="242979"/>
                  <a:pt x="71438" y="261937"/>
                  <a:pt x="71438" y="261937"/>
                </a:cubicBezTo>
                <a:cubicBezTo>
                  <a:pt x="79335" y="340915"/>
                  <a:pt x="79337" y="318857"/>
                  <a:pt x="71438" y="433387"/>
                </a:cubicBezTo>
                <a:cubicBezTo>
                  <a:pt x="71093" y="438395"/>
                  <a:pt x="68263" y="442912"/>
                  <a:pt x="66675" y="447675"/>
                </a:cubicBezTo>
                <a:cubicBezTo>
                  <a:pt x="60132" y="486937"/>
                  <a:pt x="56677" y="505272"/>
                  <a:pt x="52388" y="552450"/>
                </a:cubicBezTo>
                <a:cubicBezTo>
                  <a:pt x="50800" y="569912"/>
                  <a:pt x="50105" y="587479"/>
                  <a:pt x="47625" y="604837"/>
                </a:cubicBezTo>
                <a:cubicBezTo>
                  <a:pt x="46915" y="609807"/>
                  <a:pt x="44242" y="614298"/>
                  <a:pt x="42863" y="619125"/>
                </a:cubicBezTo>
                <a:cubicBezTo>
                  <a:pt x="41065" y="625419"/>
                  <a:pt x="39898" y="631881"/>
                  <a:pt x="38100" y="638175"/>
                </a:cubicBezTo>
                <a:cubicBezTo>
                  <a:pt x="33828" y="653127"/>
                  <a:pt x="29405" y="658851"/>
                  <a:pt x="28575" y="676275"/>
                </a:cubicBezTo>
                <a:cubicBezTo>
                  <a:pt x="27367" y="701646"/>
                  <a:pt x="28575" y="727075"/>
                  <a:pt x="28575" y="7524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2104531" y="5801847"/>
            <a:ext cx="109538" cy="747712"/>
          </a:xfrm>
          <a:custGeom>
            <a:avLst/>
            <a:gdLst>
              <a:gd name="connsiteX0" fmla="*/ 0 w 109538"/>
              <a:gd name="connsiteY0" fmla="*/ 0 h 747712"/>
              <a:gd name="connsiteX1" fmla="*/ 9525 w 109538"/>
              <a:gd name="connsiteY1" fmla="*/ 23812 h 747712"/>
              <a:gd name="connsiteX2" fmla="*/ 19050 w 109538"/>
              <a:gd name="connsiteY2" fmla="*/ 57150 h 747712"/>
              <a:gd name="connsiteX3" fmla="*/ 28575 w 109538"/>
              <a:gd name="connsiteY3" fmla="*/ 95250 h 747712"/>
              <a:gd name="connsiteX4" fmla="*/ 38100 w 109538"/>
              <a:gd name="connsiteY4" fmla="*/ 109537 h 747712"/>
              <a:gd name="connsiteX5" fmla="*/ 47625 w 109538"/>
              <a:gd name="connsiteY5" fmla="*/ 138112 h 747712"/>
              <a:gd name="connsiteX6" fmla="*/ 57150 w 109538"/>
              <a:gd name="connsiteY6" fmla="*/ 166687 h 747712"/>
              <a:gd name="connsiteX7" fmla="*/ 61913 w 109538"/>
              <a:gd name="connsiteY7" fmla="*/ 180975 h 747712"/>
              <a:gd name="connsiteX8" fmla="*/ 71438 w 109538"/>
              <a:gd name="connsiteY8" fmla="*/ 195262 h 747712"/>
              <a:gd name="connsiteX9" fmla="*/ 80963 w 109538"/>
              <a:gd name="connsiteY9" fmla="*/ 228600 h 747712"/>
              <a:gd name="connsiteX10" fmla="*/ 90488 w 109538"/>
              <a:gd name="connsiteY10" fmla="*/ 257175 h 747712"/>
              <a:gd name="connsiteX11" fmla="*/ 95250 w 109538"/>
              <a:gd name="connsiteY11" fmla="*/ 271462 h 747712"/>
              <a:gd name="connsiteX12" fmla="*/ 100013 w 109538"/>
              <a:gd name="connsiteY12" fmla="*/ 290512 h 747712"/>
              <a:gd name="connsiteX13" fmla="*/ 109538 w 109538"/>
              <a:gd name="connsiteY13" fmla="*/ 319087 h 747712"/>
              <a:gd name="connsiteX14" fmla="*/ 104775 w 109538"/>
              <a:gd name="connsiteY14" fmla="*/ 357187 h 747712"/>
              <a:gd name="connsiteX15" fmla="*/ 95250 w 109538"/>
              <a:gd name="connsiteY15" fmla="*/ 409575 h 747712"/>
              <a:gd name="connsiteX16" fmla="*/ 90488 w 109538"/>
              <a:gd name="connsiteY16" fmla="*/ 481012 h 747712"/>
              <a:gd name="connsiteX17" fmla="*/ 85725 w 109538"/>
              <a:gd name="connsiteY17" fmla="*/ 495300 h 747712"/>
              <a:gd name="connsiteX18" fmla="*/ 80963 w 109538"/>
              <a:gd name="connsiteY18" fmla="*/ 519112 h 747712"/>
              <a:gd name="connsiteX19" fmla="*/ 76200 w 109538"/>
              <a:gd name="connsiteY19" fmla="*/ 581025 h 747712"/>
              <a:gd name="connsiteX20" fmla="*/ 66675 w 109538"/>
              <a:gd name="connsiteY20" fmla="*/ 609600 h 747712"/>
              <a:gd name="connsiteX21" fmla="*/ 52388 w 109538"/>
              <a:gd name="connsiteY21" fmla="*/ 661987 h 747712"/>
              <a:gd name="connsiteX22" fmla="*/ 47625 w 109538"/>
              <a:gd name="connsiteY22" fmla="*/ 676275 h 747712"/>
              <a:gd name="connsiteX23" fmla="*/ 38100 w 109538"/>
              <a:gd name="connsiteY23" fmla="*/ 690562 h 747712"/>
              <a:gd name="connsiteX24" fmla="*/ 33338 w 109538"/>
              <a:gd name="connsiteY24"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538" h="747712">
                <a:moveTo>
                  <a:pt x="0" y="0"/>
                </a:moveTo>
                <a:cubicBezTo>
                  <a:pt x="3175" y="7937"/>
                  <a:pt x="6523" y="15808"/>
                  <a:pt x="9525" y="23812"/>
                </a:cubicBezTo>
                <a:cubicBezTo>
                  <a:pt x="13866" y="35389"/>
                  <a:pt x="16319" y="44860"/>
                  <a:pt x="19050" y="57150"/>
                </a:cubicBezTo>
                <a:cubicBezTo>
                  <a:pt x="21222" y="66924"/>
                  <a:pt x="23471" y="85042"/>
                  <a:pt x="28575" y="95250"/>
                </a:cubicBezTo>
                <a:cubicBezTo>
                  <a:pt x="31135" y="100369"/>
                  <a:pt x="35775" y="104307"/>
                  <a:pt x="38100" y="109537"/>
                </a:cubicBezTo>
                <a:cubicBezTo>
                  <a:pt x="42178" y="118712"/>
                  <a:pt x="44450" y="128587"/>
                  <a:pt x="47625" y="138112"/>
                </a:cubicBezTo>
                <a:lnTo>
                  <a:pt x="57150" y="166687"/>
                </a:lnTo>
                <a:cubicBezTo>
                  <a:pt x="58738" y="171450"/>
                  <a:pt x="59128" y="176798"/>
                  <a:pt x="61913" y="180975"/>
                </a:cubicBezTo>
                <a:lnTo>
                  <a:pt x="71438" y="195262"/>
                </a:lnTo>
                <a:cubicBezTo>
                  <a:pt x="87454" y="243318"/>
                  <a:pt x="63007" y="168749"/>
                  <a:pt x="80963" y="228600"/>
                </a:cubicBezTo>
                <a:cubicBezTo>
                  <a:pt x="83848" y="238217"/>
                  <a:pt x="87313" y="247650"/>
                  <a:pt x="90488" y="257175"/>
                </a:cubicBezTo>
                <a:cubicBezTo>
                  <a:pt x="92075" y="261937"/>
                  <a:pt x="94032" y="266592"/>
                  <a:pt x="95250" y="271462"/>
                </a:cubicBezTo>
                <a:cubicBezTo>
                  <a:pt x="96838" y="277812"/>
                  <a:pt x="98132" y="284243"/>
                  <a:pt x="100013" y="290512"/>
                </a:cubicBezTo>
                <a:cubicBezTo>
                  <a:pt x="102898" y="300129"/>
                  <a:pt x="109538" y="319087"/>
                  <a:pt x="109538" y="319087"/>
                </a:cubicBezTo>
                <a:cubicBezTo>
                  <a:pt x="107950" y="331787"/>
                  <a:pt x="106585" y="344517"/>
                  <a:pt x="104775" y="357187"/>
                </a:cubicBezTo>
                <a:cubicBezTo>
                  <a:pt x="101726" y="378529"/>
                  <a:pt x="99355" y="389050"/>
                  <a:pt x="95250" y="409575"/>
                </a:cubicBezTo>
                <a:cubicBezTo>
                  <a:pt x="93663" y="433387"/>
                  <a:pt x="93123" y="457293"/>
                  <a:pt x="90488" y="481012"/>
                </a:cubicBezTo>
                <a:cubicBezTo>
                  <a:pt x="89934" y="486002"/>
                  <a:pt x="86943" y="490430"/>
                  <a:pt x="85725" y="495300"/>
                </a:cubicBezTo>
                <a:cubicBezTo>
                  <a:pt x="83762" y="503153"/>
                  <a:pt x="82550" y="511175"/>
                  <a:pt x="80963" y="519112"/>
                </a:cubicBezTo>
                <a:cubicBezTo>
                  <a:pt x="79375" y="539750"/>
                  <a:pt x="79428" y="560580"/>
                  <a:pt x="76200" y="581025"/>
                </a:cubicBezTo>
                <a:cubicBezTo>
                  <a:pt x="74634" y="590942"/>
                  <a:pt x="68644" y="599755"/>
                  <a:pt x="66675" y="609600"/>
                </a:cubicBezTo>
                <a:cubicBezTo>
                  <a:pt x="59944" y="643256"/>
                  <a:pt x="64472" y="625735"/>
                  <a:pt x="52388" y="661987"/>
                </a:cubicBezTo>
                <a:cubicBezTo>
                  <a:pt x="50800" y="666750"/>
                  <a:pt x="50410" y="672098"/>
                  <a:pt x="47625" y="676275"/>
                </a:cubicBezTo>
                <a:lnTo>
                  <a:pt x="38100" y="690562"/>
                </a:lnTo>
                <a:lnTo>
                  <a:pt x="33338" y="747712"/>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2042619" y="5820897"/>
            <a:ext cx="152400" cy="714375"/>
          </a:xfrm>
          <a:custGeom>
            <a:avLst/>
            <a:gdLst>
              <a:gd name="connsiteX0" fmla="*/ 0 w 152400"/>
              <a:gd name="connsiteY0" fmla="*/ 0 h 714375"/>
              <a:gd name="connsiteX1" fmla="*/ 14287 w 152400"/>
              <a:gd name="connsiteY1" fmla="*/ 52387 h 714375"/>
              <a:gd name="connsiteX2" fmla="*/ 23812 w 152400"/>
              <a:gd name="connsiteY2" fmla="*/ 66675 h 714375"/>
              <a:gd name="connsiteX3" fmla="*/ 33337 w 152400"/>
              <a:gd name="connsiteY3" fmla="*/ 95250 h 714375"/>
              <a:gd name="connsiteX4" fmla="*/ 52387 w 152400"/>
              <a:gd name="connsiteY4" fmla="*/ 123825 h 714375"/>
              <a:gd name="connsiteX5" fmla="*/ 61912 w 152400"/>
              <a:gd name="connsiteY5" fmla="*/ 138112 h 714375"/>
              <a:gd name="connsiteX6" fmla="*/ 85725 w 152400"/>
              <a:gd name="connsiteY6" fmla="*/ 171450 h 714375"/>
              <a:gd name="connsiteX7" fmla="*/ 95250 w 152400"/>
              <a:gd name="connsiteY7" fmla="*/ 200025 h 714375"/>
              <a:gd name="connsiteX8" fmla="*/ 100012 w 152400"/>
              <a:gd name="connsiteY8" fmla="*/ 214312 h 714375"/>
              <a:gd name="connsiteX9" fmla="*/ 109537 w 152400"/>
              <a:gd name="connsiteY9" fmla="*/ 228600 h 714375"/>
              <a:gd name="connsiteX10" fmla="*/ 119062 w 152400"/>
              <a:gd name="connsiteY10" fmla="*/ 261937 h 714375"/>
              <a:gd name="connsiteX11" fmla="*/ 123825 w 152400"/>
              <a:gd name="connsiteY11" fmla="*/ 280987 h 714375"/>
              <a:gd name="connsiteX12" fmla="*/ 133350 w 152400"/>
              <a:gd name="connsiteY12" fmla="*/ 295275 h 714375"/>
              <a:gd name="connsiteX13" fmla="*/ 142875 w 152400"/>
              <a:gd name="connsiteY13" fmla="*/ 323850 h 714375"/>
              <a:gd name="connsiteX14" fmla="*/ 152400 w 152400"/>
              <a:gd name="connsiteY14" fmla="*/ 381000 h 714375"/>
              <a:gd name="connsiteX15" fmla="*/ 133350 w 152400"/>
              <a:gd name="connsiteY15" fmla="*/ 423862 h 714375"/>
              <a:gd name="connsiteX16" fmla="*/ 128587 w 152400"/>
              <a:gd name="connsiteY16" fmla="*/ 442912 h 714375"/>
              <a:gd name="connsiteX17" fmla="*/ 123825 w 152400"/>
              <a:gd name="connsiteY17" fmla="*/ 481012 h 714375"/>
              <a:gd name="connsiteX18" fmla="*/ 114300 w 152400"/>
              <a:gd name="connsiteY18" fmla="*/ 509587 h 714375"/>
              <a:gd name="connsiteX19" fmla="*/ 100012 w 152400"/>
              <a:gd name="connsiteY19" fmla="*/ 561975 h 714375"/>
              <a:gd name="connsiteX20" fmla="*/ 90487 w 152400"/>
              <a:gd name="connsiteY20" fmla="*/ 590550 h 714375"/>
              <a:gd name="connsiteX21" fmla="*/ 71437 w 152400"/>
              <a:gd name="connsiteY21" fmla="*/ 619125 h 714375"/>
              <a:gd name="connsiteX22" fmla="*/ 61912 w 152400"/>
              <a:gd name="connsiteY22" fmla="*/ 633412 h 714375"/>
              <a:gd name="connsiteX23" fmla="*/ 57150 w 152400"/>
              <a:gd name="connsiteY23" fmla="*/ 666750 h 714375"/>
              <a:gd name="connsiteX24" fmla="*/ 52387 w 152400"/>
              <a:gd name="connsiteY24" fmla="*/ 681037 h 714375"/>
              <a:gd name="connsiteX25" fmla="*/ 42862 w 152400"/>
              <a:gd name="connsiteY25"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00" h="714375">
                <a:moveTo>
                  <a:pt x="0" y="0"/>
                </a:moveTo>
                <a:cubicBezTo>
                  <a:pt x="2556" y="12781"/>
                  <a:pt x="7381" y="42027"/>
                  <a:pt x="14287" y="52387"/>
                </a:cubicBezTo>
                <a:cubicBezTo>
                  <a:pt x="17462" y="57150"/>
                  <a:pt x="21487" y="61444"/>
                  <a:pt x="23812" y="66675"/>
                </a:cubicBezTo>
                <a:cubicBezTo>
                  <a:pt x="27890" y="75850"/>
                  <a:pt x="27768" y="86896"/>
                  <a:pt x="33337" y="95250"/>
                </a:cubicBezTo>
                <a:lnTo>
                  <a:pt x="52387" y="123825"/>
                </a:lnTo>
                <a:cubicBezTo>
                  <a:pt x="55562" y="128587"/>
                  <a:pt x="60102" y="132682"/>
                  <a:pt x="61912" y="138112"/>
                </a:cubicBezTo>
                <a:cubicBezTo>
                  <a:pt x="73025" y="171450"/>
                  <a:pt x="61912" y="163512"/>
                  <a:pt x="85725" y="171450"/>
                </a:cubicBezTo>
                <a:lnTo>
                  <a:pt x="95250" y="200025"/>
                </a:lnTo>
                <a:cubicBezTo>
                  <a:pt x="96837" y="204787"/>
                  <a:pt x="97228" y="210135"/>
                  <a:pt x="100012" y="214312"/>
                </a:cubicBezTo>
                <a:lnTo>
                  <a:pt x="109537" y="228600"/>
                </a:lnTo>
                <a:cubicBezTo>
                  <a:pt x="124427" y="288155"/>
                  <a:pt x="105397" y="214111"/>
                  <a:pt x="119062" y="261937"/>
                </a:cubicBezTo>
                <a:cubicBezTo>
                  <a:pt x="120860" y="268231"/>
                  <a:pt x="121247" y="274971"/>
                  <a:pt x="123825" y="280987"/>
                </a:cubicBezTo>
                <a:cubicBezTo>
                  <a:pt x="126080" y="286248"/>
                  <a:pt x="130175" y="290512"/>
                  <a:pt x="133350" y="295275"/>
                </a:cubicBezTo>
                <a:cubicBezTo>
                  <a:pt x="136525" y="304800"/>
                  <a:pt x="141766" y="313871"/>
                  <a:pt x="142875" y="323850"/>
                </a:cubicBezTo>
                <a:cubicBezTo>
                  <a:pt x="148191" y="371702"/>
                  <a:pt x="143091" y="353075"/>
                  <a:pt x="152400" y="381000"/>
                </a:cubicBezTo>
                <a:cubicBezTo>
                  <a:pt x="141065" y="415005"/>
                  <a:pt x="148444" y="401221"/>
                  <a:pt x="133350" y="423862"/>
                </a:cubicBezTo>
                <a:cubicBezTo>
                  <a:pt x="131762" y="430212"/>
                  <a:pt x="129663" y="436456"/>
                  <a:pt x="128587" y="442912"/>
                </a:cubicBezTo>
                <a:cubicBezTo>
                  <a:pt x="126483" y="455537"/>
                  <a:pt x="126507" y="468497"/>
                  <a:pt x="123825" y="481012"/>
                </a:cubicBezTo>
                <a:cubicBezTo>
                  <a:pt x="121721" y="490829"/>
                  <a:pt x="116269" y="499742"/>
                  <a:pt x="114300" y="509587"/>
                </a:cubicBezTo>
                <a:cubicBezTo>
                  <a:pt x="107567" y="543247"/>
                  <a:pt x="112097" y="525718"/>
                  <a:pt x="100012" y="561975"/>
                </a:cubicBezTo>
                <a:cubicBezTo>
                  <a:pt x="100011" y="561979"/>
                  <a:pt x="90489" y="590547"/>
                  <a:pt x="90487" y="590550"/>
                </a:cubicBezTo>
                <a:lnTo>
                  <a:pt x="71437" y="619125"/>
                </a:lnTo>
                <a:lnTo>
                  <a:pt x="61912" y="633412"/>
                </a:lnTo>
                <a:cubicBezTo>
                  <a:pt x="60325" y="644525"/>
                  <a:pt x="59351" y="655743"/>
                  <a:pt x="57150" y="666750"/>
                </a:cubicBezTo>
                <a:cubicBezTo>
                  <a:pt x="56165" y="671673"/>
                  <a:pt x="53476" y="676137"/>
                  <a:pt x="52387" y="681037"/>
                </a:cubicBezTo>
                <a:cubicBezTo>
                  <a:pt x="45056" y="714027"/>
                  <a:pt x="54965" y="702272"/>
                  <a:pt x="42862" y="7143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1990231" y="5839947"/>
            <a:ext cx="161925" cy="690562"/>
          </a:xfrm>
          <a:custGeom>
            <a:avLst/>
            <a:gdLst>
              <a:gd name="connsiteX0" fmla="*/ 0 w 161925"/>
              <a:gd name="connsiteY0" fmla="*/ 0 h 690562"/>
              <a:gd name="connsiteX1" fmla="*/ 14288 w 161925"/>
              <a:gd name="connsiteY1" fmla="*/ 71437 h 690562"/>
              <a:gd name="connsiteX2" fmla="*/ 28575 w 161925"/>
              <a:gd name="connsiteY2" fmla="*/ 80962 h 690562"/>
              <a:gd name="connsiteX3" fmla="*/ 42863 w 161925"/>
              <a:gd name="connsiteY3" fmla="*/ 109537 h 690562"/>
              <a:gd name="connsiteX4" fmla="*/ 57150 w 161925"/>
              <a:gd name="connsiteY4" fmla="*/ 119062 h 690562"/>
              <a:gd name="connsiteX5" fmla="*/ 66675 w 161925"/>
              <a:gd name="connsiteY5" fmla="*/ 133350 h 690562"/>
              <a:gd name="connsiteX6" fmla="*/ 80963 w 161925"/>
              <a:gd name="connsiteY6" fmla="*/ 147637 h 690562"/>
              <a:gd name="connsiteX7" fmla="*/ 85725 w 161925"/>
              <a:gd name="connsiteY7" fmla="*/ 161925 h 690562"/>
              <a:gd name="connsiteX8" fmla="*/ 95250 w 161925"/>
              <a:gd name="connsiteY8" fmla="*/ 176212 h 690562"/>
              <a:gd name="connsiteX9" fmla="*/ 100013 w 161925"/>
              <a:gd name="connsiteY9" fmla="*/ 190500 h 690562"/>
              <a:gd name="connsiteX10" fmla="*/ 133350 w 161925"/>
              <a:gd name="connsiteY10" fmla="*/ 233362 h 690562"/>
              <a:gd name="connsiteX11" fmla="*/ 142875 w 161925"/>
              <a:gd name="connsiteY11" fmla="*/ 261937 h 690562"/>
              <a:gd name="connsiteX12" fmla="*/ 152400 w 161925"/>
              <a:gd name="connsiteY12" fmla="*/ 276225 h 690562"/>
              <a:gd name="connsiteX13" fmla="*/ 161925 w 161925"/>
              <a:gd name="connsiteY13" fmla="*/ 304800 h 690562"/>
              <a:gd name="connsiteX14" fmla="*/ 152400 w 161925"/>
              <a:gd name="connsiteY14" fmla="*/ 404812 h 690562"/>
              <a:gd name="connsiteX15" fmla="*/ 142875 w 161925"/>
              <a:gd name="connsiteY15" fmla="*/ 447675 h 690562"/>
              <a:gd name="connsiteX16" fmla="*/ 109538 w 161925"/>
              <a:gd name="connsiteY16" fmla="*/ 490537 h 690562"/>
              <a:gd name="connsiteX17" fmla="*/ 104775 w 161925"/>
              <a:gd name="connsiteY17" fmla="*/ 504825 h 690562"/>
              <a:gd name="connsiteX18" fmla="*/ 95250 w 161925"/>
              <a:gd name="connsiteY18" fmla="*/ 519112 h 690562"/>
              <a:gd name="connsiteX19" fmla="*/ 90488 w 161925"/>
              <a:gd name="connsiteY19" fmla="*/ 542925 h 690562"/>
              <a:gd name="connsiteX20" fmla="*/ 76200 w 161925"/>
              <a:gd name="connsiteY20" fmla="*/ 585787 h 690562"/>
              <a:gd name="connsiteX21" fmla="*/ 71438 w 161925"/>
              <a:gd name="connsiteY21" fmla="*/ 600075 h 690562"/>
              <a:gd name="connsiteX22" fmla="*/ 61913 w 161925"/>
              <a:gd name="connsiteY22" fmla="*/ 614362 h 690562"/>
              <a:gd name="connsiteX23" fmla="*/ 52388 w 161925"/>
              <a:gd name="connsiteY23" fmla="*/ 642937 h 690562"/>
              <a:gd name="connsiteX24" fmla="*/ 42863 w 161925"/>
              <a:gd name="connsiteY24" fmla="*/ 657225 h 690562"/>
              <a:gd name="connsiteX25" fmla="*/ 42863 w 161925"/>
              <a:gd name="connsiteY25" fmla="*/ 690562 h 69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925" h="690562">
                <a:moveTo>
                  <a:pt x="0" y="0"/>
                </a:moveTo>
                <a:cubicBezTo>
                  <a:pt x="230" y="2072"/>
                  <a:pt x="4157" y="64683"/>
                  <a:pt x="14288" y="71437"/>
                </a:cubicBezTo>
                <a:lnTo>
                  <a:pt x="28575" y="80962"/>
                </a:lnTo>
                <a:cubicBezTo>
                  <a:pt x="32449" y="92583"/>
                  <a:pt x="33631" y="100305"/>
                  <a:pt x="42863" y="109537"/>
                </a:cubicBezTo>
                <a:cubicBezTo>
                  <a:pt x="46910" y="113584"/>
                  <a:pt x="52388" y="115887"/>
                  <a:pt x="57150" y="119062"/>
                </a:cubicBezTo>
                <a:cubicBezTo>
                  <a:pt x="60325" y="123825"/>
                  <a:pt x="63011" y="128953"/>
                  <a:pt x="66675" y="133350"/>
                </a:cubicBezTo>
                <a:cubicBezTo>
                  <a:pt x="70987" y="138524"/>
                  <a:pt x="77227" y="142033"/>
                  <a:pt x="80963" y="147637"/>
                </a:cubicBezTo>
                <a:cubicBezTo>
                  <a:pt x="83748" y="151814"/>
                  <a:pt x="83480" y="157435"/>
                  <a:pt x="85725" y="161925"/>
                </a:cubicBezTo>
                <a:cubicBezTo>
                  <a:pt x="88285" y="167044"/>
                  <a:pt x="92690" y="171093"/>
                  <a:pt x="95250" y="176212"/>
                </a:cubicBezTo>
                <a:cubicBezTo>
                  <a:pt x="97495" y="180702"/>
                  <a:pt x="97575" y="186111"/>
                  <a:pt x="100013" y="190500"/>
                </a:cubicBezTo>
                <a:cubicBezTo>
                  <a:pt x="114254" y="216134"/>
                  <a:pt x="115995" y="216007"/>
                  <a:pt x="133350" y="233362"/>
                </a:cubicBezTo>
                <a:cubicBezTo>
                  <a:pt x="136525" y="242887"/>
                  <a:pt x="137306" y="253583"/>
                  <a:pt x="142875" y="261937"/>
                </a:cubicBezTo>
                <a:cubicBezTo>
                  <a:pt x="146050" y="266700"/>
                  <a:pt x="150075" y="270994"/>
                  <a:pt x="152400" y="276225"/>
                </a:cubicBezTo>
                <a:cubicBezTo>
                  <a:pt x="156478" y="285400"/>
                  <a:pt x="161925" y="304800"/>
                  <a:pt x="161925" y="304800"/>
                </a:cubicBezTo>
                <a:cubicBezTo>
                  <a:pt x="159014" y="339742"/>
                  <a:pt x="156985" y="370425"/>
                  <a:pt x="152400" y="404812"/>
                </a:cubicBezTo>
                <a:cubicBezTo>
                  <a:pt x="151447" y="411958"/>
                  <a:pt x="148282" y="437942"/>
                  <a:pt x="142875" y="447675"/>
                </a:cubicBezTo>
                <a:cubicBezTo>
                  <a:pt x="128634" y="473309"/>
                  <a:pt x="126893" y="473182"/>
                  <a:pt x="109538" y="490537"/>
                </a:cubicBezTo>
                <a:cubicBezTo>
                  <a:pt x="107950" y="495300"/>
                  <a:pt x="107020" y="500335"/>
                  <a:pt x="104775" y="504825"/>
                </a:cubicBezTo>
                <a:cubicBezTo>
                  <a:pt x="102215" y="509944"/>
                  <a:pt x="97260" y="513753"/>
                  <a:pt x="95250" y="519112"/>
                </a:cubicBezTo>
                <a:cubicBezTo>
                  <a:pt x="92408" y="526691"/>
                  <a:pt x="92618" y="535115"/>
                  <a:pt x="90488" y="542925"/>
                </a:cubicBezTo>
                <a:cubicBezTo>
                  <a:pt x="90478" y="542962"/>
                  <a:pt x="78587" y="578625"/>
                  <a:pt x="76200" y="585787"/>
                </a:cubicBezTo>
                <a:cubicBezTo>
                  <a:pt x="74612" y="590550"/>
                  <a:pt x="74223" y="595898"/>
                  <a:pt x="71438" y="600075"/>
                </a:cubicBezTo>
                <a:cubicBezTo>
                  <a:pt x="68263" y="604837"/>
                  <a:pt x="64238" y="609132"/>
                  <a:pt x="61913" y="614362"/>
                </a:cubicBezTo>
                <a:cubicBezTo>
                  <a:pt x="57835" y="623537"/>
                  <a:pt x="57957" y="634583"/>
                  <a:pt x="52388" y="642937"/>
                </a:cubicBezTo>
                <a:cubicBezTo>
                  <a:pt x="49213" y="647700"/>
                  <a:pt x="43986" y="651612"/>
                  <a:pt x="42863" y="657225"/>
                </a:cubicBezTo>
                <a:cubicBezTo>
                  <a:pt x="40684" y="668122"/>
                  <a:pt x="42863" y="679450"/>
                  <a:pt x="42863" y="6905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1904502" y="5820896"/>
            <a:ext cx="176213" cy="257175"/>
          </a:xfrm>
          <a:custGeom>
            <a:avLst/>
            <a:gdLst>
              <a:gd name="connsiteX0" fmla="*/ 0 w 176213"/>
              <a:gd name="connsiteY0" fmla="*/ 0 h 257175"/>
              <a:gd name="connsiteX1" fmla="*/ 14288 w 176213"/>
              <a:gd name="connsiteY1" fmla="*/ 23812 h 257175"/>
              <a:gd name="connsiteX2" fmla="*/ 19050 w 176213"/>
              <a:gd name="connsiteY2" fmla="*/ 38100 h 257175"/>
              <a:gd name="connsiteX3" fmla="*/ 33338 w 176213"/>
              <a:gd name="connsiteY3" fmla="*/ 47625 h 257175"/>
              <a:gd name="connsiteX4" fmla="*/ 57150 w 176213"/>
              <a:gd name="connsiteY4" fmla="*/ 76200 h 257175"/>
              <a:gd name="connsiteX5" fmla="*/ 71438 w 176213"/>
              <a:gd name="connsiteY5" fmla="*/ 90487 h 257175"/>
              <a:gd name="connsiteX6" fmla="*/ 76200 w 176213"/>
              <a:gd name="connsiteY6" fmla="*/ 109537 h 257175"/>
              <a:gd name="connsiteX7" fmla="*/ 95250 w 176213"/>
              <a:gd name="connsiteY7" fmla="*/ 138112 h 257175"/>
              <a:gd name="connsiteX8" fmla="*/ 100013 w 176213"/>
              <a:gd name="connsiteY8" fmla="*/ 152400 h 257175"/>
              <a:gd name="connsiteX9" fmla="*/ 114300 w 176213"/>
              <a:gd name="connsiteY9" fmla="*/ 161925 h 257175"/>
              <a:gd name="connsiteX10" fmla="*/ 152400 w 176213"/>
              <a:gd name="connsiteY10" fmla="*/ 219075 h 257175"/>
              <a:gd name="connsiteX11" fmla="*/ 161925 w 176213"/>
              <a:gd name="connsiteY11" fmla="*/ 233362 h 257175"/>
              <a:gd name="connsiteX12" fmla="*/ 176213 w 176213"/>
              <a:gd name="connsiteY12"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213" h="257175">
                <a:moveTo>
                  <a:pt x="0" y="0"/>
                </a:moveTo>
                <a:cubicBezTo>
                  <a:pt x="4763" y="7937"/>
                  <a:pt x="10148" y="15533"/>
                  <a:pt x="14288" y="23812"/>
                </a:cubicBezTo>
                <a:cubicBezTo>
                  <a:pt x="16533" y="28302"/>
                  <a:pt x="15914" y="34180"/>
                  <a:pt x="19050" y="38100"/>
                </a:cubicBezTo>
                <a:cubicBezTo>
                  <a:pt x="22626" y="42570"/>
                  <a:pt x="28941" y="43961"/>
                  <a:pt x="33338" y="47625"/>
                </a:cubicBezTo>
                <a:cubicBezTo>
                  <a:pt x="56107" y="66599"/>
                  <a:pt x="40120" y="55765"/>
                  <a:pt x="57150" y="76200"/>
                </a:cubicBezTo>
                <a:cubicBezTo>
                  <a:pt x="61462" y="81374"/>
                  <a:pt x="66675" y="85725"/>
                  <a:pt x="71438" y="90487"/>
                </a:cubicBezTo>
                <a:cubicBezTo>
                  <a:pt x="73025" y="96837"/>
                  <a:pt x="73273" y="103683"/>
                  <a:pt x="76200" y="109537"/>
                </a:cubicBezTo>
                <a:cubicBezTo>
                  <a:pt x="81319" y="119776"/>
                  <a:pt x="91630" y="127252"/>
                  <a:pt x="95250" y="138112"/>
                </a:cubicBezTo>
                <a:cubicBezTo>
                  <a:pt x="96838" y="142875"/>
                  <a:pt x="96877" y="148480"/>
                  <a:pt x="100013" y="152400"/>
                </a:cubicBezTo>
                <a:cubicBezTo>
                  <a:pt x="103589" y="156869"/>
                  <a:pt x="109538" y="158750"/>
                  <a:pt x="114300" y="161925"/>
                </a:cubicBezTo>
                <a:lnTo>
                  <a:pt x="152400" y="219075"/>
                </a:lnTo>
                <a:cubicBezTo>
                  <a:pt x="155575" y="223837"/>
                  <a:pt x="160115" y="227932"/>
                  <a:pt x="161925" y="233362"/>
                </a:cubicBezTo>
                <a:cubicBezTo>
                  <a:pt x="168108" y="251910"/>
                  <a:pt x="163138" y="244100"/>
                  <a:pt x="176213" y="2571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1871486" y="5861346"/>
            <a:ext cx="190500" cy="214340"/>
          </a:xfrm>
          <a:custGeom>
            <a:avLst/>
            <a:gdLst>
              <a:gd name="connsiteX0" fmla="*/ 0 w 190500"/>
              <a:gd name="connsiteY0" fmla="*/ 0 h 214340"/>
              <a:gd name="connsiteX1" fmla="*/ 28575 w 190500"/>
              <a:gd name="connsiteY1" fmla="*/ 19050 h 214340"/>
              <a:gd name="connsiteX2" fmla="*/ 33337 w 190500"/>
              <a:gd name="connsiteY2" fmla="*/ 33338 h 214340"/>
              <a:gd name="connsiteX3" fmla="*/ 42862 w 190500"/>
              <a:gd name="connsiteY3" fmla="*/ 47625 h 214340"/>
              <a:gd name="connsiteX4" fmla="*/ 52387 w 190500"/>
              <a:gd name="connsiteY4" fmla="*/ 76200 h 214340"/>
              <a:gd name="connsiteX5" fmla="*/ 66675 w 190500"/>
              <a:gd name="connsiteY5" fmla="*/ 90488 h 214340"/>
              <a:gd name="connsiteX6" fmla="*/ 85725 w 190500"/>
              <a:gd name="connsiteY6" fmla="*/ 119063 h 214340"/>
              <a:gd name="connsiteX7" fmla="*/ 100012 w 190500"/>
              <a:gd name="connsiteY7" fmla="*/ 128588 h 214340"/>
              <a:gd name="connsiteX8" fmla="*/ 138112 w 190500"/>
              <a:gd name="connsiteY8" fmla="*/ 161925 h 214340"/>
              <a:gd name="connsiteX9" fmla="*/ 152400 w 190500"/>
              <a:gd name="connsiteY9" fmla="*/ 176213 h 214340"/>
              <a:gd name="connsiteX10" fmla="*/ 161925 w 190500"/>
              <a:gd name="connsiteY10" fmla="*/ 190500 h 214340"/>
              <a:gd name="connsiteX11" fmla="*/ 176212 w 190500"/>
              <a:gd name="connsiteY11" fmla="*/ 200025 h 214340"/>
              <a:gd name="connsiteX12" fmla="*/ 190500 w 190500"/>
              <a:gd name="connsiteY12" fmla="*/ 214313 h 21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0" h="214340">
                <a:moveTo>
                  <a:pt x="0" y="0"/>
                </a:moveTo>
                <a:cubicBezTo>
                  <a:pt x="9525" y="6350"/>
                  <a:pt x="20480" y="10955"/>
                  <a:pt x="28575" y="19050"/>
                </a:cubicBezTo>
                <a:cubicBezTo>
                  <a:pt x="32125" y="22600"/>
                  <a:pt x="31092" y="28848"/>
                  <a:pt x="33337" y="33338"/>
                </a:cubicBezTo>
                <a:cubicBezTo>
                  <a:pt x="35897" y="38457"/>
                  <a:pt x="40537" y="42395"/>
                  <a:pt x="42862" y="47625"/>
                </a:cubicBezTo>
                <a:cubicBezTo>
                  <a:pt x="46940" y="56800"/>
                  <a:pt x="45287" y="69100"/>
                  <a:pt x="52387" y="76200"/>
                </a:cubicBezTo>
                <a:cubicBezTo>
                  <a:pt x="57150" y="80963"/>
                  <a:pt x="62540" y="85171"/>
                  <a:pt x="66675" y="90488"/>
                </a:cubicBezTo>
                <a:cubicBezTo>
                  <a:pt x="73703" y="99524"/>
                  <a:pt x="76200" y="112713"/>
                  <a:pt x="85725" y="119063"/>
                </a:cubicBezTo>
                <a:lnTo>
                  <a:pt x="100012" y="128588"/>
                </a:lnTo>
                <a:cubicBezTo>
                  <a:pt x="127001" y="169069"/>
                  <a:pt x="82547" y="106360"/>
                  <a:pt x="138112" y="161925"/>
                </a:cubicBezTo>
                <a:cubicBezTo>
                  <a:pt x="142875" y="166688"/>
                  <a:pt x="148088" y="171039"/>
                  <a:pt x="152400" y="176213"/>
                </a:cubicBezTo>
                <a:cubicBezTo>
                  <a:pt x="156064" y="180610"/>
                  <a:pt x="157878" y="186453"/>
                  <a:pt x="161925" y="190500"/>
                </a:cubicBezTo>
                <a:cubicBezTo>
                  <a:pt x="165972" y="194547"/>
                  <a:pt x="171450" y="196850"/>
                  <a:pt x="176212" y="200025"/>
                </a:cubicBezTo>
                <a:cubicBezTo>
                  <a:pt x="186618" y="215634"/>
                  <a:pt x="180013" y="214313"/>
                  <a:pt x="190500" y="21431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1780682" y="5839947"/>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1975944" y="6268572"/>
            <a:ext cx="128587" cy="247650"/>
          </a:xfrm>
          <a:custGeom>
            <a:avLst/>
            <a:gdLst>
              <a:gd name="connsiteX0" fmla="*/ 128587 w 128587"/>
              <a:gd name="connsiteY0" fmla="*/ 0 h 247650"/>
              <a:gd name="connsiteX1" fmla="*/ 114300 w 128587"/>
              <a:gd name="connsiteY1" fmla="*/ 23812 h 247650"/>
              <a:gd name="connsiteX2" fmla="*/ 100012 w 128587"/>
              <a:gd name="connsiteY2" fmla="*/ 28575 h 247650"/>
              <a:gd name="connsiteX3" fmla="*/ 90487 w 128587"/>
              <a:gd name="connsiteY3" fmla="*/ 42862 h 247650"/>
              <a:gd name="connsiteX4" fmla="*/ 66675 w 128587"/>
              <a:gd name="connsiteY4" fmla="*/ 85725 h 247650"/>
              <a:gd name="connsiteX5" fmla="*/ 52387 w 128587"/>
              <a:gd name="connsiteY5" fmla="*/ 95250 h 247650"/>
              <a:gd name="connsiteX6" fmla="*/ 42862 w 128587"/>
              <a:gd name="connsiteY6" fmla="*/ 109537 h 247650"/>
              <a:gd name="connsiteX7" fmla="*/ 33337 w 128587"/>
              <a:gd name="connsiteY7" fmla="*/ 138112 h 247650"/>
              <a:gd name="connsiteX8" fmla="*/ 28575 w 128587"/>
              <a:gd name="connsiteY8" fmla="*/ 152400 h 247650"/>
              <a:gd name="connsiteX9" fmla="*/ 23812 w 128587"/>
              <a:gd name="connsiteY9" fmla="*/ 176212 h 247650"/>
              <a:gd name="connsiteX10" fmla="*/ 9525 w 128587"/>
              <a:gd name="connsiteY10" fmla="*/ 223837 h 247650"/>
              <a:gd name="connsiteX11" fmla="*/ 0 w 128587"/>
              <a:gd name="connsiteY11"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87" h="247650">
                <a:moveTo>
                  <a:pt x="128587" y="0"/>
                </a:moveTo>
                <a:cubicBezTo>
                  <a:pt x="123825" y="7937"/>
                  <a:pt x="120845" y="17267"/>
                  <a:pt x="114300" y="23812"/>
                </a:cubicBezTo>
                <a:cubicBezTo>
                  <a:pt x="110750" y="27362"/>
                  <a:pt x="103932" y="25439"/>
                  <a:pt x="100012" y="28575"/>
                </a:cubicBezTo>
                <a:cubicBezTo>
                  <a:pt x="95543" y="32151"/>
                  <a:pt x="93662" y="38100"/>
                  <a:pt x="90487" y="42862"/>
                </a:cubicBezTo>
                <a:cubicBezTo>
                  <a:pt x="85525" y="57751"/>
                  <a:pt x="80713" y="76367"/>
                  <a:pt x="66675" y="85725"/>
                </a:cubicBezTo>
                <a:lnTo>
                  <a:pt x="52387" y="95250"/>
                </a:lnTo>
                <a:cubicBezTo>
                  <a:pt x="49212" y="100012"/>
                  <a:pt x="45187" y="104307"/>
                  <a:pt x="42862" y="109537"/>
                </a:cubicBezTo>
                <a:cubicBezTo>
                  <a:pt x="38784" y="118712"/>
                  <a:pt x="36512" y="128587"/>
                  <a:pt x="33337" y="138112"/>
                </a:cubicBezTo>
                <a:cubicBezTo>
                  <a:pt x="31750" y="142875"/>
                  <a:pt x="29560" y="147477"/>
                  <a:pt x="28575" y="152400"/>
                </a:cubicBezTo>
                <a:cubicBezTo>
                  <a:pt x="26987" y="160337"/>
                  <a:pt x="25568" y="168310"/>
                  <a:pt x="23812" y="176212"/>
                </a:cubicBezTo>
                <a:cubicBezTo>
                  <a:pt x="19012" y="197811"/>
                  <a:pt x="17443" y="200084"/>
                  <a:pt x="9525" y="223837"/>
                </a:cubicBezTo>
                <a:cubicBezTo>
                  <a:pt x="3640" y="241491"/>
                  <a:pt x="7006" y="233636"/>
                  <a:pt x="0" y="2476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1909269" y="6306672"/>
            <a:ext cx="119062" cy="223837"/>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Up Arrow 53"/>
          <p:cNvSpPr/>
          <p:nvPr/>
        </p:nvSpPr>
        <p:spPr>
          <a:xfrm rot="15450720">
            <a:off x="2341199" y="5693170"/>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5" name="Up Arrow 54"/>
          <p:cNvSpPr/>
          <p:nvPr/>
        </p:nvSpPr>
        <p:spPr>
          <a:xfrm rot="14330110">
            <a:off x="2033957" y="5860830"/>
            <a:ext cx="124620" cy="2220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Up Arrow 55"/>
          <p:cNvSpPr/>
          <p:nvPr/>
        </p:nvSpPr>
        <p:spPr>
          <a:xfrm rot="16016312">
            <a:off x="2367192" y="5893540"/>
            <a:ext cx="124620" cy="46927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Up Arrow 57"/>
          <p:cNvSpPr/>
          <p:nvPr/>
        </p:nvSpPr>
        <p:spPr>
          <a:xfrm rot="16200000">
            <a:off x="2380673" y="6233819"/>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Up Arrow 58"/>
          <p:cNvSpPr/>
          <p:nvPr/>
        </p:nvSpPr>
        <p:spPr>
          <a:xfrm rot="17464671">
            <a:off x="2066587" y="6261775"/>
            <a:ext cx="124620" cy="2220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Freeform 59"/>
          <p:cNvSpPr/>
          <p:nvPr/>
        </p:nvSpPr>
        <p:spPr>
          <a:xfrm rot="380519">
            <a:off x="1857593" y="6311406"/>
            <a:ext cx="100990" cy="241765"/>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rot="10800000">
            <a:off x="1562638" y="6946047"/>
            <a:ext cx="461665" cy="487376"/>
          </a:xfrm>
          <a:prstGeom prst="rect">
            <a:avLst/>
          </a:prstGeom>
          <a:noFill/>
        </p:spPr>
        <p:txBody>
          <a:bodyPr vert="eaVert" wrap="square" rtlCol="0">
            <a:spAutoFit/>
          </a:bodyPr>
          <a:lstStyle/>
          <a:p>
            <a:r>
              <a:rPr lang="en-AU" sz="800" dirty="0">
                <a:latin typeface="Arial Narrow" panose="020B0606020202030204" pitchFamily="34" charset="0"/>
              </a:rPr>
              <a:t>Rock wall</a:t>
            </a:r>
          </a:p>
        </p:txBody>
      </p:sp>
      <p:sp>
        <p:nvSpPr>
          <p:cNvPr id="63" name="TextBox 62"/>
          <p:cNvSpPr txBox="1"/>
          <p:nvPr/>
        </p:nvSpPr>
        <p:spPr>
          <a:xfrm rot="16200000">
            <a:off x="1945069" y="5691948"/>
            <a:ext cx="307777" cy="1008112"/>
          </a:xfrm>
          <a:prstGeom prst="rect">
            <a:avLst/>
          </a:prstGeom>
          <a:noFill/>
        </p:spPr>
        <p:txBody>
          <a:bodyPr vert="eaVert" wrap="square" rtlCol="0">
            <a:spAutoFit/>
          </a:bodyPr>
          <a:lstStyle/>
          <a:p>
            <a:r>
              <a:rPr lang="en-AU" sz="800" dirty="0">
                <a:latin typeface="Arial Narrow" panose="020B0606020202030204" pitchFamily="34" charset="0"/>
              </a:rPr>
              <a:t>headland</a:t>
            </a:r>
          </a:p>
        </p:txBody>
      </p:sp>
      <p:sp>
        <p:nvSpPr>
          <p:cNvPr id="69" name="Left Arrow 68"/>
          <p:cNvSpPr/>
          <p:nvPr/>
        </p:nvSpPr>
        <p:spPr>
          <a:xfrm>
            <a:off x="2294069" y="8289003"/>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Left Arrow 69"/>
          <p:cNvSpPr/>
          <p:nvPr/>
        </p:nvSpPr>
        <p:spPr>
          <a:xfrm>
            <a:off x="2279356" y="8035903"/>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Left Arrow 70"/>
          <p:cNvSpPr/>
          <p:nvPr/>
        </p:nvSpPr>
        <p:spPr>
          <a:xfrm>
            <a:off x="2062480" y="7815164"/>
            <a:ext cx="575547" cy="14202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Left Arrow 71"/>
          <p:cNvSpPr/>
          <p:nvPr/>
        </p:nvSpPr>
        <p:spPr>
          <a:xfrm rot="20002837">
            <a:off x="1736679" y="7853737"/>
            <a:ext cx="213405" cy="16496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Left Arrow 72"/>
          <p:cNvSpPr/>
          <p:nvPr/>
        </p:nvSpPr>
        <p:spPr>
          <a:xfrm rot="18247936">
            <a:off x="1552743" y="8107502"/>
            <a:ext cx="213405" cy="16496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2001511" y="8035903"/>
            <a:ext cx="190500" cy="668865"/>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solidFill>
                  <a:schemeClr val="bg1"/>
                </a:solidFill>
                <a:latin typeface="Arial Narrow" panose="020B0606020202030204" pitchFamily="34" charset="0"/>
              </a:rPr>
              <a:t>obstruction</a:t>
            </a:r>
          </a:p>
        </p:txBody>
      </p:sp>
      <p:sp>
        <p:nvSpPr>
          <p:cNvPr id="76" name="Left Arrow 75"/>
          <p:cNvSpPr/>
          <p:nvPr/>
        </p:nvSpPr>
        <p:spPr>
          <a:xfrm>
            <a:off x="2294069" y="8539769"/>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Freeform 63"/>
          <p:cNvSpPr/>
          <p:nvPr/>
        </p:nvSpPr>
        <p:spPr>
          <a:xfrm rot="21334767">
            <a:off x="1697472" y="5822007"/>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64"/>
          <p:cNvSpPr/>
          <p:nvPr/>
        </p:nvSpPr>
        <p:spPr>
          <a:xfrm rot="21238413">
            <a:off x="1607682" y="5805859"/>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65"/>
          <p:cNvSpPr/>
          <p:nvPr/>
        </p:nvSpPr>
        <p:spPr>
          <a:xfrm rot="380519">
            <a:off x="1789839" y="6340759"/>
            <a:ext cx="100990" cy="241765"/>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66"/>
          <p:cNvSpPr/>
          <p:nvPr/>
        </p:nvSpPr>
        <p:spPr>
          <a:xfrm>
            <a:off x="2685505" y="5776828"/>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Connector 80">
            <a:extLst>
              <a:ext uri="{FF2B5EF4-FFF2-40B4-BE49-F238E27FC236}">
                <a16:creationId xmlns:a16="http://schemas.microsoft.com/office/drawing/2014/main" id="{5031F29A-8A90-40B4-A133-33A0028084B2}"/>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484574A-10EA-4B97-96A3-2C4A660DF7E5}"/>
              </a:ext>
            </a:extLst>
          </p:cNvPr>
          <p:cNvSpPr txBox="1"/>
          <p:nvPr/>
        </p:nvSpPr>
        <p:spPr>
          <a:xfrm>
            <a:off x="1410717" y="61659"/>
            <a:ext cx="4106515" cy="369332"/>
          </a:xfrm>
          <a:prstGeom prst="rect">
            <a:avLst/>
          </a:prstGeom>
          <a:noFill/>
        </p:spPr>
        <p:txBody>
          <a:bodyPr wrap="square" rtlCol="0">
            <a:spAutoFit/>
          </a:bodyPr>
          <a:lstStyle/>
          <a:p>
            <a:r>
              <a:rPr lang="en-US" b="1" dirty="0">
                <a:latin typeface="Arial Narrow" pitchFamily="34" charset="0"/>
              </a:rPr>
              <a:t>Wave Wrap – </a:t>
            </a:r>
            <a:r>
              <a:rPr lang="en-US" sz="1200" dirty="0">
                <a:highlight>
                  <a:srgbClr val="FFFF00"/>
                </a:highlight>
                <a:latin typeface="Arial Narrow" pitchFamily="34" charset="0"/>
              </a:rPr>
              <a:t>Contrast </a:t>
            </a:r>
            <a:r>
              <a:rPr lang="en-US" sz="1200" dirty="0">
                <a:latin typeface="Arial Narrow" pitchFamily="34" charset="0"/>
              </a:rPr>
              <a:t>refraction, reflection and diffraction</a:t>
            </a:r>
            <a:endParaRPr lang="en-US" sz="1100" i="1" dirty="0">
              <a:latin typeface="Arial Narrow" pitchFamily="34" charset="0"/>
            </a:endParaRPr>
          </a:p>
        </p:txBody>
      </p:sp>
      <p:sp>
        <p:nvSpPr>
          <p:cNvPr id="83" name="TextBox 17">
            <a:extLst>
              <a:ext uri="{FF2B5EF4-FFF2-40B4-BE49-F238E27FC236}">
                <a16:creationId xmlns:a16="http://schemas.microsoft.com/office/drawing/2014/main" id="{183584AC-41D9-41C8-AE19-1C1C4E9CEB2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4" name="TextBox 83">
            <a:extLst>
              <a:ext uri="{FF2B5EF4-FFF2-40B4-BE49-F238E27FC236}">
                <a16:creationId xmlns:a16="http://schemas.microsoft.com/office/drawing/2014/main" id="{80D06CDD-A8D7-47BA-A903-EE62DD98CD9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84">
            <a:extLst>
              <a:ext uri="{FF2B5EF4-FFF2-40B4-BE49-F238E27FC236}">
                <a16:creationId xmlns:a16="http://schemas.microsoft.com/office/drawing/2014/main" id="{66EC2E0C-433A-4A98-A284-F2D60F7337D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A19A93E-3194-7E1D-ABF4-9252B379812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20C5875B-4503-E162-A8DB-E059A05B068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AAEC72CF-3E9C-E87F-C8F4-519AD454852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05289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707886"/>
          </a:xfrm>
          <a:prstGeom prst="rect">
            <a:avLst/>
          </a:prstGeom>
          <a:noFill/>
        </p:spPr>
        <p:txBody>
          <a:bodyPr wrap="square" rtlCol="0">
            <a:spAutoFit/>
          </a:bodyPr>
          <a:lstStyle/>
          <a:p>
            <a:pPr algn="ctr"/>
            <a:r>
              <a:rPr lang="en-US" sz="2800" b="1" dirty="0">
                <a:latin typeface="Arial Narrow" pitchFamily="34" charset="0"/>
              </a:rPr>
              <a:t>Course Overview</a:t>
            </a:r>
          </a:p>
          <a:p>
            <a:pPr algn="ctr"/>
            <a:r>
              <a:rPr lang="en-US" sz="1200" b="1" dirty="0">
                <a:highlight>
                  <a:srgbClr val="FFFF00"/>
                </a:highlight>
                <a:latin typeface="Arial Narrow" pitchFamily="34" charset="0"/>
              </a:rPr>
              <a:t>(Changes from 2019 syllabus highlighted in yellow)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highlight>
                  <a:srgbClr val="FFFF00"/>
                </a:highlight>
                <a:latin typeface="Arial Narrow" panose="020B0606020202030204" pitchFamily="34" charset="0"/>
              </a:rPr>
              <a:t>Syllabus Objectives</a:t>
            </a:r>
          </a:p>
          <a:p>
            <a:pPr marL="228600" indent="-228600">
              <a:buAutoNum type="arabicPeriod"/>
            </a:pPr>
            <a:r>
              <a:rPr lang="en-AU" sz="1200" dirty="0">
                <a:highlight>
                  <a:srgbClr val="FFFF00"/>
                </a:highlight>
                <a:latin typeface="Arial Narrow" panose="020B0606020202030204" pitchFamily="34" charset="0"/>
              </a:rPr>
              <a:t>Describe ideas and findings</a:t>
            </a:r>
          </a:p>
          <a:p>
            <a:pPr marL="228600" indent="-228600">
              <a:buAutoNum type="arabicPeriod"/>
            </a:pPr>
            <a:r>
              <a:rPr lang="en-AU" sz="1200" dirty="0">
                <a:highlight>
                  <a:srgbClr val="FFFF00"/>
                </a:highlight>
                <a:latin typeface="Arial Narrow" panose="020B0606020202030204" pitchFamily="34" charset="0"/>
              </a:rPr>
              <a:t>Apply understanding</a:t>
            </a:r>
          </a:p>
          <a:p>
            <a:pPr marL="228600" indent="-228600">
              <a:buAutoNum type="arabicPeriod"/>
            </a:pPr>
            <a:r>
              <a:rPr lang="en-AU" sz="1200" dirty="0">
                <a:highlight>
                  <a:srgbClr val="FFFF00"/>
                </a:highlight>
                <a:latin typeface="Arial Narrow" panose="020B0606020202030204" pitchFamily="34" charset="0"/>
              </a:rPr>
              <a:t>Analyse data</a:t>
            </a:r>
          </a:p>
          <a:p>
            <a:pPr marL="228600" indent="-228600">
              <a:buAutoNum type="arabicPeriod"/>
            </a:pPr>
            <a:r>
              <a:rPr lang="en-AU" sz="1200" dirty="0">
                <a:highlight>
                  <a:srgbClr val="FFFF00"/>
                </a:highlight>
                <a:latin typeface="Arial Narrow" panose="020B0606020202030204" pitchFamily="34" charset="0"/>
              </a:rPr>
              <a:t>Interpret evidence</a:t>
            </a:r>
          </a:p>
          <a:p>
            <a:pPr marL="228600" indent="-228600">
              <a:buAutoNum type="arabicPeriod"/>
            </a:pPr>
            <a:r>
              <a:rPr lang="en-AU" sz="1200" dirty="0">
                <a:highlight>
                  <a:srgbClr val="FFFF00"/>
                </a:highlight>
                <a:latin typeface="Arial Narrow" panose="020B0606020202030204" pitchFamily="34" charset="0"/>
              </a:rPr>
              <a:t>Evaluate conclusions, claims and processes</a:t>
            </a:r>
          </a:p>
          <a:p>
            <a:pPr marL="228600" indent="-228600">
              <a:buAutoNum type="arabicPeriod"/>
            </a:pPr>
            <a:r>
              <a:rPr lang="en-AU" sz="1200" dirty="0">
                <a:highlight>
                  <a:srgbClr val="FFFF00"/>
                </a:highlight>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highlight>
                  <a:srgbClr val="FFFF00"/>
                </a:highlight>
                <a:latin typeface="Arial Narrow" panose="020B0606020202030204" pitchFamily="34" charset="0"/>
              </a:rPr>
              <a:t>Science Strands</a:t>
            </a:r>
          </a:p>
          <a:p>
            <a:pPr marL="228600" indent="-228600">
              <a:buAutoNum type="arabicPeriod"/>
            </a:pPr>
            <a:r>
              <a:rPr lang="en-AU" sz="1200" dirty="0">
                <a:highlight>
                  <a:srgbClr val="FFFF00"/>
                </a:highlight>
                <a:latin typeface="Arial Narrow" panose="020B0606020202030204" pitchFamily="34" charset="0"/>
              </a:rPr>
              <a:t>Science understanding (SU)</a:t>
            </a:r>
          </a:p>
          <a:p>
            <a:pPr marL="228600" indent="-228600">
              <a:buAutoNum type="arabicPeriod"/>
            </a:pPr>
            <a:r>
              <a:rPr lang="en-AU" sz="1200" dirty="0">
                <a:highlight>
                  <a:srgbClr val="FFFF00"/>
                </a:highlight>
                <a:latin typeface="Arial Narrow" panose="020B0606020202030204" pitchFamily="34" charset="0"/>
              </a:rPr>
              <a:t>Science as a human endeavour (SHE)</a:t>
            </a:r>
          </a:p>
          <a:p>
            <a:pPr marL="228600" indent="-228600">
              <a:buAutoNum type="arabicPeriod"/>
            </a:pPr>
            <a:r>
              <a:rPr lang="en-AU" sz="1200" dirty="0">
                <a:highlight>
                  <a:srgbClr val="FFFF00"/>
                </a:highlight>
                <a:latin typeface="Arial Narrow" panose="020B0606020202030204" pitchFamily="34" charset="0"/>
              </a:rPr>
              <a:t>Science inquiry skills (SIS)</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3670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1294" y="981475"/>
            <a:ext cx="5961253" cy="892552"/>
          </a:xfrm>
          <a:prstGeom prst="rect">
            <a:avLst/>
          </a:prstGeom>
          <a:noFill/>
        </p:spPr>
        <p:txBody>
          <a:bodyPr wrap="square" rtlCol="0">
            <a:spAutoFit/>
          </a:bodyPr>
          <a:lstStyle/>
          <a:p>
            <a:r>
              <a:rPr lang="en-AU" sz="1600" b="1" dirty="0">
                <a:latin typeface="Arial Narrow" panose="020B0606020202030204" pitchFamily="34" charset="0"/>
              </a:rPr>
              <a:t>The Particle Parade</a:t>
            </a:r>
          </a:p>
          <a:p>
            <a:r>
              <a:rPr lang="en-AU" sz="1200" dirty="0">
                <a:latin typeface="Arial Narrow" panose="020B0606020202030204" pitchFamily="34" charset="0"/>
              </a:rPr>
              <a:t>Particles include items such as sediment, pollutants, debris and nutrients. Particles travel downstream.  They either float, travel as suspended particles, as bed load or dissolved (see below) depending on their shape, size, density and solubility as well as the energy of the water (wave, wind and current strength).  </a:t>
            </a:r>
          </a:p>
        </p:txBody>
      </p:sp>
      <p:sp>
        <p:nvSpPr>
          <p:cNvPr id="20" name="TextBox 19"/>
          <p:cNvSpPr txBox="1"/>
          <p:nvPr/>
        </p:nvSpPr>
        <p:spPr>
          <a:xfrm>
            <a:off x="455866" y="6656677"/>
            <a:ext cx="5956681" cy="1077218"/>
          </a:xfrm>
          <a:prstGeom prst="rect">
            <a:avLst/>
          </a:prstGeom>
          <a:noFill/>
          <a:ln>
            <a:noFill/>
          </a:ln>
        </p:spPr>
        <p:txBody>
          <a:bodyPr wrap="square" rtlCol="0">
            <a:spAutoFit/>
          </a:bodyPr>
          <a:lstStyle/>
          <a:p>
            <a:r>
              <a:rPr lang="en-AU" sz="1600" b="1" dirty="0">
                <a:latin typeface="Arial Narrow" panose="020B0606020202030204" pitchFamily="34" charset="0"/>
              </a:rPr>
              <a:t>Marine Debris </a:t>
            </a:r>
            <a:r>
              <a:rPr lang="en-AU" sz="1200" dirty="0">
                <a:latin typeface="Arial Narrow" panose="020B0606020202030204" pitchFamily="34" charset="0"/>
              </a:rPr>
              <a:t>(pronounced ‘</a:t>
            </a:r>
            <a:r>
              <a:rPr lang="en-AU" sz="1200" i="1" dirty="0">
                <a:latin typeface="Arial Narrow" panose="020B0606020202030204" pitchFamily="34" charset="0"/>
              </a:rPr>
              <a:t>deb-</a:t>
            </a:r>
            <a:r>
              <a:rPr lang="en-AU" sz="1200" i="1" dirty="0" err="1">
                <a:latin typeface="Arial Narrow" panose="020B0606020202030204" pitchFamily="34" charset="0"/>
              </a:rPr>
              <a:t>bree</a:t>
            </a:r>
            <a:r>
              <a:rPr lang="en-AU" sz="1200" dirty="0">
                <a:latin typeface="Arial Narrow" panose="020B0606020202030204" pitchFamily="34" charset="0"/>
              </a:rPr>
              <a:t>’) is a word used to describe waste items that drift in the ocean or wash up on the shoreline. For example, tiny pieces of plastic (‘</a:t>
            </a:r>
            <a:r>
              <a:rPr lang="en-AU" sz="1200" i="1" dirty="0">
                <a:latin typeface="Arial Narrow" panose="020B0606020202030204" pitchFamily="34" charset="0"/>
              </a:rPr>
              <a:t>micro-plastics</a:t>
            </a:r>
            <a:r>
              <a:rPr lang="en-AU" sz="1200" dirty="0">
                <a:latin typeface="Arial Narrow" panose="020B0606020202030204" pitchFamily="34" charset="0"/>
              </a:rPr>
              <a:t>’) hiding between grains of sand, discarded fishing nets, cigarette butts and straws are all forms of marine debris.</a:t>
            </a:r>
          </a:p>
          <a:p>
            <a:r>
              <a:rPr lang="en-AU" sz="1200" b="1" dirty="0">
                <a:latin typeface="Arial Narrow" panose="020B0606020202030204" pitchFamily="34" charset="0"/>
              </a:rPr>
              <a:t>Q. Where might tiny pieces of plastic be found washed up in the picture above? Ans.  </a:t>
            </a:r>
          </a:p>
          <a:p>
            <a:r>
              <a:rPr lang="en-AU" sz="1200" dirty="0">
                <a:latin typeface="Arial Narrow" panose="020B0606020202030204" pitchFamily="34" charset="0"/>
              </a:rPr>
              <a:t>     </a:t>
            </a:r>
            <a:r>
              <a:rPr lang="en-AU" sz="1200" b="1" dirty="0">
                <a:latin typeface="Arial Narrow" panose="020B0606020202030204" pitchFamily="34" charset="0"/>
              </a:rPr>
              <a:t> </a:t>
            </a:r>
          </a:p>
        </p:txBody>
      </p:sp>
      <p:sp>
        <p:nvSpPr>
          <p:cNvPr id="27" name="TextBox 26"/>
          <p:cNvSpPr txBox="1"/>
          <p:nvPr/>
        </p:nvSpPr>
        <p:spPr>
          <a:xfrm>
            <a:off x="474684" y="7721304"/>
            <a:ext cx="5883503" cy="1077218"/>
          </a:xfrm>
          <a:prstGeom prst="rect">
            <a:avLst/>
          </a:prstGeom>
          <a:solidFill>
            <a:schemeClr val="bg1"/>
          </a:solidFill>
        </p:spPr>
        <p:txBody>
          <a:bodyPr wrap="square" rtlCol="0">
            <a:spAutoFit/>
          </a:bodyPr>
          <a:lstStyle/>
          <a:p>
            <a:r>
              <a:rPr lang="en-AU" sz="1600" b="1" dirty="0">
                <a:latin typeface="Arial Narrow" panose="020B0606020202030204" pitchFamily="34" charset="0"/>
              </a:rPr>
              <a:t>A nutrient </a:t>
            </a:r>
            <a:r>
              <a:rPr lang="en-AU" sz="1200" dirty="0">
                <a:latin typeface="Arial Narrow" panose="020B0606020202030204" pitchFamily="34" charset="0"/>
              </a:rPr>
              <a:t>is simply a substance that stimulates the growth of algae and plants. Examples include substances containing nitrogen, phosphorus, or silicon (i.e. nitrates NO</a:t>
            </a:r>
            <a:r>
              <a:rPr lang="en-AU" sz="900" dirty="0">
                <a:latin typeface="Arial Narrow" panose="020B0606020202030204" pitchFamily="34" charset="0"/>
              </a:rPr>
              <a:t>3</a:t>
            </a:r>
            <a:r>
              <a:rPr lang="en-AU" sz="1200" dirty="0">
                <a:latin typeface="Arial Narrow" panose="020B0606020202030204" pitchFamily="34" charset="0"/>
              </a:rPr>
              <a:t>). Nutrients are measured in parts per million (not much is required!). Harmful sources of excess nutrients include untreated sewage and fertilisers in rainfall runoff. </a:t>
            </a:r>
            <a:r>
              <a:rPr lang="en-AU" sz="1200" i="1" dirty="0">
                <a:latin typeface="Arial Narrow" panose="020B0606020202030204" pitchFamily="34" charset="0"/>
              </a:rPr>
              <a:t>Dissolved</a:t>
            </a:r>
            <a:r>
              <a:rPr lang="en-AU" sz="1200" dirty="0">
                <a:latin typeface="Arial Narrow" panose="020B0606020202030204" pitchFamily="34" charset="0"/>
              </a:rPr>
              <a:t> nutrients go wherever the water goes. </a:t>
            </a:r>
          </a:p>
          <a:p>
            <a:r>
              <a:rPr lang="en-AU" sz="1200" b="1" dirty="0">
                <a:latin typeface="Arial Narrow" panose="020B0606020202030204" pitchFamily="34" charset="0"/>
              </a:rPr>
              <a:t>Q. Where might excess nutrients be found in the picture above? Ans.  </a:t>
            </a:r>
            <a:endParaRPr lang="en-AU" sz="1200" dirty="0">
              <a:solidFill>
                <a:schemeClr val="bg1">
                  <a:lumMod val="50000"/>
                </a:schemeClr>
              </a:solidFill>
              <a:latin typeface="Comic Sans MS" panose="030F0702030302020204" pitchFamily="66" charset="0"/>
            </a:endParaRPr>
          </a:p>
        </p:txBody>
      </p:sp>
      <p:sp>
        <p:nvSpPr>
          <p:cNvPr id="2" name="Rectangle 1"/>
          <p:cNvSpPr/>
          <p:nvPr/>
        </p:nvSpPr>
        <p:spPr>
          <a:xfrm>
            <a:off x="571978" y="3916994"/>
            <a:ext cx="5639389" cy="4424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In the box below,</a:t>
            </a:r>
            <a:r>
              <a:rPr lang="en-AU" sz="1200" b="1" dirty="0">
                <a:solidFill>
                  <a:schemeClr val="bg1"/>
                </a:solidFill>
                <a:latin typeface="Arial Narrow" panose="020B0606020202030204" pitchFamily="34" charset="0"/>
              </a:rPr>
              <a:t> draw </a:t>
            </a:r>
            <a:r>
              <a:rPr lang="en-AU" sz="1200" b="1" i="1" dirty="0">
                <a:solidFill>
                  <a:schemeClr val="bg1"/>
                </a:solidFill>
                <a:latin typeface="Arial Narrow" panose="020B0606020202030204" pitchFamily="34" charset="0"/>
              </a:rPr>
              <a:t>arrows</a:t>
            </a:r>
            <a:r>
              <a:rPr lang="en-AU" sz="1200" b="1" dirty="0">
                <a:solidFill>
                  <a:schemeClr val="bg1"/>
                </a:solidFill>
                <a:latin typeface="Arial Narrow" panose="020B0606020202030204" pitchFamily="34" charset="0"/>
              </a:rPr>
              <a:t> </a:t>
            </a:r>
            <a:r>
              <a:rPr lang="en-AU" sz="1200" dirty="0">
                <a:solidFill>
                  <a:schemeClr val="bg1"/>
                </a:solidFill>
                <a:latin typeface="Arial Narrow" panose="020B0606020202030204" pitchFamily="34" charset="0"/>
              </a:rPr>
              <a:t>at </a:t>
            </a:r>
            <a:r>
              <a:rPr lang="en-AU" sz="1200" u="sng" dirty="0">
                <a:solidFill>
                  <a:schemeClr val="bg1"/>
                </a:solidFill>
                <a:latin typeface="Arial Narrow" panose="020B0606020202030204" pitchFamily="34" charset="0"/>
              </a:rPr>
              <a:t>right angles</a:t>
            </a:r>
            <a:r>
              <a:rPr lang="en-AU" sz="1200" dirty="0">
                <a:solidFill>
                  <a:schemeClr val="bg1"/>
                </a:solidFill>
                <a:latin typeface="Arial Narrow" panose="020B0606020202030204" pitchFamily="34" charset="0"/>
              </a:rPr>
              <a:t> to the </a:t>
            </a:r>
            <a:r>
              <a:rPr lang="en-AU" sz="1200" u="sng" dirty="0">
                <a:solidFill>
                  <a:schemeClr val="bg1"/>
                </a:solidFill>
                <a:latin typeface="Arial Narrow" panose="020B0606020202030204" pitchFamily="34" charset="0"/>
              </a:rPr>
              <a:t>lines</a:t>
            </a:r>
            <a:r>
              <a:rPr lang="en-AU" sz="1200" dirty="0">
                <a:solidFill>
                  <a:schemeClr val="bg1"/>
                </a:solidFill>
                <a:latin typeface="Arial Narrow" panose="020B0606020202030204" pitchFamily="34" charset="0"/>
              </a:rPr>
              <a:t> of incoming wave crests to demonstrate the direction and force of the wind and wave energy that move particles in the water</a:t>
            </a:r>
            <a:r>
              <a:rPr lang="en-AU" sz="1200" dirty="0">
                <a:solidFill>
                  <a:schemeClr val="tx1"/>
                </a:solidFill>
                <a:latin typeface="Arial Narrow" panose="020B0606020202030204" pitchFamily="34" charset="0"/>
              </a:rPr>
              <a:t>. </a:t>
            </a:r>
          </a:p>
        </p:txBody>
      </p:sp>
      <p:sp>
        <p:nvSpPr>
          <p:cNvPr id="6" name="Rectangle 5"/>
          <p:cNvSpPr/>
          <p:nvPr/>
        </p:nvSpPr>
        <p:spPr>
          <a:xfrm>
            <a:off x="572733" y="1890655"/>
            <a:ext cx="5641847" cy="67633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4050452" y="245697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5" name="Oval 34"/>
          <p:cNvSpPr/>
          <p:nvPr/>
        </p:nvSpPr>
        <p:spPr>
          <a:xfrm>
            <a:off x="4497597" y="237757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Oval 35"/>
          <p:cNvSpPr/>
          <p:nvPr/>
        </p:nvSpPr>
        <p:spPr>
          <a:xfrm>
            <a:off x="4629551" y="247208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Oval 37"/>
          <p:cNvSpPr/>
          <p:nvPr/>
        </p:nvSpPr>
        <p:spPr>
          <a:xfrm>
            <a:off x="1933990" y="1907278"/>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Oval 38"/>
          <p:cNvSpPr/>
          <p:nvPr/>
        </p:nvSpPr>
        <p:spPr>
          <a:xfrm>
            <a:off x="1759219" y="1892071"/>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Oval 39"/>
          <p:cNvSpPr/>
          <p:nvPr/>
        </p:nvSpPr>
        <p:spPr>
          <a:xfrm>
            <a:off x="1589122" y="1899103"/>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Oval 40"/>
          <p:cNvSpPr/>
          <p:nvPr/>
        </p:nvSpPr>
        <p:spPr>
          <a:xfrm>
            <a:off x="1432021" y="1893919"/>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Oval 41"/>
          <p:cNvSpPr/>
          <p:nvPr/>
        </p:nvSpPr>
        <p:spPr>
          <a:xfrm>
            <a:off x="1277620" y="190151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Oval 42"/>
          <p:cNvSpPr/>
          <p:nvPr/>
        </p:nvSpPr>
        <p:spPr>
          <a:xfrm>
            <a:off x="2288423" y="2155423"/>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Oval 43"/>
          <p:cNvSpPr/>
          <p:nvPr/>
        </p:nvSpPr>
        <p:spPr>
          <a:xfrm>
            <a:off x="2452462" y="212130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Oval 44"/>
          <p:cNvSpPr/>
          <p:nvPr/>
        </p:nvSpPr>
        <p:spPr>
          <a:xfrm>
            <a:off x="2612447" y="2203587"/>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2437812" y="2260196"/>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 name="Rectangle 16"/>
          <p:cNvSpPr/>
          <p:nvPr/>
        </p:nvSpPr>
        <p:spPr>
          <a:xfrm>
            <a:off x="5022196" y="1917386"/>
            <a:ext cx="1165020" cy="6175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48" name="Oval 47"/>
          <p:cNvSpPr/>
          <p:nvPr/>
        </p:nvSpPr>
        <p:spPr>
          <a:xfrm>
            <a:off x="4233300" y="2465989"/>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 name="Straight Arrow Connector 22"/>
          <p:cNvCxnSpPr/>
          <p:nvPr/>
        </p:nvCxnSpPr>
        <p:spPr>
          <a:xfrm>
            <a:off x="4629551" y="2411692"/>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97899" y="1940670"/>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896148" y="2221061"/>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899962" y="2210984"/>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75619" y="2332317"/>
            <a:ext cx="1045691" cy="276999"/>
          </a:xfrm>
          <a:prstGeom prst="rect">
            <a:avLst/>
          </a:prstGeom>
          <a:noFill/>
        </p:spPr>
        <p:txBody>
          <a:bodyPr wrap="square" rtlCol="0">
            <a:spAutoFit/>
          </a:bodyPr>
          <a:lstStyle/>
          <a:p>
            <a:r>
              <a:rPr lang="en-AU" sz="1200" dirty="0">
                <a:latin typeface="Arial Narrow" panose="020B0606020202030204" pitchFamily="34" charset="0"/>
              </a:rPr>
              <a:t>     as Bed load</a:t>
            </a:r>
          </a:p>
        </p:txBody>
      </p:sp>
      <p:sp>
        <p:nvSpPr>
          <p:cNvPr id="58" name="TextBox 57"/>
          <p:cNvSpPr txBox="1"/>
          <p:nvPr/>
        </p:nvSpPr>
        <p:spPr>
          <a:xfrm>
            <a:off x="500232" y="1845488"/>
            <a:ext cx="1023342" cy="276999"/>
          </a:xfrm>
          <a:prstGeom prst="rect">
            <a:avLst/>
          </a:prstGeom>
          <a:noFill/>
        </p:spPr>
        <p:txBody>
          <a:bodyPr wrap="square" rtlCol="0">
            <a:spAutoFit/>
          </a:bodyPr>
          <a:lstStyle/>
          <a:p>
            <a:r>
              <a:rPr lang="en-AU" sz="1200" dirty="0">
                <a:latin typeface="Arial Narrow" panose="020B0606020202030204" pitchFamily="34" charset="0"/>
              </a:rPr>
              <a:t>     Floating</a:t>
            </a:r>
          </a:p>
        </p:txBody>
      </p:sp>
      <p:sp>
        <p:nvSpPr>
          <p:cNvPr id="59" name="TextBox 58"/>
          <p:cNvSpPr txBox="1"/>
          <p:nvPr/>
        </p:nvSpPr>
        <p:spPr>
          <a:xfrm>
            <a:off x="1343212" y="2091110"/>
            <a:ext cx="1016234" cy="276999"/>
          </a:xfrm>
          <a:prstGeom prst="rect">
            <a:avLst/>
          </a:prstGeom>
          <a:noFill/>
        </p:spPr>
        <p:txBody>
          <a:bodyPr wrap="square" rtlCol="0">
            <a:spAutoFit/>
          </a:bodyPr>
          <a:lstStyle/>
          <a:p>
            <a:r>
              <a:rPr lang="en-AU" sz="1200" dirty="0">
                <a:latin typeface="Arial Narrow" panose="020B0606020202030204" pitchFamily="34" charset="0"/>
              </a:rPr>
              <a:t>     Suspended</a:t>
            </a:r>
          </a:p>
        </p:txBody>
      </p:sp>
      <p:sp>
        <p:nvSpPr>
          <p:cNvPr id="60" name="TextBox 59"/>
          <p:cNvSpPr txBox="1"/>
          <p:nvPr/>
        </p:nvSpPr>
        <p:spPr>
          <a:xfrm>
            <a:off x="5029986" y="2061968"/>
            <a:ext cx="1007992" cy="400110"/>
          </a:xfrm>
          <a:prstGeom prst="rect">
            <a:avLst/>
          </a:prstGeom>
          <a:noFill/>
        </p:spPr>
        <p:txBody>
          <a:bodyPr wrap="square" rtlCol="0">
            <a:spAutoFit/>
          </a:bodyPr>
          <a:lstStyle/>
          <a:p>
            <a:r>
              <a:rPr lang="en-AU" sz="1200" dirty="0">
                <a:latin typeface="Arial Narrow" panose="020B0606020202030204" pitchFamily="34" charset="0"/>
              </a:rPr>
              <a:t>     Dissolved</a:t>
            </a:r>
          </a:p>
          <a:p>
            <a:pPr algn="ctr"/>
            <a:r>
              <a:rPr lang="en-AU" sz="800" dirty="0">
                <a:latin typeface="Arial Narrow" panose="020B0606020202030204" pitchFamily="34" charset="0"/>
              </a:rPr>
              <a:t>(in solution)</a:t>
            </a:r>
          </a:p>
        </p:txBody>
      </p:sp>
      <p:sp>
        <p:nvSpPr>
          <p:cNvPr id="65" name="Oval 64"/>
          <p:cNvSpPr/>
          <p:nvPr/>
        </p:nvSpPr>
        <p:spPr>
          <a:xfrm>
            <a:off x="4374924" y="242556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8" name="Straight Connector 67"/>
          <p:cNvCxnSpPr/>
          <p:nvPr/>
        </p:nvCxnSpPr>
        <p:spPr>
          <a:xfrm flipH="1">
            <a:off x="524988" y="7723998"/>
            <a:ext cx="572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734974" y="2271832"/>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2730269" y="2155422"/>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572734" y="4430123"/>
            <a:ext cx="5649768" cy="21833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75"/>
          <p:cNvSpPr/>
          <p:nvPr/>
        </p:nvSpPr>
        <p:spPr>
          <a:xfrm>
            <a:off x="564543" y="4800513"/>
            <a:ext cx="5653377" cy="900572"/>
          </a:xfrm>
          <a:custGeom>
            <a:avLst/>
            <a:gdLst>
              <a:gd name="connsiteX0" fmla="*/ 0 w 5653377"/>
              <a:gd name="connsiteY0" fmla="*/ 383737 h 900572"/>
              <a:gd name="connsiteX1" fmla="*/ 174928 w 5653377"/>
              <a:gd name="connsiteY1" fmla="*/ 367835 h 900572"/>
              <a:gd name="connsiteX2" fmla="*/ 326003 w 5653377"/>
              <a:gd name="connsiteY2" fmla="*/ 375786 h 900572"/>
              <a:gd name="connsiteX3" fmla="*/ 421419 w 5653377"/>
              <a:gd name="connsiteY3" fmla="*/ 391689 h 900572"/>
              <a:gd name="connsiteX4" fmla="*/ 492980 w 5653377"/>
              <a:gd name="connsiteY4" fmla="*/ 407591 h 900572"/>
              <a:gd name="connsiteX5" fmla="*/ 612250 w 5653377"/>
              <a:gd name="connsiteY5" fmla="*/ 447348 h 900572"/>
              <a:gd name="connsiteX6" fmla="*/ 636104 w 5653377"/>
              <a:gd name="connsiteY6" fmla="*/ 455299 h 900572"/>
              <a:gd name="connsiteX7" fmla="*/ 659958 w 5653377"/>
              <a:gd name="connsiteY7" fmla="*/ 463250 h 900572"/>
              <a:gd name="connsiteX8" fmla="*/ 691763 w 5653377"/>
              <a:gd name="connsiteY8" fmla="*/ 479153 h 900572"/>
              <a:gd name="connsiteX9" fmla="*/ 755374 w 5653377"/>
              <a:gd name="connsiteY9" fmla="*/ 526861 h 900572"/>
              <a:gd name="connsiteX10" fmla="*/ 795130 w 5653377"/>
              <a:gd name="connsiteY10" fmla="*/ 574569 h 900572"/>
              <a:gd name="connsiteX11" fmla="*/ 834887 w 5653377"/>
              <a:gd name="connsiteY11" fmla="*/ 614325 h 900572"/>
              <a:gd name="connsiteX12" fmla="*/ 874643 w 5653377"/>
              <a:gd name="connsiteY12" fmla="*/ 677936 h 900572"/>
              <a:gd name="connsiteX13" fmla="*/ 890546 w 5653377"/>
              <a:gd name="connsiteY13" fmla="*/ 701790 h 900572"/>
              <a:gd name="connsiteX14" fmla="*/ 898497 w 5653377"/>
              <a:gd name="connsiteY14" fmla="*/ 725644 h 900572"/>
              <a:gd name="connsiteX15" fmla="*/ 914400 w 5653377"/>
              <a:gd name="connsiteY15" fmla="*/ 749497 h 900572"/>
              <a:gd name="connsiteX16" fmla="*/ 930302 w 5653377"/>
              <a:gd name="connsiteY16" fmla="*/ 805157 h 900572"/>
              <a:gd name="connsiteX17" fmla="*/ 954156 w 5653377"/>
              <a:gd name="connsiteY17" fmla="*/ 821059 h 900572"/>
              <a:gd name="connsiteX18" fmla="*/ 993913 w 5653377"/>
              <a:gd name="connsiteY18" fmla="*/ 852864 h 900572"/>
              <a:gd name="connsiteX19" fmla="*/ 1017767 w 5653377"/>
              <a:gd name="connsiteY19" fmla="*/ 868767 h 900572"/>
              <a:gd name="connsiteX20" fmla="*/ 1065474 w 5653377"/>
              <a:gd name="connsiteY20" fmla="*/ 884670 h 900572"/>
              <a:gd name="connsiteX21" fmla="*/ 1113182 w 5653377"/>
              <a:gd name="connsiteY21" fmla="*/ 876718 h 900572"/>
              <a:gd name="connsiteX22" fmla="*/ 1152939 w 5653377"/>
              <a:gd name="connsiteY22" fmla="*/ 821059 h 900572"/>
              <a:gd name="connsiteX23" fmla="*/ 1160890 w 5653377"/>
              <a:gd name="connsiteY23" fmla="*/ 797205 h 900572"/>
              <a:gd name="connsiteX24" fmla="*/ 1192695 w 5653377"/>
              <a:gd name="connsiteY24" fmla="*/ 773351 h 900572"/>
              <a:gd name="connsiteX25" fmla="*/ 1232452 w 5653377"/>
              <a:gd name="connsiteY25" fmla="*/ 717692 h 900572"/>
              <a:gd name="connsiteX26" fmla="*/ 1248354 w 5653377"/>
              <a:gd name="connsiteY26" fmla="*/ 685887 h 900572"/>
              <a:gd name="connsiteX27" fmla="*/ 1264257 w 5653377"/>
              <a:gd name="connsiteY27" fmla="*/ 662033 h 900572"/>
              <a:gd name="connsiteX28" fmla="*/ 1272208 w 5653377"/>
              <a:gd name="connsiteY28" fmla="*/ 638179 h 900572"/>
              <a:gd name="connsiteX29" fmla="*/ 1296062 w 5653377"/>
              <a:gd name="connsiteY29" fmla="*/ 590471 h 900572"/>
              <a:gd name="connsiteX30" fmla="*/ 1304014 w 5653377"/>
              <a:gd name="connsiteY30" fmla="*/ 542764 h 900572"/>
              <a:gd name="connsiteX31" fmla="*/ 1311965 w 5653377"/>
              <a:gd name="connsiteY31" fmla="*/ 518910 h 900572"/>
              <a:gd name="connsiteX32" fmla="*/ 1327867 w 5653377"/>
              <a:gd name="connsiteY32" fmla="*/ 455299 h 900572"/>
              <a:gd name="connsiteX33" fmla="*/ 1351721 w 5653377"/>
              <a:gd name="connsiteY33" fmla="*/ 439397 h 900572"/>
              <a:gd name="connsiteX34" fmla="*/ 1375575 w 5653377"/>
              <a:gd name="connsiteY34" fmla="*/ 391689 h 900572"/>
              <a:gd name="connsiteX35" fmla="*/ 1391478 w 5653377"/>
              <a:gd name="connsiteY35" fmla="*/ 343981 h 900572"/>
              <a:gd name="connsiteX36" fmla="*/ 1399429 w 5653377"/>
              <a:gd name="connsiteY36" fmla="*/ 304224 h 900572"/>
              <a:gd name="connsiteX37" fmla="*/ 1447137 w 5653377"/>
              <a:gd name="connsiteY37" fmla="*/ 264468 h 900572"/>
              <a:gd name="connsiteX38" fmla="*/ 1463040 w 5653377"/>
              <a:gd name="connsiteY38" fmla="*/ 240614 h 900572"/>
              <a:gd name="connsiteX39" fmla="*/ 1470991 w 5653377"/>
              <a:gd name="connsiteY39" fmla="*/ 216760 h 900572"/>
              <a:gd name="connsiteX40" fmla="*/ 1494845 w 5653377"/>
              <a:gd name="connsiteY40" fmla="*/ 200857 h 900572"/>
              <a:gd name="connsiteX41" fmla="*/ 1526650 w 5653377"/>
              <a:gd name="connsiteY41" fmla="*/ 177004 h 900572"/>
              <a:gd name="connsiteX42" fmla="*/ 1550504 w 5653377"/>
              <a:gd name="connsiteY42" fmla="*/ 153150 h 900572"/>
              <a:gd name="connsiteX43" fmla="*/ 1598212 w 5653377"/>
              <a:gd name="connsiteY43" fmla="*/ 97490 h 900572"/>
              <a:gd name="connsiteX44" fmla="*/ 1622066 w 5653377"/>
              <a:gd name="connsiteY44" fmla="*/ 89539 h 900572"/>
              <a:gd name="connsiteX45" fmla="*/ 1693627 w 5653377"/>
              <a:gd name="connsiteY45" fmla="*/ 49783 h 900572"/>
              <a:gd name="connsiteX46" fmla="*/ 1956020 w 5653377"/>
              <a:gd name="connsiteY46" fmla="*/ 33880 h 900572"/>
              <a:gd name="connsiteX47" fmla="*/ 2210462 w 5653377"/>
              <a:gd name="connsiteY47" fmla="*/ 41831 h 900572"/>
              <a:gd name="connsiteX48" fmla="*/ 2313829 w 5653377"/>
              <a:gd name="connsiteY48" fmla="*/ 49783 h 900572"/>
              <a:gd name="connsiteX49" fmla="*/ 2536466 w 5653377"/>
              <a:gd name="connsiteY49" fmla="*/ 57734 h 900572"/>
              <a:gd name="connsiteX50" fmla="*/ 2711394 w 5653377"/>
              <a:gd name="connsiteY50" fmla="*/ 73637 h 900572"/>
              <a:gd name="connsiteX51" fmla="*/ 2759102 w 5653377"/>
              <a:gd name="connsiteY51" fmla="*/ 81588 h 900572"/>
              <a:gd name="connsiteX52" fmla="*/ 2854518 w 5653377"/>
              <a:gd name="connsiteY52" fmla="*/ 105442 h 900572"/>
              <a:gd name="connsiteX53" fmla="*/ 3037398 w 5653377"/>
              <a:gd name="connsiteY53" fmla="*/ 113393 h 900572"/>
              <a:gd name="connsiteX54" fmla="*/ 3093057 w 5653377"/>
              <a:gd name="connsiteY54" fmla="*/ 129296 h 900572"/>
              <a:gd name="connsiteX55" fmla="*/ 3124862 w 5653377"/>
              <a:gd name="connsiteY55" fmla="*/ 145198 h 900572"/>
              <a:gd name="connsiteX56" fmla="*/ 3315694 w 5653377"/>
              <a:gd name="connsiteY56" fmla="*/ 153150 h 900572"/>
              <a:gd name="connsiteX57" fmla="*/ 3458817 w 5653377"/>
              <a:gd name="connsiteY57" fmla="*/ 184955 h 900572"/>
              <a:gd name="connsiteX58" fmla="*/ 3522427 w 5653377"/>
              <a:gd name="connsiteY58" fmla="*/ 200857 h 900572"/>
              <a:gd name="connsiteX59" fmla="*/ 3625794 w 5653377"/>
              <a:gd name="connsiteY59" fmla="*/ 208809 h 900572"/>
              <a:gd name="connsiteX60" fmla="*/ 3904090 w 5653377"/>
              <a:gd name="connsiteY60" fmla="*/ 224711 h 900572"/>
              <a:gd name="connsiteX61" fmla="*/ 3951798 w 5653377"/>
              <a:gd name="connsiteY61" fmla="*/ 232663 h 900572"/>
              <a:gd name="connsiteX62" fmla="*/ 3975652 w 5653377"/>
              <a:gd name="connsiteY62" fmla="*/ 240614 h 900572"/>
              <a:gd name="connsiteX63" fmla="*/ 4023360 w 5653377"/>
              <a:gd name="connsiteY63" fmla="*/ 248565 h 900572"/>
              <a:gd name="connsiteX64" fmla="*/ 4063116 w 5653377"/>
              <a:gd name="connsiteY64" fmla="*/ 264468 h 900572"/>
              <a:gd name="connsiteX65" fmla="*/ 4094921 w 5653377"/>
              <a:gd name="connsiteY65" fmla="*/ 272419 h 900572"/>
              <a:gd name="connsiteX66" fmla="*/ 4118775 w 5653377"/>
              <a:gd name="connsiteY66" fmla="*/ 288322 h 900572"/>
              <a:gd name="connsiteX67" fmla="*/ 4150580 w 5653377"/>
              <a:gd name="connsiteY67" fmla="*/ 296273 h 900572"/>
              <a:gd name="connsiteX68" fmla="*/ 4206240 w 5653377"/>
              <a:gd name="connsiteY68" fmla="*/ 312176 h 900572"/>
              <a:gd name="connsiteX69" fmla="*/ 4269850 w 5653377"/>
              <a:gd name="connsiteY69" fmla="*/ 328078 h 900572"/>
              <a:gd name="connsiteX70" fmla="*/ 4317558 w 5653377"/>
              <a:gd name="connsiteY70" fmla="*/ 359884 h 900572"/>
              <a:gd name="connsiteX71" fmla="*/ 4365266 w 5653377"/>
              <a:gd name="connsiteY71" fmla="*/ 399640 h 900572"/>
              <a:gd name="connsiteX72" fmla="*/ 4397071 w 5653377"/>
              <a:gd name="connsiteY72" fmla="*/ 423494 h 900572"/>
              <a:gd name="connsiteX73" fmla="*/ 4420925 w 5653377"/>
              <a:gd name="connsiteY73" fmla="*/ 439397 h 900572"/>
              <a:gd name="connsiteX74" fmla="*/ 4436827 w 5653377"/>
              <a:gd name="connsiteY74" fmla="*/ 463250 h 900572"/>
              <a:gd name="connsiteX75" fmla="*/ 4452730 w 5653377"/>
              <a:gd name="connsiteY75" fmla="*/ 526861 h 900572"/>
              <a:gd name="connsiteX76" fmla="*/ 4476584 w 5653377"/>
              <a:gd name="connsiteY76" fmla="*/ 606374 h 900572"/>
              <a:gd name="connsiteX77" fmla="*/ 4500438 w 5653377"/>
              <a:gd name="connsiteY77" fmla="*/ 622277 h 900572"/>
              <a:gd name="connsiteX78" fmla="*/ 4516340 w 5653377"/>
              <a:gd name="connsiteY78" fmla="*/ 646130 h 900572"/>
              <a:gd name="connsiteX79" fmla="*/ 4524292 w 5653377"/>
              <a:gd name="connsiteY79" fmla="*/ 669984 h 900572"/>
              <a:gd name="connsiteX80" fmla="*/ 4548146 w 5653377"/>
              <a:gd name="connsiteY80" fmla="*/ 693838 h 900572"/>
              <a:gd name="connsiteX81" fmla="*/ 4579951 w 5653377"/>
              <a:gd name="connsiteY81" fmla="*/ 741546 h 900572"/>
              <a:gd name="connsiteX82" fmla="*/ 4587902 w 5653377"/>
              <a:gd name="connsiteY82" fmla="*/ 765400 h 900572"/>
              <a:gd name="connsiteX83" fmla="*/ 4611756 w 5653377"/>
              <a:gd name="connsiteY83" fmla="*/ 781303 h 900572"/>
              <a:gd name="connsiteX84" fmla="*/ 4659464 w 5653377"/>
              <a:gd name="connsiteY84" fmla="*/ 821059 h 900572"/>
              <a:gd name="connsiteX85" fmla="*/ 4699220 w 5653377"/>
              <a:gd name="connsiteY85" fmla="*/ 868767 h 900572"/>
              <a:gd name="connsiteX86" fmla="*/ 4738977 w 5653377"/>
              <a:gd name="connsiteY86" fmla="*/ 900572 h 900572"/>
              <a:gd name="connsiteX87" fmla="*/ 4786685 w 5653377"/>
              <a:gd name="connsiteY87" fmla="*/ 860816 h 900572"/>
              <a:gd name="connsiteX88" fmla="*/ 4802587 w 5653377"/>
              <a:gd name="connsiteY88" fmla="*/ 836962 h 900572"/>
              <a:gd name="connsiteX89" fmla="*/ 4818490 w 5653377"/>
              <a:gd name="connsiteY89" fmla="*/ 781303 h 900572"/>
              <a:gd name="connsiteX90" fmla="*/ 4834393 w 5653377"/>
              <a:gd name="connsiteY90" fmla="*/ 725644 h 900572"/>
              <a:gd name="connsiteX91" fmla="*/ 4842344 w 5653377"/>
              <a:gd name="connsiteY91" fmla="*/ 582520 h 900572"/>
              <a:gd name="connsiteX92" fmla="*/ 4850295 w 5653377"/>
              <a:gd name="connsiteY92" fmla="*/ 550715 h 900572"/>
              <a:gd name="connsiteX93" fmla="*/ 4858247 w 5653377"/>
              <a:gd name="connsiteY93" fmla="*/ 399640 h 900572"/>
              <a:gd name="connsiteX94" fmla="*/ 4866198 w 5653377"/>
              <a:gd name="connsiteY94" fmla="*/ 375786 h 900572"/>
              <a:gd name="connsiteX95" fmla="*/ 4882100 w 5653377"/>
              <a:gd name="connsiteY95" fmla="*/ 312176 h 900572"/>
              <a:gd name="connsiteX96" fmla="*/ 4898003 w 5653377"/>
              <a:gd name="connsiteY96" fmla="*/ 256517 h 900572"/>
              <a:gd name="connsiteX97" fmla="*/ 4913906 w 5653377"/>
              <a:gd name="connsiteY97" fmla="*/ 224711 h 900572"/>
              <a:gd name="connsiteX98" fmla="*/ 4937760 w 5653377"/>
              <a:gd name="connsiteY98" fmla="*/ 208809 h 900572"/>
              <a:gd name="connsiteX99" fmla="*/ 4969565 w 5653377"/>
              <a:gd name="connsiteY99" fmla="*/ 169052 h 900572"/>
              <a:gd name="connsiteX100" fmla="*/ 5009321 w 5653377"/>
              <a:gd name="connsiteY100" fmla="*/ 113393 h 900572"/>
              <a:gd name="connsiteX101" fmla="*/ 5064980 w 5653377"/>
              <a:gd name="connsiteY101" fmla="*/ 89539 h 900572"/>
              <a:gd name="connsiteX102" fmla="*/ 5088834 w 5653377"/>
              <a:gd name="connsiteY102" fmla="*/ 81588 h 900572"/>
              <a:gd name="connsiteX103" fmla="*/ 5255812 w 5653377"/>
              <a:gd name="connsiteY103" fmla="*/ 73637 h 900572"/>
              <a:gd name="connsiteX104" fmla="*/ 5311471 w 5653377"/>
              <a:gd name="connsiteY104" fmla="*/ 57734 h 900572"/>
              <a:gd name="connsiteX105" fmla="*/ 5351227 w 5653377"/>
              <a:gd name="connsiteY105" fmla="*/ 25929 h 900572"/>
              <a:gd name="connsiteX106" fmla="*/ 5383033 w 5653377"/>
              <a:gd name="connsiteY106" fmla="*/ 17977 h 900572"/>
              <a:gd name="connsiteX107" fmla="*/ 5414838 w 5653377"/>
              <a:gd name="connsiteY107" fmla="*/ 2075 h 900572"/>
              <a:gd name="connsiteX108" fmla="*/ 5653377 w 5653377"/>
              <a:gd name="connsiteY108" fmla="*/ 2075 h 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653377" h="900572">
                <a:moveTo>
                  <a:pt x="0" y="383737"/>
                </a:moveTo>
                <a:cubicBezTo>
                  <a:pt x="69228" y="372199"/>
                  <a:pt x="85357" y="367835"/>
                  <a:pt x="174928" y="367835"/>
                </a:cubicBezTo>
                <a:cubicBezTo>
                  <a:pt x="225356" y="367835"/>
                  <a:pt x="275645" y="373136"/>
                  <a:pt x="326003" y="375786"/>
                </a:cubicBezTo>
                <a:cubicBezTo>
                  <a:pt x="357808" y="381087"/>
                  <a:pt x="390829" y="381493"/>
                  <a:pt x="421419" y="391689"/>
                </a:cubicBezTo>
                <a:cubicBezTo>
                  <a:pt x="460567" y="404738"/>
                  <a:pt x="437006" y="398262"/>
                  <a:pt x="492980" y="407591"/>
                </a:cubicBezTo>
                <a:lnTo>
                  <a:pt x="612250" y="447348"/>
                </a:lnTo>
                <a:lnTo>
                  <a:pt x="636104" y="455299"/>
                </a:lnTo>
                <a:cubicBezTo>
                  <a:pt x="644055" y="457949"/>
                  <a:pt x="652461" y="459502"/>
                  <a:pt x="659958" y="463250"/>
                </a:cubicBezTo>
                <a:cubicBezTo>
                  <a:pt x="670560" y="468551"/>
                  <a:pt x="681901" y="472578"/>
                  <a:pt x="691763" y="479153"/>
                </a:cubicBezTo>
                <a:cubicBezTo>
                  <a:pt x="713816" y="493855"/>
                  <a:pt x="755374" y="526861"/>
                  <a:pt x="755374" y="526861"/>
                </a:cubicBezTo>
                <a:cubicBezTo>
                  <a:pt x="794851" y="586079"/>
                  <a:pt x="744117" y="513354"/>
                  <a:pt x="795130" y="574569"/>
                </a:cubicBezTo>
                <a:cubicBezTo>
                  <a:pt x="828260" y="614324"/>
                  <a:pt x="791156" y="585172"/>
                  <a:pt x="834887" y="614325"/>
                </a:cubicBezTo>
                <a:cubicBezTo>
                  <a:pt x="871233" y="668846"/>
                  <a:pt x="826674" y="601185"/>
                  <a:pt x="874643" y="677936"/>
                </a:cubicBezTo>
                <a:cubicBezTo>
                  <a:pt x="879708" y="686040"/>
                  <a:pt x="885245" y="693839"/>
                  <a:pt x="890546" y="701790"/>
                </a:cubicBezTo>
                <a:cubicBezTo>
                  <a:pt x="893196" y="709741"/>
                  <a:pt x="894749" y="718147"/>
                  <a:pt x="898497" y="725644"/>
                </a:cubicBezTo>
                <a:cubicBezTo>
                  <a:pt x="902771" y="734191"/>
                  <a:pt x="910636" y="740714"/>
                  <a:pt x="914400" y="749497"/>
                </a:cubicBezTo>
                <a:cubicBezTo>
                  <a:pt x="915718" y="752573"/>
                  <a:pt x="925541" y="799206"/>
                  <a:pt x="930302" y="805157"/>
                </a:cubicBezTo>
                <a:cubicBezTo>
                  <a:pt x="936272" y="812619"/>
                  <a:pt x="946205" y="815758"/>
                  <a:pt x="954156" y="821059"/>
                </a:cubicBezTo>
                <a:cubicBezTo>
                  <a:pt x="980965" y="861271"/>
                  <a:pt x="955506" y="833660"/>
                  <a:pt x="993913" y="852864"/>
                </a:cubicBezTo>
                <a:cubicBezTo>
                  <a:pt x="1002460" y="857138"/>
                  <a:pt x="1009034" y="864886"/>
                  <a:pt x="1017767" y="868767"/>
                </a:cubicBezTo>
                <a:cubicBezTo>
                  <a:pt x="1033085" y="875575"/>
                  <a:pt x="1065474" y="884670"/>
                  <a:pt x="1065474" y="884670"/>
                </a:cubicBezTo>
                <a:cubicBezTo>
                  <a:pt x="1081377" y="882019"/>
                  <a:pt x="1098450" y="883266"/>
                  <a:pt x="1113182" y="876718"/>
                </a:cubicBezTo>
                <a:cubicBezTo>
                  <a:pt x="1132432" y="868162"/>
                  <a:pt x="1145695" y="837961"/>
                  <a:pt x="1152939" y="821059"/>
                </a:cubicBezTo>
                <a:cubicBezTo>
                  <a:pt x="1156241" y="813355"/>
                  <a:pt x="1155524" y="803644"/>
                  <a:pt x="1160890" y="797205"/>
                </a:cubicBezTo>
                <a:cubicBezTo>
                  <a:pt x="1169374" y="787024"/>
                  <a:pt x="1182093" y="781302"/>
                  <a:pt x="1192695" y="773351"/>
                </a:cubicBezTo>
                <a:cubicBezTo>
                  <a:pt x="1236283" y="686177"/>
                  <a:pt x="1178723" y="792914"/>
                  <a:pt x="1232452" y="717692"/>
                </a:cubicBezTo>
                <a:cubicBezTo>
                  <a:pt x="1239341" y="708047"/>
                  <a:pt x="1242473" y="696178"/>
                  <a:pt x="1248354" y="685887"/>
                </a:cubicBezTo>
                <a:cubicBezTo>
                  <a:pt x="1253095" y="677590"/>
                  <a:pt x="1258956" y="669984"/>
                  <a:pt x="1264257" y="662033"/>
                </a:cubicBezTo>
                <a:cubicBezTo>
                  <a:pt x="1266907" y="654082"/>
                  <a:pt x="1268460" y="645676"/>
                  <a:pt x="1272208" y="638179"/>
                </a:cubicBezTo>
                <a:cubicBezTo>
                  <a:pt x="1289365" y="603864"/>
                  <a:pt x="1288067" y="626449"/>
                  <a:pt x="1296062" y="590471"/>
                </a:cubicBezTo>
                <a:cubicBezTo>
                  <a:pt x="1299559" y="574733"/>
                  <a:pt x="1300517" y="558502"/>
                  <a:pt x="1304014" y="542764"/>
                </a:cubicBezTo>
                <a:cubicBezTo>
                  <a:pt x="1305832" y="534582"/>
                  <a:pt x="1309760" y="526996"/>
                  <a:pt x="1311965" y="518910"/>
                </a:cubicBezTo>
                <a:cubicBezTo>
                  <a:pt x="1317715" y="497824"/>
                  <a:pt x="1309681" y="467422"/>
                  <a:pt x="1327867" y="455299"/>
                </a:cubicBezTo>
                <a:lnTo>
                  <a:pt x="1351721" y="439397"/>
                </a:lnTo>
                <a:cubicBezTo>
                  <a:pt x="1380726" y="352390"/>
                  <a:pt x="1334466" y="484184"/>
                  <a:pt x="1375575" y="391689"/>
                </a:cubicBezTo>
                <a:cubicBezTo>
                  <a:pt x="1382383" y="376371"/>
                  <a:pt x="1388191" y="360418"/>
                  <a:pt x="1391478" y="343981"/>
                </a:cubicBezTo>
                <a:cubicBezTo>
                  <a:pt x="1394128" y="330729"/>
                  <a:pt x="1393385" y="316312"/>
                  <a:pt x="1399429" y="304224"/>
                </a:cubicBezTo>
                <a:cubicBezTo>
                  <a:pt x="1407082" y="288918"/>
                  <a:pt x="1433437" y="273601"/>
                  <a:pt x="1447137" y="264468"/>
                </a:cubicBezTo>
                <a:cubicBezTo>
                  <a:pt x="1452438" y="256517"/>
                  <a:pt x="1458766" y="249161"/>
                  <a:pt x="1463040" y="240614"/>
                </a:cubicBezTo>
                <a:cubicBezTo>
                  <a:pt x="1466788" y="233117"/>
                  <a:pt x="1465755" y="223305"/>
                  <a:pt x="1470991" y="216760"/>
                </a:cubicBezTo>
                <a:cubicBezTo>
                  <a:pt x="1476961" y="209298"/>
                  <a:pt x="1487069" y="206411"/>
                  <a:pt x="1494845" y="200857"/>
                </a:cubicBezTo>
                <a:cubicBezTo>
                  <a:pt x="1505629" y="193155"/>
                  <a:pt x="1516588" y="185628"/>
                  <a:pt x="1526650" y="177004"/>
                </a:cubicBezTo>
                <a:cubicBezTo>
                  <a:pt x="1535188" y="169686"/>
                  <a:pt x="1543186" y="161688"/>
                  <a:pt x="1550504" y="153150"/>
                </a:cubicBezTo>
                <a:cubicBezTo>
                  <a:pt x="1565202" y="136002"/>
                  <a:pt x="1578481" y="110644"/>
                  <a:pt x="1598212" y="97490"/>
                </a:cubicBezTo>
                <a:cubicBezTo>
                  <a:pt x="1605186" y="92841"/>
                  <a:pt x="1614739" y="93609"/>
                  <a:pt x="1622066" y="89539"/>
                </a:cubicBezTo>
                <a:cubicBezTo>
                  <a:pt x="1638925" y="80173"/>
                  <a:pt x="1668228" y="51900"/>
                  <a:pt x="1693627" y="49783"/>
                </a:cubicBezTo>
                <a:cubicBezTo>
                  <a:pt x="1780949" y="42506"/>
                  <a:pt x="1956020" y="33880"/>
                  <a:pt x="1956020" y="33880"/>
                </a:cubicBezTo>
                <a:lnTo>
                  <a:pt x="2210462" y="41831"/>
                </a:lnTo>
                <a:cubicBezTo>
                  <a:pt x="2244985" y="43365"/>
                  <a:pt x="2279313" y="48099"/>
                  <a:pt x="2313829" y="49783"/>
                </a:cubicBezTo>
                <a:cubicBezTo>
                  <a:pt x="2388000" y="53401"/>
                  <a:pt x="2462254" y="55084"/>
                  <a:pt x="2536466" y="57734"/>
                </a:cubicBezTo>
                <a:cubicBezTo>
                  <a:pt x="2724068" y="81184"/>
                  <a:pt x="2427164" y="45213"/>
                  <a:pt x="2711394" y="73637"/>
                </a:cubicBezTo>
                <a:cubicBezTo>
                  <a:pt x="2727436" y="75241"/>
                  <a:pt x="2743461" y="77678"/>
                  <a:pt x="2759102" y="81588"/>
                </a:cubicBezTo>
                <a:cubicBezTo>
                  <a:pt x="2815051" y="95575"/>
                  <a:pt x="2797059" y="101479"/>
                  <a:pt x="2854518" y="105442"/>
                </a:cubicBezTo>
                <a:cubicBezTo>
                  <a:pt x="2915391" y="109640"/>
                  <a:pt x="2976438" y="110743"/>
                  <a:pt x="3037398" y="113393"/>
                </a:cubicBezTo>
                <a:cubicBezTo>
                  <a:pt x="3053546" y="117430"/>
                  <a:pt x="3077081" y="122449"/>
                  <a:pt x="3093057" y="129296"/>
                </a:cubicBezTo>
                <a:cubicBezTo>
                  <a:pt x="3103952" y="133965"/>
                  <a:pt x="3113077" y="143935"/>
                  <a:pt x="3124862" y="145198"/>
                </a:cubicBezTo>
                <a:cubicBezTo>
                  <a:pt x="3188166" y="151981"/>
                  <a:pt x="3252083" y="150499"/>
                  <a:pt x="3315694" y="153150"/>
                </a:cubicBezTo>
                <a:cubicBezTo>
                  <a:pt x="3347219" y="159455"/>
                  <a:pt x="3425118" y="173722"/>
                  <a:pt x="3458817" y="184955"/>
                </a:cubicBezTo>
                <a:cubicBezTo>
                  <a:pt x="3483591" y="193213"/>
                  <a:pt x="3493642" y="197659"/>
                  <a:pt x="3522427" y="200857"/>
                </a:cubicBezTo>
                <a:cubicBezTo>
                  <a:pt x="3556773" y="204673"/>
                  <a:pt x="3591318" y="206431"/>
                  <a:pt x="3625794" y="208809"/>
                </a:cubicBezTo>
                <a:cubicBezTo>
                  <a:pt x="3733036" y="216205"/>
                  <a:pt x="3794029" y="218919"/>
                  <a:pt x="3904090" y="224711"/>
                </a:cubicBezTo>
                <a:cubicBezTo>
                  <a:pt x="3919993" y="227362"/>
                  <a:pt x="3936060" y="229166"/>
                  <a:pt x="3951798" y="232663"/>
                </a:cubicBezTo>
                <a:cubicBezTo>
                  <a:pt x="3959980" y="234481"/>
                  <a:pt x="3967470" y="238796"/>
                  <a:pt x="3975652" y="240614"/>
                </a:cubicBezTo>
                <a:cubicBezTo>
                  <a:pt x="3991390" y="244111"/>
                  <a:pt x="4007457" y="245915"/>
                  <a:pt x="4023360" y="248565"/>
                </a:cubicBezTo>
                <a:cubicBezTo>
                  <a:pt x="4036612" y="253866"/>
                  <a:pt x="4049576" y="259954"/>
                  <a:pt x="4063116" y="264468"/>
                </a:cubicBezTo>
                <a:cubicBezTo>
                  <a:pt x="4073483" y="267924"/>
                  <a:pt x="4084877" y="268114"/>
                  <a:pt x="4094921" y="272419"/>
                </a:cubicBezTo>
                <a:cubicBezTo>
                  <a:pt x="4103705" y="276183"/>
                  <a:pt x="4109991" y="284558"/>
                  <a:pt x="4118775" y="288322"/>
                </a:cubicBezTo>
                <a:cubicBezTo>
                  <a:pt x="4128819" y="292627"/>
                  <a:pt x="4140037" y="293398"/>
                  <a:pt x="4150580" y="296273"/>
                </a:cubicBezTo>
                <a:cubicBezTo>
                  <a:pt x="4169196" y="301350"/>
                  <a:pt x="4187520" y="307496"/>
                  <a:pt x="4206240" y="312176"/>
                </a:cubicBezTo>
                <a:lnTo>
                  <a:pt x="4269850" y="328078"/>
                </a:lnTo>
                <a:cubicBezTo>
                  <a:pt x="4285753" y="338680"/>
                  <a:pt x="4306090" y="344594"/>
                  <a:pt x="4317558" y="359884"/>
                </a:cubicBezTo>
                <a:cubicBezTo>
                  <a:pt x="4346441" y="398394"/>
                  <a:pt x="4328840" y="387498"/>
                  <a:pt x="4365266" y="399640"/>
                </a:cubicBezTo>
                <a:cubicBezTo>
                  <a:pt x="4375868" y="407591"/>
                  <a:pt x="4386287" y="415791"/>
                  <a:pt x="4397071" y="423494"/>
                </a:cubicBezTo>
                <a:cubicBezTo>
                  <a:pt x="4404847" y="429049"/>
                  <a:pt x="4414168" y="432640"/>
                  <a:pt x="4420925" y="439397"/>
                </a:cubicBezTo>
                <a:cubicBezTo>
                  <a:pt x="4427682" y="446154"/>
                  <a:pt x="4431526" y="455299"/>
                  <a:pt x="4436827" y="463250"/>
                </a:cubicBezTo>
                <a:lnTo>
                  <a:pt x="4452730" y="526861"/>
                </a:lnTo>
                <a:cubicBezTo>
                  <a:pt x="4455913" y="539593"/>
                  <a:pt x="4470775" y="602501"/>
                  <a:pt x="4476584" y="606374"/>
                </a:cubicBezTo>
                <a:lnTo>
                  <a:pt x="4500438" y="622277"/>
                </a:lnTo>
                <a:cubicBezTo>
                  <a:pt x="4505739" y="630228"/>
                  <a:pt x="4512066" y="637583"/>
                  <a:pt x="4516340" y="646130"/>
                </a:cubicBezTo>
                <a:cubicBezTo>
                  <a:pt x="4520088" y="653627"/>
                  <a:pt x="4519643" y="663010"/>
                  <a:pt x="4524292" y="669984"/>
                </a:cubicBezTo>
                <a:cubicBezTo>
                  <a:pt x="4530530" y="679340"/>
                  <a:pt x="4540195" y="685887"/>
                  <a:pt x="4548146" y="693838"/>
                </a:cubicBezTo>
                <a:cubicBezTo>
                  <a:pt x="4567052" y="750557"/>
                  <a:pt x="4540244" y="681985"/>
                  <a:pt x="4579951" y="741546"/>
                </a:cubicBezTo>
                <a:cubicBezTo>
                  <a:pt x="4584600" y="748520"/>
                  <a:pt x="4582666" y="758855"/>
                  <a:pt x="4587902" y="765400"/>
                </a:cubicBezTo>
                <a:cubicBezTo>
                  <a:pt x="4593872" y="772862"/>
                  <a:pt x="4604415" y="775185"/>
                  <a:pt x="4611756" y="781303"/>
                </a:cubicBezTo>
                <a:cubicBezTo>
                  <a:pt x="4672971" y="832316"/>
                  <a:pt x="4600246" y="781582"/>
                  <a:pt x="4659464" y="821059"/>
                </a:cubicBezTo>
                <a:cubicBezTo>
                  <a:pt x="4693581" y="889291"/>
                  <a:pt x="4654266" y="823812"/>
                  <a:pt x="4699220" y="868767"/>
                </a:cubicBezTo>
                <a:cubicBezTo>
                  <a:pt x="4735184" y="904732"/>
                  <a:pt x="4692540" y="885094"/>
                  <a:pt x="4738977" y="900572"/>
                </a:cubicBezTo>
                <a:cubicBezTo>
                  <a:pt x="4762432" y="884936"/>
                  <a:pt x="4767553" y="883775"/>
                  <a:pt x="4786685" y="860816"/>
                </a:cubicBezTo>
                <a:cubicBezTo>
                  <a:pt x="4792803" y="853475"/>
                  <a:pt x="4797286" y="844913"/>
                  <a:pt x="4802587" y="836962"/>
                </a:cubicBezTo>
                <a:cubicBezTo>
                  <a:pt x="4827463" y="737467"/>
                  <a:pt x="4795662" y="861204"/>
                  <a:pt x="4818490" y="781303"/>
                </a:cubicBezTo>
                <a:cubicBezTo>
                  <a:pt x="4838447" y="711449"/>
                  <a:pt x="4815336" y="782809"/>
                  <a:pt x="4834393" y="725644"/>
                </a:cubicBezTo>
                <a:cubicBezTo>
                  <a:pt x="4837043" y="677936"/>
                  <a:pt x="4838018" y="630105"/>
                  <a:pt x="4842344" y="582520"/>
                </a:cubicBezTo>
                <a:cubicBezTo>
                  <a:pt x="4843333" y="571637"/>
                  <a:pt x="4849348" y="561602"/>
                  <a:pt x="4850295" y="550715"/>
                </a:cubicBezTo>
                <a:cubicBezTo>
                  <a:pt x="4854664" y="500477"/>
                  <a:pt x="4853681" y="449861"/>
                  <a:pt x="4858247" y="399640"/>
                </a:cubicBezTo>
                <a:cubicBezTo>
                  <a:pt x="4859006" y="391293"/>
                  <a:pt x="4863993" y="383872"/>
                  <a:pt x="4866198" y="375786"/>
                </a:cubicBezTo>
                <a:cubicBezTo>
                  <a:pt x="4871948" y="354700"/>
                  <a:pt x="4876799" y="333379"/>
                  <a:pt x="4882100" y="312176"/>
                </a:cubicBezTo>
                <a:cubicBezTo>
                  <a:pt x="4886134" y="296041"/>
                  <a:pt x="4891160" y="272484"/>
                  <a:pt x="4898003" y="256517"/>
                </a:cubicBezTo>
                <a:cubicBezTo>
                  <a:pt x="4902672" y="245622"/>
                  <a:pt x="4906318" y="233817"/>
                  <a:pt x="4913906" y="224711"/>
                </a:cubicBezTo>
                <a:cubicBezTo>
                  <a:pt x="4920024" y="217370"/>
                  <a:pt x="4929809" y="214110"/>
                  <a:pt x="4937760" y="208809"/>
                </a:cubicBezTo>
                <a:cubicBezTo>
                  <a:pt x="4956744" y="151856"/>
                  <a:pt x="4929604" y="217006"/>
                  <a:pt x="4969565" y="169052"/>
                </a:cubicBezTo>
                <a:cubicBezTo>
                  <a:pt x="5020720" y="107665"/>
                  <a:pt x="4948412" y="164151"/>
                  <a:pt x="5009321" y="113393"/>
                </a:cubicBezTo>
                <a:cubicBezTo>
                  <a:pt x="5034583" y="92341"/>
                  <a:pt x="5032691" y="98764"/>
                  <a:pt x="5064980" y="89539"/>
                </a:cubicBezTo>
                <a:cubicBezTo>
                  <a:pt x="5073039" y="87237"/>
                  <a:pt x="5080482" y="82284"/>
                  <a:pt x="5088834" y="81588"/>
                </a:cubicBezTo>
                <a:cubicBezTo>
                  <a:pt x="5144364" y="76961"/>
                  <a:pt x="5200153" y="76287"/>
                  <a:pt x="5255812" y="73637"/>
                </a:cubicBezTo>
                <a:cubicBezTo>
                  <a:pt x="5261041" y="72330"/>
                  <a:pt x="5303869" y="62485"/>
                  <a:pt x="5311471" y="57734"/>
                </a:cubicBezTo>
                <a:cubicBezTo>
                  <a:pt x="5325862" y="48739"/>
                  <a:pt x="5336392" y="34171"/>
                  <a:pt x="5351227" y="25929"/>
                </a:cubicBezTo>
                <a:cubicBezTo>
                  <a:pt x="5360780" y="20622"/>
                  <a:pt x="5372800" y="21814"/>
                  <a:pt x="5383033" y="17977"/>
                </a:cubicBezTo>
                <a:cubicBezTo>
                  <a:pt x="5394131" y="13815"/>
                  <a:pt x="5403006" y="2771"/>
                  <a:pt x="5414838" y="2075"/>
                </a:cubicBezTo>
                <a:cubicBezTo>
                  <a:pt x="5494214" y="-2594"/>
                  <a:pt x="5573864" y="2075"/>
                  <a:pt x="5653377" y="207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Freeform 76"/>
          <p:cNvSpPr/>
          <p:nvPr/>
        </p:nvSpPr>
        <p:spPr>
          <a:xfrm>
            <a:off x="2033177" y="4721242"/>
            <a:ext cx="2971891" cy="684350"/>
          </a:xfrm>
          <a:custGeom>
            <a:avLst/>
            <a:gdLst>
              <a:gd name="connsiteX0" fmla="*/ 0 w 2997641"/>
              <a:gd name="connsiteY0" fmla="*/ 247962 h 711423"/>
              <a:gd name="connsiteX1" fmla="*/ 7951 w 2997641"/>
              <a:gd name="connsiteY1" fmla="*/ 208206 h 711423"/>
              <a:gd name="connsiteX2" fmla="*/ 31805 w 2997641"/>
              <a:gd name="connsiteY2" fmla="*/ 192303 h 711423"/>
              <a:gd name="connsiteX3" fmla="*/ 71561 w 2997641"/>
              <a:gd name="connsiteY3" fmla="*/ 152547 h 711423"/>
              <a:gd name="connsiteX4" fmla="*/ 111318 w 2997641"/>
              <a:gd name="connsiteY4" fmla="*/ 104839 h 711423"/>
              <a:gd name="connsiteX5" fmla="*/ 159026 w 2997641"/>
              <a:gd name="connsiteY5" fmla="*/ 88936 h 711423"/>
              <a:gd name="connsiteX6" fmla="*/ 182880 w 2997641"/>
              <a:gd name="connsiteY6" fmla="*/ 80985 h 711423"/>
              <a:gd name="connsiteX7" fmla="*/ 206734 w 2997641"/>
              <a:gd name="connsiteY7" fmla="*/ 73034 h 711423"/>
              <a:gd name="connsiteX8" fmla="*/ 278295 w 2997641"/>
              <a:gd name="connsiteY8" fmla="*/ 57131 h 711423"/>
              <a:gd name="connsiteX9" fmla="*/ 302149 w 2997641"/>
              <a:gd name="connsiteY9" fmla="*/ 65082 h 711423"/>
              <a:gd name="connsiteX10" fmla="*/ 357808 w 2997641"/>
              <a:gd name="connsiteY10" fmla="*/ 25326 h 711423"/>
              <a:gd name="connsiteX11" fmla="*/ 477078 w 2997641"/>
              <a:gd name="connsiteY11" fmla="*/ 9423 h 711423"/>
              <a:gd name="connsiteX12" fmla="*/ 524786 w 2997641"/>
              <a:gd name="connsiteY12" fmla="*/ 9423 h 711423"/>
              <a:gd name="connsiteX13" fmla="*/ 620201 w 2997641"/>
              <a:gd name="connsiteY13" fmla="*/ 1472 h 711423"/>
              <a:gd name="connsiteX14" fmla="*/ 1486894 w 2997641"/>
              <a:gd name="connsiteY14" fmla="*/ 9423 h 711423"/>
              <a:gd name="connsiteX15" fmla="*/ 1677725 w 2997641"/>
              <a:gd name="connsiteY15" fmla="*/ 25326 h 711423"/>
              <a:gd name="connsiteX16" fmla="*/ 2170706 w 2997641"/>
              <a:gd name="connsiteY16" fmla="*/ 41228 h 711423"/>
              <a:gd name="connsiteX17" fmla="*/ 2226365 w 2997641"/>
              <a:gd name="connsiteY17" fmla="*/ 57131 h 711423"/>
              <a:gd name="connsiteX18" fmla="*/ 2250219 w 2997641"/>
              <a:gd name="connsiteY18" fmla="*/ 65082 h 711423"/>
              <a:gd name="connsiteX19" fmla="*/ 2305878 w 2997641"/>
              <a:gd name="connsiteY19" fmla="*/ 73034 h 711423"/>
              <a:gd name="connsiteX20" fmla="*/ 2353586 w 2997641"/>
              <a:gd name="connsiteY20" fmla="*/ 88936 h 711423"/>
              <a:gd name="connsiteX21" fmla="*/ 2385391 w 2997641"/>
              <a:gd name="connsiteY21" fmla="*/ 96888 h 711423"/>
              <a:gd name="connsiteX22" fmla="*/ 2433099 w 2997641"/>
              <a:gd name="connsiteY22" fmla="*/ 112790 h 711423"/>
              <a:gd name="connsiteX23" fmla="*/ 2480807 w 2997641"/>
              <a:gd name="connsiteY23" fmla="*/ 144595 h 711423"/>
              <a:gd name="connsiteX24" fmla="*/ 2504661 w 2997641"/>
              <a:gd name="connsiteY24" fmla="*/ 160498 h 711423"/>
              <a:gd name="connsiteX25" fmla="*/ 2528515 w 2997641"/>
              <a:gd name="connsiteY25" fmla="*/ 168449 h 711423"/>
              <a:gd name="connsiteX26" fmla="*/ 2576222 w 2997641"/>
              <a:gd name="connsiteY26" fmla="*/ 192303 h 711423"/>
              <a:gd name="connsiteX27" fmla="*/ 2631881 w 2997641"/>
              <a:gd name="connsiteY27" fmla="*/ 208206 h 711423"/>
              <a:gd name="connsiteX28" fmla="*/ 2703443 w 2997641"/>
              <a:gd name="connsiteY28" fmla="*/ 255914 h 711423"/>
              <a:gd name="connsiteX29" fmla="*/ 2727297 w 2997641"/>
              <a:gd name="connsiteY29" fmla="*/ 271816 h 711423"/>
              <a:gd name="connsiteX30" fmla="*/ 2798859 w 2997641"/>
              <a:gd name="connsiteY30" fmla="*/ 327475 h 711423"/>
              <a:gd name="connsiteX31" fmla="*/ 2830664 w 2997641"/>
              <a:gd name="connsiteY31" fmla="*/ 375183 h 711423"/>
              <a:gd name="connsiteX32" fmla="*/ 2846567 w 2997641"/>
              <a:gd name="connsiteY32" fmla="*/ 399037 h 711423"/>
              <a:gd name="connsiteX33" fmla="*/ 2894275 w 2997641"/>
              <a:gd name="connsiteY33" fmla="*/ 430842 h 711423"/>
              <a:gd name="connsiteX34" fmla="*/ 2918128 w 2997641"/>
              <a:gd name="connsiteY34" fmla="*/ 446745 h 711423"/>
              <a:gd name="connsiteX35" fmla="*/ 2926080 w 2997641"/>
              <a:gd name="connsiteY35" fmla="*/ 470599 h 711423"/>
              <a:gd name="connsiteX36" fmla="*/ 2949934 w 2997641"/>
              <a:gd name="connsiteY36" fmla="*/ 486501 h 711423"/>
              <a:gd name="connsiteX37" fmla="*/ 2965836 w 2997641"/>
              <a:gd name="connsiteY37" fmla="*/ 534209 h 711423"/>
              <a:gd name="connsiteX38" fmla="*/ 2973788 w 2997641"/>
              <a:gd name="connsiteY38" fmla="*/ 558063 h 711423"/>
              <a:gd name="connsiteX39" fmla="*/ 2989690 w 2997641"/>
              <a:gd name="connsiteY39" fmla="*/ 605771 h 711423"/>
              <a:gd name="connsiteX40" fmla="*/ 2997641 w 2997641"/>
              <a:gd name="connsiteY40" fmla="*/ 629625 h 711423"/>
              <a:gd name="connsiteX41" fmla="*/ 2989690 w 2997641"/>
              <a:gd name="connsiteY41" fmla="*/ 709138 h 711423"/>
              <a:gd name="connsiteX42" fmla="*/ 2965836 w 2997641"/>
              <a:gd name="connsiteY42" fmla="*/ 693235 h 711423"/>
              <a:gd name="connsiteX43" fmla="*/ 2941982 w 2997641"/>
              <a:gd name="connsiteY43" fmla="*/ 645528 h 711423"/>
              <a:gd name="connsiteX44" fmla="*/ 2934031 w 2997641"/>
              <a:gd name="connsiteY44" fmla="*/ 605771 h 711423"/>
              <a:gd name="connsiteX45" fmla="*/ 2910177 w 2997641"/>
              <a:gd name="connsiteY45" fmla="*/ 581917 h 711423"/>
              <a:gd name="connsiteX46" fmla="*/ 2854518 w 2997641"/>
              <a:gd name="connsiteY46" fmla="*/ 558063 h 711423"/>
              <a:gd name="connsiteX47" fmla="*/ 2814761 w 2997641"/>
              <a:gd name="connsiteY47" fmla="*/ 510355 h 711423"/>
              <a:gd name="connsiteX48" fmla="*/ 2790908 w 2997641"/>
              <a:gd name="connsiteY48" fmla="*/ 494453 h 711423"/>
              <a:gd name="connsiteX49" fmla="*/ 2775005 w 2997641"/>
              <a:gd name="connsiteY49" fmla="*/ 470599 h 711423"/>
              <a:gd name="connsiteX50" fmla="*/ 2703443 w 2997641"/>
              <a:gd name="connsiteY50" fmla="*/ 454696 h 711423"/>
              <a:gd name="connsiteX51" fmla="*/ 2608028 w 2997641"/>
              <a:gd name="connsiteY51" fmla="*/ 414940 h 711423"/>
              <a:gd name="connsiteX52" fmla="*/ 2544417 w 2997641"/>
              <a:gd name="connsiteY52" fmla="*/ 399037 h 711423"/>
              <a:gd name="connsiteX53" fmla="*/ 2480807 w 2997641"/>
              <a:gd name="connsiteY53" fmla="*/ 375183 h 711423"/>
              <a:gd name="connsiteX54" fmla="*/ 2433099 w 2997641"/>
              <a:gd name="connsiteY54" fmla="*/ 359281 h 711423"/>
              <a:gd name="connsiteX55" fmla="*/ 2409245 w 2997641"/>
              <a:gd name="connsiteY55" fmla="*/ 351329 h 711423"/>
              <a:gd name="connsiteX56" fmla="*/ 2329732 w 2997641"/>
              <a:gd name="connsiteY56" fmla="*/ 343378 h 711423"/>
              <a:gd name="connsiteX57" fmla="*/ 2289975 w 2997641"/>
              <a:gd name="connsiteY57" fmla="*/ 335427 h 711423"/>
              <a:gd name="connsiteX58" fmla="*/ 2027582 w 2997641"/>
              <a:gd name="connsiteY58" fmla="*/ 319524 h 711423"/>
              <a:gd name="connsiteX59" fmla="*/ 2003728 w 2997641"/>
              <a:gd name="connsiteY59" fmla="*/ 311573 h 711423"/>
              <a:gd name="connsiteX60" fmla="*/ 1979875 w 2997641"/>
              <a:gd name="connsiteY60" fmla="*/ 295670 h 711423"/>
              <a:gd name="connsiteX61" fmla="*/ 1693628 w 2997641"/>
              <a:gd name="connsiteY61" fmla="*/ 279768 h 711423"/>
              <a:gd name="connsiteX62" fmla="*/ 1622066 w 2997641"/>
              <a:gd name="connsiteY62" fmla="*/ 263865 h 711423"/>
              <a:gd name="connsiteX63" fmla="*/ 1574358 w 2997641"/>
              <a:gd name="connsiteY63" fmla="*/ 247962 h 711423"/>
              <a:gd name="connsiteX64" fmla="*/ 1550504 w 2997641"/>
              <a:gd name="connsiteY64" fmla="*/ 240011 h 711423"/>
              <a:gd name="connsiteX65" fmla="*/ 1359673 w 2997641"/>
              <a:gd name="connsiteY65" fmla="*/ 232060 h 711423"/>
              <a:gd name="connsiteX66" fmla="*/ 1248355 w 2997641"/>
              <a:gd name="connsiteY66" fmla="*/ 216157 h 711423"/>
              <a:gd name="connsiteX67" fmla="*/ 1200647 w 2997641"/>
              <a:gd name="connsiteY67" fmla="*/ 208206 h 711423"/>
              <a:gd name="connsiteX68" fmla="*/ 699715 w 2997641"/>
              <a:gd name="connsiteY68" fmla="*/ 192303 h 711423"/>
              <a:gd name="connsiteX69" fmla="*/ 628153 w 2997641"/>
              <a:gd name="connsiteY69" fmla="*/ 184352 h 711423"/>
              <a:gd name="connsiteX70" fmla="*/ 580445 w 2997641"/>
              <a:gd name="connsiteY70" fmla="*/ 168449 h 711423"/>
              <a:gd name="connsiteX71" fmla="*/ 381662 w 2997641"/>
              <a:gd name="connsiteY71" fmla="*/ 160498 h 711423"/>
              <a:gd name="connsiteX72" fmla="*/ 357808 w 2997641"/>
              <a:gd name="connsiteY72" fmla="*/ 152547 h 711423"/>
              <a:gd name="connsiteX73" fmla="*/ 310101 w 2997641"/>
              <a:gd name="connsiteY73" fmla="*/ 160498 h 711423"/>
              <a:gd name="connsiteX74" fmla="*/ 246490 w 2997641"/>
              <a:gd name="connsiteY74" fmla="*/ 168449 h 711423"/>
              <a:gd name="connsiteX75" fmla="*/ 222636 w 2997641"/>
              <a:gd name="connsiteY75" fmla="*/ 184352 h 711423"/>
              <a:gd name="connsiteX76" fmla="*/ 198782 w 2997641"/>
              <a:gd name="connsiteY76" fmla="*/ 192303 h 711423"/>
              <a:gd name="connsiteX77" fmla="*/ 119269 w 2997641"/>
              <a:gd name="connsiteY77" fmla="*/ 208206 h 711423"/>
              <a:gd name="connsiteX78" fmla="*/ 71561 w 2997641"/>
              <a:gd name="connsiteY78" fmla="*/ 224108 h 711423"/>
              <a:gd name="connsiteX79" fmla="*/ 47708 w 2997641"/>
              <a:gd name="connsiteY79" fmla="*/ 232060 h 711423"/>
              <a:gd name="connsiteX80" fmla="*/ 0 w 2997641"/>
              <a:gd name="connsiteY80" fmla="*/ 247962 h 7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97641" h="711423">
                <a:moveTo>
                  <a:pt x="0" y="247962"/>
                </a:moveTo>
                <a:cubicBezTo>
                  <a:pt x="2650" y="234710"/>
                  <a:pt x="1246" y="219940"/>
                  <a:pt x="7951" y="208206"/>
                </a:cubicBezTo>
                <a:cubicBezTo>
                  <a:pt x="12692" y="199909"/>
                  <a:pt x="25048" y="199060"/>
                  <a:pt x="31805" y="192303"/>
                </a:cubicBezTo>
                <a:cubicBezTo>
                  <a:pt x="84812" y="139296"/>
                  <a:pt x="7955" y="194951"/>
                  <a:pt x="71561" y="152547"/>
                </a:cubicBezTo>
                <a:cubicBezTo>
                  <a:pt x="81459" y="137700"/>
                  <a:pt x="95112" y="113842"/>
                  <a:pt x="111318" y="104839"/>
                </a:cubicBezTo>
                <a:cubicBezTo>
                  <a:pt x="125971" y="96698"/>
                  <a:pt x="143123" y="94237"/>
                  <a:pt x="159026" y="88936"/>
                </a:cubicBezTo>
                <a:lnTo>
                  <a:pt x="182880" y="80985"/>
                </a:lnTo>
                <a:cubicBezTo>
                  <a:pt x="190831" y="78335"/>
                  <a:pt x="198467" y="74412"/>
                  <a:pt x="206734" y="73034"/>
                </a:cubicBezTo>
                <a:cubicBezTo>
                  <a:pt x="262708" y="63704"/>
                  <a:pt x="239147" y="70180"/>
                  <a:pt x="278295" y="57131"/>
                </a:cubicBezTo>
                <a:cubicBezTo>
                  <a:pt x="286246" y="59781"/>
                  <a:pt x="293852" y="66267"/>
                  <a:pt x="302149" y="65082"/>
                </a:cubicBezTo>
                <a:cubicBezTo>
                  <a:pt x="365160" y="56081"/>
                  <a:pt x="305513" y="46245"/>
                  <a:pt x="357808" y="25326"/>
                </a:cubicBezTo>
                <a:cubicBezTo>
                  <a:pt x="362800" y="23329"/>
                  <a:pt x="476759" y="9463"/>
                  <a:pt x="477078" y="9423"/>
                </a:cubicBezTo>
                <a:cubicBezTo>
                  <a:pt x="540689" y="-11780"/>
                  <a:pt x="461175" y="9423"/>
                  <a:pt x="524786" y="9423"/>
                </a:cubicBezTo>
                <a:cubicBezTo>
                  <a:pt x="556701" y="9423"/>
                  <a:pt x="588396" y="4122"/>
                  <a:pt x="620201" y="1472"/>
                </a:cubicBezTo>
                <a:cubicBezTo>
                  <a:pt x="1104972" y="27675"/>
                  <a:pt x="816200" y="18738"/>
                  <a:pt x="1486894" y="9423"/>
                </a:cubicBezTo>
                <a:cubicBezTo>
                  <a:pt x="1567582" y="29594"/>
                  <a:pt x="1520450" y="19995"/>
                  <a:pt x="1677725" y="25326"/>
                </a:cubicBezTo>
                <a:cubicBezTo>
                  <a:pt x="2368840" y="48754"/>
                  <a:pt x="1695679" y="20575"/>
                  <a:pt x="2170706" y="41228"/>
                </a:cubicBezTo>
                <a:cubicBezTo>
                  <a:pt x="2227880" y="60288"/>
                  <a:pt x="2156503" y="37171"/>
                  <a:pt x="2226365" y="57131"/>
                </a:cubicBezTo>
                <a:cubicBezTo>
                  <a:pt x="2234424" y="59433"/>
                  <a:pt x="2242000" y="63438"/>
                  <a:pt x="2250219" y="65082"/>
                </a:cubicBezTo>
                <a:cubicBezTo>
                  <a:pt x="2268596" y="68758"/>
                  <a:pt x="2287325" y="70383"/>
                  <a:pt x="2305878" y="73034"/>
                </a:cubicBezTo>
                <a:cubicBezTo>
                  <a:pt x="2321781" y="78335"/>
                  <a:pt x="2337324" y="84870"/>
                  <a:pt x="2353586" y="88936"/>
                </a:cubicBezTo>
                <a:cubicBezTo>
                  <a:pt x="2364188" y="91587"/>
                  <a:pt x="2374924" y="93748"/>
                  <a:pt x="2385391" y="96888"/>
                </a:cubicBezTo>
                <a:cubicBezTo>
                  <a:pt x="2401447" y="101705"/>
                  <a:pt x="2433099" y="112790"/>
                  <a:pt x="2433099" y="112790"/>
                </a:cubicBezTo>
                <a:lnTo>
                  <a:pt x="2480807" y="144595"/>
                </a:lnTo>
                <a:cubicBezTo>
                  <a:pt x="2488758" y="149896"/>
                  <a:pt x="2495595" y="157476"/>
                  <a:pt x="2504661" y="160498"/>
                </a:cubicBezTo>
                <a:lnTo>
                  <a:pt x="2528515" y="168449"/>
                </a:lnTo>
                <a:cubicBezTo>
                  <a:pt x="2554650" y="185874"/>
                  <a:pt x="2547417" y="184073"/>
                  <a:pt x="2576222" y="192303"/>
                </a:cubicBezTo>
                <a:cubicBezTo>
                  <a:pt x="2584707" y="194727"/>
                  <a:pt x="2621782" y="202595"/>
                  <a:pt x="2631881" y="208206"/>
                </a:cubicBezTo>
                <a:cubicBezTo>
                  <a:pt x="2631896" y="208214"/>
                  <a:pt x="2691509" y="247958"/>
                  <a:pt x="2703443" y="255914"/>
                </a:cubicBezTo>
                <a:cubicBezTo>
                  <a:pt x="2711394" y="261215"/>
                  <a:pt x="2720540" y="265059"/>
                  <a:pt x="2727297" y="271816"/>
                </a:cubicBezTo>
                <a:cubicBezTo>
                  <a:pt x="2780932" y="325451"/>
                  <a:pt x="2753669" y="312412"/>
                  <a:pt x="2798859" y="327475"/>
                </a:cubicBezTo>
                <a:cubicBezTo>
                  <a:pt x="2812832" y="369395"/>
                  <a:pt x="2797575" y="335476"/>
                  <a:pt x="2830664" y="375183"/>
                </a:cubicBezTo>
                <a:cubicBezTo>
                  <a:pt x="2836782" y="382524"/>
                  <a:pt x="2839375" y="392744"/>
                  <a:pt x="2846567" y="399037"/>
                </a:cubicBezTo>
                <a:cubicBezTo>
                  <a:pt x="2860951" y="411623"/>
                  <a:pt x="2878372" y="420240"/>
                  <a:pt x="2894275" y="430842"/>
                </a:cubicBezTo>
                <a:lnTo>
                  <a:pt x="2918128" y="446745"/>
                </a:lnTo>
                <a:cubicBezTo>
                  <a:pt x="2920779" y="454696"/>
                  <a:pt x="2920844" y="464054"/>
                  <a:pt x="2926080" y="470599"/>
                </a:cubicBezTo>
                <a:cubicBezTo>
                  <a:pt x="2932050" y="478061"/>
                  <a:pt x="2944869" y="478397"/>
                  <a:pt x="2949934" y="486501"/>
                </a:cubicBezTo>
                <a:cubicBezTo>
                  <a:pt x="2958818" y="500716"/>
                  <a:pt x="2960535" y="518306"/>
                  <a:pt x="2965836" y="534209"/>
                </a:cubicBezTo>
                <a:lnTo>
                  <a:pt x="2973788" y="558063"/>
                </a:lnTo>
                <a:lnTo>
                  <a:pt x="2989690" y="605771"/>
                </a:lnTo>
                <a:lnTo>
                  <a:pt x="2997641" y="629625"/>
                </a:lnTo>
                <a:cubicBezTo>
                  <a:pt x="2994991" y="656129"/>
                  <a:pt x="3001602" y="685314"/>
                  <a:pt x="2989690" y="709138"/>
                </a:cubicBezTo>
                <a:cubicBezTo>
                  <a:pt x="2985416" y="717685"/>
                  <a:pt x="2972593" y="699992"/>
                  <a:pt x="2965836" y="693235"/>
                </a:cubicBezTo>
                <a:cubicBezTo>
                  <a:pt x="2952883" y="680282"/>
                  <a:pt x="2946293" y="662770"/>
                  <a:pt x="2941982" y="645528"/>
                </a:cubicBezTo>
                <a:cubicBezTo>
                  <a:pt x="2938704" y="632417"/>
                  <a:pt x="2940075" y="617859"/>
                  <a:pt x="2934031" y="605771"/>
                </a:cubicBezTo>
                <a:cubicBezTo>
                  <a:pt x="2929002" y="595713"/>
                  <a:pt x="2918816" y="589116"/>
                  <a:pt x="2910177" y="581917"/>
                </a:cubicBezTo>
                <a:cubicBezTo>
                  <a:pt x="2886643" y="562305"/>
                  <a:pt x="2884830" y="565641"/>
                  <a:pt x="2854518" y="558063"/>
                </a:cubicBezTo>
                <a:cubicBezTo>
                  <a:pt x="2838881" y="534608"/>
                  <a:pt x="2837719" y="529487"/>
                  <a:pt x="2814761" y="510355"/>
                </a:cubicBezTo>
                <a:cubicBezTo>
                  <a:pt x="2807420" y="504237"/>
                  <a:pt x="2798859" y="499754"/>
                  <a:pt x="2790908" y="494453"/>
                </a:cubicBezTo>
                <a:cubicBezTo>
                  <a:pt x="2785607" y="486502"/>
                  <a:pt x="2782467" y="476569"/>
                  <a:pt x="2775005" y="470599"/>
                </a:cubicBezTo>
                <a:cubicBezTo>
                  <a:pt x="2764704" y="462358"/>
                  <a:pt x="2703928" y="454777"/>
                  <a:pt x="2703443" y="454696"/>
                </a:cubicBezTo>
                <a:cubicBezTo>
                  <a:pt x="2664797" y="428933"/>
                  <a:pt x="2672528" y="431065"/>
                  <a:pt x="2608028" y="414940"/>
                </a:cubicBezTo>
                <a:lnTo>
                  <a:pt x="2544417" y="399037"/>
                </a:lnTo>
                <a:cubicBezTo>
                  <a:pt x="2502906" y="371362"/>
                  <a:pt x="2539002" y="391054"/>
                  <a:pt x="2480807" y="375183"/>
                </a:cubicBezTo>
                <a:cubicBezTo>
                  <a:pt x="2464635" y="370773"/>
                  <a:pt x="2449002" y="364582"/>
                  <a:pt x="2433099" y="359281"/>
                </a:cubicBezTo>
                <a:cubicBezTo>
                  <a:pt x="2425148" y="356631"/>
                  <a:pt x="2417585" y="352163"/>
                  <a:pt x="2409245" y="351329"/>
                </a:cubicBezTo>
                <a:cubicBezTo>
                  <a:pt x="2382741" y="348679"/>
                  <a:pt x="2356135" y="346898"/>
                  <a:pt x="2329732" y="343378"/>
                </a:cubicBezTo>
                <a:cubicBezTo>
                  <a:pt x="2316336" y="341592"/>
                  <a:pt x="2303423" y="336772"/>
                  <a:pt x="2289975" y="335427"/>
                </a:cubicBezTo>
                <a:cubicBezTo>
                  <a:pt x="2248212" y="331251"/>
                  <a:pt x="2060372" y="321346"/>
                  <a:pt x="2027582" y="319524"/>
                </a:cubicBezTo>
                <a:cubicBezTo>
                  <a:pt x="2019631" y="316874"/>
                  <a:pt x="2011225" y="315321"/>
                  <a:pt x="2003728" y="311573"/>
                </a:cubicBezTo>
                <a:cubicBezTo>
                  <a:pt x="1995181" y="307299"/>
                  <a:pt x="1989381" y="296645"/>
                  <a:pt x="1979875" y="295670"/>
                </a:cubicBezTo>
                <a:cubicBezTo>
                  <a:pt x="1884811" y="285920"/>
                  <a:pt x="1693628" y="279768"/>
                  <a:pt x="1693628" y="279768"/>
                </a:cubicBezTo>
                <a:cubicBezTo>
                  <a:pt x="1670939" y="275230"/>
                  <a:pt x="1644517" y="270600"/>
                  <a:pt x="1622066" y="263865"/>
                </a:cubicBezTo>
                <a:cubicBezTo>
                  <a:pt x="1606010" y="259048"/>
                  <a:pt x="1590261" y="253263"/>
                  <a:pt x="1574358" y="247962"/>
                </a:cubicBezTo>
                <a:cubicBezTo>
                  <a:pt x="1566407" y="245312"/>
                  <a:pt x="1558878" y="240360"/>
                  <a:pt x="1550504" y="240011"/>
                </a:cubicBezTo>
                <a:lnTo>
                  <a:pt x="1359673" y="232060"/>
                </a:lnTo>
                <a:cubicBezTo>
                  <a:pt x="1304647" y="213716"/>
                  <a:pt x="1356041" y="228825"/>
                  <a:pt x="1248355" y="216157"/>
                </a:cubicBezTo>
                <a:cubicBezTo>
                  <a:pt x="1232343" y="214273"/>
                  <a:pt x="1216696" y="209735"/>
                  <a:pt x="1200647" y="208206"/>
                </a:cubicBezTo>
                <a:cubicBezTo>
                  <a:pt x="1048950" y="193758"/>
                  <a:pt x="819294" y="194794"/>
                  <a:pt x="699715" y="192303"/>
                </a:cubicBezTo>
                <a:cubicBezTo>
                  <a:pt x="675861" y="189653"/>
                  <a:pt x="651688" y="189059"/>
                  <a:pt x="628153" y="184352"/>
                </a:cubicBezTo>
                <a:cubicBezTo>
                  <a:pt x="611716" y="181065"/>
                  <a:pt x="597195" y="169119"/>
                  <a:pt x="580445" y="168449"/>
                </a:cubicBezTo>
                <a:lnTo>
                  <a:pt x="381662" y="160498"/>
                </a:lnTo>
                <a:cubicBezTo>
                  <a:pt x="373711" y="157848"/>
                  <a:pt x="366189" y="152547"/>
                  <a:pt x="357808" y="152547"/>
                </a:cubicBezTo>
                <a:cubicBezTo>
                  <a:pt x="341686" y="152547"/>
                  <a:pt x="326061" y="158218"/>
                  <a:pt x="310101" y="160498"/>
                </a:cubicBezTo>
                <a:cubicBezTo>
                  <a:pt x="288947" y="163520"/>
                  <a:pt x="267694" y="165799"/>
                  <a:pt x="246490" y="168449"/>
                </a:cubicBezTo>
                <a:cubicBezTo>
                  <a:pt x="238539" y="173750"/>
                  <a:pt x="231183" y="180078"/>
                  <a:pt x="222636" y="184352"/>
                </a:cubicBezTo>
                <a:cubicBezTo>
                  <a:pt x="215139" y="188100"/>
                  <a:pt x="206949" y="190418"/>
                  <a:pt x="198782" y="192303"/>
                </a:cubicBezTo>
                <a:cubicBezTo>
                  <a:pt x="172445" y="198381"/>
                  <a:pt x="144911" y="199659"/>
                  <a:pt x="119269" y="208206"/>
                </a:cubicBezTo>
                <a:lnTo>
                  <a:pt x="71561" y="224108"/>
                </a:lnTo>
                <a:cubicBezTo>
                  <a:pt x="63610" y="226758"/>
                  <a:pt x="55204" y="228312"/>
                  <a:pt x="47708" y="232060"/>
                </a:cubicBezTo>
                <a:lnTo>
                  <a:pt x="0" y="24796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p:cNvSpPr/>
          <p:nvPr/>
        </p:nvSpPr>
        <p:spPr>
          <a:xfrm>
            <a:off x="5587800" y="4725058"/>
            <a:ext cx="624323" cy="176982"/>
          </a:xfrm>
          <a:custGeom>
            <a:avLst/>
            <a:gdLst>
              <a:gd name="connsiteX0" fmla="*/ 8287 w 624323"/>
              <a:gd name="connsiteY0" fmla="*/ 165392 h 176982"/>
              <a:gd name="connsiteX1" fmla="*/ 48043 w 624323"/>
              <a:gd name="connsiteY1" fmla="*/ 133587 h 176982"/>
              <a:gd name="connsiteX2" fmla="*/ 71897 w 624323"/>
              <a:gd name="connsiteY2" fmla="*/ 109733 h 176982"/>
              <a:gd name="connsiteX3" fmla="*/ 119605 w 624323"/>
              <a:gd name="connsiteY3" fmla="*/ 77928 h 176982"/>
              <a:gd name="connsiteX4" fmla="*/ 143459 w 624323"/>
              <a:gd name="connsiteY4" fmla="*/ 54074 h 176982"/>
              <a:gd name="connsiteX5" fmla="*/ 191167 w 624323"/>
              <a:gd name="connsiteY5" fmla="*/ 38171 h 176982"/>
              <a:gd name="connsiteX6" fmla="*/ 366096 w 624323"/>
              <a:gd name="connsiteY6" fmla="*/ 22268 h 176982"/>
              <a:gd name="connsiteX7" fmla="*/ 493316 w 624323"/>
              <a:gd name="connsiteY7" fmla="*/ 14317 h 176982"/>
              <a:gd name="connsiteX8" fmla="*/ 612586 w 624323"/>
              <a:gd name="connsiteY8" fmla="*/ 14317 h 176982"/>
              <a:gd name="connsiteX9" fmla="*/ 604635 w 624323"/>
              <a:gd name="connsiteY9" fmla="*/ 101782 h 176982"/>
              <a:gd name="connsiteX10" fmla="*/ 501268 w 624323"/>
              <a:gd name="connsiteY10" fmla="*/ 109733 h 176982"/>
              <a:gd name="connsiteX11" fmla="*/ 453560 w 624323"/>
              <a:gd name="connsiteY11" fmla="*/ 117684 h 176982"/>
              <a:gd name="connsiteX12" fmla="*/ 350193 w 624323"/>
              <a:gd name="connsiteY12" fmla="*/ 125635 h 176982"/>
              <a:gd name="connsiteX13" fmla="*/ 302485 w 624323"/>
              <a:gd name="connsiteY13" fmla="*/ 157441 h 176982"/>
              <a:gd name="connsiteX14" fmla="*/ 278631 w 624323"/>
              <a:gd name="connsiteY14" fmla="*/ 165392 h 176982"/>
              <a:gd name="connsiteX15" fmla="*/ 222972 w 624323"/>
              <a:gd name="connsiteY15" fmla="*/ 173343 h 176982"/>
              <a:gd name="connsiteX16" fmla="*/ 8287 w 624323"/>
              <a:gd name="connsiteY16" fmla="*/ 165392 h 1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323" h="176982">
                <a:moveTo>
                  <a:pt x="8287" y="165392"/>
                </a:moveTo>
                <a:cubicBezTo>
                  <a:pt x="-20868" y="158766"/>
                  <a:pt x="35271" y="144762"/>
                  <a:pt x="48043" y="133587"/>
                </a:cubicBezTo>
                <a:cubicBezTo>
                  <a:pt x="56506" y="126182"/>
                  <a:pt x="63021" y="116637"/>
                  <a:pt x="71897" y="109733"/>
                </a:cubicBezTo>
                <a:cubicBezTo>
                  <a:pt x="86984" y="97999"/>
                  <a:pt x="106090" y="91443"/>
                  <a:pt x="119605" y="77928"/>
                </a:cubicBezTo>
                <a:cubicBezTo>
                  <a:pt x="127556" y="69977"/>
                  <a:pt x="133629" y="59535"/>
                  <a:pt x="143459" y="54074"/>
                </a:cubicBezTo>
                <a:cubicBezTo>
                  <a:pt x="158112" y="45933"/>
                  <a:pt x="175264" y="43472"/>
                  <a:pt x="191167" y="38171"/>
                </a:cubicBezTo>
                <a:cubicBezTo>
                  <a:pt x="263290" y="14130"/>
                  <a:pt x="204070" y="31527"/>
                  <a:pt x="366096" y="22268"/>
                </a:cubicBezTo>
                <a:lnTo>
                  <a:pt x="493316" y="14317"/>
                </a:lnTo>
                <a:cubicBezTo>
                  <a:pt x="525441" y="6286"/>
                  <a:pt x="589465" y="-13429"/>
                  <a:pt x="612586" y="14317"/>
                </a:cubicBezTo>
                <a:cubicBezTo>
                  <a:pt x="631327" y="36807"/>
                  <a:pt x="626862" y="82730"/>
                  <a:pt x="604635" y="101782"/>
                </a:cubicBezTo>
                <a:cubicBezTo>
                  <a:pt x="578397" y="124272"/>
                  <a:pt x="535724" y="107083"/>
                  <a:pt x="501268" y="109733"/>
                </a:cubicBezTo>
                <a:cubicBezTo>
                  <a:pt x="485365" y="112383"/>
                  <a:pt x="469593" y="115996"/>
                  <a:pt x="453560" y="117684"/>
                </a:cubicBezTo>
                <a:cubicBezTo>
                  <a:pt x="419192" y="121301"/>
                  <a:pt x="383613" y="116840"/>
                  <a:pt x="350193" y="125635"/>
                </a:cubicBezTo>
                <a:cubicBezTo>
                  <a:pt x="331710" y="130499"/>
                  <a:pt x="320617" y="151397"/>
                  <a:pt x="302485" y="157441"/>
                </a:cubicBezTo>
                <a:cubicBezTo>
                  <a:pt x="294534" y="160091"/>
                  <a:pt x="286850" y="163748"/>
                  <a:pt x="278631" y="165392"/>
                </a:cubicBezTo>
                <a:cubicBezTo>
                  <a:pt x="260254" y="169067"/>
                  <a:pt x="241643" y="171719"/>
                  <a:pt x="222972" y="173343"/>
                </a:cubicBezTo>
                <a:cubicBezTo>
                  <a:pt x="116315" y="182618"/>
                  <a:pt x="37442" y="172018"/>
                  <a:pt x="8287" y="16539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reeform 78"/>
          <p:cNvSpPr/>
          <p:nvPr/>
        </p:nvSpPr>
        <p:spPr>
          <a:xfrm>
            <a:off x="1383527" y="5022754"/>
            <a:ext cx="693873" cy="893016"/>
          </a:xfrm>
          <a:custGeom>
            <a:avLst/>
            <a:gdLst>
              <a:gd name="connsiteX0" fmla="*/ 0 w 693873"/>
              <a:gd name="connsiteY0" fmla="*/ 423889 h 893016"/>
              <a:gd name="connsiteX1" fmla="*/ 23854 w 693873"/>
              <a:gd name="connsiteY1" fmla="*/ 535208 h 893016"/>
              <a:gd name="connsiteX2" fmla="*/ 55659 w 693873"/>
              <a:gd name="connsiteY2" fmla="*/ 582916 h 893016"/>
              <a:gd name="connsiteX3" fmla="*/ 79513 w 693873"/>
              <a:gd name="connsiteY3" fmla="*/ 630623 h 893016"/>
              <a:gd name="connsiteX4" fmla="*/ 95416 w 693873"/>
              <a:gd name="connsiteY4" fmla="*/ 678331 h 893016"/>
              <a:gd name="connsiteX5" fmla="*/ 111318 w 693873"/>
              <a:gd name="connsiteY5" fmla="*/ 702185 h 893016"/>
              <a:gd name="connsiteX6" fmla="*/ 127221 w 693873"/>
              <a:gd name="connsiteY6" fmla="*/ 765796 h 893016"/>
              <a:gd name="connsiteX7" fmla="*/ 135172 w 693873"/>
              <a:gd name="connsiteY7" fmla="*/ 789649 h 893016"/>
              <a:gd name="connsiteX8" fmla="*/ 151075 w 693873"/>
              <a:gd name="connsiteY8" fmla="*/ 813503 h 893016"/>
              <a:gd name="connsiteX9" fmla="*/ 174929 w 693873"/>
              <a:gd name="connsiteY9" fmla="*/ 821455 h 893016"/>
              <a:gd name="connsiteX10" fmla="*/ 198783 w 693873"/>
              <a:gd name="connsiteY10" fmla="*/ 869163 h 893016"/>
              <a:gd name="connsiteX11" fmla="*/ 246490 w 693873"/>
              <a:gd name="connsiteY11" fmla="*/ 885065 h 893016"/>
              <a:gd name="connsiteX12" fmla="*/ 270344 w 693873"/>
              <a:gd name="connsiteY12" fmla="*/ 893016 h 893016"/>
              <a:gd name="connsiteX13" fmla="*/ 310101 w 693873"/>
              <a:gd name="connsiteY13" fmla="*/ 885065 h 893016"/>
              <a:gd name="connsiteX14" fmla="*/ 333955 w 693873"/>
              <a:gd name="connsiteY14" fmla="*/ 877114 h 893016"/>
              <a:gd name="connsiteX15" fmla="*/ 365760 w 693873"/>
              <a:gd name="connsiteY15" fmla="*/ 829406 h 893016"/>
              <a:gd name="connsiteX16" fmla="*/ 381663 w 693873"/>
              <a:gd name="connsiteY16" fmla="*/ 805552 h 893016"/>
              <a:gd name="connsiteX17" fmla="*/ 405516 w 693873"/>
              <a:gd name="connsiteY17" fmla="*/ 797601 h 893016"/>
              <a:gd name="connsiteX18" fmla="*/ 429370 w 693873"/>
              <a:gd name="connsiteY18" fmla="*/ 749893 h 893016"/>
              <a:gd name="connsiteX19" fmla="*/ 445273 w 693873"/>
              <a:gd name="connsiteY19" fmla="*/ 702185 h 893016"/>
              <a:gd name="connsiteX20" fmla="*/ 453224 w 693873"/>
              <a:gd name="connsiteY20" fmla="*/ 678331 h 893016"/>
              <a:gd name="connsiteX21" fmla="*/ 469127 w 693873"/>
              <a:gd name="connsiteY21" fmla="*/ 654477 h 893016"/>
              <a:gd name="connsiteX22" fmla="*/ 500932 w 693873"/>
              <a:gd name="connsiteY22" fmla="*/ 559062 h 893016"/>
              <a:gd name="connsiteX23" fmla="*/ 516835 w 693873"/>
              <a:gd name="connsiteY23" fmla="*/ 511354 h 893016"/>
              <a:gd name="connsiteX24" fmla="*/ 524786 w 693873"/>
              <a:gd name="connsiteY24" fmla="*/ 487500 h 893016"/>
              <a:gd name="connsiteX25" fmla="*/ 540689 w 693873"/>
              <a:gd name="connsiteY25" fmla="*/ 463646 h 893016"/>
              <a:gd name="connsiteX26" fmla="*/ 548640 w 693873"/>
              <a:gd name="connsiteY26" fmla="*/ 439792 h 893016"/>
              <a:gd name="connsiteX27" fmla="*/ 564543 w 693873"/>
              <a:gd name="connsiteY27" fmla="*/ 415938 h 893016"/>
              <a:gd name="connsiteX28" fmla="*/ 580445 w 693873"/>
              <a:gd name="connsiteY28" fmla="*/ 368230 h 893016"/>
              <a:gd name="connsiteX29" fmla="*/ 588396 w 693873"/>
              <a:gd name="connsiteY29" fmla="*/ 288717 h 893016"/>
              <a:gd name="connsiteX30" fmla="*/ 604299 w 693873"/>
              <a:gd name="connsiteY30" fmla="*/ 264863 h 893016"/>
              <a:gd name="connsiteX31" fmla="*/ 636104 w 693873"/>
              <a:gd name="connsiteY31" fmla="*/ 153545 h 893016"/>
              <a:gd name="connsiteX32" fmla="*/ 652007 w 693873"/>
              <a:gd name="connsiteY32" fmla="*/ 129691 h 893016"/>
              <a:gd name="connsiteX33" fmla="*/ 659958 w 693873"/>
              <a:gd name="connsiteY33" fmla="*/ 105837 h 893016"/>
              <a:gd name="connsiteX34" fmla="*/ 683812 w 693873"/>
              <a:gd name="connsiteY34" fmla="*/ 58129 h 893016"/>
              <a:gd name="connsiteX35" fmla="*/ 691763 w 693873"/>
              <a:gd name="connsiteY35" fmla="*/ 2470 h 893016"/>
              <a:gd name="connsiteX36" fmla="*/ 667910 w 693873"/>
              <a:gd name="connsiteY36" fmla="*/ 18373 h 893016"/>
              <a:gd name="connsiteX37" fmla="*/ 636104 w 693873"/>
              <a:gd name="connsiteY37" fmla="*/ 58129 h 893016"/>
              <a:gd name="connsiteX38" fmla="*/ 604299 w 693873"/>
              <a:gd name="connsiteY38" fmla="*/ 105837 h 893016"/>
              <a:gd name="connsiteX39" fmla="*/ 588396 w 693873"/>
              <a:gd name="connsiteY39" fmla="*/ 129691 h 893016"/>
              <a:gd name="connsiteX40" fmla="*/ 564543 w 693873"/>
              <a:gd name="connsiteY40" fmla="*/ 161496 h 893016"/>
              <a:gd name="connsiteX41" fmla="*/ 556591 w 693873"/>
              <a:gd name="connsiteY41" fmla="*/ 185350 h 893016"/>
              <a:gd name="connsiteX42" fmla="*/ 540689 w 693873"/>
              <a:gd name="connsiteY42" fmla="*/ 209204 h 893016"/>
              <a:gd name="connsiteX43" fmla="*/ 524786 w 693873"/>
              <a:gd name="connsiteY43" fmla="*/ 264863 h 893016"/>
              <a:gd name="connsiteX44" fmla="*/ 500932 w 693873"/>
              <a:gd name="connsiteY44" fmla="*/ 280766 h 893016"/>
              <a:gd name="connsiteX45" fmla="*/ 485030 w 693873"/>
              <a:gd name="connsiteY45" fmla="*/ 328474 h 893016"/>
              <a:gd name="connsiteX46" fmla="*/ 469127 w 693873"/>
              <a:gd name="connsiteY46" fmla="*/ 447743 h 893016"/>
              <a:gd name="connsiteX47" fmla="*/ 453224 w 693873"/>
              <a:gd name="connsiteY47" fmla="*/ 471597 h 893016"/>
              <a:gd name="connsiteX48" fmla="*/ 405516 w 693873"/>
              <a:gd name="connsiteY48" fmla="*/ 495451 h 893016"/>
              <a:gd name="connsiteX49" fmla="*/ 373711 w 693873"/>
              <a:gd name="connsiteY49" fmla="*/ 567013 h 893016"/>
              <a:gd name="connsiteX50" fmla="*/ 349857 w 693873"/>
              <a:gd name="connsiteY50" fmla="*/ 582916 h 893016"/>
              <a:gd name="connsiteX51" fmla="*/ 333955 w 693873"/>
              <a:gd name="connsiteY51" fmla="*/ 630623 h 893016"/>
              <a:gd name="connsiteX52" fmla="*/ 286247 w 693873"/>
              <a:gd name="connsiteY52" fmla="*/ 670380 h 893016"/>
              <a:gd name="connsiteX53" fmla="*/ 262393 w 693873"/>
              <a:gd name="connsiteY53" fmla="*/ 678331 h 893016"/>
              <a:gd name="connsiteX54" fmla="*/ 206734 w 693873"/>
              <a:gd name="connsiteY54" fmla="*/ 670380 h 893016"/>
              <a:gd name="connsiteX55" fmla="*/ 159026 w 693873"/>
              <a:gd name="connsiteY55" fmla="*/ 638575 h 893016"/>
              <a:gd name="connsiteX56" fmla="*/ 135172 w 693873"/>
              <a:gd name="connsiteY56" fmla="*/ 630623 h 893016"/>
              <a:gd name="connsiteX57" fmla="*/ 103367 w 693873"/>
              <a:gd name="connsiteY57" fmla="*/ 590867 h 893016"/>
              <a:gd name="connsiteX58" fmla="*/ 87464 w 693873"/>
              <a:gd name="connsiteY58" fmla="*/ 543159 h 893016"/>
              <a:gd name="connsiteX59" fmla="*/ 47708 w 693873"/>
              <a:gd name="connsiteY59" fmla="*/ 463646 h 893016"/>
              <a:gd name="connsiteX60" fmla="*/ 0 w 693873"/>
              <a:gd name="connsiteY60" fmla="*/ 423889 h 89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93873" h="893016">
                <a:moveTo>
                  <a:pt x="0" y="423889"/>
                </a:moveTo>
                <a:cubicBezTo>
                  <a:pt x="3365" y="450808"/>
                  <a:pt x="6422" y="509060"/>
                  <a:pt x="23854" y="535208"/>
                </a:cubicBezTo>
                <a:lnTo>
                  <a:pt x="55659" y="582916"/>
                </a:lnTo>
                <a:cubicBezTo>
                  <a:pt x="84655" y="669904"/>
                  <a:pt x="38411" y="538145"/>
                  <a:pt x="79513" y="630623"/>
                </a:cubicBezTo>
                <a:cubicBezTo>
                  <a:pt x="86321" y="645941"/>
                  <a:pt x="86118" y="664383"/>
                  <a:pt x="95416" y="678331"/>
                </a:cubicBezTo>
                <a:cubicBezTo>
                  <a:pt x="100717" y="686282"/>
                  <a:pt x="107044" y="693638"/>
                  <a:pt x="111318" y="702185"/>
                </a:cubicBezTo>
                <a:cubicBezTo>
                  <a:pt x="120408" y="720366"/>
                  <a:pt x="122683" y="747642"/>
                  <a:pt x="127221" y="765796"/>
                </a:cubicBezTo>
                <a:cubicBezTo>
                  <a:pt x="129254" y="773927"/>
                  <a:pt x="131424" y="782153"/>
                  <a:pt x="135172" y="789649"/>
                </a:cubicBezTo>
                <a:cubicBezTo>
                  <a:pt x="139446" y="798196"/>
                  <a:pt x="143613" y="807533"/>
                  <a:pt x="151075" y="813503"/>
                </a:cubicBezTo>
                <a:cubicBezTo>
                  <a:pt x="157620" y="818739"/>
                  <a:pt x="166978" y="818804"/>
                  <a:pt x="174929" y="821455"/>
                </a:cubicBezTo>
                <a:cubicBezTo>
                  <a:pt x="179262" y="834453"/>
                  <a:pt x="185802" y="861050"/>
                  <a:pt x="198783" y="869163"/>
                </a:cubicBezTo>
                <a:cubicBezTo>
                  <a:pt x="212998" y="878047"/>
                  <a:pt x="230588" y="879764"/>
                  <a:pt x="246490" y="885065"/>
                </a:cubicBezTo>
                <a:lnTo>
                  <a:pt x="270344" y="893016"/>
                </a:lnTo>
                <a:cubicBezTo>
                  <a:pt x="283596" y="890366"/>
                  <a:pt x="296990" y="888343"/>
                  <a:pt x="310101" y="885065"/>
                </a:cubicBezTo>
                <a:cubicBezTo>
                  <a:pt x="318232" y="883032"/>
                  <a:pt x="328028" y="883041"/>
                  <a:pt x="333955" y="877114"/>
                </a:cubicBezTo>
                <a:cubicBezTo>
                  <a:pt x="347470" y="863599"/>
                  <a:pt x="355158" y="845309"/>
                  <a:pt x="365760" y="829406"/>
                </a:cubicBezTo>
                <a:cubicBezTo>
                  <a:pt x="371061" y="821455"/>
                  <a:pt x="372597" y="808574"/>
                  <a:pt x="381663" y="805552"/>
                </a:cubicBezTo>
                <a:lnTo>
                  <a:pt x="405516" y="797601"/>
                </a:lnTo>
                <a:cubicBezTo>
                  <a:pt x="434521" y="710594"/>
                  <a:pt x="388261" y="842388"/>
                  <a:pt x="429370" y="749893"/>
                </a:cubicBezTo>
                <a:cubicBezTo>
                  <a:pt x="436178" y="734575"/>
                  <a:pt x="439972" y="718088"/>
                  <a:pt x="445273" y="702185"/>
                </a:cubicBezTo>
                <a:cubicBezTo>
                  <a:pt x="447923" y="694234"/>
                  <a:pt x="448575" y="685305"/>
                  <a:pt x="453224" y="678331"/>
                </a:cubicBezTo>
                <a:lnTo>
                  <a:pt x="469127" y="654477"/>
                </a:lnTo>
                <a:lnTo>
                  <a:pt x="500932" y="559062"/>
                </a:lnTo>
                <a:lnTo>
                  <a:pt x="516835" y="511354"/>
                </a:lnTo>
                <a:cubicBezTo>
                  <a:pt x="519485" y="503403"/>
                  <a:pt x="520137" y="494474"/>
                  <a:pt x="524786" y="487500"/>
                </a:cubicBezTo>
                <a:lnTo>
                  <a:pt x="540689" y="463646"/>
                </a:lnTo>
                <a:cubicBezTo>
                  <a:pt x="543339" y="455695"/>
                  <a:pt x="544892" y="447289"/>
                  <a:pt x="548640" y="439792"/>
                </a:cubicBezTo>
                <a:cubicBezTo>
                  <a:pt x="552914" y="431245"/>
                  <a:pt x="560662" y="424671"/>
                  <a:pt x="564543" y="415938"/>
                </a:cubicBezTo>
                <a:cubicBezTo>
                  <a:pt x="571351" y="400620"/>
                  <a:pt x="580445" y="368230"/>
                  <a:pt x="580445" y="368230"/>
                </a:cubicBezTo>
                <a:cubicBezTo>
                  <a:pt x="583095" y="341726"/>
                  <a:pt x="582407" y="314671"/>
                  <a:pt x="588396" y="288717"/>
                </a:cubicBezTo>
                <a:cubicBezTo>
                  <a:pt x="590545" y="279405"/>
                  <a:pt x="601033" y="273844"/>
                  <a:pt x="604299" y="264863"/>
                </a:cubicBezTo>
                <a:cubicBezTo>
                  <a:pt x="608538" y="253207"/>
                  <a:pt x="625355" y="169668"/>
                  <a:pt x="636104" y="153545"/>
                </a:cubicBezTo>
                <a:lnTo>
                  <a:pt x="652007" y="129691"/>
                </a:lnTo>
                <a:cubicBezTo>
                  <a:pt x="654657" y="121740"/>
                  <a:pt x="656210" y="113334"/>
                  <a:pt x="659958" y="105837"/>
                </a:cubicBezTo>
                <a:cubicBezTo>
                  <a:pt x="690786" y="44182"/>
                  <a:pt x="663827" y="118086"/>
                  <a:pt x="683812" y="58129"/>
                </a:cubicBezTo>
                <a:cubicBezTo>
                  <a:pt x="686462" y="39576"/>
                  <a:pt x="698723" y="19871"/>
                  <a:pt x="691763" y="2470"/>
                </a:cubicBezTo>
                <a:cubicBezTo>
                  <a:pt x="688214" y="-6403"/>
                  <a:pt x="673880" y="10911"/>
                  <a:pt x="667910" y="18373"/>
                </a:cubicBezTo>
                <a:cubicBezTo>
                  <a:pt x="624021" y="73235"/>
                  <a:pt x="704459" y="12561"/>
                  <a:pt x="636104" y="58129"/>
                </a:cubicBezTo>
                <a:lnTo>
                  <a:pt x="604299" y="105837"/>
                </a:lnTo>
                <a:cubicBezTo>
                  <a:pt x="598998" y="113788"/>
                  <a:pt x="594130" y="122046"/>
                  <a:pt x="588396" y="129691"/>
                </a:cubicBezTo>
                <a:lnTo>
                  <a:pt x="564543" y="161496"/>
                </a:lnTo>
                <a:cubicBezTo>
                  <a:pt x="561892" y="169447"/>
                  <a:pt x="560339" y="177853"/>
                  <a:pt x="556591" y="185350"/>
                </a:cubicBezTo>
                <a:cubicBezTo>
                  <a:pt x="552317" y="193897"/>
                  <a:pt x="544453" y="200420"/>
                  <a:pt x="540689" y="209204"/>
                </a:cubicBezTo>
                <a:cubicBezTo>
                  <a:pt x="539372" y="212276"/>
                  <a:pt x="529544" y="258915"/>
                  <a:pt x="524786" y="264863"/>
                </a:cubicBezTo>
                <a:cubicBezTo>
                  <a:pt x="518816" y="272325"/>
                  <a:pt x="508883" y="275465"/>
                  <a:pt x="500932" y="280766"/>
                </a:cubicBezTo>
                <a:cubicBezTo>
                  <a:pt x="495631" y="296669"/>
                  <a:pt x="486422" y="311769"/>
                  <a:pt x="485030" y="328474"/>
                </a:cubicBezTo>
                <a:cubicBezTo>
                  <a:pt x="483254" y="349783"/>
                  <a:pt x="485365" y="415266"/>
                  <a:pt x="469127" y="447743"/>
                </a:cubicBezTo>
                <a:cubicBezTo>
                  <a:pt x="464853" y="456290"/>
                  <a:pt x="459981" y="464840"/>
                  <a:pt x="453224" y="471597"/>
                </a:cubicBezTo>
                <a:cubicBezTo>
                  <a:pt x="437809" y="487012"/>
                  <a:pt x="424918" y="488984"/>
                  <a:pt x="405516" y="495451"/>
                </a:cubicBezTo>
                <a:cubicBezTo>
                  <a:pt x="397642" y="519073"/>
                  <a:pt x="392613" y="548111"/>
                  <a:pt x="373711" y="567013"/>
                </a:cubicBezTo>
                <a:cubicBezTo>
                  <a:pt x="366954" y="573770"/>
                  <a:pt x="357808" y="577615"/>
                  <a:pt x="349857" y="582916"/>
                </a:cubicBezTo>
                <a:cubicBezTo>
                  <a:pt x="344556" y="598818"/>
                  <a:pt x="345808" y="618770"/>
                  <a:pt x="333955" y="630623"/>
                </a:cubicBezTo>
                <a:cubicBezTo>
                  <a:pt x="316371" y="648207"/>
                  <a:pt x="308386" y="659310"/>
                  <a:pt x="286247" y="670380"/>
                </a:cubicBezTo>
                <a:cubicBezTo>
                  <a:pt x="278750" y="674128"/>
                  <a:pt x="270344" y="675681"/>
                  <a:pt x="262393" y="678331"/>
                </a:cubicBezTo>
                <a:cubicBezTo>
                  <a:pt x="243840" y="675681"/>
                  <a:pt x="224226" y="677108"/>
                  <a:pt x="206734" y="670380"/>
                </a:cubicBezTo>
                <a:cubicBezTo>
                  <a:pt x="188895" y="663519"/>
                  <a:pt x="177158" y="644619"/>
                  <a:pt x="159026" y="638575"/>
                </a:cubicBezTo>
                <a:lnTo>
                  <a:pt x="135172" y="630623"/>
                </a:lnTo>
                <a:cubicBezTo>
                  <a:pt x="106176" y="543631"/>
                  <a:pt x="154744" y="673069"/>
                  <a:pt x="103367" y="590867"/>
                </a:cubicBezTo>
                <a:cubicBezTo>
                  <a:pt x="94483" y="576652"/>
                  <a:pt x="91529" y="559421"/>
                  <a:pt x="87464" y="543159"/>
                </a:cubicBezTo>
                <a:cubicBezTo>
                  <a:pt x="77985" y="505241"/>
                  <a:pt x="85925" y="476385"/>
                  <a:pt x="47708" y="463646"/>
                </a:cubicBezTo>
                <a:cubicBezTo>
                  <a:pt x="40165" y="461132"/>
                  <a:pt x="31805" y="463646"/>
                  <a:pt x="0" y="423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Freeform 79"/>
          <p:cNvSpPr/>
          <p:nvPr/>
        </p:nvSpPr>
        <p:spPr>
          <a:xfrm>
            <a:off x="4953247" y="4922106"/>
            <a:ext cx="652075" cy="1033670"/>
          </a:xfrm>
          <a:custGeom>
            <a:avLst/>
            <a:gdLst>
              <a:gd name="connsiteX0" fmla="*/ 68 w 652075"/>
              <a:gd name="connsiteY0" fmla="*/ 318052 h 1033670"/>
              <a:gd name="connsiteX1" fmla="*/ 23922 w 652075"/>
              <a:gd name="connsiteY1" fmla="*/ 357809 h 1033670"/>
              <a:gd name="connsiteX2" fmla="*/ 31874 w 652075"/>
              <a:gd name="connsiteY2" fmla="*/ 381663 h 1033670"/>
              <a:gd name="connsiteX3" fmla="*/ 55727 w 652075"/>
              <a:gd name="connsiteY3" fmla="*/ 429370 h 1033670"/>
              <a:gd name="connsiteX4" fmla="*/ 63679 w 652075"/>
              <a:gd name="connsiteY4" fmla="*/ 500932 h 1033670"/>
              <a:gd name="connsiteX5" fmla="*/ 119338 w 652075"/>
              <a:gd name="connsiteY5" fmla="*/ 572494 h 1033670"/>
              <a:gd name="connsiteX6" fmla="*/ 135240 w 652075"/>
              <a:gd name="connsiteY6" fmla="*/ 620202 h 1033670"/>
              <a:gd name="connsiteX7" fmla="*/ 143192 w 652075"/>
              <a:gd name="connsiteY7" fmla="*/ 644056 h 1033670"/>
              <a:gd name="connsiteX8" fmla="*/ 174997 w 652075"/>
              <a:gd name="connsiteY8" fmla="*/ 691763 h 1033670"/>
              <a:gd name="connsiteX9" fmla="*/ 190900 w 652075"/>
              <a:gd name="connsiteY9" fmla="*/ 747423 h 1033670"/>
              <a:gd name="connsiteX10" fmla="*/ 214754 w 652075"/>
              <a:gd name="connsiteY10" fmla="*/ 818984 h 1033670"/>
              <a:gd name="connsiteX11" fmla="*/ 230656 w 652075"/>
              <a:gd name="connsiteY11" fmla="*/ 866692 h 1033670"/>
              <a:gd name="connsiteX12" fmla="*/ 238607 w 652075"/>
              <a:gd name="connsiteY12" fmla="*/ 890546 h 1033670"/>
              <a:gd name="connsiteX13" fmla="*/ 262461 w 652075"/>
              <a:gd name="connsiteY13" fmla="*/ 906449 h 1033670"/>
              <a:gd name="connsiteX14" fmla="*/ 294267 w 652075"/>
              <a:gd name="connsiteY14" fmla="*/ 978010 h 1033670"/>
              <a:gd name="connsiteX15" fmla="*/ 326072 w 652075"/>
              <a:gd name="connsiteY15" fmla="*/ 1001864 h 1033670"/>
              <a:gd name="connsiteX16" fmla="*/ 373780 w 652075"/>
              <a:gd name="connsiteY16" fmla="*/ 1033670 h 1033670"/>
              <a:gd name="connsiteX17" fmla="*/ 413536 w 652075"/>
              <a:gd name="connsiteY17" fmla="*/ 1025718 h 1033670"/>
              <a:gd name="connsiteX18" fmla="*/ 429439 w 652075"/>
              <a:gd name="connsiteY18" fmla="*/ 1001864 h 1033670"/>
              <a:gd name="connsiteX19" fmla="*/ 453293 w 652075"/>
              <a:gd name="connsiteY19" fmla="*/ 985962 h 1033670"/>
              <a:gd name="connsiteX20" fmla="*/ 485098 w 652075"/>
              <a:gd name="connsiteY20" fmla="*/ 938254 h 1033670"/>
              <a:gd name="connsiteX21" fmla="*/ 501000 w 652075"/>
              <a:gd name="connsiteY21" fmla="*/ 914400 h 1033670"/>
              <a:gd name="connsiteX22" fmla="*/ 508952 w 652075"/>
              <a:gd name="connsiteY22" fmla="*/ 890546 h 1033670"/>
              <a:gd name="connsiteX23" fmla="*/ 532806 w 652075"/>
              <a:gd name="connsiteY23" fmla="*/ 795130 h 1033670"/>
              <a:gd name="connsiteX24" fmla="*/ 540757 w 652075"/>
              <a:gd name="connsiteY24" fmla="*/ 771277 h 1033670"/>
              <a:gd name="connsiteX25" fmla="*/ 572562 w 652075"/>
              <a:gd name="connsiteY25" fmla="*/ 723569 h 1033670"/>
              <a:gd name="connsiteX26" fmla="*/ 588465 w 652075"/>
              <a:gd name="connsiteY26" fmla="*/ 699715 h 1033670"/>
              <a:gd name="connsiteX27" fmla="*/ 596416 w 652075"/>
              <a:gd name="connsiteY27" fmla="*/ 620202 h 1033670"/>
              <a:gd name="connsiteX28" fmla="*/ 612319 w 652075"/>
              <a:gd name="connsiteY28" fmla="*/ 492981 h 1033670"/>
              <a:gd name="connsiteX29" fmla="*/ 596416 w 652075"/>
              <a:gd name="connsiteY29" fmla="*/ 254442 h 1033670"/>
              <a:gd name="connsiteX30" fmla="*/ 604367 w 652075"/>
              <a:gd name="connsiteY30" fmla="*/ 174929 h 1033670"/>
              <a:gd name="connsiteX31" fmla="*/ 620270 w 652075"/>
              <a:gd name="connsiteY31" fmla="*/ 39757 h 1033670"/>
              <a:gd name="connsiteX32" fmla="*/ 628221 w 652075"/>
              <a:gd name="connsiteY32" fmla="*/ 7951 h 1033670"/>
              <a:gd name="connsiteX33" fmla="*/ 652075 w 652075"/>
              <a:gd name="connsiteY33" fmla="*/ 0 h 1033670"/>
              <a:gd name="connsiteX34" fmla="*/ 604367 w 652075"/>
              <a:gd name="connsiteY34" fmla="*/ 39757 h 1033670"/>
              <a:gd name="connsiteX35" fmla="*/ 564611 w 652075"/>
              <a:gd name="connsiteY35" fmla="*/ 79513 h 1033670"/>
              <a:gd name="connsiteX36" fmla="*/ 548708 w 652075"/>
              <a:gd name="connsiteY36" fmla="*/ 111318 h 1033670"/>
              <a:gd name="connsiteX37" fmla="*/ 532806 w 652075"/>
              <a:gd name="connsiteY37" fmla="*/ 135172 h 1033670"/>
              <a:gd name="connsiteX38" fmla="*/ 524854 w 652075"/>
              <a:gd name="connsiteY38" fmla="*/ 159026 h 1033670"/>
              <a:gd name="connsiteX39" fmla="*/ 501000 w 652075"/>
              <a:gd name="connsiteY39" fmla="*/ 198783 h 1033670"/>
              <a:gd name="connsiteX40" fmla="*/ 477147 w 652075"/>
              <a:gd name="connsiteY40" fmla="*/ 254442 h 1033670"/>
              <a:gd name="connsiteX41" fmla="*/ 469195 w 652075"/>
              <a:gd name="connsiteY41" fmla="*/ 445273 h 1033670"/>
              <a:gd name="connsiteX42" fmla="*/ 461244 w 652075"/>
              <a:gd name="connsiteY42" fmla="*/ 469127 h 1033670"/>
              <a:gd name="connsiteX43" fmla="*/ 453293 w 652075"/>
              <a:gd name="connsiteY43" fmla="*/ 675861 h 1033670"/>
              <a:gd name="connsiteX44" fmla="*/ 437390 w 652075"/>
              <a:gd name="connsiteY44" fmla="*/ 723569 h 1033670"/>
              <a:gd name="connsiteX45" fmla="*/ 405585 w 652075"/>
              <a:gd name="connsiteY45" fmla="*/ 763325 h 1033670"/>
              <a:gd name="connsiteX46" fmla="*/ 357877 w 652075"/>
              <a:gd name="connsiteY46" fmla="*/ 779228 h 1033670"/>
              <a:gd name="connsiteX47" fmla="*/ 310169 w 652075"/>
              <a:gd name="connsiteY47" fmla="*/ 763325 h 1033670"/>
              <a:gd name="connsiteX48" fmla="*/ 286315 w 652075"/>
              <a:gd name="connsiteY48" fmla="*/ 755374 h 1033670"/>
              <a:gd name="connsiteX49" fmla="*/ 246559 w 652075"/>
              <a:gd name="connsiteY49" fmla="*/ 723569 h 1033670"/>
              <a:gd name="connsiteX50" fmla="*/ 230656 w 652075"/>
              <a:gd name="connsiteY50" fmla="*/ 699715 h 1033670"/>
              <a:gd name="connsiteX51" fmla="*/ 206802 w 652075"/>
              <a:gd name="connsiteY51" fmla="*/ 683812 h 1033670"/>
              <a:gd name="connsiteX52" fmla="*/ 174997 w 652075"/>
              <a:gd name="connsiteY52" fmla="*/ 636104 h 1033670"/>
              <a:gd name="connsiteX53" fmla="*/ 167046 w 652075"/>
              <a:gd name="connsiteY53" fmla="*/ 612250 h 1033670"/>
              <a:gd name="connsiteX54" fmla="*/ 127289 w 652075"/>
              <a:gd name="connsiteY54" fmla="*/ 564543 h 1033670"/>
              <a:gd name="connsiteX55" fmla="*/ 119338 w 652075"/>
              <a:gd name="connsiteY55" fmla="*/ 540689 h 1033670"/>
              <a:gd name="connsiteX56" fmla="*/ 95484 w 652075"/>
              <a:gd name="connsiteY56" fmla="*/ 532737 h 1033670"/>
              <a:gd name="connsiteX57" fmla="*/ 79581 w 652075"/>
              <a:gd name="connsiteY57" fmla="*/ 508883 h 1033670"/>
              <a:gd name="connsiteX58" fmla="*/ 103435 w 652075"/>
              <a:gd name="connsiteY58" fmla="*/ 524786 h 1033670"/>
              <a:gd name="connsiteX59" fmla="*/ 143192 w 652075"/>
              <a:gd name="connsiteY59" fmla="*/ 564543 h 1033670"/>
              <a:gd name="connsiteX60" fmla="*/ 159094 w 652075"/>
              <a:gd name="connsiteY60" fmla="*/ 588397 h 1033670"/>
              <a:gd name="connsiteX61" fmla="*/ 182948 w 652075"/>
              <a:gd name="connsiteY61" fmla="*/ 604299 h 1033670"/>
              <a:gd name="connsiteX62" fmla="*/ 206802 w 652075"/>
              <a:gd name="connsiteY62" fmla="*/ 628153 h 1033670"/>
              <a:gd name="connsiteX63" fmla="*/ 222705 w 652075"/>
              <a:gd name="connsiteY63" fmla="*/ 652007 h 1033670"/>
              <a:gd name="connsiteX64" fmla="*/ 254510 w 652075"/>
              <a:gd name="connsiteY64" fmla="*/ 667910 h 1033670"/>
              <a:gd name="connsiteX65" fmla="*/ 278364 w 652075"/>
              <a:gd name="connsiteY65" fmla="*/ 691763 h 1033670"/>
              <a:gd name="connsiteX66" fmla="*/ 254510 w 652075"/>
              <a:gd name="connsiteY66" fmla="*/ 707666 h 1033670"/>
              <a:gd name="connsiteX67" fmla="*/ 198851 w 652075"/>
              <a:gd name="connsiteY67" fmla="*/ 667910 h 1033670"/>
              <a:gd name="connsiteX68" fmla="*/ 190900 w 652075"/>
              <a:gd name="connsiteY68" fmla="*/ 644056 h 1033670"/>
              <a:gd name="connsiteX69" fmla="*/ 143192 w 652075"/>
              <a:gd name="connsiteY69" fmla="*/ 612250 h 1033670"/>
              <a:gd name="connsiteX70" fmla="*/ 127289 w 652075"/>
              <a:gd name="connsiteY70" fmla="*/ 564543 h 1033670"/>
              <a:gd name="connsiteX71" fmla="*/ 79581 w 652075"/>
              <a:gd name="connsiteY71" fmla="*/ 524786 h 1033670"/>
              <a:gd name="connsiteX72" fmla="*/ 47776 w 652075"/>
              <a:gd name="connsiteY72" fmla="*/ 477078 h 1033670"/>
              <a:gd name="connsiteX73" fmla="*/ 39825 w 652075"/>
              <a:gd name="connsiteY73" fmla="*/ 429370 h 1033670"/>
              <a:gd name="connsiteX74" fmla="*/ 31874 w 652075"/>
              <a:gd name="connsiteY74" fmla="*/ 349857 h 1033670"/>
              <a:gd name="connsiteX75" fmla="*/ 68 w 652075"/>
              <a:gd name="connsiteY75" fmla="*/ 318052 h 103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2075" h="1033670">
                <a:moveTo>
                  <a:pt x="68" y="318052"/>
                </a:moveTo>
                <a:cubicBezTo>
                  <a:pt x="-1257" y="319377"/>
                  <a:pt x="17010" y="343986"/>
                  <a:pt x="23922" y="357809"/>
                </a:cubicBezTo>
                <a:cubicBezTo>
                  <a:pt x="27670" y="365306"/>
                  <a:pt x="28126" y="374166"/>
                  <a:pt x="31874" y="381663"/>
                </a:cubicBezTo>
                <a:cubicBezTo>
                  <a:pt x="62699" y="443313"/>
                  <a:pt x="35743" y="369419"/>
                  <a:pt x="55727" y="429370"/>
                </a:cubicBezTo>
                <a:cubicBezTo>
                  <a:pt x="58378" y="453224"/>
                  <a:pt x="56089" y="478163"/>
                  <a:pt x="63679" y="500932"/>
                </a:cubicBezTo>
                <a:cubicBezTo>
                  <a:pt x="73190" y="529465"/>
                  <a:pt x="98756" y="551912"/>
                  <a:pt x="119338" y="572494"/>
                </a:cubicBezTo>
                <a:lnTo>
                  <a:pt x="135240" y="620202"/>
                </a:lnTo>
                <a:cubicBezTo>
                  <a:pt x="137890" y="628153"/>
                  <a:pt x="138543" y="637082"/>
                  <a:pt x="143192" y="644056"/>
                </a:cubicBezTo>
                <a:lnTo>
                  <a:pt x="174997" y="691763"/>
                </a:lnTo>
                <a:cubicBezTo>
                  <a:pt x="201720" y="771937"/>
                  <a:pt x="160944" y="647570"/>
                  <a:pt x="190900" y="747423"/>
                </a:cubicBezTo>
                <a:cubicBezTo>
                  <a:pt x="190922" y="747496"/>
                  <a:pt x="210766" y="807021"/>
                  <a:pt x="214754" y="818984"/>
                </a:cubicBezTo>
                <a:lnTo>
                  <a:pt x="230656" y="866692"/>
                </a:lnTo>
                <a:cubicBezTo>
                  <a:pt x="233306" y="874643"/>
                  <a:pt x="231633" y="885897"/>
                  <a:pt x="238607" y="890546"/>
                </a:cubicBezTo>
                <a:lnTo>
                  <a:pt x="262461" y="906449"/>
                </a:lnTo>
                <a:cubicBezTo>
                  <a:pt x="270335" y="930072"/>
                  <a:pt x="275365" y="959108"/>
                  <a:pt x="294267" y="978010"/>
                </a:cubicBezTo>
                <a:cubicBezTo>
                  <a:pt x="303638" y="987381"/>
                  <a:pt x="316010" y="993240"/>
                  <a:pt x="326072" y="1001864"/>
                </a:cubicBezTo>
                <a:cubicBezTo>
                  <a:pt x="363975" y="1034352"/>
                  <a:pt x="333204" y="1020144"/>
                  <a:pt x="373780" y="1033670"/>
                </a:cubicBezTo>
                <a:cubicBezTo>
                  <a:pt x="387032" y="1031019"/>
                  <a:pt x="401802" y="1032423"/>
                  <a:pt x="413536" y="1025718"/>
                </a:cubicBezTo>
                <a:cubicBezTo>
                  <a:pt x="421833" y="1020977"/>
                  <a:pt x="422682" y="1008621"/>
                  <a:pt x="429439" y="1001864"/>
                </a:cubicBezTo>
                <a:cubicBezTo>
                  <a:pt x="436196" y="995107"/>
                  <a:pt x="445342" y="991263"/>
                  <a:pt x="453293" y="985962"/>
                </a:cubicBezTo>
                <a:lnTo>
                  <a:pt x="485098" y="938254"/>
                </a:lnTo>
                <a:cubicBezTo>
                  <a:pt x="490399" y="930303"/>
                  <a:pt x="497978" y="923466"/>
                  <a:pt x="501000" y="914400"/>
                </a:cubicBezTo>
                <a:lnTo>
                  <a:pt x="508952" y="890546"/>
                </a:lnTo>
                <a:cubicBezTo>
                  <a:pt x="519659" y="826302"/>
                  <a:pt x="511805" y="858134"/>
                  <a:pt x="532806" y="795130"/>
                </a:cubicBezTo>
                <a:cubicBezTo>
                  <a:pt x="535456" y="787179"/>
                  <a:pt x="536108" y="778251"/>
                  <a:pt x="540757" y="771277"/>
                </a:cubicBezTo>
                <a:lnTo>
                  <a:pt x="572562" y="723569"/>
                </a:lnTo>
                <a:lnTo>
                  <a:pt x="588465" y="699715"/>
                </a:lnTo>
                <a:cubicBezTo>
                  <a:pt x="591115" y="673211"/>
                  <a:pt x="594109" y="646738"/>
                  <a:pt x="596416" y="620202"/>
                </a:cubicBezTo>
                <a:cubicBezTo>
                  <a:pt x="606526" y="503929"/>
                  <a:pt x="593070" y="550722"/>
                  <a:pt x="612319" y="492981"/>
                </a:cubicBezTo>
                <a:cubicBezTo>
                  <a:pt x="605310" y="415889"/>
                  <a:pt x="596416" y="330375"/>
                  <a:pt x="596416" y="254442"/>
                </a:cubicBezTo>
                <a:cubicBezTo>
                  <a:pt x="596416" y="227805"/>
                  <a:pt x="602155" y="201474"/>
                  <a:pt x="604367" y="174929"/>
                </a:cubicBezTo>
                <a:cubicBezTo>
                  <a:pt x="620076" y="-13575"/>
                  <a:pt x="598942" y="114408"/>
                  <a:pt x="620270" y="39757"/>
                </a:cubicBezTo>
                <a:cubicBezTo>
                  <a:pt x="623272" y="29249"/>
                  <a:pt x="621394" y="16485"/>
                  <a:pt x="628221" y="7951"/>
                </a:cubicBezTo>
                <a:cubicBezTo>
                  <a:pt x="633457" y="1406"/>
                  <a:pt x="644124" y="2650"/>
                  <a:pt x="652075" y="0"/>
                </a:cubicBezTo>
                <a:cubicBezTo>
                  <a:pt x="628620" y="15637"/>
                  <a:pt x="623499" y="16799"/>
                  <a:pt x="604367" y="39757"/>
                </a:cubicBezTo>
                <a:cubicBezTo>
                  <a:pt x="571237" y="79513"/>
                  <a:pt x="608344" y="50357"/>
                  <a:pt x="564611" y="79513"/>
                </a:cubicBezTo>
                <a:cubicBezTo>
                  <a:pt x="559310" y="90115"/>
                  <a:pt x="554589" y="101027"/>
                  <a:pt x="548708" y="111318"/>
                </a:cubicBezTo>
                <a:cubicBezTo>
                  <a:pt x="543967" y="119615"/>
                  <a:pt x="537080" y="126625"/>
                  <a:pt x="532806" y="135172"/>
                </a:cubicBezTo>
                <a:cubicBezTo>
                  <a:pt x="529058" y="142669"/>
                  <a:pt x="528602" y="151529"/>
                  <a:pt x="524854" y="159026"/>
                </a:cubicBezTo>
                <a:cubicBezTo>
                  <a:pt x="517942" y="172849"/>
                  <a:pt x="508505" y="185273"/>
                  <a:pt x="501000" y="198783"/>
                </a:cubicBezTo>
                <a:cubicBezTo>
                  <a:pt x="484625" y="228258"/>
                  <a:pt x="486530" y="226292"/>
                  <a:pt x="477147" y="254442"/>
                </a:cubicBezTo>
                <a:cubicBezTo>
                  <a:pt x="474496" y="318052"/>
                  <a:pt x="473898" y="381781"/>
                  <a:pt x="469195" y="445273"/>
                </a:cubicBezTo>
                <a:cubicBezTo>
                  <a:pt x="468576" y="453632"/>
                  <a:pt x="461821" y="460765"/>
                  <a:pt x="461244" y="469127"/>
                </a:cubicBezTo>
                <a:cubicBezTo>
                  <a:pt x="456499" y="537926"/>
                  <a:pt x="459730" y="607200"/>
                  <a:pt x="453293" y="675861"/>
                </a:cubicBezTo>
                <a:cubicBezTo>
                  <a:pt x="451728" y="692551"/>
                  <a:pt x="442691" y="707666"/>
                  <a:pt x="437390" y="723569"/>
                </a:cubicBezTo>
                <a:cubicBezTo>
                  <a:pt x="428768" y="749436"/>
                  <a:pt x="433733" y="750815"/>
                  <a:pt x="405585" y="763325"/>
                </a:cubicBezTo>
                <a:cubicBezTo>
                  <a:pt x="390267" y="770133"/>
                  <a:pt x="357877" y="779228"/>
                  <a:pt x="357877" y="779228"/>
                </a:cubicBezTo>
                <a:lnTo>
                  <a:pt x="310169" y="763325"/>
                </a:lnTo>
                <a:lnTo>
                  <a:pt x="286315" y="755374"/>
                </a:lnTo>
                <a:cubicBezTo>
                  <a:pt x="240744" y="687015"/>
                  <a:pt x="301423" y="767459"/>
                  <a:pt x="246559" y="723569"/>
                </a:cubicBezTo>
                <a:cubicBezTo>
                  <a:pt x="239097" y="717599"/>
                  <a:pt x="237413" y="706472"/>
                  <a:pt x="230656" y="699715"/>
                </a:cubicBezTo>
                <a:cubicBezTo>
                  <a:pt x="223899" y="692958"/>
                  <a:pt x="214753" y="689113"/>
                  <a:pt x="206802" y="683812"/>
                </a:cubicBezTo>
                <a:cubicBezTo>
                  <a:pt x="196200" y="667909"/>
                  <a:pt x="181041" y="654236"/>
                  <a:pt x="174997" y="636104"/>
                </a:cubicBezTo>
                <a:cubicBezTo>
                  <a:pt x="172347" y="628153"/>
                  <a:pt x="170794" y="619747"/>
                  <a:pt x="167046" y="612250"/>
                </a:cubicBezTo>
                <a:cubicBezTo>
                  <a:pt x="155977" y="590113"/>
                  <a:pt x="144871" y="582125"/>
                  <a:pt x="127289" y="564543"/>
                </a:cubicBezTo>
                <a:cubicBezTo>
                  <a:pt x="124639" y="556592"/>
                  <a:pt x="125264" y="546616"/>
                  <a:pt x="119338" y="540689"/>
                </a:cubicBezTo>
                <a:cubicBezTo>
                  <a:pt x="113411" y="534762"/>
                  <a:pt x="102029" y="537973"/>
                  <a:pt x="95484" y="532737"/>
                </a:cubicBezTo>
                <a:cubicBezTo>
                  <a:pt x="88022" y="526767"/>
                  <a:pt x="72824" y="515640"/>
                  <a:pt x="79581" y="508883"/>
                </a:cubicBezTo>
                <a:cubicBezTo>
                  <a:pt x="86338" y="502126"/>
                  <a:pt x="95484" y="519485"/>
                  <a:pt x="103435" y="524786"/>
                </a:cubicBezTo>
                <a:cubicBezTo>
                  <a:pt x="145846" y="588401"/>
                  <a:pt x="90180" y="511530"/>
                  <a:pt x="143192" y="564543"/>
                </a:cubicBezTo>
                <a:cubicBezTo>
                  <a:pt x="149949" y="571300"/>
                  <a:pt x="152337" y="581640"/>
                  <a:pt x="159094" y="588397"/>
                </a:cubicBezTo>
                <a:cubicBezTo>
                  <a:pt x="165851" y="595154"/>
                  <a:pt x="175607" y="598181"/>
                  <a:pt x="182948" y="604299"/>
                </a:cubicBezTo>
                <a:cubicBezTo>
                  <a:pt x="191587" y="611498"/>
                  <a:pt x="199603" y="619514"/>
                  <a:pt x="206802" y="628153"/>
                </a:cubicBezTo>
                <a:cubicBezTo>
                  <a:pt x="212920" y="635494"/>
                  <a:pt x="215364" y="645889"/>
                  <a:pt x="222705" y="652007"/>
                </a:cubicBezTo>
                <a:cubicBezTo>
                  <a:pt x="231811" y="659595"/>
                  <a:pt x="244865" y="661021"/>
                  <a:pt x="254510" y="667910"/>
                </a:cubicBezTo>
                <a:cubicBezTo>
                  <a:pt x="263660" y="674446"/>
                  <a:pt x="270413" y="683812"/>
                  <a:pt x="278364" y="691763"/>
                </a:cubicBezTo>
                <a:cubicBezTo>
                  <a:pt x="270413" y="697064"/>
                  <a:pt x="263993" y="706481"/>
                  <a:pt x="254510" y="707666"/>
                </a:cubicBezTo>
                <a:cubicBezTo>
                  <a:pt x="213317" y="712816"/>
                  <a:pt x="211864" y="698274"/>
                  <a:pt x="198851" y="667910"/>
                </a:cubicBezTo>
                <a:cubicBezTo>
                  <a:pt x="195549" y="660206"/>
                  <a:pt x="196826" y="649983"/>
                  <a:pt x="190900" y="644056"/>
                </a:cubicBezTo>
                <a:cubicBezTo>
                  <a:pt x="177385" y="630541"/>
                  <a:pt x="143192" y="612250"/>
                  <a:pt x="143192" y="612250"/>
                </a:cubicBezTo>
                <a:cubicBezTo>
                  <a:pt x="137891" y="596348"/>
                  <a:pt x="141236" y="573841"/>
                  <a:pt x="127289" y="564543"/>
                </a:cubicBezTo>
                <a:cubicBezTo>
                  <a:pt x="106086" y="550407"/>
                  <a:pt x="96064" y="545978"/>
                  <a:pt x="79581" y="524786"/>
                </a:cubicBezTo>
                <a:cubicBezTo>
                  <a:pt x="67847" y="509699"/>
                  <a:pt x="47776" y="477078"/>
                  <a:pt x="47776" y="477078"/>
                </a:cubicBezTo>
                <a:cubicBezTo>
                  <a:pt x="45126" y="461175"/>
                  <a:pt x="41825" y="445368"/>
                  <a:pt x="39825" y="429370"/>
                </a:cubicBezTo>
                <a:cubicBezTo>
                  <a:pt x="36521" y="402939"/>
                  <a:pt x="37098" y="375976"/>
                  <a:pt x="31874" y="349857"/>
                </a:cubicBezTo>
                <a:cubicBezTo>
                  <a:pt x="31354" y="347258"/>
                  <a:pt x="1393" y="316727"/>
                  <a:pt x="68" y="31805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576600" y="5077218"/>
            <a:ext cx="784792" cy="327830"/>
          </a:xfrm>
          <a:custGeom>
            <a:avLst/>
            <a:gdLst>
              <a:gd name="connsiteX0" fmla="*/ 11191 w 784792"/>
              <a:gd name="connsiteY0" fmla="*/ 8972 h 327830"/>
              <a:gd name="connsiteX1" fmla="*/ 130460 w 784792"/>
              <a:gd name="connsiteY1" fmla="*/ 16924 h 327830"/>
              <a:gd name="connsiteX2" fmla="*/ 170217 w 784792"/>
              <a:gd name="connsiteY2" fmla="*/ 24875 h 327830"/>
              <a:gd name="connsiteX3" fmla="*/ 249730 w 784792"/>
              <a:gd name="connsiteY3" fmla="*/ 32826 h 327830"/>
              <a:gd name="connsiteX4" fmla="*/ 345145 w 784792"/>
              <a:gd name="connsiteY4" fmla="*/ 56680 h 327830"/>
              <a:gd name="connsiteX5" fmla="*/ 368999 w 784792"/>
              <a:gd name="connsiteY5" fmla="*/ 64631 h 327830"/>
              <a:gd name="connsiteX6" fmla="*/ 480317 w 784792"/>
              <a:gd name="connsiteY6" fmla="*/ 88485 h 327830"/>
              <a:gd name="connsiteX7" fmla="*/ 551879 w 784792"/>
              <a:gd name="connsiteY7" fmla="*/ 104388 h 327830"/>
              <a:gd name="connsiteX8" fmla="*/ 599587 w 784792"/>
              <a:gd name="connsiteY8" fmla="*/ 136193 h 327830"/>
              <a:gd name="connsiteX9" fmla="*/ 647295 w 784792"/>
              <a:gd name="connsiteY9" fmla="*/ 152096 h 327830"/>
              <a:gd name="connsiteX10" fmla="*/ 695003 w 784792"/>
              <a:gd name="connsiteY10" fmla="*/ 175950 h 327830"/>
              <a:gd name="connsiteX11" fmla="*/ 726808 w 784792"/>
              <a:gd name="connsiteY11" fmla="*/ 207755 h 327830"/>
              <a:gd name="connsiteX12" fmla="*/ 742711 w 784792"/>
              <a:gd name="connsiteY12" fmla="*/ 231609 h 327830"/>
              <a:gd name="connsiteX13" fmla="*/ 774516 w 784792"/>
              <a:gd name="connsiteY13" fmla="*/ 303171 h 327830"/>
              <a:gd name="connsiteX14" fmla="*/ 782467 w 784792"/>
              <a:gd name="connsiteY14" fmla="*/ 327025 h 327830"/>
              <a:gd name="connsiteX15" fmla="*/ 758613 w 784792"/>
              <a:gd name="connsiteY15" fmla="*/ 311122 h 327830"/>
              <a:gd name="connsiteX16" fmla="*/ 710905 w 784792"/>
              <a:gd name="connsiteY16" fmla="*/ 263414 h 327830"/>
              <a:gd name="connsiteX17" fmla="*/ 631392 w 784792"/>
              <a:gd name="connsiteY17" fmla="*/ 247511 h 327830"/>
              <a:gd name="connsiteX18" fmla="*/ 607538 w 784792"/>
              <a:gd name="connsiteY18" fmla="*/ 231609 h 327830"/>
              <a:gd name="connsiteX19" fmla="*/ 583684 w 784792"/>
              <a:gd name="connsiteY19" fmla="*/ 207755 h 327830"/>
              <a:gd name="connsiteX20" fmla="*/ 559831 w 784792"/>
              <a:gd name="connsiteY20" fmla="*/ 199804 h 327830"/>
              <a:gd name="connsiteX21" fmla="*/ 535977 w 784792"/>
              <a:gd name="connsiteY21" fmla="*/ 183901 h 327830"/>
              <a:gd name="connsiteX22" fmla="*/ 440561 w 784792"/>
              <a:gd name="connsiteY22" fmla="*/ 167998 h 327830"/>
              <a:gd name="connsiteX23" fmla="*/ 416707 w 784792"/>
              <a:gd name="connsiteY23" fmla="*/ 152096 h 327830"/>
              <a:gd name="connsiteX24" fmla="*/ 321291 w 784792"/>
              <a:gd name="connsiteY24" fmla="*/ 136193 h 327830"/>
              <a:gd name="connsiteX25" fmla="*/ 170217 w 784792"/>
              <a:gd name="connsiteY25" fmla="*/ 128242 h 327830"/>
              <a:gd name="connsiteX26" fmla="*/ 58898 w 784792"/>
              <a:gd name="connsiteY26" fmla="*/ 136193 h 327830"/>
              <a:gd name="connsiteX27" fmla="*/ 11191 w 784792"/>
              <a:gd name="connsiteY27" fmla="*/ 152096 h 327830"/>
              <a:gd name="connsiteX28" fmla="*/ 11191 w 784792"/>
              <a:gd name="connsiteY28" fmla="*/ 8972 h 32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4792" h="327830">
                <a:moveTo>
                  <a:pt x="11191" y="8972"/>
                </a:moveTo>
                <a:cubicBezTo>
                  <a:pt x="31069" y="-13557"/>
                  <a:pt x="90813" y="12959"/>
                  <a:pt x="130460" y="16924"/>
                </a:cubicBezTo>
                <a:cubicBezTo>
                  <a:pt x="143908" y="18269"/>
                  <a:pt x="156821" y="23089"/>
                  <a:pt x="170217" y="24875"/>
                </a:cubicBezTo>
                <a:cubicBezTo>
                  <a:pt x="196620" y="28395"/>
                  <a:pt x="223299" y="29522"/>
                  <a:pt x="249730" y="32826"/>
                </a:cubicBezTo>
                <a:cubicBezTo>
                  <a:pt x="301118" y="39250"/>
                  <a:pt x="295507" y="40135"/>
                  <a:pt x="345145" y="56680"/>
                </a:cubicBezTo>
                <a:lnTo>
                  <a:pt x="368999" y="64631"/>
                </a:lnTo>
                <a:cubicBezTo>
                  <a:pt x="418753" y="97801"/>
                  <a:pt x="378612" y="76519"/>
                  <a:pt x="480317" y="88485"/>
                </a:cubicBezTo>
                <a:cubicBezTo>
                  <a:pt x="523567" y="93573"/>
                  <a:pt x="519346" y="93544"/>
                  <a:pt x="551879" y="104388"/>
                </a:cubicBezTo>
                <a:cubicBezTo>
                  <a:pt x="567782" y="114990"/>
                  <a:pt x="581455" y="130149"/>
                  <a:pt x="599587" y="136193"/>
                </a:cubicBezTo>
                <a:cubicBezTo>
                  <a:pt x="615490" y="141494"/>
                  <a:pt x="633347" y="142798"/>
                  <a:pt x="647295" y="152096"/>
                </a:cubicBezTo>
                <a:cubicBezTo>
                  <a:pt x="678123" y="172647"/>
                  <a:pt x="662083" y="164976"/>
                  <a:pt x="695003" y="175950"/>
                </a:cubicBezTo>
                <a:cubicBezTo>
                  <a:pt x="712350" y="227995"/>
                  <a:pt x="688257" y="176914"/>
                  <a:pt x="726808" y="207755"/>
                </a:cubicBezTo>
                <a:cubicBezTo>
                  <a:pt x="734270" y="213725"/>
                  <a:pt x="737410" y="223658"/>
                  <a:pt x="742711" y="231609"/>
                </a:cubicBezTo>
                <a:cubicBezTo>
                  <a:pt x="761635" y="288383"/>
                  <a:pt x="749315" y="265370"/>
                  <a:pt x="774516" y="303171"/>
                </a:cubicBezTo>
                <a:cubicBezTo>
                  <a:pt x="777166" y="311122"/>
                  <a:pt x="789964" y="323277"/>
                  <a:pt x="782467" y="327025"/>
                </a:cubicBezTo>
                <a:cubicBezTo>
                  <a:pt x="773919" y="331299"/>
                  <a:pt x="765756" y="317471"/>
                  <a:pt x="758613" y="311122"/>
                </a:cubicBezTo>
                <a:cubicBezTo>
                  <a:pt x="741804" y="296181"/>
                  <a:pt x="732958" y="267825"/>
                  <a:pt x="710905" y="263414"/>
                </a:cubicBezTo>
                <a:lnTo>
                  <a:pt x="631392" y="247511"/>
                </a:lnTo>
                <a:cubicBezTo>
                  <a:pt x="623441" y="242210"/>
                  <a:pt x="614879" y="237727"/>
                  <a:pt x="607538" y="231609"/>
                </a:cubicBezTo>
                <a:cubicBezTo>
                  <a:pt x="598899" y="224410"/>
                  <a:pt x="593040" y="213993"/>
                  <a:pt x="583684" y="207755"/>
                </a:cubicBezTo>
                <a:cubicBezTo>
                  <a:pt x="576711" y="203106"/>
                  <a:pt x="567782" y="202454"/>
                  <a:pt x="559831" y="199804"/>
                </a:cubicBezTo>
                <a:cubicBezTo>
                  <a:pt x="551880" y="194503"/>
                  <a:pt x="545211" y="186363"/>
                  <a:pt x="535977" y="183901"/>
                </a:cubicBezTo>
                <a:cubicBezTo>
                  <a:pt x="504822" y="175593"/>
                  <a:pt x="440561" y="167998"/>
                  <a:pt x="440561" y="167998"/>
                </a:cubicBezTo>
                <a:cubicBezTo>
                  <a:pt x="432610" y="162697"/>
                  <a:pt x="425254" y="156370"/>
                  <a:pt x="416707" y="152096"/>
                </a:cubicBezTo>
                <a:cubicBezTo>
                  <a:pt x="390799" y="139143"/>
                  <a:pt x="341863" y="137662"/>
                  <a:pt x="321291" y="136193"/>
                </a:cubicBezTo>
                <a:cubicBezTo>
                  <a:pt x="270991" y="132600"/>
                  <a:pt x="220575" y="130892"/>
                  <a:pt x="170217" y="128242"/>
                </a:cubicBezTo>
                <a:cubicBezTo>
                  <a:pt x="133111" y="130892"/>
                  <a:pt x="95687" y="130675"/>
                  <a:pt x="58898" y="136193"/>
                </a:cubicBezTo>
                <a:cubicBezTo>
                  <a:pt x="42321" y="138680"/>
                  <a:pt x="11191" y="152096"/>
                  <a:pt x="11191" y="152096"/>
                </a:cubicBezTo>
                <a:cubicBezTo>
                  <a:pt x="2184" y="62034"/>
                  <a:pt x="-8687" y="31501"/>
                  <a:pt x="11191" y="89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985266" y="4712223"/>
            <a:ext cx="1020203" cy="215444"/>
          </a:xfrm>
          <a:prstGeom prst="rect">
            <a:avLst/>
          </a:prstGeom>
          <a:noFill/>
        </p:spPr>
        <p:txBody>
          <a:bodyPr wrap="square" rtlCol="0">
            <a:spAutoFit/>
          </a:bodyPr>
          <a:lstStyle/>
          <a:p>
            <a:r>
              <a:rPr lang="en-AU" sz="800" dirty="0">
                <a:latin typeface="Arial Narrow" panose="020B0606020202030204" pitchFamily="34" charset="0"/>
              </a:rPr>
              <a:t>Beach sand</a:t>
            </a:r>
          </a:p>
        </p:txBody>
      </p:sp>
      <p:sp>
        <p:nvSpPr>
          <p:cNvPr id="84" name="TextBox 83"/>
          <p:cNvSpPr txBox="1"/>
          <p:nvPr/>
        </p:nvSpPr>
        <p:spPr>
          <a:xfrm>
            <a:off x="1468361" y="5637934"/>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Rock</a:t>
            </a:r>
          </a:p>
        </p:txBody>
      </p:sp>
      <p:sp>
        <p:nvSpPr>
          <p:cNvPr id="85" name="TextBox 84"/>
          <p:cNvSpPr txBox="1"/>
          <p:nvPr/>
        </p:nvSpPr>
        <p:spPr>
          <a:xfrm>
            <a:off x="5141509" y="5648246"/>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Rock</a:t>
            </a:r>
          </a:p>
        </p:txBody>
      </p:sp>
      <p:sp>
        <p:nvSpPr>
          <p:cNvPr id="86" name="TextBox 85"/>
          <p:cNvSpPr txBox="1"/>
          <p:nvPr/>
        </p:nvSpPr>
        <p:spPr>
          <a:xfrm>
            <a:off x="1330620" y="5115595"/>
            <a:ext cx="1020203" cy="215444"/>
          </a:xfrm>
          <a:prstGeom prst="rect">
            <a:avLst/>
          </a:prstGeom>
          <a:noFill/>
        </p:spPr>
        <p:txBody>
          <a:bodyPr wrap="square" rtlCol="0">
            <a:spAutoFit/>
          </a:bodyPr>
          <a:lstStyle/>
          <a:p>
            <a:r>
              <a:rPr lang="en-AU" sz="800" dirty="0">
                <a:latin typeface="Arial Narrow" panose="020B0606020202030204" pitchFamily="34" charset="0"/>
              </a:rPr>
              <a:t>Headland </a:t>
            </a:r>
          </a:p>
        </p:txBody>
      </p:sp>
      <p:sp>
        <p:nvSpPr>
          <p:cNvPr id="87" name="TextBox 86"/>
          <p:cNvSpPr txBox="1"/>
          <p:nvPr/>
        </p:nvSpPr>
        <p:spPr>
          <a:xfrm>
            <a:off x="4938674" y="4981952"/>
            <a:ext cx="1020203" cy="215444"/>
          </a:xfrm>
          <a:prstGeom prst="rect">
            <a:avLst/>
          </a:prstGeom>
          <a:noFill/>
        </p:spPr>
        <p:txBody>
          <a:bodyPr wrap="square" rtlCol="0">
            <a:spAutoFit/>
          </a:bodyPr>
          <a:lstStyle/>
          <a:p>
            <a:r>
              <a:rPr lang="en-AU" sz="800" dirty="0">
                <a:latin typeface="Arial Narrow" panose="020B0606020202030204" pitchFamily="34" charset="0"/>
              </a:rPr>
              <a:t>Headland </a:t>
            </a:r>
          </a:p>
        </p:txBody>
      </p:sp>
      <p:sp>
        <p:nvSpPr>
          <p:cNvPr id="88" name="TextBox 87"/>
          <p:cNvSpPr txBox="1"/>
          <p:nvPr/>
        </p:nvSpPr>
        <p:spPr>
          <a:xfrm rot="17284741">
            <a:off x="1417883" y="5154658"/>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&amp; Pebbles </a:t>
            </a:r>
          </a:p>
        </p:txBody>
      </p:sp>
      <p:sp>
        <p:nvSpPr>
          <p:cNvPr id="89" name="TextBox 88"/>
          <p:cNvSpPr txBox="1"/>
          <p:nvPr/>
        </p:nvSpPr>
        <p:spPr>
          <a:xfrm rot="16415196">
            <a:off x="4977934" y="5103560"/>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&amp; Pebbles </a:t>
            </a:r>
          </a:p>
        </p:txBody>
      </p:sp>
      <p:sp>
        <p:nvSpPr>
          <p:cNvPr id="90" name="Freeform 89"/>
          <p:cNvSpPr/>
          <p:nvPr/>
        </p:nvSpPr>
        <p:spPr>
          <a:xfrm>
            <a:off x="582561" y="6489290"/>
            <a:ext cx="331839" cy="118006"/>
          </a:xfrm>
          <a:custGeom>
            <a:avLst/>
            <a:gdLst>
              <a:gd name="connsiteX0" fmla="*/ 0 w 331839"/>
              <a:gd name="connsiteY0" fmla="*/ 0 h 118006"/>
              <a:gd name="connsiteX1" fmla="*/ 58994 w 331839"/>
              <a:gd name="connsiteY1" fmla="*/ 14749 h 118006"/>
              <a:gd name="connsiteX2" fmla="*/ 88491 w 331839"/>
              <a:gd name="connsiteY2" fmla="*/ 22123 h 118006"/>
              <a:gd name="connsiteX3" fmla="*/ 132736 w 331839"/>
              <a:gd name="connsiteY3" fmla="*/ 36871 h 118006"/>
              <a:gd name="connsiteX4" fmla="*/ 162233 w 331839"/>
              <a:gd name="connsiteY4" fmla="*/ 66368 h 118006"/>
              <a:gd name="connsiteX5" fmla="*/ 206478 w 331839"/>
              <a:gd name="connsiteY5" fmla="*/ 81116 h 118006"/>
              <a:gd name="connsiteX6" fmla="*/ 228600 w 331839"/>
              <a:gd name="connsiteY6" fmla="*/ 88491 h 118006"/>
              <a:gd name="connsiteX7" fmla="*/ 258097 w 331839"/>
              <a:gd name="connsiteY7" fmla="*/ 95865 h 118006"/>
              <a:gd name="connsiteX8" fmla="*/ 302342 w 331839"/>
              <a:gd name="connsiteY8" fmla="*/ 110613 h 118006"/>
              <a:gd name="connsiteX9" fmla="*/ 331839 w 331839"/>
              <a:gd name="connsiteY9" fmla="*/ 117987 h 1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39" h="118006">
                <a:moveTo>
                  <a:pt x="0" y="0"/>
                </a:moveTo>
                <a:cubicBezTo>
                  <a:pt x="74972" y="14996"/>
                  <a:pt x="6078" y="-369"/>
                  <a:pt x="58994" y="14749"/>
                </a:cubicBezTo>
                <a:cubicBezTo>
                  <a:pt x="68739" y="17533"/>
                  <a:pt x="78783" y="19211"/>
                  <a:pt x="88491" y="22123"/>
                </a:cubicBezTo>
                <a:cubicBezTo>
                  <a:pt x="103381" y="26590"/>
                  <a:pt x="132736" y="36871"/>
                  <a:pt x="132736" y="36871"/>
                </a:cubicBezTo>
                <a:cubicBezTo>
                  <a:pt x="142568" y="46703"/>
                  <a:pt x="149042" y="61971"/>
                  <a:pt x="162233" y="66368"/>
                </a:cubicBezTo>
                <a:lnTo>
                  <a:pt x="206478" y="81116"/>
                </a:lnTo>
                <a:cubicBezTo>
                  <a:pt x="213852" y="83574"/>
                  <a:pt x="221059" y="86606"/>
                  <a:pt x="228600" y="88491"/>
                </a:cubicBezTo>
                <a:cubicBezTo>
                  <a:pt x="238432" y="90949"/>
                  <a:pt x="248389" y="92953"/>
                  <a:pt x="258097" y="95865"/>
                </a:cubicBezTo>
                <a:cubicBezTo>
                  <a:pt x="272987" y="100332"/>
                  <a:pt x="287594" y="105697"/>
                  <a:pt x="302342" y="110613"/>
                </a:cubicBezTo>
                <a:cubicBezTo>
                  <a:pt x="326797" y="118764"/>
                  <a:pt x="316692" y="117987"/>
                  <a:pt x="331839" y="11798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589935" y="6386052"/>
            <a:ext cx="560439" cy="228754"/>
          </a:xfrm>
          <a:custGeom>
            <a:avLst/>
            <a:gdLst>
              <a:gd name="connsiteX0" fmla="*/ 0 w 560439"/>
              <a:gd name="connsiteY0" fmla="*/ 0 h 228754"/>
              <a:gd name="connsiteX1" fmla="*/ 36871 w 560439"/>
              <a:gd name="connsiteY1" fmla="*/ 22122 h 228754"/>
              <a:gd name="connsiteX2" fmla="*/ 81117 w 560439"/>
              <a:gd name="connsiteY2" fmla="*/ 36871 h 228754"/>
              <a:gd name="connsiteX3" fmla="*/ 154859 w 560439"/>
              <a:gd name="connsiteY3" fmla="*/ 51619 h 228754"/>
              <a:gd name="connsiteX4" fmla="*/ 184355 w 560439"/>
              <a:gd name="connsiteY4" fmla="*/ 66367 h 228754"/>
              <a:gd name="connsiteX5" fmla="*/ 199104 w 560439"/>
              <a:gd name="connsiteY5" fmla="*/ 81116 h 228754"/>
              <a:gd name="connsiteX6" fmla="*/ 221226 w 560439"/>
              <a:gd name="connsiteY6" fmla="*/ 95864 h 228754"/>
              <a:gd name="connsiteX7" fmla="*/ 235975 w 560439"/>
              <a:gd name="connsiteY7" fmla="*/ 110613 h 228754"/>
              <a:gd name="connsiteX8" fmla="*/ 339213 w 560439"/>
              <a:gd name="connsiteY8" fmla="*/ 125361 h 228754"/>
              <a:gd name="connsiteX9" fmla="*/ 368710 w 560439"/>
              <a:gd name="connsiteY9" fmla="*/ 132735 h 228754"/>
              <a:gd name="connsiteX10" fmla="*/ 398207 w 560439"/>
              <a:gd name="connsiteY10" fmla="*/ 162232 h 228754"/>
              <a:gd name="connsiteX11" fmla="*/ 464575 w 560439"/>
              <a:gd name="connsiteY11" fmla="*/ 176980 h 228754"/>
              <a:gd name="connsiteX12" fmla="*/ 486697 w 560439"/>
              <a:gd name="connsiteY12" fmla="*/ 191729 h 228754"/>
              <a:gd name="connsiteX13" fmla="*/ 501446 w 560439"/>
              <a:gd name="connsiteY13" fmla="*/ 206477 h 228754"/>
              <a:gd name="connsiteX14" fmla="*/ 523568 w 560439"/>
              <a:gd name="connsiteY14" fmla="*/ 213851 h 228754"/>
              <a:gd name="connsiteX15" fmla="*/ 560439 w 560439"/>
              <a:gd name="connsiteY15" fmla="*/ 228600 h 22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439" h="228754">
                <a:moveTo>
                  <a:pt x="0" y="0"/>
                </a:moveTo>
                <a:cubicBezTo>
                  <a:pt x="12290" y="7374"/>
                  <a:pt x="23823" y="16191"/>
                  <a:pt x="36871" y="22122"/>
                </a:cubicBezTo>
                <a:cubicBezTo>
                  <a:pt x="51024" y="28555"/>
                  <a:pt x="66368" y="31955"/>
                  <a:pt x="81117" y="36871"/>
                </a:cubicBezTo>
                <a:cubicBezTo>
                  <a:pt x="119727" y="49741"/>
                  <a:pt x="95547" y="43146"/>
                  <a:pt x="154859" y="51619"/>
                </a:cubicBezTo>
                <a:cubicBezTo>
                  <a:pt x="164691" y="56535"/>
                  <a:pt x="175209" y="60269"/>
                  <a:pt x="184355" y="66367"/>
                </a:cubicBezTo>
                <a:cubicBezTo>
                  <a:pt x="190140" y="70224"/>
                  <a:pt x="193675" y="76773"/>
                  <a:pt x="199104" y="81116"/>
                </a:cubicBezTo>
                <a:cubicBezTo>
                  <a:pt x="206024" y="86652"/>
                  <a:pt x="214306" y="90328"/>
                  <a:pt x="221226" y="95864"/>
                </a:cubicBezTo>
                <a:cubicBezTo>
                  <a:pt x="226655" y="100207"/>
                  <a:pt x="229584" y="107874"/>
                  <a:pt x="235975" y="110613"/>
                </a:cubicBezTo>
                <a:cubicBezTo>
                  <a:pt x="252409" y="117656"/>
                  <a:pt x="335443" y="124942"/>
                  <a:pt x="339213" y="125361"/>
                </a:cubicBezTo>
                <a:cubicBezTo>
                  <a:pt x="349045" y="127819"/>
                  <a:pt x="360116" y="127364"/>
                  <a:pt x="368710" y="132735"/>
                </a:cubicBezTo>
                <a:cubicBezTo>
                  <a:pt x="380501" y="140105"/>
                  <a:pt x="384491" y="159946"/>
                  <a:pt x="398207" y="162232"/>
                </a:cubicBezTo>
                <a:cubicBezTo>
                  <a:pt x="450119" y="170884"/>
                  <a:pt x="428267" y="164878"/>
                  <a:pt x="464575" y="176980"/>
                </a:cubicBezTo>
                <a:cubicBezTo>
                  <a:pt x="471949" y="181896"/>
                  <a:pt x="479776" y="186193"/>
                  <a:pt x="486697" y="191729"/>
                </a:cubicBezTo>
                <a:cubicBezTo>
                  <a:pt x="492126" y="196072"/>
                  <a:pt x="495484" y="202900"/>
                  <a:pt x="501446" y="206477"/>
                </a:cubicBezTo>
                <a:cubicBezTo>
                  <a:pt x="508111" y="210476"/>
                  <a:pt x="516194" y="211393"/>
                  <a:pt x="523568" y="213851"/>
                </a:cubicBezTo>
                <a:cubicBezTo>
                  <a:pt x="549781" y="231327"/>
                  <a:pt x="536828" y="228600"/>
                  <a:pt x="560439" y="2286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reeform 92"/>
          <p:cNvSpPr/>
          <p:nvPr/>
        </p:nvSpPr>
        <p:spPr>
          <a:xfrm>
            <a:off x="589935" y="6253316"/>
            <a:ext cx="803788" cy="361336"/>
          </a:xfrm>
          <a:custGeom>
            <a:avLst/>
            <a:gdLst>
              <a:gd name="connsiteX0" fmla="*/ 0 w 803788"/>
              <a:gd name="connsiteY0" fmla="*/ 0 h 361336"/>
              <a:gd name="connsiteX1" fmla="*/ 36871 w 803788"/>
              <a:gd name="connsiteY1" fmla="*/ 7374 h 361336"/>
              <a:gd name="connsiteX2" fmla="*/ 81117 w 803788"/>
              <a:gd name="connsiteY2" fmla="*/ 22123 h 361336"/>
              <a:gd name="connsiteX3" fmla="*/ 103239 w 803788"/>
              <a:gd name="connsiteY3" fmla="*/ 36871 h 361336"/>
              <a:gd name="connsiteX4" fmla="*/ 154859 w 803788"/>
              <a:gd name="connsiteY4" fmla="*/ 51619 h 361336"/>
              <a:gd name="connsiteX5" fmla="*/ 213852 w 803788"/>
              <a:gd name="connsiteY5" fmla="*/ 95865 h 361336"/>
              <a:gd name="connsiteX6" fmla="*/ 280220 w 803788"/>
              <a:gd name="connsiteY6" fmla="*/ 125361 h 361336"/>
              <a:gd name="connsiteX7" fmla="*/ 309717 w 803788"/>
              <a:gd name="connsiteY7" fmla="*/ 132736 h 361336"/>
              <a:gd name="connsiteX8" fmla="*/ 353962 w 803788"/>
              <a:gd name="connsiteY8" fmla="*/ 147484 h 361336"/>
              <a:gd name="connsiteX9" fmla="*/ 376084 w 803788"/>
              <a:gd name="connsiteY9" fmla="*/ 169607 h 361336"/>
              <a:gd name="connsiteX10" fmla="*/ 435078 w 803788"/>
              <a:gd name="connsiteY10" fmla="*/ 184355 h 361336"/>
              <a:gd name="connsiteX11" fmla="*/ 508820 w 803788"/>
              <a:gd name="connsiteY11" fmla="*/ 199103 h 361336"/>
              <a:gd name="connsiteX12" fmla="*/ 553065 w 803788"/>
              <a:gd name="connsiteY12" fmla="*/ 213852 h 361336"/>
              <a:gd name="connsiteX13" fmla="*/ 575188 w 803788"/>
              <a:gd name="connsiteY13" fmla="*/ 221226 h 361336"/>
              <a:gd name="connsiteX14" fmla="*/ 619433 w 803788"/>
              <a:gd name="connsiteY14" fmla="*/ 250723 h 361336"/>
              <a:gd name="connsiteX15" fmla="*/ 663678 w 803788"/>
              <a:gd name="connsiteY15" fmla="*/ 272845 h 361336"/>
              <a:gd name="connsiteX16" fmla="*/ 678426 w 803788"/>
              <a:gd name="connsiteY16" fmla="*/ 287594 h 361336"/>
              <a:gd name="connsiteX17" fmla="*/ 700549 w 803788"/>
              <a:gd name="connsiteY17" fmla="*/ 294968 h 361336"/>
              <a:gd name="connsiteX18" fmla="*/ 715297 w 803788"/>
              <a:gd name="connsiteY18" fmla="*/ 317090 h 361336"/>
              <a:gd name="connsiteX19" fmla="*/ 759542 w 803788"/>
              <a:gd name="connsiteY19" fmla="*/ 331839 h 361336"/>
              <a:gd name="connsiteX20" fmla="*/ 774291 w 803788"/>
              <a:gd name="connsiteY20" fmla="*/ 346587 h 361336"/>
              <a:gd name="connsiteX21" fmla="*/ 803788 w 803788"/>
              <a:gd name="connsiteY21" fmla="*/ 361336 h 36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3788" h="361336">
                <a:moveTo>
                  <a:pt x="0" y="0"/>
                </a:moveTo>
                <a:cubicBezTo>
                  <a:pt x="12290" y="2458"/>
                  <a:pt x="24779" y="4076"/>
                  <a:pt x="36871" y="7374"/>
                </a:cubicBezTo>
                <a:cubicBezTo>
                  <a:pt x="51870" y="11465"/>
                  <a:pt x="81117" y="22123"/>
                  <a:pt x="81117" y="22123"/>
                </a:cubicBezTo>
                <a:cubicBezTo>
                  <a:pt x="88491" y="27039"/>
                  <a:pt x="95312" y="32908"/>
                  <a:pt x="103239" y="36871"/>
                </a:cubicBezTo>
                <a:cubicBezTo>
                  <a:pt x="113818" y="42160"/>
                  <a:pt x="145409" y="49257"/>
                  <a:pt x="154859" y="51619"/>
                </a:cubicBezTo>
                <a:cubicBezTo>
                  <a:pt x="182140" y="78901"/>
                  <a:pt x="163824" y="62513"/>
                  <a:pt x="213852" y="95865"/>
                </a:cubicBezTo>
                <a:cubicBezTo>
                  <a:pt x="242907" y="115235"/>
                  <a:pt x="238098" y="114829"/>
                  <a:pt x="280220" y="125361"/>
                </a:cubicBezTo>
                <a:cubicBezTo>
                  <a:pt x="290052" y="127819"/>
                  <a:pt x="300009" y="129824"/>
                  <a:pt x="309717" y="132736"/>
                </a:cubicBezTo>
                <a:cubicBezTo>
                  <a:pt x="324607" y="137203"/>
                  <a:pt x="353962" y="147484"/>
                  <a:pt x="353962" y="147484"/>
                </a:cubicBezTo>
                <a:cubicBezTo>
                  <a:pt x="361336" y="154858"/>
                  <a:pt x="367407" y="163822"/>
                  <a:pt x="376084" y="169607"/>
                </a:cubicBezTo>
                <a:cubicBezTo>
                  <a:pt x="385678" y="176003"/>
                  <a:pt x="429960" y="183425"/>
                  <a:pt x="435078" y="184355"/>
                </a:cubicBezTo>
                <a:cubicBezTo>
                  <a:pt x="468804" y="190487"/>
                  <a:pt x="478724" y="190074"/>
                  <a:pt x="508820" y="199103"/>
                </a:cubicBezTo>
                <a:cubicBezTo>
                  <a:pt x="523711" y="203570"/>
                  <a:pt x="538317" y="208936"/>
                  <a:pt x="553065" y="213852"/>
                </a:cubicBezTo>
                <a:lnTo>
                  <a:pt x="575188" y="221226"/>
                </a:lnTo>
                <a:cubicBezTo>
                  <a:pt x="617123" y="263163"/>
                  <a:pt x="576745" y="229380"/>
                  <a:pt x="619433" y="250723"/>
                </a:cubicBezTo>
                <a:cubicBezTo>
                  <a:pt x="676614" y="279313"/>
                  <a:pt x="608070" y="254310"/>
                  <a:pt x="663678" y="272845"/>
                </a:cubicBezTo>
                <a:cubicBezTo>
                  <a:pt x="668594" y="277761"/>
                  <a:pt x="672464" y="284017"/>
                  <a:pt x="678426" y="287594"/>
                </a:cubicBezTo>
                <a:cubicBezTo>
                  <a:pt x="685091" y="291593"/>
                  <a:pt x="694479" y="290112"/>
                  <a:pt x="700549" y="294968"/>
                </a:cubicBezTo>
                <a:cubicBezTo>
                  <a:pt x="707469" y="300504"/>
                  <a:pt x="707782" y="312393"/>
                  <a:pt x="715297" y="317090"/>
                </a:cubicBezTo>
                <a:cubicBezTo>
                  <a:pt x="728480" y="325330"/>
                  <a:pt x="759542" y="331839"/>
                  <a:pt x="759542" y="331839"/>
                </a:cubicBezTo>
                <a:cubicBezTo>
                  <a:pt x="764458" y="336755"/>
                  <a:pt x="768329" y="343010"/>
                  <a:pt x="774291" y="346587"/>
                </a:cubicBezTo>
                <a:cubicBezTo>
                  <a:pt x="816656" y="372005"/>
                  <a:pt x="783338" y="340886"/>
                  <a:pt x="803788" y="361336"/>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589935" y="6127955"/>
            <a:ext cx="1017639" cy="480358"/>
          </a:xfrm>
          <a:custGeom>
            <a:avLst/>
            <a:gdLst>
              <a:gd name="connsiteX0" fmla="*/ 0 w 1017639"/>
              <a:gd name="connsiteY0" fmla="*/ 0 h 480358"/>
              <a:gd name="connsiteX1" fmla="*/ 117988 w 1017639"/>
              <a:gd name="connsiteY1" fmla="*/ 29497 h 480358"/>
              <a:gd name="connsiteX2" fmla="*/ 162233 w 1017639"/>
              <a:gd name="connsiteY2" fmla="*/ 51619 h 480358"/>
              <a:gd name="connsiteX3" fmla="*/ 176981 w 1017639"/>
              <a:gd name="connsiteY3" fmla="*/ 66368 h 480358"/>
              <a:gd name="connsiteX4" fmla="*/ 221226 w 1017639"/>
              <a:gd name="connsiteY4" fmla="*/ 81116 h 480358"/>
              <a:gd name="connsiteX5" fmla="*/ 235975 w 1017639"/>
              <a:gd name="connsiteY5" fmla="*/ 95864 h 480358"/>
              <a:gd name="connsiteX6" fmla="*/ 258097 w 1017639"/>
              <a:gd name="connsiteY6" fmla="*/ 103239 h 480358"/>
              <a:gd name="connsiteX7" fmla="*/ 309717 w 1017639"/>
              <a:gd name="connsiteY7" fmla="*/ 117987 h 480358"/>
              <a:gd name="connsiteX8" fmla="*/ 376084 w 1017639"/>
              <a:gd name="connsiteY8" fmla="*/ 147484 h 480358"/>
              <a:gd name="connsiteX9" fmla="*/ 398207 w 1017639"/>
              <a:gd name="connsiteY9" fmla="*/ 154858 h 480358"/>
              <a:gd name="connsiteX10" fmla="*/ 420330 w 1017639"/>
              <a:gd name="connsiteY10" fmla="*/ 169606 h 480358"/>
              <a:gd name="connsiteX11" fmla="*/ 471949 w 1017639"/>
              <a:gd name="connsiteY11" fmla="*/ 176980 h 480358"/>
              <a:gd name="connsiteX12" fmla="*/ 516194 w 1017639"/>
              <a:gd name="connsiteY12" fmla="*/ 191729 h 480358"/>
              <a:gd name="connsiteX13" fmla="*/ 567813 w 1017639"/>
              <a:gd name="connsiteY13" fmla="*/ 250722 h 480358"/>
              <a:gd name="connsiteX14" fmla="*/ 582562 w 1017639"/>
              <a:gd name="connsiteY14" fmla="*/ 265471 h 480358"/>
              <a:gd name="connsiteX15" fmla="*/ 671052 w 1017639"/>
              <a:gd name="connsiteY15" fmla="*/ 294968 h 480358"/>
              <a:gd name="connsiteX16" fmla="*/ 715297 w 1017639"/>
              <a:gd name="connsiteY16" fmla="*/ 309716 h 480358"/>
              <a:gd name="connsiteX17" fmla="*/ 759542 w 1017639"/>
              <a:gd name="connsiteY17" fmla="*/ 339213 h 480358"/>
              <a:gd name="connsiteX18" fmla="*/ 774291 w 1017639"/>
              <a:gd name="connsiteY18" fmla="*/ 353961 h 480358"/>
              <a:gd name="connsiteX19" fmla="*/ 818536 w 1017639"/>
              <a:gd name="connsiteY19" fmla="*/ 383458 h 480358"/>
              <a:gd name="connsiteX20" fmla="*/ 877530 w 1017639"/>
              <a:gd name="connsiteY20" fmla="*/ 435077 h 480358"/>
              <a:gd name="connsiteX21" fmla="*/ 951271 w 1017639"/>
              <a:gd name="connsiteY21" fmla="*/ 457200 h 480358"/>
              <a:gd name="connsiteX22" fmla="*/ 973394 w 1017639"/>
              <a:gd name="connsiteY22" fmla="*/ 464574 h 480358"/>
              <a:gd name="connsiteX23" fmla="*/ 995517 w 1017639"/>
              <a:gd name="connsiteY23" fmla="*/ 479322 h 480358"/>
              <a:gd name="connsiteX24" fmla="*/ 1017639 w 1017639"/>
              <a:gd name="connsiteY24" fmla="*/ 479322 h 4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7639" h="480358">
                <a:moveTo>
                  <a:pt x="0" y="0"/>
                </a:moveTo>
                <a:cubicBezTo>
                  <a:pt x="10641" y="2128"/>
                  <a:pt x="98550" y="16538"/>
                  <a:pt x="117988" y="29497"/>
                </a:cubicBezTo>
                <a:cubicBezTo>
                  <a:pt x="146578" y="48557"/>
                  <a:pt x="131702" y="41443"/>
                  <a:pt x="162233" y="51619"/>
                </a:cubicBezTo>
                <a:cubicBezTo>
                  <a:pt x="167149" y="56535"/>
                  <a:pt x="170763" y="63259"/>
                  <a:pt x="176981" y="66368"/>
                </a:cubicBezTo>
                <a:cubicBezTo>
                  <a:pt x="190886" y="73321"/>
                  <a:pt x="221226" y="81116"/>
                  <a:pt x="221226" y="81116"/>
                </a:cubicBezTo>
                <a:cubicBezTo>
                  <a:pt x="226142" y="86032"/>
                  <a:pt x="230013" y="92287"/>
                  <a:pt x="235975" y="95864"/>
                </a:cubicBezTo>
                <a:cubicBezTo>
                  <a:pt x="242640" y="99863"/>
                  <a:pt x="250623" y="101104"/>
                  <a:pt x="258097" y="103239"/>
                </a:cubicBezTo>
                <a:cubicBezTo>
                  <a:pt x="322948" y="121769"/>
                  <a:pt x="256647" y="100298"/>
                  <a:pt x="309717" y="117987"/>
                </a:cubicBezTo>
                <a:cubicBezTo>
                  <a:pt x="344773" y="141358"/>
                  <a:pt x="323433" y="129933"/>
                  <a:pt x="376084" y="147484"/>
                </a:cubicBezTo>
                <a:cubicBezTo>
                  <a:pt x="383458" y="149942"/>
                  <a:pt x="391739" y="150546"/>
                  <a:pt x="398207" y="154858"/>
                </a:cubicBezTo>
                <a:cubicBezTo>
                  <a:pt x="405581" y="159774"/>
                  <a:pt x="411841" y="167059"/>
                  <a:pt x="420330" y="169606"/>
                </a:cubicBezTo>
                <a:cubicBezTo>
                  <a:pt x="436978" y="174600"/>
                  <a:pt x="454743" y="174522"/>
                  <a:pt x="471949" y="176980"/>
                </a:cubicBezTo>
                <a:cubicBezTo>
                  <a:pt x="486697" y="181896"/>
                  <a:pt x="507571" y="178794"/>
                  <a:pt x="516194" y="191729"/>
                </a:cubicBezTo>
                <a:cubicBezTo>
                  <a:pt x="540583" y="228313"/>
                  <a:pt x="524675" y="207584"/>
                  <a:pt x="567813" y="250722"/>
                </a:cubicBezTo>
                <a:cubicBezTo>
                  <a:pt x="572729" y="255638"/>
                  <a:pt x="575966" y="263272"/>
                  <a:pt x="582562" y="265471"/>
                </a:cubicBezTo>
                <a:lnTo>
                  <a:pt x="671052" y="294968"/>
                </a:lnTo>
                <a:cubicBezTo>
                  <a:pt x="671053" y="294968"/>
                  <a:pt x="715296" y="309715"/>
                  <a:pt x="715297" y="309716"/>
                </a:cubicBezTo>
                <a:cubicBezTo>
                  <a:pt x="730045" y="319548"/>
                  <a:pt x="747008" y="326680"/>
                  <a:pt x="759542" y="339213"/>
                </a:cubicBezTo>
                <a:cubicBezTo>
                  <a:pt x="764458" y="344129"/>
                  <a:pt x="768729" y="349790"/>
                  <a:pt x="774291" y="353961"/>
                </a:cubicBezTo>
                <a:cubicBezTo>
                  <a:pt x="788471" y="364596"/>
                  <a:pt x="806002" y="370924"/>
                  <a:pt x="818536" y="383458"/>
                </a:cubicBezTo>
                <a:cubicBezTo>
                  <a:pt x="832978" y="397900"/>
                  <a:pt x="855577" y="425320"/>
                  <a:pt x="877530" y="435077"/>
                </a:cubicBezTo>
                <a:cubicBezTo>
                  <a:pt x="909077" y="449098"/>
                  <a:pt x="921239" y="448619"/>
                  <a:pt x="951271" y="457200"/>
                </a:cubicBezTo>
                <a:cubicBezTo>
                  <a:pt x="958745" y="459335"/>
                  <a:pt x="966441" y="461098"/>
                  <a:pt x="973394" y="464574"/>
                </a:cubicBezTo>
                <a:cubicBezTo>
                  <a:pt x="981321" y="468537"/>
                  <a:pt x="987109" y="476519"/>
                  <a:pt x="995517" y="479322"/>
                </a:cubicBezTo>
                <a:cubicBezTo>
                  <a:pt x="1002513" y="481654"/>
                  <a:pt x="1010265" y="479322"/>
                  <a:pt x="1017639" y="4793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589935" y="5980471"/>
            <a:ext cx="1283152" cy="634181"/>
          </a:xfrm>
          <a:custGeom>
            <a:avLst/>
            <a:gdLst>
              <a:gd name="connsiteX0" fmla="*/ 0 w 1283152"/>
              <a:gd name="connsiteY0" fmla="*/ 0 h 634181"/>
              <a:gd name="connsiteX1" fmla="*/ 36871 w 1283152"/>
              <a:gd name="connsiteY1" fmla="*/ 14748 h 634181"/>
              <a:gd name="connsiteX2" fmla="*/ 81117 w 1283152"/>
              <a:gd name="connsiteY2" fmla="*/ 29497 h 634181"/>
              <a:gd name="connsiteX3" fmla="*/ 103239 w 1283152"/>
              <a:gd name="connsiteY3" fmla="*/ 44245 h 634181"/>
              <a:gd name="connsiteX4" fmla="*/ 140110 w 1283152"/>
              <a:gd name="connsiteY4" fmla="*/ 51619 h 634181"/>
              <a:gd name="connsiteX5" fmla="*/ 169607 w 1283152"/>
              <a:gd name="connsiteY5" fmla="*/ 58994 h 634181"/>
              <a:gd name="connsiteX6" fmla="*/ 243349 w 1283152"/>
              <a:gd name="connsiteY6" fmla="*/ 88490 h 634181"/>
              <a:gd name="connsiteX7" fmla="*/ 294968 w 1283152"/>
              <a:gd name="connsiteY7" fmla="*/ 110613 h 634181"/>
              <a:gd name="connsiteX8" fmla="*/ 339213 w 1283152"/>
              <a:gd name="connsiteY8" fmla="*/ 125361 h 634181"/>
              <a:gd name="connsiteX9" fmla="*/ 405581 w 1283152"/>
              <a:gd name="connsiteY9" fmla="*/ 154858 h 634181"/>
              <a:gd name="connsiteX10" fmla="*/ 427704 w 1283152"/>
              <a:gd name="connsiteY10" fmla="*/ 162232 h 634181"/>
              <a:gd name="connsiteX11" fmla="*/ 449826 w 1283152"/>
              <a:gd name="connsiteY11" fmla="*/ 169606 h 634181"/>
              <a:gd name="connsiteX12" fmla="*/ 464575 w 1283152"/>
              <a:gd name="connsiteY12" fmla="*/ 184355 h 634181"/>
              <a:gd name="connsiteX13" fmla="*/ 508820 w 1283152"/>
              <a:gd name="connsiteY13" fmla="*/ 199103 h 634181"/>
              <a:gd name="connsiteX14" fmla="*/ 530942 w 1283152"/>
              <a:gd name="connsiteY14" fmla="*/ 213852 h 634181"/>
              <a:gd name="connsiteX15" fmla="*/ 545691 w 1283152"/>
              <a:gd name="connsiteY15" fmla="*/ 228600 h 634181"/>
              <a:gd name="connsiteX16" fmla="*/ 589936 w 1283152"/>
              <a:gd name="connsiteY16" fmla="*/ 243348 h 634181"/>
              <a:gd name="connsiteX17" fmla="*/ 612059 w 1283152"/>
              <a:gd name="connsiteY17" fmla="*/ 250723 h 634181"/>
              <a:gd name="connsiteX18" fmla="*/ 634181 w 1283152"/>
              <a:gd name="connsiteY18" fmla="*/ 258097 h 634181"/>
              <a:gd name="connsiteX19" fmla="*/ 656304 w 1283152"/>
              <a:gd name="connsiteY19" fmla="*/ 265471 h 634181"/>
              <a:gd name="connsiteX20" fmla="*/ 700549 w 1283152"/>
              <a:gd name="connsiteY20" fmla="*/ 294968 h 634181"/>
              <a:gd name="connsiteX21" fmla="*/ 766917 w 1283152"/>
              <a:gd name="connsiteY21" fmla="*/ 324464 h 634181"/>
              <a:gd name="connsiteX22" fmla="*/ 781665 w 1283152"/>
              <a:gd name="connsiteY22" fmla="*/ 339213 h 634181"/>
              <a:gd name="connsiteX23" fmla="*/ 825910 w 1283152"/>
              <a:gd name="connsiteY23" fmla="*/ 353961 h 634181"/>
              <a:gd name="connsiteX24" fmla="*/ 840659 w 1283152"/>
              <a:gd name="connsiteY24" fmla="*/ 368710 h 634181"/>
              <a:gd name="connsiteX25" fmla="*/ 914400 w 1283152"/>
              <a:gd name="connsiteY25" fmla="*/ 398206 h 634181"/>
              <a:gd name="connsiteX26" fmla="*/ 936523 w 1283152"/>
              <a:gd name="connsiteY26" fmla="*/ 405581 h 634181"/>
              <a:gd name="connsiteX27" fmla="*/ 958646 w 1283152"/>
              <a:gd name="connsiteY27" fmla="*/ 412955 h 634181"/>
              <a:gd name="connsiteX28" fmla="*/ 995517 w 1283152"/>
              <a:gd name="connsiteY28" fmla="*/ 442452 h 634181"/>
              <a:gd name="connsiteX29" fmla="*/ 1054510 w 1283152"/>
              <a:gd name="connsiteY29" fmla="*/ 494071 h 634181"/>
              <a:gd name="connsiteX30" fmla="*/ 1069259 w 1283152"/>
              <a:gd name="connsiteY30" fmla="*/ 508819 h 634181"/>
              <a:gd name="connsiteX31" fmla="*/ 1113504 w 1283152"/>
              <a:gd name="connsiteY31" fmla="*/ 523568 h 634181"/>
              <a:gd name="connsiteX32" fmla="*/ 1135626 w 1283152"/>
              <a:gd name="connsiteY32" fmla="*/ 538316 h 634181"/>
              <a:gd name="connsiteX33" fmla="*/ 1157749 w 1283152"/>
              <a:gd name="connsiteY33" fmla="*/ 545690 h 634181"/>
              <a:gd name="connsiteX34" fmla="*/ 1194620 w 1283152"/>
              <a:gd name="connsiteY34" fmla="*/ 567813 h 634181"/>
              <a:gd name="connsiteX35" fmla="*/ 1209368 w 1283152"/>
              <a:gd name="connsiteY35" fmla="*/ 589935 h 634181"/>
              <a:gd name="connsiteX36" fmla="*/ 1231491 w 1283152"/>
              <a:gd name="connsiteY36" fmla="*/ 597310 h 634181"/>
              <a:gd name="connsiteX37" fmla="*/ 1260988 w 1283152"/>
              <a:gd name="connsiteY37" fmla="*/ 612058 h 634181"/>
              <a:gd name="connsiteX38" fmla="*/ 1283110 w 1283152"/>
              <a:gd name="connsiteY38" fmla="*/ 634181 h 63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3152" h="634181">
                <a:moveTo>
                  <a:pt x="0" y="0"/>
                </a:moveTo>
                <a:cubicBezTo>
                  <a:pt x="12290" y="4916"/>
                  <a:pt x="24431" y="10224"/>
                  <a:pt x="36871" y="14748"/>
                </a:cubicBezTo>
                <a:cubicBezTo>
                  <a:pt x="51481" y="20061"/>
                  <a:pt x="81117" y="29497"/>
                  <a:pt x="81117" y="29497"/>
                </a:cubicBezTo>
                <a:cubicBezTo>
                  <a:pt x="88491" y="34413"/>
                  <a:pt x="94941" y="41133"/>
                  <a:pt x="103239" y="44245"/>
                </a:cubicBezTo>
                <a:cubicBezTo>
                  <a:pt x="114975" y="48646"/>
                  <a:pt x="127875" y="48900"/>
                  <a:pt x="140110" y="51619"/>
                </a:cubicBezTo>
                <a:cubicBezTo>
                  <a:pt x="150004" y="53818"/>
                  <a:pt x="159899" y="56082"/>
                  <a:pt x="169607" y="58994"/>
                </a:cubicBezTo>
                <a:cubicBezTo>
                  <a:pt x="201411" y="68535"/>
                  <a:pt x="216118" y="72929"/>
                  <a:pt x="243349" y="88490"/>
                </a:cubicBezTo>
                <a:cubicBezTo>
                  <a:pt x="290764" y="115585"/>
                  <a:pt x="237592" y="93401"/>
                  <a:pt x="294968" y="110613"/>
                </a:cubicBezTo>
                <a:cubicBezTo>
                  <a:pt x="309858" y="115080"/>
                  <a:pt x="339213" y="125361"/>
                  <a:pt x="339213" y="125361"/>
                </a:cubicBezTo>
                <a:cubicBezTo>
                  <a:pt x="374271" y="148733"/>
                  <a:pt x="352928" y="137308"/>
                  <a:pt x="405581" y="154858"/>
                </a:cubicBezTo>
                <a:lnTo>
                  <a:pt x="427704" y="162232"/>
                </a:lnTo>
                <a:lnTo>
                  <a:pt x="449826" y="169606"/>
                </a:lnTo>
                <a:cubicBezTo>
                  <a:pt x="454742" y="174522"/>
                  <a:pt x="458356" y="181246"/>
                  <a:pt x="464575" y="184355"/>
                </a:cubicBezTo>
                <a:cubicBezTo>
                  <a:pt x="478480" y="191307"/>
                  <a:pt x="508820" y="199103"/>
                  <a:pt x="508820" y="199103"/>
                </a:cubicBezTo>
                <a:cubicBezTo>
                  <a:pt x="516194" y="204019"/>
                  <a:pt x="524021" y="208316"/>
                  <a:pt x="530942" y="213852"/>
                </a:cubicBezTo>
                <a:cubicBezTo>
                  <a:pt x="536371" y="218195"/>
                  <a:pt x="539472" y="225491"/>
                  <a:pt x="545691" y="228600"/>
                </a:cubicBezTo>
                <a:cubicBezTo>
                  <a:pt x="559596" y="235552"/>
                  <a:pt x="575188" y="238432"/>
                  <a:pt x="589936" y="243348"/>
                </a:cubicBezTo>
                <a:lnTo>
                  <a:pt x="612059" y="250723"/>
                </a:lnTo>
                <a:lnTo>
                  <a:pt x="634181" y="258097"/>
                </a:lnTo>
                <a:lnTo>
                  <a:pt x="656304" y="265471"/>
                </a:lnTo>
                <a:cubicBezTo>
                  <a:pt x="671052" y="275303"/>
                  <a:pt x="683733" y="289363"/>
                  <a:pt x="700549" y="294968"/>
                </a:cubicBezTo>
                <a:cubicBezTo>
                  <a:pt x="735628" y="306661"/>
                  <a:pt x="741878" y="304432"/>
                  <a:pt x="766917" y="324464"/>
                </a:cubicBezTo>
                <a:cubicBezTo>
                  <a:pt x="772346" y="328807"/>
                  <a:pt x="775447" y="336104"/>
                  <a:pt x="781665" y="339213"/>
                </a:cubicBezTo>
                <a:cubicBezTo>
                  <a:pt x="795570" y="346166"/>
                  <a:pt x="825910" y="353961"/>
                  <a:pt x="825910" y="353961"/>
                </a:cubicBezTo>
                <a:cubicBezTo>
                  <a:pt x="830826" y="358877"/>
                  <a:pt x="834874" y="364853"/>
                  <a:pt x="840659" y="368710"/>
                </a:cubicBezTo>
                <a:cubicBezTo>
                  <a:pt x="862360" y="383178"/>
                  <a:pt x="890415" y="390211"/>
                  <a:pt x="914400" y="398206"/>
                </a:cubicBezTo>
                <a:lnTo>
                  <a:pt x="936523" y="405581"/>
                </a:lnTo>
                <a:lnTo>
                  <a:pt x="958646" y="412955"/>
                </a:lnTo>
                <a:cubicBezTo>
                  <a:pt x="1026732" y="458346"/>
                  <a:pt x="942980" y="400422"/>
                  <a:pt x="995517" y="442452"/>
                </a:cubicBezTo>
                <a:cubicBezTo>
                  <a:pt x="1056496" y="491236"/>
                  <a:pt x="963528" y="403090"/>
                  <a:pt x="1054510" y="494071"/>
                </a:cubicBezTo>
                <a:cubicBezTo>
                  <a:pt x="1059426" y="498987"/>
                  <a:pt x="1062663" y="506620"/>
                  <a:pt x="1069259" y="508819"/>
                </a:cubicBezTo>
                <a:lnTo>
                  <a:pt x="1113504" y="523568"/>
                </a:lnTo>
                <a:cubicBezTo>
                  <a:pt x="1120878" y="528484"/>
                  <a:pt x="1127699" y="534353"/>
                  <a:pt x="1135626" y="538316"/>
                </a:cubicBezTo>
                <a:cubicBezTo>
                  <a:pt x="1142579" y="541792"/>
                  <a:pt x="1151084" y="541691"/>
                  <a:pt x="1157749" y="545690"/>
                </a:cubicBezTo>
                <a:cubicBezTo>
                  <a:pt x="1208361" y="576058"/>
                  <a:pt x="1131949" y="546924"/>
                  <a:pt x="1194620" y="567813"/>
                </a:cubicBezTo>
                <a:cubicBezTo>
                  <a:pt x="1199536" y="575187"/>
                  <a:pt x="1202448" y="584399"/>
                  <a:pt x="1209368" y="589935"/>
                </a:cubicBezTo>
                <a:cubicBezTo>
                  <a:pt x="1215438" y="594791"/>
                  <a:pt x="1224346" y="594248"/>
                  <a:pt x="1231491" y="597310"/>
                </a:cubicBezTo>
                <a:cubicBezTo>
                  <a:pt x="1241595" y="601640"/>
                  <a:pt x="1251444" y="606604"/>
                  <a:pt x="1260988" y="612058"/>
                </a:cubicBezTo>
                <a:cubicBezTo>
                  <a:pt x="1285155" y="625868"/>
                  <a:pt x="1283110" y="618582"/>
                  <a:pt x="1283110" y="63418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89935" y="5825613"/>
            <a:ext cx="1570704" cy="781664"/>
          </a:xfrm>
          <a:custGeom>
            <a:avLst/>
            <a:gdLst>
              <a:gd name="connsiteX0" fmla="*/ 0 w 1570704"/>
              <a:gd name="connsiteY0" fmla="*/ 0 h 781664"/>
              <a:gd name="connsiteX1" fmla="*/ 81117 w 1570704"/>
              <a:gd name="connsiteY1" fmla="*/ 29497 h 781664"/>
              <a:gd name="connsiteX2" fmla="*/ 103239 w 1570704"/>
              <a:gd name="connsiteY2" fmla="*/ 36871 h 781664"/>
              <a:gd name="connsiteX3" fmla="*/ 162233 w 1570704"/>
              <a:gd name="connsiteY3" fmla="*/ 73742 h 781664"/>
              <a:gd name="connsiteX4" fmla="*/ 206478 w 1570704"/>
              <a:gd name="connsiteY4" fmla="*/ 88490 h 781664"/>
              <a:gd name="connsiteX5" fmla="*/ 221226 w 1570704"/>
              <a:gd name="connsiteY5" fmla="*/ 103239 h 781664"/>
              <a:gd name="connsiteX6" fmla="*/ 309717 w 1570704"/>
              <a:gd name="connsiteY6" fmla="*/ 117987 h 781664"/>
              <a:gd name="connsiteX7" fmla="*/ 353962 w 1570704"/>
              <a:gd name="connsiteY7" fmla="*/ 132735 h 781664"/>
              <a:gd name="connsiteX8" fmla="*/ 390833 w 1570704"/>
              <a:gd name="connsiteY8" fmla="*/ 154858 h 781664"/>
              <a:gd name="connsiteX9" fmla="*/ 427704 w 1570704"/>
              <a:gd name="connsiteY9" fmla="*/ 184355 h 781664"/>
              <a:gd name="connsiteX10" fmla="*/ 449826 w 1570704"/>
              <a:gd name="connsiteY10" fmla="*/ 206477 h 781664"/>
              <a:gd name="connsiteX11" fmla="*/ 494071 w 1570704"/>
              <a:gd name="connsiteY11" fmla="*/ 221226 h 781664"/>
              <a:gd name="connsiteX12" fmla="*/ 516194 w 1570704"/>
              <a:gd name="connsiteY12" fmla="*/ 228600 h 781664"/>
              <a:gd name="connsiteX13" fmla="*/ 538317 w 1570704"/>
              <a:gd name="connsiteY13" fmla="*/ 235974 h 781664"/>
              <a:gd name="connsiteX14" fmla="*/ 626807 w 1570704"/>
              <a:gd name="connsiteY14" fmla="*/ 250722 h 781664"/>
              <a:gd name="connsiteX15" fmla="*/ 648930 w 1570704"/>
              <a:gd name="connsiteY15" fmla="*/ 258097 h 781664"/>
              <a:gd name="connsiteX16" fmla="*/ 752168 w 1570704"/>
              <a:gd name="connsiteY16" fmla="*/ 317090 h 781664"/>
              <a:gd name="connsiteX17" fmla="*/ 796413 w 1570704"/>
              <a:gd name="connsiteY17" fmla="*/ 331839 h 781664"/>
              <a:gd name="connsiteX18" fmla="*/ 818536 w 1570704"/>
              <a:gd name="connsiteY18" fmla="*/ 346587 h 781664"/>
              <a:gd name="connsiteX19" fmla="*/ 862781 w 1570704"/>
              <a:gd name="connsiteY19" fmla="*/ 361335 h 781664"/>
              <a:gd name="connsiteX20" fmla="*/ 899652 w 1570704"/>
              <a:gd name="connsiteY20" fmla="*/ 383458 h 781664"/>
              <a:gd name="connsiteX21" fmla="*/ 921775 w 1570704"/>
              <a:gd name="connsiteY21" fmla="*/ 398206 h 781664"/>
              <a:gd name="connsiteX22" fmla="*/ 951271 w 1570704"/>
              <a:gd name="connsiteY22" fmla="*/ 405581 h 781664"/>
              <a:gd name="connsiteX23" fmla="*/ 980768 w 1570704"/>
              <a:gd name="connsiteY23" fmla="*/ 420329 h 781664"/>
              <a:gd name="connsiteX24" fmla="*/ 1002891 w 1570704"/>
              <a:gd name="connsiteY24" fmla="*/ 427703 h 781664"/>
              <a:gd name="connsiteX25" fmla="*/ 1039762 w 1570704"/>
              <a:gd name="connsiteY25" fmla="*/ 457200 h 781664"/>
              <a:gd name="connsiteX26" fmla="*/ 1084007 w 1570704"/>
              <a:gd name="connsiteY26" fmla="*/ 471948 h 781664"/>
              <a:gd name="connsiteX27" fmla="*/ 1106130 w 1570704"/>
              <a:gd name="connsiteY27" fmla="*/ 486697 h 781664"/>
              <a:gd name="connsiteX28" fmla="*/ 1150375 w 1570704"/>
              <a:gd name="connsiteY28" fmla="*/ 501445 h 781664"/>
              <a:gd name="connsiteX29" fmla="*/ 1194620 w 1570704"/>
              <a:gd name="connsiteY29" fmla="*/ 530942 h 781664"/>
              <a:gd name="connsiteX30" fmla="*/ 1231491 w 1570704"/>
              <a:gd name="connsiteY30" fmla="*/ 560439 h 781664"/>
              <a:gd name="connsiteX31" fmla="*/ 1297859 w 1570704"/>
              <a:gd name="connsiteY31" fmla="*/ 597310 h 781664"/>
              <a:gd name="connsiteX32" fmla="*/ 1342104 w 1570704"/>
              <a:gd name="connsiteY32" fmla="*/ 619432 h 781664"/>
              <a:gd name="connsiteX33" fmla="*/ 1356852 w 1570704"/>
              <a:gd name="connsiteY33" fmla="*/ 634181 h 781664"/>
              <a:gd name="connsiteX34" fmla="*/ 1371600 w 1570704"/>
              <a:gd name="connsiteY34" fmla="*/ 656303 h 781664"/>
              <a:gd name="connsiteX35" fmla="*/ 1393723 w 1570704"/>
              <a:gd name="connsiteY35" fmla="*/ 663677 h 781664"/>
              <a:gd name="connsiteX36" fmla="*/ 1415846 w 1570704"/>
              <a:gd name="connsiteY36" fmla="*/ 685800 h 781664"/>
              <a:gd name="connsiteX37" fmla="*/ 1452717 w 1570704"/>
              <a:gd name="connsiteY37" fmla="*/ 715297 h 781664"/>
              <a:gd name="connsiteX38" fmla="*/ 1467465 w 1570704"/>
              <a:gd name="connsiteY38" fmla="*/ 737419 h 781664"/>
              <a:gd name="connsiteX39" fmla="*/ 1496962 w 1570704"/>
              <a:gd name="connsiteY39" fmla="*/ 744793 h 781664"/>
              <a:gd name="connsiteX40" fmla="*/ 1519084 w 1570704"/>
              <a:gd name="connsiteY40" fmla="*/ 752168 h 781664"/>
              <a:gd name="connsiteX41" fmla="*/ 1533833 w 1570704"/>
              <a:gd name="connsiteY41" fmla="*/ 766916 h 781664"/>
              <a:gd name="connsiteX42" fmla="*/ 1555955 w 1570704"/>
              <a:gd name="connsiteY42" fmla="*/ 774290 h 781664"/>
              <a:gd name="connsiteX43" fmla="*/ 1570704 w 1570704"/>
              <a:gd name="connsiteY43" fmla="*/ 781664 h 78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0704" h="781664">
                <a:moveTo>
                  <a:pt x="0" y="0"/>
                </a:moveTo>
                <a:cubicBezTo>
                  <a:pt x="51304" y="20521"/>
                  <a:pt x="24315" y="10563"/>
                  <a:pt x="81117" y="29497"/>
                </a:cubicBezTo>
                <a:cubicBezTo>
                  <a:pt x="88491" y="31955"/>
                  <a:pt x="96648" y="32751"/>
                  <a:pt x="103239" y="36871"/>
                </a:cubicBezTo>
                <a:cubicBezTo>
                  <a:pt x="122904" y="49161"/>
                  <a:pt x="140233" y="66409"/>
                  <a:pt x="162233" y="73742"/>
                </a:cubicBezTo>
                <a:lnTo>
                  <a:pt x="206478" y="88490"/>
                </a:lnTo>
                <a:cubicBezTo>
                  <a:pt x="211394" y="93406"/>
                  <a:pt x="215264" y="99662"/>
                  <a:pt x="221226" y="103239"/>
                </a:cubicBezTo>
                <a:cubicBezTo>
                  <a:pt x="240879" y="115031"/>
                  <a:pt x="303165" y="117259"/>
                  <a:pt x="309717" y="117987"/>
                </a:cubicBezTo>
                <a:cubicBezTo>
                  <a:pt x="324465" y="122903"/>
                  <a:pt x="342970" y="121742"/>
                  <a:pt x="353962" y="132735"/>
                </a:cubicBezTo>
                <a:cubicBezTo>
                  <a:pt x="374206" y="152981"/>
                  <a:pt x="362114" y="145286"/>
                  <a:pt x="390833" y="154858"/>
                </a:cubicBezTo>
                <a:cubicBezTo>
                  <a:pt x="423815" y="204334"/>
                  <a:pt x="384962" y="155861"/>
                  <a:pt x="427704" y="184355"/>
                </a:cubicBezTo>
                <a:cubicBezTo>
                  <a:pt x="436381" y="190140"/>
                  <a:pt x="440710" y="201412"/>
                  <a:pt x="449826" y="206477"/>
                </a:cubicBezTo>
                <a:cubicBezTo>
                  <a:pt x="463416" y="214027"/>
                  <a:pt x="479323" y="216310"/>
                  <a:pt x="494071" y="221226"/>
                </a:cubicBezTo>
                <a:lnTo>
                  <a:pt x="516194" y="228600"/>
                </a:lnTo>
                <a:cubicBezTo>
                  <a:pt x="523568" y="231058"/>
                  <a:pt x="530695" y="234450"/>
                  <a:pt x="538317" y="235974"/>
                </a:cubicBezTo>
                <a:cubicBezTo>
                  <a:pt x="592232" y="246757"/>
                  <a:pt x="562780" y="241575"/>
                  <a:pt x="626807" y="250722"/>
                </a:cubicBezTo>
                <a:cubicBezTo>
                  <a:pt x="634181" y="253180"/>
                  <a:pt x="642135" y="254322"/>
                  <a:pt x="648930" y="258097"/>
                </a:cubicBezTo>
                <a:cubicBezTo>
                  <a:pt x="697477" y="285067"/>
                  <a:pt x="694675" y="297925"/>
                  <a:pt x="752168" y="317090"/>
                </a:cubicBezTo>
                <a:cubicBezTo>
                  <a:pt x="766916" y="322006"/>
                  <a:pt x="783478" y="323216"/>
                  <a:pt x="796413" y="331839"/>
                </a:cubicBezTo>
                <a:cubicBezTo>
                  <a:pt x="803787" y="336755"/>
                  <a:pt x="810437" y="342988"/>
                  <a:pt x="818536" y="346587"/>
                </a:cubicBezTo>
                <a:cubicBezTo>
                  <a:pt x="832742" y="352901"/>
                  <a:pt x="862781" y="361335"/>
                  <a:pt x="862781" y="361335"/>
                </a:cubicBezTo>
                <a:cubicBezTo>
                  <a:pt x="891588" y="390142"/>
                  <a:pt x="861362" y="364314"/>
                  <a:pt x="899652" y="383458"/>
                </a:cubicBezTo>
                <a:cubicBezTo>
                  <a:pt x="907579" y="387421"/>
                  <a:pt x="913629" y="394715"/>
                  <a:pt x="921775" y="398206"/>
                </a:cubicBezTo>
                <a:cubicBezTo>
                  <a:pt x="931090" y="402198"/>
                  <a:pt x="941782" y="402022"/>
                  <a:pt x="951271" y="405581"/>
                </a:cubicBezTo>
                <a:cubicBezTo>
                  <a:pt x="961564" y="409441"/>
                  <a:pt x="970664" y="415999"/>
                  <a:pt x="980768" y="420329"/>
                </a:cubicBezTo>
                <a:cubicBezTo>
                  <a:pt x="987913" y="423391"/>
                  <a:pt x="995517" y="425245"/>
                  <a:pt x="1002891" y="427703"/>
                </a:cubicBezTo>
                <a:cubicBezTo>
                  <a:pt x="1015150" y="439963"/>
                  <a:pt x="1023015" y="449757"/>
                  <a:pt x="1039762" y="457200"/>
                </a:cubicBezTo>
                <a:cubicBezTo>
                  <a:pt x="1053968" y="463514"/>
                  <a:pt x="1084007" y="471948"/>
                  <a:pt x="1084007" y="471948"/>
                </a:cubicBezTo>
                <a:cubicBezTo>
                  <a:pt x="1091381" y="476864"/>
                  <a:pt x="1098031" y="483097"/>
                  <a:pt x="1106130" y="486697"/>
                </a:cubicBezTo>
                <a:cubicBezTo>
                  <a:pt x="1120336" y="493011"/>
                  <a:pt x="1150375" y="501445"/>
                  <a:pt x="1150375" y="501445"/>
                </a:cubicBezTo>
                <a:cubicBezTo>
                  <a:pt x="1165123" y="511277"/>
                  <a:pt x="1184788" y="516194"/>
                  <a:pt x="1194620" y="530942"/>
                </a:cubicBezTo>
                <a:cubicBezTo>
                  <a:pt x="1213680" y="559532"/>
                  <a:pt x="1200960" y="550261"/>
                  <a:pt x="1231491" y="560439"/>
                </a:cubicBezTo>
                <a:cubicBezTo>
                  <a:pt x="1300921" y="629869"/>
                  <a:pt x="1189582" y="525125"/>
                  <a:pt x="1297859" y="597310"/>
                </a:cubicBezTo>
                <a:cubicBezTo>
                  <a:pt x="1326449" y="616370"/>
                  <a:pt x="1311573" y="609256"/>
                  <a:pt x="1342104" y="619432"/>
                </a:cubicBezTo>
                <a:cubicBezTo>
                  <a:pt x="1347020" y="624348"/>
                  <a:pt x="1352509" y="628752"/>
                  <a:pt x="1356852" y="634181"/>
                </a:cubicBezTo>
                <a:cubicBezTo>
                  <a:pt x="1362388" y="641101"/>
                  <a:pt x="1364680" y="650767"/>
                  <a:pt x="1371600" y="656303"/>
                </a:cubicBezTo>
                <a:cubicBezTo>
                  <a:pt x="1377670" y="661159"/>
                  <a:pt x="1386349" y="661219"/>
                  <a:pt x="1393723" y="663677"/>
                </a:cubicBezTo>
                <a:cubicBezTo>
                  <a:pt x="1401097" y="671051"/>
                  <a:pt x="1407834" y="679124"/>
                  <a:pt x="1415846" y="685800"/>
                </a:cubicBezTo>
                <a:cubicBezTo>
                  <a:pt x="1438844" y="704965"/>
                  <a:pt x="1435553" y="693842"/>
                  <a:pt x="1452717" y="715297"/>
                </a:cubicBezTo>
                <a:cubicBezTo>
                  <a:pt x="1458253" y="722217"/>
                  <a:pt x="1460091" y="732503"/>
                  <a:pt x="1467465" y="737419"/>
                </a:cubicBezTo>
                <a:cubicBezTo>
                  <a:pt x="1475898" y="743041"/>
                  <a:pt x="1487217" y="742009"/>
                  <a:pt x="1496962" y="744793"/>
                </a:cubicBezTo>
                <a:cubicBezTo>
                  <a:pt x="1504436" y="746928"/>
                  <a:pt x="1511710" y="749710"/>
                  <a:pt x="1519084" y="752168"/>
                </a:cubicBezTo>
                <a:cubicBezTo>
                  <a:pt x="1524000" y="757084"/>
                  <a:pt x="1527871" y="763339"/>
                  <a:pt x="1533833" y="766916"/>
                </a:cubicBezTo>
                <a:cubicBezTo>
                  <a:pt x="1540498" y="770915"/>
                  <a:pt x="1548738" y="771403"/>
                  <a:pt x="1555955" y="774290"/>
                </a:cubicBezTo>
                <a:cubicBezTo>
                  <a:pt x="1561058" y="776331"/>
                  <a:pt x="1565788" y="779206"/>
                  <a:pt x="1570704" y="78166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82561" y="5670755"/>
            <a:ext cx="1873045" cy="936522"/>
          </a:xfrm>
          <a:custGeom>
            <a:avLst/>
            <a:gdLst>
              <a:gd name="connsiteX0" fmla="*/ 0 w 1873045"/>
              <a:gd name="connsiteY0" fmla="*/ 0 h 936522"/>
              <a:gd name="connsiteX1" fmla="*/ 36871 w 1873045"/>
              <a:gd name="connsiteY1" fmla="*/ 14748 h 936522"/>
              <a:gd name="connsiteX2" fmla="*/ 73742 w 1873045"/>
              <a:gd name="connsiteY2" fmla="*/ 22122 h 936522"/>
              <a:gd name="connsiteX3" fmla="*/ 88491 w 1873045"/>
              <a:gd name="connsiteY3" fmla="*/ 36871 h 936522"/>
              <a:gd name="connsiteX4" fmla="*/ 132736 w 1873045"/>
              <a:gd name="connsiteY4" fmla="*/ 51619 h 936522"/>
              <a:gd name="connsiteX5" fmla="*/ 154858 w 1873045"/>
              <a:gd name="connsiteY5" fmla="*/ 58993 h 936522"/>
              <a:gd name="connsiteX6" fmla="*/ 221226 w 1873045"/>
              <a:gd name="connsiteY6" fmla="*/ 95864 h 936522"/>
              <a:gd name="connsiteX7" fmla="*/ 280220 w 1873045"/>
              <a:gd name="connsiteY7" fmla="*/ 117987 h 936522"/>
              <a:gd name="connsiteX8" fmla="*/ 324465 w 1873045"/>
              <a:gd name="connsiteY8" fmla="*/ 132735 h 936522"/>
              <a:gd name="connsiteX9" fmla="*/ 368710 w 1873045"/>
              <a:gd name="connsiteY9" fmla="*/ 147484 h 936522"/>
              <a:gd name="connsiteX10" fmla="*/ 390833 w 1873045"/>
              <a:gd name="connsiteY10" fmla="*/ 154858 h 936522"/>
              <a:gd name="connsiteX11" fmla="*/ 435078 w 1873045"/>
              <a:gd name="connsiteY11" fmla="*/ 184355 h 936522"/>
              <a:gd name="connsiteX12" fmla="*/ 457200 w 1873045"/>
              <a:gd name="connsiteY12" fmla="*/ 199103 h 936522"/>
              <a:gd name="connsiteX13" fmla="*/ 479323 w 1873045"/>
              <a:gd name="connsiteY13" fmla="*/ 206477 h 936522"/>
              <a:gd name="connsiteX14" fmla="*/ 516194 w 1873045"/>
              <a:gd name="connsiteY14" fmla="*/ 228600 h 936522"/>
              <a:gd name="connsiteX15" fmla="*/ 560439 w 1873045"/>
              <a:gd name="connsiteY15" fmla="*/ 258097 h 936522"/>
              <a:gd name="connsiteX16" fmla="*/ 648929 w 1873045"/>
              <a:gd name="connsiteY16" fmla="*/ 287593 h 936522"/>
              <a:gd name="connsiteX17" fmla="*/ 693174 w 1873045"/>
              <a:gd name="connsiteY17" fmla="*/ 302342 h 936522"/>
              <a:gd name="connsiteX18" fmla="*/ 715297 w 1873045"/>
              <a:gd name="connsiteY18" fmla="*/ 309716 h 936522"/>
              <a:gd name="connsiteX19" fmla="*/ 737420 w 1873045"/>
              <a:gd name="connsiteY19" fmla="*/ 324464 h 936522"/>
              <a:gd name="connsiteX20" fmla="*/ 752168 w 1873045"/>
              <a:gd name="connsiteY20" fmla="*/ 346587 h 936522"/>
              <a:gd name="connsiteX21" fmla="*/ 796413 w 1873045"/>
              <a:gd name="connsiteY21" fmla="*/ 361335 h 936522"/>
              <a:gd name="connsiteX22" fmla="*/ 833284 w 1873045"/>
              <a:gd name="connsiteY22" fmla="*/ 383458 h 936522"/>
              <a:gd name="connsiteX23" fmla="*/ 862781 w 1873045"/>
              <a:gd name="connsiteY23" fmla="*/ 412955 h 936522"/>
              <a:gd name="connsiteX24" fmla="*/ 877529 w 1873045"/>
              <a:gd name="connsiteY24" fmla="*/ 435077 h 936522"/>
              <a:gd name="connsiteX25" fmla="*/ 899652 w 1873045"/>
              <a:gd name="connsiteY25" fmla="*/ 442451 h 936522"/>
              <a:gd name="connsiteX26" fmla="*/ 921774 w 1873045"/>
              <a:gd name="connsiteY26" fmla="*/ 457200 h 936522"/>
              <a:gd name="connsiteX27" fmla="*/ 936523 w 1873045"/>
              <a:gd name="connsiteY27" fmla="*/ 471948 h 936522"/>
              <a:gd name="connsiteX28" fmla="*/ 958645 w 1873045"/>
              <a:gd name="connsiteY28" fmla="*/ 479322 h 936522"/>
              <a:gd name="connsiteX29" fmla="*/ 973394 w 1873045"/>
              <a:gd name="connsiteY29" fmla="*/ 494071 h 936522"/>
              <a:gd name="connsiteX30" fmla="*/ 1002891 w 1873045"/>
              <a:gd name="connsiteY30" fmla="*/ 501445 h 936522"/>
              <a:gd name="connsiteX31" fmla="*/ 1025013 w 1873045"/>
              <a:gd name="connsiteY31" fmla="*/ 508819 h 936522"/>
              <a:gd name="connsiteX32" fmla="*/ 1061884 w 1873045"/>
              <a:gd name="connsiteY32" fmla="*/ 530942 h 936522"/>
              <a:gd name="connsiteX33" fmla="*/ 1076633 w 1873045"/>
              <a:gd name="connsiteY33" fmla="*/ 545690 h 936522"/>
              <a:gd name="connsiteX34" fmla="*/ 1120878 w 1873045"/>
              <a:gd name="connsiteY34" fmla="*/ 560439 h 936522"/>
              <a:gd name="connsiteX35" fmla="*/ 1187245 w 1873045"/>
              <a:gd name="connsiteY35" fmla="*/ 582561 h 936522"/>
              <a:gd name="connsiteX36" fmla="*/ 1209368 w 1873045"/>
              <a:gd name="connsiteY36" fmla="*/ 589935 h 936522"/>
              <a:gd name="connsiteX37" fmla="*/ 1231491 w 1873045"/>
              <a:gd name="connsiteY37" fmla="*/ 597310 h 936522"/>
              <a:gd name="connsiteX38" fmla="*/ 1356852 w 1873045"/>
              <a:gd name="connsiteY38" fmla="*/ 612058 h 936522"/>
              <a:gd name="connsiteX39" fmla="*/ 1423220 w 1873045"/>
              <a:gd name="connsiteY39" fmla="*/ 634180 h 936522"/>
              <a:gd name="connsiteX40" fmla="*/ 1445342 w 1873045"/>
              <a:gd name="connsiteY40" fmla="*/ 641555 h 936522"/>
              <a:gd name="connsiteX41" fmla="*/ 1460091 w 1873045"/>
              <a:gd name="connsiteY41" fmla="*/ 656303 h 936522"/>
              <a:gd name="connsiteX42" fmla="*/ 1482213 w 1873045"/>
              <a:gd name="connsiteY42" fmla="*/ 663677 h 936522"/>
              <a:gd name="connsiteX43" fmla="*/ 1511710 w 1873045"/>
              <a:gd name="connsiteY43" fmla="*/ 678426 h 936522"/>
              <a:gd name="connsiteX44" fmla="*/ 1555955 w 1873045"/>
              <a:gd name="connsiteY44" fmla="*/ 693174 h 936522"/>
              <a:gd name="connsiteX45" fmla="*/ 1570704 w 1873045"/>
              <a:gd name="connsiteY45" fmla="*/ 707922 h 936522"/>
              <a:gd name="connsiteX46" fmla="*/ 1592826 w 1873045"/>
              <a:gd name="connsiteY46" fmla="*/ 722671 h 936522"/>
              <a:gd name="connsiteX47" fmla="*/ 1629697 w 1873045"/>
              <a:gd name="connsiteY47" fmla="*/ 752168 h 936522"/>
              <a:gd name="connsiteX48" fmla="*/ 1659194 w 1873045"/>
              <a:gd name="connsiteY48" fmla="*/ 774290 h 936522"/>
              <a:gd name="connsiteX49" fmla="*/ 1673942 w 1873045"/>
              <a:gd name="connsiteY49" fmla="*/ 789039 h 936522"/>
              <a:gd name="connsiteX50" fmla="*/ 1696065 w 1873045"/>
              <a:gd name="connsiteY50" fmla="*/ 796413 h 936522"/>
              <a:gd name="connsiteX51" fmla="*/ 1732936 w 1873045"/>
              <a:gd name="connsiteY51" fmla="*/ 825910 h 936522"/>
              <a:gd name="connsiteX52" fmla="*/ 1762433 w 1873045"/>
              <a:gd name="connsiteY52" fmla="*/ 862780 h 936522"/>
              <a:gd name="connsiteX53" fmla="*/ 1806678 w 1873045"/>
              <a:gd name="connsiteY53" fmla="*/ 884903 h 936522"/>
              <a:gd name="connsiteX54" fmla="*/ 1821426 w 1873045"/>
              <a:gd name="connsiteY54" fmla="*/ 907026 h 936522"/>
              <a:gd name="connsiteX55" fmla="*/ 1843549 w 1873045"/>
              <a:gd name="connsiteY55" fmla="*/ 914400 h 936522"/>
              <a:gd name="connsiteX56" fmla="*/ 1873045 w 1873045"/>
              <a:gd name="connsiteY56" fmla="*/ 936522 h 9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3045" h="936522">
                <a:moveTo>
                  <a:pt x="0" y="0"/>
                </a:moveTo>
                <a:cubicBezTo>
                  <a:pt x="12290" y="4916"/>
                  <a:pt x="24192" y="10944"/>
                  <a:pt x="36871" y="14748"/>
                </a:cubicBezTo>
                <a:cubicBezTo>
                  <a:pt x="48876" y="18349"/>
                  <a:pt x="62222" y="17185"/>
                  <a:pt x="73742" y="22122"/>
                </a:cubicBezTo>
                <a:cubicBezTo>
                  <a:pt x="80133" y="24861"/>
                  <a:pt x="82272" y="33762"/>
                  <a:pt x="88491" y="36871"/>
                </a:cubicBezTo>
                <a:cubicBezTo>
                  <a:pt x="102396" y="43823"/>
                  <a:pt x="117988" y="46703"/>
                  <a:pt x="132736" y="51619"/>
                </a:cubicBezTo>
                <a:lnTo>
                  <a:pt x="154858" y="58993"/>
                </a:lnTo>
                <a:cubicBezTo>
                  <a:pt x="205571" y="92802"/>
                  <a:pt x="182288" y="82885"/>
                  <a:pt x="221226" y="95864"/>
                </a:cubicBezTo>
                <a:cubicBezTo>
                  <a:pt x="249186" y="123826"/>
                  <a:pt x="223439" y="103792"/>
                  <a:pt x="280220" y="117987"/>
                </a:cubicBezTo>
                <a:cubicBezTo>
                  <a:pt x="295302" y="121757"/>
                  <a:pt x="309717" y="127819"/>
                  <a:pt x="324465" y="132735"/>
                </a:cubicBezTo>
                <a:lnTo>
                  <a:pt x="368710" y="147484"/>
                </a:lnTo>
                <a:lnTo>
                  <a:pt x="390833" y="154858"/>
                </a:lnTo>
                <a:lnTo>
                  <a:pt x="435078" y="184355"/>
                </a:lnTo>
                <a:cubicBezTo>
                  <a:pt x="442452" y="189271"/>
                  <a:pt x="448792" y="196301"/>
                  <a:pt x="457200" y="199103"/>
                </a:cubicBezTo>
                <a:lnTo>
                  <a:pt x="479323" y="206477"/>
                </a:lnTo>
                <a:cubicBezTo>
                  <a:pt x="512409" y="239566"/>
                  <a:pt x="473117" y="204669"/>
                  <a:pt x="516194" y="228600"/>
                </a:cubicBezTo>
                <a:cubicBezTo>
                  <a:pt x="531689" y="237208"/>
                  <a:pt x="543623" y="252492"/>
                  <a:pt x="560439" y="258097"/>
                </a:cubicBezTo>
                <a:lnTo>
                  <a:pt x="648929" y="287593"/>
                </a:lnTo>
                <a:lnTo>
                  <a:pt x="693174" y="302342"/>
                </a:lnTo>
                <a:cubicBezTo>
                  <a:pt x="700548" y="304800"/>
                  <a:pt x="708829" y="305404"/>
                  <a:pt x="715297" y="309716"/>
                </a:cubicBezTo>
                <a:lnTo>
                  <a:pt x="737420" y="324464"/>
                </a:lnTo>
                <a:cubicBezTo>
                  <a:pt x="742336" y="331838"/>
                  <a:pt x="744652" y="341890"/>
                  <a:pt x="752168" y="346587"/>
                </a:cubicBezTo>
                <a:cubicBezTo>
                  <a:pt x="765351" y="354826"/>
                  <a:pt x="796413" y="361335"/>
                  <a:pt x="796413" y="361335"/>
                </a:cubicBezTo>
                <a:cubicBezTo>
                  <a:pt x="850910" y="415832"/>
                  <a:pt x="766274" y="335593"/>
                  <a:pt x="833284" y="383458"/>
                </a:cubicBezTo>
                <a:cubicBezTo>
                  <a:pt x="844599" y="391540"/>
                  <a:pt x="852949" y="403123"/>
                  <a:pt x="862781" y="412955"/>
                </a:cubicBezTo>
                <a:cubicBezTo>
                  <a:pt x="869048" y="419222"/>
                  <a:pt x="870609" y="429541"/>
                  <a:pt x="877529" y="435077"/>
                </a:cubicBezTo>
                <a:cubicBezTo>
                  <a:pt x="883599" y="439933"/>
                  <a:pt x="892278" y="439993"/>
                  <a:pt x="899652" y="442451"/>
                </a:cubicBezTo>
                <a:cubicBezTo>
                  <a:pt x="907026" y="447367"/>
                  <a:pt x="914853" y="451664"/>
                  <a:pt x="921774" y="457200"/>
                </a:cubicBezTo>
                <a:cubicBezTo>
                  <a:pt x="927203" y="461543"/>
                  <a:pt x="930561" y="468371"/>
                  <a:pt x="936523" y="471948"/>
                </a:cubicBezTo>
                <a:cubicBezTo>
                  <a:pt x="943188" y="475947"/>
                  <a:pt x="951271" y="476864"/>
                  <a:pt x="958645" y="479322"/>
                </a:cubicBezTo>
                <a:cubicBezTo>
                  <a:pt x="963561" y="484238"/>
                  <a:pt x="967175" y="490962"/>
                  <a:pt x="973394" y="494071"/>
                </a:cubicBezTo>
                <a:cubicBezTo>
                  <a:pt x="982459" y="498603"/>
                  <a:pt x="993146" y="498661"/>
                  <a:pt x="1002891" y="501445"/>
                </a:cubicBezTo>
                <a:cubicBezTo>
                  <a:pt x="1010365" y="503580"/>
                  <a:pt x="1017639" y="506361"/>
                  <a:pt x="1025013" y="508819"/>
                </a:cubicBezTo>
                <a:cubicBezTo>
                  <a:pt x="1062382" y="546188"/>
                  <a:pt x="1014023" y="502226"/>
                  <a:pt x="1061884" y="530942"/>
                </a:cubicBezTo>
                <a:cubicBezTo>
                  <a:pt x="1067846" y="534519"/>
                  <a:pt x="1070414" y="542581"/>
                  <a:pt x="1076633" y="545690"/>
                </a:cubicBezTo>
                <a:cubicBezTo>
                  <a:pt x="1090538" y="552642"/>
                  <a:pt x="1106130" y="555523"/>
                  <a:pt x="1120878" y="560439"/>
                </a:cubicBezTo>
                <a:lnTo>
                  <a:pt x="1187245" y="582561"/>
                </a:lnTo>
                <a:lnTo>
                  <a:pt x="1209368" y="589935"/>
                </a:lnTo>
                <a:cubicBezTo>
                  <a:pt x="1216742" y="592393"/>
                  <a:pt x="1223750" y="596606"/>
                  <a:pt x="1231491" y="597310"/>
                </a:cubicBezTo>
                <a:cubicBezTo>
                  <a:pt x="1327497" y="606038"/>
                  <a:pt x="1285826" y="600221"/>
                  <a:pt x="1356852" y="612058"/>
                </a:cubicBezTo>
                <a:lnTo>
                  <a:pt x="1423220" y="634180"/>
                </a:lnTo>
                <a:lnTo>
                  <a:pt x="1445342" y="641555"/>
                </a:lnTo>
                <a:cubicBezTo>
                  <a:pt x="1450258" y="646471"/>
                  <a:pt x="1454129" y="652726"/>
                  <a:pt x="1460091" y="656303"/>
                </a:cubicBezTo>
                <a:cubicBezTo>
                  <a:pt x="1466756" y="660302"/>
                  <a:pt x="1475069" y="660615"/>
                  <a:pt x="1482213" y="663677"/>
                </a:cubicBezTo>
                <a:cubicBezTo>
                  <a:pt x="1492317" y="668007"/>
                  <a:pt x="1501503" y="674343"/>
                  <a:pt x="1511710" y="678426"/>
                </a:cubicBezTo>
                <a:cubicBezTo>
                  <a:pt x="1526144" y="684200"/>
                  <a:pt x="1555955" y="693174"/>
                  <a:pt x="1555955" y="693174"/>
                </a:cubicBezTo>
                <a:cubicBezTo>
                  <a:pt x="1560871" y="698090"/>
                  <a:pt x="1565275" y="703579"/>
                  <a:pt x="1570704" y="707922"/>
                </a:cubicBezTo>
                <a:cubicBezTo>
                  <a:pt x="1577625" y="713458"/>
                  <a:pt x="1587290" y="715750"/>
                  <a:pt x="1592826" y="722671"/>
                </a:cubicBezTo>
                <a:cubicBezTo>
                  <a:pt x="1621918" y="759037"/>
                  <a:pt x="1568521" y="736872"/>
                  <a:pt x="1629697" y="752168"/>
                </a:cubicBezTo>
                <a:cubicBezTo>
                  <a:pt x="1639529" y="759542"/>
                  <a:pt x="1649752" y="766422"/>
                  <a:pt x="1659194" y="774290"/>
                </a:cubicBezTo>
                <a:cubicBezTo>
                  <a:pt x="1664535" y="778741"/>
                  <a:pt x="1667980" y="785462"/>
                  <a:pt x="1673942" y="789039"/>
                </a:cubicBezTo>
                <a:cubicBezTo>
                  <a:pt x="1680607" y="793038"/>
                  <a:pt x="1688691" y="793955"/>
                  <a:pt x="1696065" y="796413"/>
                </a:cubicBezTo>
                <a:cubicBezTo>
                  <a:pt x="1712492" y="807364"/>
                  <a:pt x="1720927" y="810899"/>
                  <a:pt x="1732936" y="825910"/>
                </a:cubicBezTo>
                <a:cubicBezTo>
                  <a:pt x="1749975" y="847208"/>
                  <a:pt x="1742645" y="846950"/>
                  <a:pt x="1762433" y="862780"/>
                </a:cubicBezTo>
                <a:cubicBezTo>
                  <a:pt x="1782857" y="879119"/>
                  <a:pt x="1783309" y="877114"/>
                  <a:pt x="1806678" y="884903"/>
                </a:cubicBezTo>
                <a:cubicBezTo>
                  <a:pt x="1811594" y="892277"/>
                  <a:pt x="1814505" y="901489"/>
                  <a:pt x="1821426" y="907026"/>
                </a:cubicBezTo>
                <a:cubicBezTo>
                  <a:pt x="1827496" y="911882"/>
                  <a:pt x="1836596" y="910924"/>
                  <a:pt x="1843549" y="914400"/>
                </a:cubicBezTo>
                <a:cubicBezTo>
                  <a:pt x="1860225" y="922738"/>
                  <a:pt x="1862675" y="926152"/>
                  <a:pt x="1873045" y="9365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p:cNvSpPr/>
          <p:nvPr/>
        </p:nvSpPr>
        <p:spPr>
          <a:xfrm>
            <a:off x="589935" y="5530645"/>
            <a:ext cx="2190136" cy="1084007"/>
          </a:xfrm>
          <a:custGeom>
            <a:avLst/>
            <a:gdLst>
              <a:gd name="connsiteX0" fmla="*/ 0 w 2190136"/>
              <a:gd name="connsiteY0" fmla="*/ 0 h 1084007"/>
              <a:gd name="connsiteX1" fmla="*/ 36871 w 2190136"/>
              <a:gd name="connsiteY1" fmla="*/ 7374 h 1084007"/>
              <a:gd name="connsiteX2" fmla="*/ 51620 w 2190136"/>
              <a:gd name="connsiteY2" fmla="*/ 22123 h 1084007"/>
              <a:gd name="connsiteX3" fmla="*/ 95865 w 2190136"/>
              <a:gd name="connsiteY3" fmla="*/ 36871 h 1084007"/>
              <a:gd name="connsiteX4" fmla="*/ 117988 w 2190136"/>
              <a:gd name="connsiteY4" fmla="*/ 44245 h 1084007"/>
              <a:gd name="connsiteX5" fmla="*/ 154859 w 2190136"/>
              <a:gd name="connsiteY5" fmla="*/ 66368 h 1084007"/>
              <a:gd name="connsiteX6" fmla="*/ 199104 w 2190136"/>
              <a:gd name="connsiteY6" fmla="*/ 88490 h 1084007"/>
              <a:gd name="connsiteX7" fmla="*/ 243349 w 2190136"/>
              <a:gd name="connsiteY7" fmla="*/ 117987 h 1084007"/>
              <a:gd name="connsiteX8" fmla="*/ 287594 w 2190136"/>
              <a:gd name="connsiteY8" fmla="*/ 132736 h 1084007"/>
              <a:gd name="connsiteX9" fmla="*/ 309717 w 2190136"/>
              <a:gd name="connsiteY9" fmla="*/ 147484 h 1084007"/>
              <a:gd name="connsiteX10" fmla="*/ 383459 w 2190136"/>
              <a:gd name="connsiteY10" fmla="*/ 169607 h 1084007"/>
              <a:gd name="connsiteX11" fmla="*/ 449826 w 2190136"/>
              <a:gd name="connsiteY11" fmla="*/ 199103 h 1084007"/>
              <a:gd name="connsiteX12" fmla="*/ 471949 w 2190136"/>
              <a:gd name="connsiteY12" fmla="*/ 206478 h 1084007"/>
              <a:gd name="connsiteX13" fmla="*/ 494071 w 2190136"/>
              <a:gd name="connsiteY13" fmla="*/ 221226 h 1084007"/>
              <a:gd name="connsiteX14" fmla="*/ 553065 w 2190136"/>
              <a:gd name="connsiteY14" fmla="*/ 265471 h 1084007"/>
              <a:gd name="connsiteX15" fmla="*/ 575188 w 2190136"/>
              <a:gd name="connsiteY15" fmla="*/ 272845 h 1084007"/>
              <a:gd name="connsiteX16" fmla="*/ 619433 w 2190136"/>
              <a:gd name="connsiteY16" fmla="*/ 294968 h 1084007"/>
              <a:gd name="connsiteX17" fmla="*/ 663678 w 2190136"/>
              <a:gd name="connsiteY17" fmla="*/ 317090 h 1084007"/>
              <a:gd name="connsiteX18" fmla="*/ 678426 w 2190136"/>
              <a:gd name="connsiteY18" fmla="*/ 339213 h 1084007"/>
              <a:gd name="connsiteX19" fmla="*/ 707923 w 2190136"/>
              <a:gd name="connsiteY19" fmla="*/ 368710 h 1084007"/>
              <a:gd name="connsiteX20" fmla="*/ 722671 w 2190136"/>
              <a:gd name="connsiteY20" fmla="*/ 390832 h 1084007"/>
              <a:gd name="connsiteX21" fmla="*/ 737420 w 2190136"/>
              <a:gd name="connsiteY21" fmla="*/ 405581 h 1084007"/>
              <a:gd name="connsiteX22" fmla="*/ 752168 w 2190136"/>
              <a:gd name="connsiteY22" fmla="*/ 427703 h 1084007"/>
              <a:gd name="connsiteX23" fmla="*/ 774291 w 2190136"/>
              <a:gd name="connsiteY23" fmla="*/ 435078 h 1084007"/>
              <a:gd name="connsiteX24" fmla="*/ 818536 w 2190136"/>
              <a:gd name="connsiteY24" fmla="*/ 457200 h 1084007"/>
              <a:gd name="connsiteX25" fmla="*/ 862781 w 2190136"/>
              <a:gd name="connsiteY25" fmla="*/ 486697 h 1084007"/>
              <a:gd name="connsiteX26" fmla="*/ 877530 w 2190136"/>
              <a:gd name="connsiteY26" fmla="*/ 501445 h 1084007"/>
              <a:gd name="connsiteX27" fmla="*/ 929149 w 2190136"/>
              <a:gd name="connsiteY27" fmla="*/ 523568 h 1084007"/>
              <a:gd name="connsiteX28" fmla="*/ 951271 w 2190136"/>
              <a:gd name="connsiteY28" fmla="*/ 538316 h 1084007"/>
              <a:gd name="connsiteX29" fmla="*/ 973394 w 2190136"/>
              <a:gd name="connsiteY29" fmla="*/ 545690 h 1084007"/>
              <a:gd name="connsiteX30" fmla="*/ 1010265 w 2190136"/>
              <a:gd name="connsiteY30" fmla="*/ 589936 h 1084007"/>
              <a:gd name="connsiteX31" fmla="*/ 1032388 w 2190136"/>
              <a:gd name="connsiteY31" fmla="*/ 597310 h 1084007"/>
              <a:gd name="connsiteX32" fmla="*/ 1113504 w 2190136"/>
              <a:gd name="connsiteY32" fmla="*/ 612058 h 1084007"/>
              <a:gd name="connsiteX33" fmla="*/ 1157749 w 2190136"/>
              <a:gd name="connsiteY33" fmla="*/ 626807 h 1084007"/>
              <a:gd name="connsiteX34" fmla="*/ 1179871 w 2190136"/>
              <a:gd name="connsiteY34" fmla="*/ 641555 h 1084007"/>
              <a:gd name="connsiteX35" fmla="*/ 1238865 w 2190136"/>
              <a:gd name="connsiteY35" fmla="*/ 648929 h 1084007"/>
              <a:gd name="connsiteX36" fmla="*/ 1305233 w 2190136"/>
              <a:gd name="connsiteY36" fmla="*/ 671052 h 1084007"/>
              <a:gd name="connsiteX37" fmla="*/ 1327355 w 2190136"/>
              <a:gd name="connsiteY37" fmla="*/ 678426 h 1084007"/>
              <a:gd name="connsiteX38" fmla="*/ 1349478 w 2190136"/>
              <a:gd name="connsiteY38" fmla="*/ 685800 h 1084007"/>
              <a:gd name="connsiteX39" fmla="*/ 1371600 w 2190136"/>
              <a:gd name="connsiteY39" fmla="*/ 700549 h 1084007"/>
              <a:gd name="connsiteX40" fmla="*/ 1437968 w 2190136"/>
              <a:gd name="connsiteY40" fmla="*/ 707923 h 1084007"/>
              <a:gd name="connsiteX41" fmla="*/ 1614949 w 2190136"/>
              <a:gd name="connsiteY41" fmla="*/ 715297 h 1084007"/>
              <a:gd name="connsiteX42" fmla="*/ 1644446 w 2190136"/>
              <a:gd name="connsiteY42" fmla="*/ 722671 h 1084007"/>
              <a:gd name="connsiteX43" fmla="*/ 1659194 w 2190136"/>
              <a:gd name="connsiteY43" fmla="*/ 737420 h 1084007"/>
              <a:gd name="connsiteX44" fmla="*/ 1688691 w 2190136"/>
              <a:gd name="connsiteY44" fmla="*/ 752168 h 1084007"/>
              <a:gd name="connsiteX45" fmla="*/ 1710813 w 2190136"/>
              <a:gd name="connsiteY45" fmla="*/ 766916 h 1084007"/>
              <a:gd name="connsiteX46" fmla="*/ 1740310 w 2190136"/>
              <a:gd name="connsiteY46" fmla="*/ 781665 h 1084007"/>
              <a:gd name="connsiteX47" fmla="*/ 1791930 w 2190136"/>
              <a:gd name="connsiteY47" fmla="*/ 796413 h 1084007"/>
              <a:gd name="connsiteX48" fmla="*/ 1814052 w 2190136"/>
              <a:gd name="connsiteY48" fmla="*/ 803787 h 1084007"/>
              <a:gd name="connsiteX49" fmla="*/ 1836175 w 2190136"/>
              <a:gd name="connsiteY49" fmla="*/ 818536 h 1084007"/>
              <a:gd name="connsiteX50" fmla="*/ 1858297 w 2190136"/>
              <a:gd name="connsiteY50" fmla="*/ 825910 h 1084007"/>
              <a:gd name="connsiteX51" fmla="*/ 1902542 w 2190136"/>
              <a:gd name="connsiteY51" fmla="*/ 855407 h 1084007"/>
              <a:gd name="connsiteX52" fmla="*/ 1968910 w 2190136"/>
              <a:gd name="connsiteY52" fmla="*/ 892278 h 1084007"/>
              <a:gd name="connsiteX53" fmla="*/ 1983659 w 2190136"/>
              <a:gd name="connsiteY53" fmla="*/ 907026 h 1084007"/>
              <a:gd name="connsiteX54" fmla="*/ 1998407 w 2190136"/>
              <a:gd name="connsiteY54" fmla="*/ 929149 h 1084007"/>
              <a:gd name="connsiteX55" fmla="*/ 2042652 w 2190136"/>
              <a:gd name="connsiteY55" fmla="*/ 951271 h 1084007"/>
              <a:gd name="connsiteX56" fmla="*/ 2072149 w 2190136"/>
              <a:gd name="connsiteY56" fmla="*/ 988142 h 1084007"/>
              <a:gd name="connsiteX57" fmla="*/ 2079523 w 2190136"/>
              <a:gd name="connsiteY57" fmla="*/ 1010265 h 1084007"/>
              <a:gd name="connsiteX58" fmla="*/ 2123768 w 2190136"/>
              <a:gd name="connsiteY58" fmla="*/ 1039761 h 1084007"/>
              <a:gd name="connsiteX59" fmla="*/ 2138517 w 2190136"/>
              <a:gd name="connsiteY59" fmla="*/ 1054510 h 1084007"/>
              <a:gd name="connsiteX60" fmla="*/ 2168013 w 2190136"/>
              <a:gd name="connsiteY60" fmla="*/ 1061884 h 1084007"/>
              <a:gd name="connsiteX61" fmla="*/ 2190136 w 2190136"/>
              <a:gd name="connsiteY61" fmla="*/ 1084007 h 108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90136" h="1084007">
                <a:moveTo>
                  <a:pt x="0" y="0"/>
                </a:moveTo>
                <a:cubicBezTo>
                  <a:pt x="12290" y="2458"/>
                  <a:pt x="25351" y="2437"/>
                  <a:pt x="36871" y="7374"/>
                </a:cubicBezTo>
                <a:cubicBezTo>
                  <a:pt x="43262" y="10113"/>
                  <a:pt x="45401" y="19014"/>
                  <a:pt x="51620" y="22123"/>
                </a:cubicBezTo>
                <a:cubicBezTo>
                  <a:pt x="65525" y="29075"/>
                  <a:pt x="81117" y="31955"/>
                  <a:pt x="95865" y="36871"/>
                </a:cubicBezTo>
                <a:lnTo>
                  <a:pt x="117988" y="44245"/>
                </a:lnTo>
                <a:cubicBezTo>
                  <a:pt x="146793" y="73052"/>
                  <a:pt x="116569" y="47223"/>
                  <a:pt x="154859" y="66368"/>
                </a:cubicBezTo>
                <a:cubicBezTo>
                  <a:pt x="212040" y="94958"/>
                  <a:pt x="143496" y="69955"/>
                  <a:pt x="199104" y="88490"/>
                </a:cubicBezTo>
                <a:cubicBezTo>
                  <a:pt x="213852" y="98322"/>
                  <a:pt x="226533" y="112382"/>
                  <a:pt x="243349" y="117987"/>
                </a:cubicBezTo>
                <a:cubicBezTo>
                  <a:pt x="258097" y="122903"/>
                  <a:pt x="274659" y="124113"/>
                  <a:pt x="287594" y="132736"/>
                </a:cubicBezTo>
                <a:cubicBezTo>
                  <a:pt x="294968" y="137652"/>
                  <a:pt x="301618" y="143885"/>
                  <a:pt x="309717" y="147484"/>
                </a:cubicBezTo>
                <a:cubicBezTo>
                  <a:pt x="332795" y="157741"/>
                  <a:pt x="358948" y="163479"/>
                  <a:pt x="383459" y="169607"/>
                </a:cubicBezTo>
                <a:cubicBezTo>
                  <a:pt x="418517" y="192979"/>
                  <a:pt x="397171" y="181551"/>
                  <a:pt x="449826" y="199103"/>
                </a:cubicBezTo>
                <a:cubicBezTo>
                  <a:pt x="457200" y="201561"/>
                  <a:pt x="465481" y="202166"/>
                  <a:pt x="471949" y="206478"/>
                </a:cubicBezTo>
                <a:cubicBezTo>
                  <a:pt x="479323" y="211394"/>
                  <a:pt x="487151" y="215690"/>
                  <a:pt x="494071" y="221226"/>
                </a:cubicBezTo>
                <a:cubicBezTo>
                  <a:pt x="519026" y="241190"/>
                  <a:pt x="508970" y="250773"/>
                  <a:pt x="553065" y="265471"/>
                </a:cubicBezTo>
                <a:lnTo>
                  <a:pt x="575188" y="272845"/>
                </a:lnTo>
                <a:cubicBezTo>
                  <a:pt x="638576" y="315107"/>
                  <a:pt x="558381" y="264443"/>
                  <a:pt x="619433" y="294968"/>
                </a:cubicBezTo>
                <a:cubicBezTo>
                  <a:pt x="676614" y="323558"/>
                  <a:pt x="608070" y="298555"/>
                  <a:pt x="663678" y="317090"/>
                </a:cubicBezTo>
                <a:cubicBezTo>
                  <a:pt x="668594" y="324464"/>
                  <a:pt x="672658" y="332484"/>
                  <a:pt x="678426" y="339213"/>
                </a:cubicBezTo>
                <a:cubicBezTo>
                  <a:pt x="687475" y="349771"/>
                  <a:pt x="700210" y="357140"/>
                  <a:pt x="707923" y="368710"/>
                </a:cubicBezTo>
                <a:cubicBezTo>
                  <a:pt x="712839" y="376084"/>
                  <a:pt x="717135" y="383912"/>
                  <a:pt x="722671" y="390832"/>
                </a:cubicBezTo>
                <a:cubicBezTo>
                  <a:pt x="727014" y="396261"/>
                  <a:pt x="733077" y="400152"/>
                  <a:pt x="737420" y="405581"/>
                </a:cubicBezTo>
                <a:cubicBezTo>
                  <a:pt x="742956" y="412501"/>
                  <a:pt x="745248" y="422167"/>
                  <a:pt x="752168" y="427703"/>
                </a:cubicBezTo>
                <a:cubicBezTo>
                  <a:pt x="758238" y="432559"/>
                  <a:pt x="767338" y="431602"/>
                  <a:pt x="774291" y="435078"/>
                </a:cubicBezTo>
                <a:cubicBezTo>
                  <a:pt x="831464" y="463665"/>
                  <a:pt x="762935" y="438667"/>
                  <a:pt x="818536" y="457200"/>
                </a:cubicBezTo>
                <a:cubicBezTo>
                  <a:pt x="833284" y="467032"/>
                  <a:pt x="850247" y="474164"/>
                  <a:pt x="862781" y="486697"/>
                </a:cubicBezTo>
                <a:cubicBezTo>
                  <a:pt x="867697" y="491613"/>
                  <a:pt x="871745" y="497588"/>
                  <a:pt x="877530" y="501445"/>
                </a:cubicBezTo>
                <a:cubicBezTo>
                  <a:pt x="895758" y="513597"/>
                  <a:pt x="909481" y="517012"/>
                  <a:pt x="929149" y="523568"/>
                </a:cubicBezTo>
                <a:cubicBezTo>
                  <a:pt x="936523" y="528484"/>
                  <a:pt x="943344" y="534353"/>
                  <a:pt x="951271" y="538316"/>
                </a:cubicBezTo>
                <a:cubicBezTo>
                  <a:pt x="958224" y="541792"/>
                  <a:pt x="966926" y="541378"/>
                  <a:pt x="973394" y="545690"/>
                </a:cubicBezTo>
                <a:cubicBezTo>
                  <a:pt x="1057659" y="601866"/>
                  <a:pt x="942248" y="535522"/>
                  <a:pt x="1010265" y="589936"/>
                </a:cubicBezTo>
                <a:cubicBezTo>
                  <a:pt x="1016335" y="594792"/>
                  <a:pt x="1024847" y="595425"/>
                  <a:pt x="1032388" y="597310"/>
                </a:cubicBezTo>
                <a:cubicBezTo>
                  <a:pt x="1053001" y="602463"/>
                  <a:pt x="1093780" y="608771"/>
                  <a:pt x="1113504" y="612058"/>
                </a:cubicBezTo>
                <a:cubicBezTo>
                  <a:pt x="1128252" y="616974"/>
                  <a:pt x="1144814" y="618184"/>
                  <a:pt x="1157749" y="626807"/>
                </a:cubicBezTo>
                <a:cubicBezTo>
                  <a:pt x="1165123" y="631723"/>
                  <a:pt x="1171321" y="639223"/>
                  <a:pt x="1179871" y="641555"/>
                </a:cubicBezTo>
                <a:cubicBezTo>
                  <a:pt x="1198990" y="646769"/>
                  <a:pt x="1219200" y="646471"/>
                  <a:pt x="1238865" y="648929"/>
                </a:cubicBezTo>
                <a:lnTo>
                  <a:pt x="1305233" y="671052"/>
                </a:lnTo>
                <a:lnTo>
                  <a:pt x="1327355" y="678426"/>
                </a:lnTo>
                <a:lnTo>
                  <a:pt x="1349478" y="685800"/>
                </a:lnTo>
                <a:cubicBezTo>
                  <a:pt x="1356852" y="690716"/>
                  <a:pt x="1363002" y="698399"/>
                  <a:pt x="1371600" y="700549"/>
                </a:cubicBezTo>
                <a:cubicBezTo>
                  <a:pt x="1393194" y="705948"/>
                  <a:pt x="1415750" y="706576"/>
                  <a:pt x="1437968" y="707923"/>
                </a:cubicBezTo>
                <a:cubicBezTo>
                  <a:pt x="1496905" y="711495"/>
                  <a:pt x="1555955" y="712839"/>
                  <a:pt x="1614949" y="715297"/>
                </a:cubicBezTo>
                <a:cubicBezTo>
                  <a:pt x="1624781" y="717755"/>
                  <a:pt x="1635381" y="718138"/>
                  <a:pt x="1644446" y="722671"/>
                </a:cubicBezTo>
                <a:cubicBezTo>
                  <a:pt x="1650664" y="725780"/>
                  <a:pt x="1653409" y="733563"/>
                  <a:pt x="1659194" y="737420"/>
                </a:cubicBezTo>
                <a:cubicBezTo>
                  <a:pt x="1668341" y="743518"/>
                  <a:pt x="1679147" y="746714"/>
                  <a:pt x="1688691" y="752168"/>
                </a:cubicBezTo>
                <a:cubicBezTo>
                  <a:pt x="1696386" y="756565"/>
                  <a:pt x="1703118" y="762519"/>
                  <a:pt x="1710813" y="766916"/>
                </a:cubicBezTo>
                <a:cubicBezTo>
                  <a:pt x="1720358" y="772370"/>
                  <a:pt x="1730206" y="777335"/>
                  <a:pt x="1740310" y="781665"/>
                </a:cubicBezTo>
                <a:cubicBezTo>
                  <a:pt x="1757989" y="789242"/>
                  <a:pt x="1773223" y="791068"/>
                  <a:pt x="1791930" y="796413"/>
                </a:cubicBezTo>
                <a:cubicBezTo>
                  <a:pt x="1799404" y="798548"/>
                  <a:pt x="1806678" y="801329"/>
                  <a:pt x="1814052" y="803787"/>
                </a:cubicBezTo>
                <a:cubicBezTo>
                  <a:pt x="1821426" y="808703"/>
                  <a:pt x="1828248" y="814572"/>
                  <a:pt x="1836175" y="818536"/>
                </a:cubicBezTo>
                <a:cubicBezTo>
                  <a:pt x="1843127" y="822012"/>
                  <a:pt x="1851502" y="822135"/>
                  <a:pt x="1858297" y="825910"/>
                </a:cubicBezTo>
                <a:cubicBezTo>
                  <a:pt x="1873792" y="834518"/>
                  <a:pt x="1885726" y="849802"/>
                  <a:pt x="1902542" y="855407"/>
                </a:cubicBezTo>
                <a:cubicBezTo>
                  <a:pt x="1930363" y="864680"/>
                  <a:pt x="1943550" y="866920"/>
                  <a:pt x="1968910" y="892278"/>
                </a:cubicBezTo>
                <a:cubicBezTo>
                  <a:pt x="1973826" y="897194"/>
                  <a:pt x="1979316" y="901597"/>
                  <a:pt x="1983659" y="907026"/>
                </a:cubicBezTo>
                <a:cubicBezTo>
                  <a:pt x="1989196" y="913947"/>
                  <a:pt x="1992140" y="922882"/>
                  <a:pt x="1998407" y="929149"/>
                </a:cubicBezTo>
                <a:cubicBezTo>
                  <a:pt x="2012701" y="943443"/>
                  <a:pt x="2024661" y="945274"/>
                  <a:pt x="2042652" y="951271"/>
                </a:cubicBezTo>
                <a:cubicBezTo>
                  <a:pt x="2056367" y="964987"/>
                  <a:pt x="2062848" y="969541"/>
                  <a:pt x="2072149" y="988142"/>
                </a:cubicBezTo>
                <a:cubicBezTo>
                  <a:pt x="2075625" y="995095"/>
                  <a:pt x="2074027" y="1004769"/>
                  <a:pt x="2079523" y="1010265"/>
                </a:cubicBezTo>
                <a:cubicBezTo>
                  <a:pt x="2092057" y="1022799"/>
                  <a:pt x="2111234" y="1027227"/>
                  <a:pt x="2123768" y="1039761"/>
                </a:cubicBezTo>
                <a:cubicBezTo>
                  <a:pt x="2128684" y="1044677"/>
                  <a:pt x="2132298" y="1051401"/>
                  <a:pt x="2138517" y="1054510"/>
                </a:cubicBezTo>
                <a:cubicBezTo>
                  <a:pt x="2147582" y="1059042"/>
                  <a:pt x="2158181" y="1059426"/>
                  <a:pt x="2168013" y="1061884"/>
                </a:cubicBezTo>
                <a:lnTo>
                  <a:pt x="2190136" y="108400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597310" y="5434781"/>
            <a:ext cx="2418735" cy="1165122"/>
          </a:xfrm>
          <a:custGeom>
            <a:avLst/>
            <a:gdLst>
              <a:gd name="connsiteX0" fmla="*/ 0 w 2418735"/>
              <a:gd name="connsiteY0" fmla="*/ 0 h 1165122"/>
              <a:gd name="connsiteX1" fmla="*/ 66367 w 2418735"/>
              <a:gd name="connsiteY1" fmla="*/ 7374 h 1165122"/>
              <a:gd name="connsiteX2" fmla="*/ 110613 w 2418735"/>
              <a:gd name="connsiteY2" fmla="*/ 22122 h 1165122"/>
              <a:gd name="connsiteX3" fmla="*/ 147484 w 2418735"/>
              <a:gd name="connsiteY3" fmla="*/ 44245 h 1165122"/>
              <a:gd name="connsiteX4" fmla="*/ 184355 w 2418735"/>
              <a:gd name="connsiteY4" fmla="*/ 81116 h 1165122"/>
              <a:gd name="connsiteX5" fmla="*/ 206477 w 2418735"/>
              <a:gd name="connsiteY5" fmla="*/ 88490 h 1165122"/>
              <a:gd name="connsiteX6" fmla="*/ 243348 w 2418735"/>
              <a:gd name="connsiteY6" fmla="*/ 117987 h 1165122"/>
              <a:gd name="connsiteX7" fmla="*/ 287593 w 2418735"/>
              <a:gd name="connsiteY7" fmla="*/ 140109 h 1165122"/>
              <a:gd name="connsiteX8" fmla="*/ 346587 w 2418735"/>
              <a:gd name="connsiteY8" fmla="*/ 169606 h 1165122"/>
              <a:gd name="connsiteX9" fmla="*/ 368709 w 2418735"/>
              <a:gd name="connsiteY9" fmla="*/ 176980 h 1165122"/>
              <a:gd name="connsiteX10" fmla="*/ 390832 w 2418735"/>
              <a:gd name="connsiteY10" fmla="*/ 184354 h 1165122"/>
              <a:gd name="connsiteX11" fmla="*/ 412955 w 2418735"/>
              <a:gd name="connsiteY11" fmla="*/ 199103 h 1165122"/>
              <a:gd name="connsiteX12" fmla="*/ 435077 w 2418735"/>
              <a:gd name="connsiteY12" fmla="*/ 206477 h 1165122"/>
              <a:gd name="connsiteX13" fmla="*/ 457200 w 2418735"/>
              <a:gd name="connsiteY13" fmla="*/ 228600 h 1165122"/>
              <a:gd name="connsiteX14" fmla="*/ 501445 w 2418735"/>
              <a:gd name="connsiteY14" fmla="*/ 250722 h 1165122"/>
              <a:gd name="connsiteX15" fmla="*/ 553064 w 2418735"/>
              <a:gd name="connsiteY15" fmla="*/ 294967 h 1165122"/>
              <a:gd name="connsiteX16" fmla="*/ 619432 w 2418735"/>
              <a:gd name="connsiteY16" fmla="*/ 317090 h 1165122"/>
              <a:gd name="connsiteX17" fmla="*/ 641555 w 2418735"/>
              <a:gd name="connsiteY17" fmla="*/ 324464 h 1165122"/>
              <a:gd name="connsiteX18" fmla="*/ 663677 w 2418735"/>
              <a:gd name="connsiteY18" fmla="*/ 331838 h 1165122"/>
              <a:gd name="connsiteX19" fmla="*/ 715296 w 2418735"/>
              <a:gd name="connsiteY19" fmla="*/ 376084 h 1165122"/>
              <a:gd name="connsiteX20" fmla="*/ 730045 w 2418735"/>
              <a:gd name="connsiteY20" fmla="*/ 390832 h 1165122"/>
              <a:gd name="connsiteX21" fmla="*/ 752167 w 2418735"/>
              <a:gd name="connsiteY21" fmla="*/ 405580 h 1165122"/>
              <a:gd name="connsiteX22" fmla="*/ 766916 w 2418735"/>
              <a:gd name="connsiteY22" fmla="*/ 420329 h 1165122"/>
              <a:gd name="connsiteX23" fmla="*/ 789038 w 2418735"/>
              <a:gd name="connsiteY23" fmla="*/ 427703 h 1165122"/>
              <a:gd name="connsiteX24" fmla="*/ 825909 w 2418735"/>
              <a:gd name="connsiteY24" fmla="*/ 457200 h 1165122"/>
              <a:gd name="connsiteX25" fmla="*/ 862780 w 2418735"/>
              <a:gd name="connsiteY25" fmla="*/ 479322 h 1165122"/>
              <a:gd name="connsiteX26" fmla="*/ 907025 w 2418735"/>
              <a:gd name="connsiteY26" fmla="*/ 508819 h 1165122"/>
              <a:gd name="connsiteX27" fmla="*/ 958645 w 2418735"/>
              <a:gd name="connsiteY27" fmla="*/ 545690 h 1165122"/>
              <a:gd name="connsiteX28" fmla="*/ 1017638 w 2418735"/>
              <a:gd name="connsiteY28" fmla="*/ 597309 h 1165122"/>
              <a:gd name="connsiteX29" fmla="*/ 1039761 w 2418735"/>
              <a:gd name="connsiteY29" fmla="*/ 604684 h 1165122"/>
              <a:gd name="connsiteX30" fmla="*/ 1061884 w 2418735"/>
              <a:gd name="connsiteY30" fmla="*/ 626806 h 1165122"/>
              <a:gd name="connsiteX31" fmla="*/ 1084006 w 2418735"/>
              <a:gd name="connsiteY31" fmla="*/ 634180 h 1165122"/>
              <a:gd name="connsiteX32" fmla="*/ 1106129 w 2418735"/>
              <a:gd name="connsiteY32" fmla="*/ 648929 h 1165122"/>
              <a:gd name="connsiteX33" fmla="*/ 1150374 w 2418735"/>
              <a:gd name="connsiteY33" fmla="*/ 663677 h 1165122"/>
              <a:gd name="connsiteX34" fmla="*/ 1172496 w 2418735"/>
              <a:gd name="connsiteY34" fmla="*/ 671051 h 1165122"/>
              <a:gd name="connsiteX35" fmla="*/ 1194619 w 2418735"/>
              <a:gd name="connsiteY35" fmla="*/ 678425 h 1165122"/>
              <a:gd name="connsiteX36" fmla="*/ 1467464 w 2418735"/>
              <a:gd name="connsiteY36" fmla="*/ 671051 h 1165122"/>
              <a:gd name="connsiteX37" fmla="*/ 1821425 w 2418735"/>
              <a:gd name="connsiteY37" fmla="*/ 685800 h 1165122"/>
              <a:gd name="connsiteX38" fmla="*/ 1865671 w 2418735"/>
              <a:gd name="connsiteY38" fmla="*/ 715296 h 1165122"/>
              <a:gd name="connsiteX39" fmla="*/ 1917290 w 2418735"/>
              <a:gd name="connsiteY39" fmla="*/ 737419 h 1165122"/>
              <a:gd name="connsiteX40" fmla="*/ 1939413 w 2418735"/>
              <a:gd name="connsiteY40" fmla="*/ 752167 h 1165122"/>
              <a:gd name="connsiteX41" fmla="*/ 1983658 w 2418735"/>
              <a:gd name="connsiteY41" fmla="*/ 766916 h 1165122"/>
              <a:gd name="connsiteX42" fmla="*/ 2005780 w 2418735"/>
              <a:gd name="connsiteY42" fmla="*/ 781664 h 1165122"/>
              <a:gd name="connsiteX43" fmla="*/ 2027903 w 2418735"/>
              <a:gd name="connsiteY43" fmla="*/ 789038 h 1165122"/>
              <a:gd name="connsiteX44" fmla="*/ 2035277 w 2418735"/>
              <a:gd name="connsiteY44" fmla="*/ 811161 h 1165122"/>
              <a:gd name="connsiteX45" fmla="*/ 2057400 w 2418735"/>
              <a:gd name="connsiteY45" fmla="*/ 825909 h 1165122"/>
              <a:gd name="connsiteX46" fmla="*/ 2072148 w 2418735"/>
              <a:gd name="connsiteY46" fmla="*/ 840658 h 1165122"/>
              <a:gd name="connsiteX47" fmla="*/ 2123767 w 2418735"/>
              <a:gd name="connsiteY47" fmla="*/ 870154 h 1165122"/>
              <a:gd name="connsiteX48" fmla="*/ 2168013 w 2418735"/>
              <a:gd name="connsiteY48" fmla="*/ 892277 h 1165122"/>
              <a:gd name="connsiteX49" fmla="*/ 2234380 w 2418735"/>
              <a:gd name="connsiteY49" fmla="*/ 943896 h 1165122"/>
              <a:gd name="connsiteX50" fmla="*/ 2256503 w 2418735"/>
              <a:gd name="connsiteY50" fmla="*/ 958645 h 1165122"/>
              <a:gd name="connsiteX51" fmla="*/ 2293374 w 2418735"/>
              <a:gd name="connsiteY51" fmla="*/ 995516 h 1165122"/>
              <a:gd name="connsiteX52" fmla="*/ 2315496 w 2418735"/>
              <a:gd name="connsiteY52" fmla="*/ 1025013 h 1165122"/>
              <a:gd name="connsiteX53" fmla="*/ 2337619 w 2418735"/>
              <a:gd name="connsiteY53" fmla="*/ 1032387 h 1165122"/>
              <a:gd name="connsiteX54" fmla="*/ 2359742 w 2418735"/>
              <a:gd name="connsiteY54" fmla="*/ 1047135 h 1165122"/>
              <a:gd name="connsiteX55" fmla="*/ 2367116 w 2418735"/>
              <a:gd name="connsiteY55" fmla="*/ 1069258 h 1165122"/>
              <a:gd name="connsiteX56" fmla="*/ 2396613 w 2418735"/>
              <a:gd name="connsiteY56" fmla="*/ 1106129 h 1165122"/>
              <a:gd name="connsiteX57" fmla="*/ 2418735 w 2418735"/>
              <a:gd name="connsiteY57" fmla="*/ 1165122 h 116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8735" h="1165122">
                <a:moveTo>
                  <a:pt x="0" y="0"/>
                </a:moveTo>
                <a:cubicBezTo>
                  <a:pt x="22122" y="2458"/>
                  <a:pt x="44541" y="3009"/>
                  <a:pt x="66367" y="7374"/>
                </a:cubicBezTo>
                <a:cubicBezTo>
                  <a:pt x="81612" y="10423"/>
                  <a:pt x="110613" y="22122"/>
                  <a:pt x="110613" y="22122"/>
                </a:cubicBezTo>
                <a:cubicBezTo>
                  <a:pt x="173656" y="85169"/>
                  <a:pt x="70914" y="-13181"/>
                  <a:pt x="147484" y="44245"/>
                </a:cubicBezTo>
                <a:cubicBezTo>
                  <a:pt x="161389" y="54674"/>
                  <a:pt x="167866" y="75620"/>
                  <a:pt x="184355" y="81116"/>
                </a:cubicBezTo>
                <a:cubicBezTo>
                  <a:pt x="191729" y="83574"/>
                  <a:pt x="199525" y="85014"/>
                  <a:pt x="206477" y="88490"/>
                </a:cubicBezTo>
                <a:cubicBezTo>
                  <a:pt x="236747" y="103625"/>
                  <a:pt x="220481" y="99693"/>
                  <a:pt x="243348" y="117987"/>
                </a:cubicBezTo>
                <a:cubicBezTo>
                  <a:pt x="263768" y="134323"/>
                  <a:pt x="264229" y="132321"/>
                  <a:pt x="287593" y="140109"/>
                </a:cubicBezTo>
                <a:cubicBezTo>
                  <a:pt x="313335" y="165851"/>
                  <a:pt x="295746" y="152659"/>
                  <a:pt x="346587" y="169606"/>
                </a:cubicBezTo>
                <a:lnTo>
                  <a:pt x="368709" y="176980"/>
                </a:lnTo>
                <a:lnTo>
                  <a:pt x="390832" y="184354"/>
                </a:lnTo>
                <a:cubicBezTo>
                  <a:pt x="398206" y="189270"/>
                  <a:pt x="405028" y="195139"/>
                  <a:pt x="412955" y="199103"/>
                </a:cubicBezTo>
                <a:cubicBezTo>
                  <a:pt x="419907" y="202579"/>
                  <a:pt x="428610" y="202165"/>
                  <a:pt x="435077" y="206477"/>
                </a:cubicBezTo>
                <a:cubicBezTo>
                  <a:pt x="443754" y="212262"/>
                  <a:pt x="448523" y="222815"/>
                  <a:pt x="457200" y="228600"/>
                </a:cubicBezTo>
                <a:cubicBezTo>
                  <a:pt x="516085" y="267857"/>
                  <a:pt x="440524" y="198505"/>
                  <a:pt x="501445" y="250722"/>
                </a:cubicBezTo>
                <a:cubicBezTo>
                  <a:pt x="521126" y="267591"/>
                  <a:pt x="529623" y="284548"/>
                  <a:pt x="553064" y="294967"/>
                </a:cubicBezTo>
                <a:cubicBezTo>
                  <a:pt x="553078" y="294973"/>
                  <a:pt x="608364" y="313401"/>
                  <a:pt x="619432" y="317090"/>
                </a:cubicBezTo>
                <a:lnTo>
                  <a:pt x="641555" y="324464"/>
                </a:lnTo>
                <a:lnTo>
                  <a:pt x="663677" y="331838"/>
                </a:lnTo>
                <a:cubicBezTo>
                  <a:pt x="734671" y="402832"/>
                  <a:pt x="659150" y="331167"/>
                  <a:pt x="715296" y="376084"/>
                </a:cubicBezTo>
                <a:cubicBezTo>
                  <a:pt x="720725" y="380427"/>
                  <a:pt x="724616" y="386489"/>
                  <a:pt x="730045" y="390832"/>
                </a:cubicBezTo>
                <a:cubicBezTo>
                  <a:pt x="736965" y="396368"/>
                  <a:pt x="745247" y="400044"/>
                  <a:pt x="752167" y="405580"/>
                </a:cubicBezTo>
                <a:cubicBezTo>
                  <a:pt x="757596" y="409923"/>
                  <a:pt x="760954" y="416752"/>
                  <a:pt x="766916" y="420329"/>
                </a:cubicBezTo>
                <a:cubicBezTo>
                  <a:pt x="773581" y="424328"/>
                  <a:pt x="781664" y="425245"/>
                  <a:pt x="789038" y="427703"/>
                </a:cubicBezTo>
                <a:cubicBezTo>
                  <a:pt x="818413" y="471762"/>
                  <a:pt x="786333" y="433454"/>
                  <a:pt x="825909" y="457200"/>
                </a:cubicBezTo>
                <a:cubicBezTo>
                  <a:pt x="876515" y="487564"/>
                  <a:pt x="800119" y="458435"/>
                  <a:pt x="862780" y="479322"/>
                </a:cubicBezTo>
                <a:cubicBezTo>
                  <a:pt x="877528" y="489154"/>
                  <a:pt x="894491" y="496285"/>
                  <a:pt x="907025" y="508819"/>
                </a:cubicBezTo>
                <a:cubicBezTo>
                  <a:pt x="942018" y="543812"/>
                  <a:pt x="923330" y="533919"/>
                  <a:pt x="958645" y="545690"/>
                </a:cubicBezTo>
                <a:cubicBezTo>
                  <a:pt x="977867" y="564912"/>
                  <a:pt x="993248" y="585114"/>
                  <a:pt x="1017638" y="597309"/>
                </a:cubicBezTo>
                <a:cubicBezTo>
                  <a:pt x="1024591" y="600785"/>
                  <a:pt x="1032387" y="602226"/>
                  <a:pt x="1039761" y="604684"/>
                </a:cubicBezTo>
                <a:cubicBezTo>
                  <a:pt x="1047135" y="612058"/>
                  <a:pt x="1053207" y="621021"/>
                  <a:pt x="1061884" y="626806"/>
                </a:cubicBezTo>
                <a:cubicBezTo>
                  <a:pt x="1068351" y="631118"/>
                  <a:pt x="1077054" y="630704"/>
                  <a:pt x="1084006" y="634180"/>
                </a:cubicBezTo>
                <a:cubicBezTo>
                  <a:pt x="1091933" y="638144"/>
                  <a:pt x="1098030" y="645329"/>
                  <a:pt x="1106129" y="648929"/>
                </a:cubicBezTo>
                <a:cubicBezTo>
                  <a:pt x="1120335" y="655243"/>
                  <a:pt x="1135626" y="658761"/>
                  <a:pt x="1150374" y="663677"/>
                </a:cubicBezTo>
                <a:lnTo>
                  <a:pt x="1172496" y="671051"/>
                </a:lnTo>
                <a:lnTo>
                  <a:pt x="1194619" y="678425"/>
                </a:lnTo>
                <a:cubicBezTo>
                  <a:pt x="1285567" y="675967"/>
                  <a:pt x="1376482" y="671051"/>
                  <a:pt x="1467464" y="671051"/>
                </a:cubicBezTo>
                <a:cubicBezTo>
                  <a:pt x="1771648" y="671051"/>
                  <a:pt x="1689826" y="652896"/>
                  <a:pt x="1821425" y="685800"/>
                </a:cubicBezTo>
                <a:cubicBezTo>
                  <a:pt x="1836174" y="695632"/>
                  <a:pt x="1848855" y="709690"/>
                  <a:pt x="1865671" y="715296"/>
                </a:cubicBezTo>
                <a:cubicBezTo>
                  <a:pt x="1890488" y="723569"/>
                  <a:pt x="1891778" y="722841"/>
                  <a:pt x="1917290" y="737419"/>
                </a:cubicBezTo>
                <a:cubicBezTo>
                  <a:pt x="1924985" y="741816"/>
                  <a:pt x="1931314" y="748567"/>
                  <a:pt x="1939413" y="752167"/>
                </a:cubicBezTo>
                <a:cubicBezTo>
                  <a:pt x="1953619" y="758481"/>
                  <a:pt x="1983658" y="766916"/>
                  <a:pt x="1983658" y="766916"/>
                </a:cubicBezTo>
                <a:cubicBezTo>
                  <a:pt x="1991032" y="771832"/>
                  <a:pt x="1997853" y="777701"/>
                  <a:pt x="2005780" y="781664"/>
                </a:cubicBezTo>
                <a:cubicBezTo>
                  <a:pt x="2012733" y="785140"/>
                  <a:pt x="2022407" y="783542"/>
                  <a:pt x="2027903" y="789038"/>
                </a:cubicBezTo>
                <a:cubicBezTo>
                  <a:pt x="2033399" y="794534"/>
                  <a:pt x="2030421" y="805091"/>
                  <a:pt x="2035277" y="811161"/>
                </a:cubicBezTo>
                <a:cubicBezTo>
                  <a:pt x="2040814" y="818082"/>
                  <a:pt x="2050479" y="820372"/>
                  <a:pt x="2057400" y="825909"/>
                </a:cubicBezTo>
                <a:cubicBezTo>
                  <a:pt x="2062829" y="830252"/>
                  <a:pt x="2066719" y="836315"/>
                  <a:pt x="2072148" y="840658"/>
                </a:cubicBezTo>
                <a:cubicBezTo>
                  <a:pt x="2094602" y="858621"/>
                  <a:pt x="2097278" y="855017"/>
                  <a:pt x="2123767" y="870154"/>
                </a:cubicBezTo>
                <a:cubicBezTo>
                  <a:pt x="2163794" y="893027"/>
                  <a:pt x="2127452" y="878757"/>
                  <a:pt x="2168013" y="892277"/>
                </a:cubicBezTo>
                <a:cubicBezTo>
                  <a:pt x="2279840" y="966829"/>
                  <a:pt x="2165069" y="886136"/>
                  <a:pt x="2234380" y="943896"/>
                </a:cubicBezTo>
                <a:cubicBezTo>
                  <a:pt x="2241189" y="949570"/>
                  <a:pt x="2249833" y="952809"/>
                  <a:pt x="2256503" y="958645"/>
                </a:cubicBezTo>
                <a:cubicBezTo>
                  <a:pt x="2269584" y="970091"/>
                  <a:pt x="2282946" y="981611"/>
                  <a:pt x="2293374" y="995516"/>
                </a:cubicBezTo>
                <a:cubicBezTo>
                  <a:pt x="2300748" y="1005348"/>
                  <a:pt x="2306054" y="1017145"/>
                  <a:pt x="2315496" y="1025013"/>
                </a:cubicBezTo>
                <a:cubicBezTo>
                  <a:pt x="2321468" y="1029989"/>
                  <a:pt x="2330666" y="1028911"/>
                  <a:pt x="2337619" y="1032387"/>
                </a:cubicBezTo>
                <a:cubicBezTo>
                  <a:pt x="2345546" y="1036350"/>
                  <a:pt x="2352368" y="1042219"/>
                  <a:pt x="2359742" y="1047135"/>
                </a:cubicBezTo>
                <a:cubicBezTo>
                  <a:pt x="2362200" y="1054509"/>
                  <a:pt x="2363640" y="1062305"/>
                  <a:pt x="2367116" y="1069258"/>
                </a:cubicBezTo>
                <a:cubicBezTo>
                  <a:pt x="2376418" y="1087862"/>
                  <a:pt x="2382895" y="1092411"/>
                  <a:pt x="2396613" y="1106129"/>
                </a:cubicBezTo>
                <a:cubicBezTo>
                  <a:pt x="2413099" y="1155588"/>
                  <a:pt x="2404409" y="1136469"/>
                  <a:pt x="2418735" y="11651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89935" y="5375787"/>
            <a:ext cx="2684246" cy="1231490"/>
          </a:xfrm>
          <a:custGeom>
            <a:avLst/>
            <a:gdLst>
              <a:gd name="connsiteX0" fmla="*/ 0 w 2684246"/>
              <a:gd name="connsiteY0" fmla="*/ 0 h 1231490"/>
              <a:gd name="connsiteX1" fmla="*/ 36871 w 2684246"/>
              <a:gd name="connsiteY1" fmla="*/ 7374 h 1231490"/>
              <a:gd name="connsiteX2" fmla="*/ 66368 w 2684246"/>
              <a:gd name="connsiteY2" fmla="*/ 14748 h 1231490"/>
              <a:gd name="connsiteX3" fmla="*/ 140110 w 2684246"/>
              <a:gd name="connsiteY3" fmla="*/ 22123 h 1231490"/>
              <a:gd name="connsiteX4" fmla="*/ 176981 w 2684246"/>
              <a:gd name="connsiteY4" fmla="*/ 51619 h 1231490"/>
              <a:gd name="connsiteX5" fmla="*/ 199104 w 2684246"/>
              <a:gd name="connsiteY5" fmla="*/ 58994 h 1231490"/>
              <a:gd name="connsiteX6" fmla="*/ 221226 w 2684246"/>
              <a:gd name="connsiteY6" fmla="*/ 73742 h 1231490"/>
              <a:gd name="connsiteX7" fmla="*/ 235975 w 2684246"/>
              <a:gd name="connsiteY7" fmla="*/ 88490 h 1231490"/>
              <a:gd name="connsiteX8" fmla="*/ 258097 w 2684246"/>
              <a:gd name="connsiteY8" fmla="*/ 95865 h 1231490"/>
              <a:gd name="connsiteX9" fmla="*/ 302342 w 2684246"/>
              <a:gd name="connsiteY9" fmla="*/ 117987 h 1231490"/>
              <a:gd name="connsiteX10" fmla="*/ 317091 w 2684246"/>
              <a:gd name="connsiteY10" fmla="*/ 132736 h 1231490"/>
              <a:gd name="connsiteX11" fmla="*/ 331839 w 2684246"/>
              <a:gd name="connsiteY11" fmla="*/ 154858 h 1231490"/>
              <a:gd name="connsiteX12" fmla="*/ 376084 w 2684246"/>
              <a:gd name="connsiteY12" fmla="*/ 169607 h 1231490"/>
              <a:gd name="connsiteX13" fmla="*/ 420330 w 2684246"/>
              <a:gd name="connsiteY13" fmla="*/ 199103 h 1231490"/>
              <a:gd name="connsiteX14" fmla="*/ 442452 w 2684246"/>
              <a:gd name="connsiteY14" fmla="*/ 206478 h 1231490"/>
              <a:gd name="connsiteX15" fmla="*/ 486697 w 2684246"/>
              <a:gd name="connsiteY15" fmla="*/ 235974 h 1231490"/>
              <a:gd name="connsiteX16" fmla="*/ 575188 w 2684246"/>
              <a:gd name="connsiteY16" fmla="*/ 280219 h 1231490"/>
              <a:gd name="connsiteX17" fmla="*/ 656304 w 2684246"/>
              <a:gd name="connsiteY17" fmla="*/ 331839 h 1231490"/>
              <a:gd name="connsiteX18" fmla="*/ 678426 w 2684246"/>
              <a:gd name="connsiteY18" fmla="*/ 339213 h 1231490"/>
              <a:gd name="connsiteX19" fmla="*/ 700549 w 2684246"/>
              <a:gd name="connsiteY19" fmla="*/ 346587 h 1231490"/>
              <a:gd name="connsiteX20" fmla="*/ 744794 w 2684246"/>
              <a:gd name="connsiteY20" fmla="*/ 398207 h 1231490"/>
              <a:gd name="connsiteX21" fmla="*/ 766917 w 2684246"/>
              <a:gd name="connsiteY21" fmla="*/ 405581 h 1231490"/>
              <a:gd name="connsiteX22" fmla="*/ 781665 w 2684246"/>
              <a:gd name="connsiteY22" fmla="*/ 427703 h 1231490"/>
              <a:gd name="connsiteX23" fmla="*/ 803788 w 2684246"/>
              <a:gd name="connsiteY23" fmla="*/ 435078 h 1231490"/>
              <a:gd name="connsiteX24" fmla="*/ 825910 w 2684246"/>
              <a:gd name="connsiteY24" fmla="*/ 449826 h 1231490"/>
              <a:gd name="connsiteX25" fmla="*/ 855407 w 2684246"/>
              <a:gd name="connsiteY25" fmla="*/ 479323 h 1231490"/>
              <a:gd name="connsiteX26" fmla="*/ 877530 w 2684246"/>
              <a:gd name="connsiteY26" fmla="*/ 501445 h 1231490"/>
              <a:gd name="connsiteX27" fmla="*/ 899652 w 2684246"/>
              <a:gd name="connsiteY27" fmla="*/ 508819 h 1231490"/>
              <a:gd name="connsiteX28" fmla="*/ 936523 w 2684246"/>
              <a:gd name="connsiteY28" fmla="*/ 530942 h 1231490"/>
              <a:gd name="connsiteX29" fmla="*/ 973394 w 2684246"/>
              <a:gd name="connsiteY29" fmla="*/ 560439 h 1231490"/>
              <a:gd name="connsiteX30" fmla="*/ 995517 w 2684246"/>
              <a:gd name="connsiteY30" fmla="*/ 575187 h 1231490"/>
              <a:gd name="connsiteX31" fmla="*/ 1032388 w 2684246"/>
              <a:gd name="connsiteY31" fmla="*/ 612058 h 1231490"/>
              <a:gd name="connsiteX32" fmla="*/ 1047136 w 2684246"/>
              <a:gd name="connsiteY32" fmla="*/ 626807 h 1231490"/>
              <a:gd name="connsiteX33" fmla="*/ 1069259 w 2684246"/>
              <a:gd name="connsiteY33" fmla="*/ 634181 h 1231490"/>
              <a:gd name="connsiteX34" fmla="*/ 1135626 w 2684246"/>
              <a:gd name="connsiteY34" fmla="*/ 656303 h 1231490"/>
              <a:gd name="connsiteX35" fmla="*/ 1179871 w 2684246"/>
              <a:gd name="connsiteY35" fmla="*/ 671052 h 1231490"/>
              <a:gd name="connsiteX36" fmla="*/ 1201994 w 2684246"/>
              <a:gd name="connsiteY36" fmla="*/ 678426 h 1231490"/>
              <a:gd name="connsiteX37" fmla="*/ 1268362 w 2684246"/>
              <a:gd name="connsiteY37" fmla="*/ 671052 h 1231490"/>
              <a:gd name="connsiteX38" fmla="*/ 1356852 w 2684246"/>
              <a:gd name="connsiteY38" fmla="*/ 663678 h 1231490"/>
              <a:gd name="connsiteX39" fmla="*/ 1430594 w 2684246"/>
              <a:gd name="connsiteY39" fmla="*/ 648929 h 1231490"/>
              <a:gd name="connsiteX40" fmla="*/ 1452717 w 2684246"/>
              <a:gd name="connsiteY40" fmla="*/ 641555 h 1231490"/>
              <a:gd name="connsiteX41" fmla="*/ 1496962 w 2684246"/>
              <a:gd name="connsiteY41" fmla="*/ 634181 h 1231490"/>
              <a:gd name="connsiteX42" fmla="*/ 1585452 w 2684246"/>
              <a:gd name="connsiteY42" fmla="*/ 612058 h 1231490"/>
              <a:gd name="connsiteX43" fmla="*/ 1725562 w 2684246"/>
              <a:gd name="connsiteY43" fmla="*/ 604684 h 1231490"/>
              <a:gd name="connsiteX44" fmla="*/ 1828800 w 2684246"/>
              <a:gd name="connsiteY44" fmla="*/ 619432 h 1231490"/>
              <a:gd name="connsiteX45" fmla="*/ 1939413 w 2684246"/>
              <a:gd name="connsiteY45" fmla="*/ 634181 h 1231490"/>
              <a:gd name="connsiteX46" fmla="*/ 1961536 w 2684246"/>
              <a:gd name="connsiteY46" fmla="*/ 641555 h 1231490"/>
              <a:gd name="connsiteX47" fmla="*/ 1991033 w 2684246"/>
              <a:gd name="connsiteY47" fmla="*/ 648929 h 1231490"/>
              <a:gd name="connsiteX48" fmla="*/ 2013155 w 2684246"/>
              <a:gd name="connsiteY48" fmla="*/ 656303 h 1231490"/>
              <a:gd name="connsiteX49" fmla="*/ 2050026 w 2684246"/>
              <a:gd name="connsiteY49" fmla="*/ 663678 h 1231490"/>
              <a:gd name="connsiteX50" fmla="*/ 2072149 w 2684246"/>
              <a:gd name="connsiteY50" fmla="*/ 678426 h 1231490"/>
              <a:gd name="connsiteX51" fmla="*/ 2145891 w 2684246"/>
              <a:gd name="connsiteY51" fmla="*/ 700548 h 1231490"/>
              <a:gd name="connsiteX52" fmla="*/ 2168013 w 2684246"/>
              <a:gd name="connsiteY52" fmla="*/ 707923 h 1231490"/>
              <a:gd name="connsiteX53" fmla="*/ 2204884 w 2684246"/>
              <a:gd name="connsiteY53" fmla="*/ 737419 h 1231490"/>
              <a:gd name="connsiteX54" fmla="*/ 2227007 w 2684246"/>
              <a:gd name="connsiteY54" fmla="*/ 744794 h 1231490"/>
              <a:gd name="connsiteX55" fmla="*/ 2271252 w 2684246"/>
              <a:gd name="connsiteY55" fmla="*/ 774290 h 1231490"/>
              <a:gd name="connsiteX56" fmla="*/ 2322871 w 2684246"/>
              <a:gd name="connsiteY56" fmla="*/ 803787 h 1231490"/>
              <a:gd name="connsiteX57" fmla="*/ 2359742 w 2684246"/>
              <a:gd name="connsiteY57" fmla="*/ 840658 h 1231490"/>
              <a:gd name="connsiteX58" fmla="*/ 2381865 w 2684246"/>
              <a:gd name="connsiteY58" fmla="*/ 862781 h 1231490"/>
              <a:gd name="connsiteX59" fmla="*/ 2440859 w 2684246"/>
              <a:gd name="connsiteY59" fmla="*/ 892278 h 1231490"/>
              <a:gd name="connsiteX60" fmla="*/ 2462981 w 2684246"/>
              <a:gd name="connsiteY60" fmla="*/ 907026 h 1231490"/>
              <a:gd name="connsiteX61" fmla="*/ 2477730 w 2684246"/>
              <a:gd name="connsiteY61" fmla="*/ 921774 h 1231490"/>
              <a:gd name="connsiteX62" fmla="*/ 2499852 w 2684246"/>
              <a:gd name="connsiteY62" fmla="*/ 929148 h 1231490"/>
              <a:gd name="connsiteX63" fmla="*/ 2514600 w 2684246"/>
              <a:gd name="connsiteY63" fmla="*/ 973394 h 1231490"/>
              <a:gd name="connsiteX64" fmla="*/ 2536723 w 2684246"/>
              <a:gd name="connsiteY64" fmla="*/ 1010265 h 1231490"/>
              <a:gd name="connsiteX65" fmla="*/ 2558846 w 2684246"/>
              <a:gd name="connsiteY65" fmla="*/ 1025013 h 1231490"/>
              <a:gd name="connsiteX66" fmla="*/ 2573594 w 2684246"/>
              <a:gd name="connsiteY66" fmla="*/ 1069258 h 1231490"/>
              <a:gd name="connsiteX67" fmla="*/ 2588342 w 2684246"/>
              <a:gd name="connsiteY67" fmla="*/ 1084007 h 1231490"/>
              <a:gd name="connsiteX68" fmla="*/ 2603091 w 2684246"/>
              <a:gd name="connsiteY68" fmla="*/ 1106129 h 1231490"/>
              <a:gd name="connsiteX69" fmla="*/ 2625213 w 2684246"/>
              <a:gd name="connsiteY69" fmla="*/ 1120878 h 1231490"/>
              <a:gd name="connsiteX70" fmla="*/ 2647336 w 2684246"/>
              <a:gd name="connsiteY70" fmla="*/ 1165123 h 1231490"/>
              <a:gd name="connsiteX71" fmla="*/ 2669459 w 2684246"/>
              <a:gd name="connsiteY71" fmla="*/ 1172497 h 1231490"/>
              <a:gd name="connsiteX72" fmla="*/ 2684207 w 2684246"/>
              <a:gd name="connsiteY72" fmla="*/ 1231490 h 12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4246" h="1231490">
                <a:moveTo>
                  <a:pt x="0" y="0"/>
                </a:moveTo>
                <a:cubicBezTo>
                  <a:pt x="12290" y="2458"/>
                  <a:pt x="24636" y="4655"/>
                  <a:pt x="36871" y="7374"/>
                </a:cubicBezTo>
                <a:cubicBezTo>
                  <a:pt x="46765" y="9573"/>
                  <a:pt x="56335" y="13315"/>
                  <a:pt x="66368" y="14748"/>
                </a:cubicBezTo>
                <a:cubicBezTo>
                  <a:pt x="90823" y="18242"/>
                  <a:pt x="115529" y="19665"/>
                  <a:pt x="140110" y="22123"/>
                </a:cubicBezTo>
                <a:cubicBezTo>
                  <a:pt x="153828" y="35840"/>
                  <a:pt x="158377" y="42317"/>
                  <a:pt x="176981" y="51619"/>
                </a:cubicBezTo>
                <a:cubicBezTo>
                  <a:pt x="183934" y="55095"/>
                  <a:pt x="192151" y="55518"/>
                  <a:pt x="199104" y="58994"/>
                </a:cubicBezTo>
                <a:cubicBezTo>
                  <a:pt x="207031" y="62957"/>
                  <a:pt x="214306" y="68206"/>
                  <a:pt x="221226" y="73742"/>
                </a:cubicBezTo>
                <a:cubicBezTo>
                  <a:pt x="226655" y="78085"/>
                  <a:pt x="230013" y="84913"/>
                  <a:pt x="235975" y="88490"/>
                </a:cubicBezTo>
                <a:cubicBezTo>
                  <a:pt x="242640" y="92489"/>
                  <a:pt x="251145" y="92389"/>
                  <a:pt x="258097" y="95865"/>
                </a:cubicBezTo>
                <a:cubicBezTo>
                  <a:pt x="315269" y="124452"/>
                  <a:pt x="246745" y="99455"/>
                  <a:pt x="302342" y="117987"/>
                </a:cubicBezTo>
                <a:cubicBezTo>
                  <a:pt x="307258" y="122903"/>
                  <a:pt x="312748" y="127307"/>
                  <a:pt x="317091" y="132736"/>
                </a:cubicBezTo>
                <a:cubicBezTo>
                  <a:pt x="322627" y="139656"/>
                  <a:pt x="324324" y="150161"/>
                  <a:pt x="331839" y="154858"/>
                </a:cubicBezTo>
                <a:cubicBezTo>
                  <a:pt x="345022" y="163098"/>
                  <a:pt x="363149" y="160984"/>
                  <a:pt x="376084" y="169607"/>
                </a:cubicBezTo>
                <a:cubicBezTo>
                  <a:pt x="390833" y="179439"/>
                  <a:pt x="403514" y="193497"/>
                  <a:pt x="420330" y="199103"/>
                </a:cubicBezTo>
                <a:cubicBezTo>
                  <a:pt x="427704" y="201561"/>
                  <a:pt x="435657" y="202703"/>
                  <a:pt x="442452" y="206478"/>
                </a:cubicBezTo>
                <a:cubicBezTo>
                  <a:pt x="457947" y="215086"/>
                  <a:pt x="469882" y="230369"/>
                  <a:pt x="486697" y="235974"/>
                </a:cubicBezTo>
                <a:cubicBezTo>
                  <a:pt x="522679" y="247969"/>
                  <a:pt x="546601" y="251632"/>
                  <a:pt x="575188" y="280219"/>
                </a:cubicBezTo>
                <a:cubicBezTo>
                  <a:pt x="623051" y="328082"/>
                  <a:pt x="595570" y="311594"/>
                  <a:pt x="656304" y="331839"/>
                </a:cubicBezTo>
                <a:lnTo>
                  <a:pt x="678426" y="339213"/>
                </a:lnTo>
                <a:lnTo>
                  <a:pt x="700549" y="346587"/>
                </a:lnTo>
                <a:cubicBezTo>
                  <a:pt x="709985" y="360741"/>
                  <a:pt x="729466" y="393098"/>
                  <a:pt x="744794" y="398207"/>
                </a:cubicBezTo>
                <a:lnTo>
                  <a:pt x="766917" y="405581"/>
                </a:lnTo>
                <a:cubicBezTo>
                  <a:pt x="771833" y="412955"/>
                  <a:pt x="774745" y="422167"/>
                  <a:pt x="781665" y="427703"/>
                </a:cubicBezTo>
                <a:cubicBezTo>
                  <a:pt x="787735" y="432559"/>
                  <a:pt x="796835" y="431602"/>
                  <a:pt x="803788" y="435078"/>
                </a:cubicBezTo>
                <a:cubicBezTo>
                  <a:pt x="811715" y="439041"/>
                  <a:pt x="819181" y="444058"/>
                  <a:pt x="825910" y="449826"/>
                </a:cubicBezTo>
                <a:cubicBezTo>
                  <a:pt x="836467" y="458875"/>
                  <a:pt x="845575" y="469491"/>
                  <a:pt x="855407" y="479323"/>
                </a:cubicBezTo>
                <a:cubicBezTo>
                  <a:pt x="862781" y="486697"/>
                  <a:pt x="867637" y="498147"/>
                  <a:pt x="877530" y="501445"/>
                </a:cubicBezTo>
                <a:lnTo>
                  <a:pt x="899652" y="508819"/>
                </a:lnTo>
                <a:cubicBezTo>
                  <a:pt x="928457" y="537626"/>
                  <a:pt x="898233" y="511798"/>
                  <a:pt x="936523" y="530942"/>
                </a:cubicBezTo>
                <a:cubicBezTo>
                  <a:pt x="966792" y="546076"/>
                  <a:pt x="950527" y="542146"/>
                  <a:pt x="973394" y="560439"/>
                </a:cubicBezTo>
                <a:cubicBezTo>
                  <a:pt x="980315" y="565976"/>
                  <a:pt x="988847" y="569351"/>
                  <a:pt x="995517" y="575187"/>
                </a:cubicBezTo>
                <a:cubicBezTo>
                  <a:pt x="1008598" y="586632"/>
                  <a:pt x="1020098" y="599768"/>
                  <a:pt x="1032388" y="612058"/>
                </a:cubicBezTo>
                <a:cubicBezTo>
                  <a:pt x="1037304" y="616974"/>
                  <a:pt x="1040540" y="624609"/>
                  <a:pt x="1047136" y="626807"/>
                </a:cubicBezTo>
                <a:lnTo>
                  <a:pt x="1069259" y="634181"/>
                </a:lnTo>
                <a:cubicBezTo>
                  <a:pt x="1110104" y="661411"/>
                  <a:pt x="1072040" y="640406"/>
                  <a:pt x="1135626" y="656303"/>
                </a:cubicBezTo>
                <a:cubicBezTo>
                  <a:pt x="1150708" y="660074"/>
                  <a:pt x="1165123" y="666136"/>
                  <a:pt x="1179871" y="671052"/>
                </a:cubicBezTo>
                <a:lnTo>
                  <a:pt x="1201994" y="678426"/>
                </a:lnTo>
                <a:lnTo>
                  <a:pt x="1268362" y="671052"/>
                </a:lnTo>
                <a:cubicBezTo>
                  <a:pt x="1297828" y="668246"/>
                  <a:pt x="1327525" y="667677"/>
                  <a:pt x="1356852" y="663678"/>
                </a:cubicBezTo>
                <a:cubicBezTo>
                  <a:pt x="1381690" y="660291"/>
                  <a:pt x="1406813" y="656856"/>
                  <a:pt x="1430594" y="648929"/>
                </a:cubicBezTo>
                <a:cubicBezTo>
                  <a:pt x="1437968" y="646471"/>
                  <a:pt x="1445129" y="643241"/>
                  <a:pt x="1452717" y="641555"/>
                </a:cubicBezTo>
                <a:cubicBezTo>
                  <a:pt x="1467313" y="638312"/>
                  <a:pt x="1482214" y="636639"/>
                  <a:pt x="1496962" y="634181"/>
                </a:cubicBezTo>
                <a:cubicBezTo>
                  <a:pt x="1555391" y="614704"/>
                  <a:pt x="1525872" y="621988"/>
                  <a:pt x="1585452" y="612058"/>
                </a:cubicBezTo>
                <a:cubicBezTo>
                  <a:pt x="1639694" y="575898"/>
                  <a:pt x="1601702" y="594775"/>
                  <a:pt x="1725562" y="604684"/>
                </a:cubicBezTo>
                <a:cubicBezTo>
                  <a:pt x="1860121" y="615448"/>
                  <a:pt x="1738721" y="606563"/>
                  <a:pt x="1828800" y="619432"/>
                </a:cubicBezTo>
                <a:cubicBezTo>
                  <a:pt x="1873524" y="625821"/>
                  <a:pt x="1897733" y="624919"/>
                  <a:pt x="1939413" y="634181"/>
                </a:cubicBezTo>
                <a:cubicBezTo>
                  <a:pt x="1947001" y="635867"/>
                  <a:pt x="1954062" y="639420"/>
                  <a:pt x="1961536" y="641555"/>
                </a:cubicBezTo>
                <a:cubicBezTo>
                  <a:pt x="1971281" y="644339"/>
                  <a:pt x="1981288" y="646145"/>
                  <a:pt x="1991033" y="648929"/>
                </a:cubicBezTo>
                <a:cubicBezTo>
                  <a:pt x="1998507" y="651064"/>
                  <a:pt x="2005614" y="654418"/>
                  <a:pt x="2013155" y="656303"/>
                </a:cubicBezTo>
                <a:cubicBezTo>
                  <a:pt x="2025315" y="659343"/>
                  <a:pt x="2037736" y="661220"/>
                  <a:pt x="2050026" y="663678"/>
                </a:cubicBezTo>
                <a:cubicBezTo>
                  <a:pt x="2057400" y="668594"/>
                  <a:pt x="2064050" y="674827"/>
                  <a:pt x="2072149" y="678426"/>
                </a:cubicBezTo>
                <a:cubicBezTo>
                  <a:pt x="2103700" y="692448"/>
                  <a:pt x="2115856" y="691966"/>
                  <a:pt x="2145891" y="700548"/>
                </a:cubicBezTo>
                <a:cubicBezTo>
                  <a:pt x="2153365" y="702683"/>
                  <a:pt x="2160639" y="705465"/>
                  <a:pt x="2168013" y="707923"/>
                </a:cubicBezTo>
                <a:cubicBezTo>
                  <a:pt x="2181731" y="721640"/>
                  <a:pt x="2186280" y="728117"/>
                  <a:pt x="2204884" y="737419"/>
                </a:cubicBezTo>
                <a:cubicBezTo>
                  <a:pt x="2211837" y="740895"/>
                  <a:pt x="2220212" y="741019"/>
                  <a:pt x="2227007" y="744794"/>
                </a:cubicBezTo>
                <a:cubicBezTo>
                  <a:pt x="2242502" y="753402"/>
                  <a:pt x="2255398" y="766363"/>
                  <a:pt x="2271252" y="774290"/>
                </a:cubicBezTo>
                <a:cubicBezTo>
                  <a:pt x="2287127" y="782228"/>
                  <a:pt x="2308975" y="791628"/>
                  <a:pt x="2322871" y="803787"/>
                </a:cubicBezTo>
                <a:cubicBezTo>
                  <a:pt x="2335952" y="815233"/>
                  <a:pt x="2347452" y="828368"/>
                  <a:pt x="2359742" y="840658"/>
                </a:cubicBezTo>
                <a:cubicBezTo>
                  <a:pt x="2367116" y="848032"/>
                  <a:pt x="2372537" y="858117"/>
                  <a:pt x="2381865" y="862781"/>
                </a:cubicBezTo>
                <a:cubicBezTo>
                  <a:pt x="2401530" y="872613"/>
                  <a:pt x="2422566" y="880082"/>
                  <a:pt x="2440859" y="892278"/>
                </a:cubicBezTo>
                <a:cubicBezTo>
                  <a:pt x="2448233" y="897194"/>
                  <a:pt x="2456061" y="901490"/>
                  <a:pt x="2462981" y="907026"/>
                </a:cubicBezTo>
                <a:cubicBezTo>
                  <a:pt x="2468410" y="911369"/>
                  <a:pt x="2471768" y="918197"/>
                  <a:pt x="2477730" y="921774"/>
                </a:cubicBezTo>
                <a:cubicBezTo>
                  <a:pt x="2484395" y="925773"/>
                  <a:pt x="2492478" y="926690"/>
                  <a:pt x="2499852" y="929148"/>
                </a:cubicBezTo>
                <a:lnTo>
                  <a:pt x="2514600" y="973394"/>
                </a:lnTo>
                <a:cubicBezTo>
                  <a:pt x="2522114" y="995936"/>
                  <a:pt x="2518321" y="995544"/>
                  <a:pt x="2536723" y="1010265"/>
                </a:cubicBezTo>
                <a:cubicBezTo>
                  <a:pt x="2543644" y="1015802"/>
                  <a:pt x="2551472" y="1020097"/>
                  <a:pt x="2558846" y="1025013"/>
                </a:cubicBezTo>
                <a:cubicBezTo>
                  <a:pt x="2563762" y="1039761"/>
                  <a:pt x="2562602" y="1058265"/>
                  <a:pt x="2573594" y="1069258"/>
                </a:cubicBezTo>
                <a:cubicBezTo>
                  <a:pt x="2578510" y="1074174"/>
                  <a:pt x="2583999" y="1078578"/>
                  <a:pt x="2588342" y="1084007"/>
                </a:cubicBezTo>
                <a:cubicBezTo>
                  <a:pt x="2593878" y="1090928"/>
                  <a:pt x="2596824" y="1099862"/>
                  <a:pt x="2603091" y="1106129"/>
                </a:cubicBezTo>
                <a:cubicBezTo>
                  <a:pt x="2609358" y="1112396"/>
                  <a:pt x="2617839" y="1115962"/>
                  <a:pt x="2625213" y="1120878"/>
                </a:cubicBezTo>
                <a:cubicBezTo>
                  <a:pt x="2630071" y="1135449"/>
                  <a:pt x="2634343" y="1154728"/>
                  <a:pt x="2647336" y="1165123"/>
                </a:cubicBezTo>
                <a:cubicBezTo>
                  <a:pt x="2653406" y="1169979"/>
                  <a:pt x="2662085" y="1170039"/>
                  <a:pt x="2669459" y="1172497"/>
                </a:cubicBezTo>
                <a:cubicBezTo>
                  <a:pt x="2685762" y="1221406"/>
                  <a:pt x="2684207" y="1201196"/>
                  <a:pt x="2684207" y="123149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88442" y="5323903"/>
            <a:ext cx="2573594" cy="737684"/>
          </a:xfrm>
          <a:custGeom>
            <a:avLst/>
            <a:gdLst>
              <a:gd name="connsiteX0" fmla="*/ 0 w 2573594"/>
              <a:gd name="connsiteY0" fmla="*/ 0 h 737684"/>
              <a:gd name="connsiteX1" fmla="*/ 110613 w 2573594"/>
              <a:gd name="connsiteY1" fmla="*/ 14748 h 737684"/>
              <a:gd name="connsiteX2" fmla="*/ 132736 w 2573594"/>
              <a:gd name="connsiteY2" fmla="*/ 29497 h 737684"/>
              <a:gd name="connsiteX3" fmla="*/ 176981 w 2573594"/>
              <a:gd name="connsiteY3" fmla="*/ 44245 h 737684"/>
              <a:gd name="connsiteX4" fmla="*/ 191730 w 2573594"/>
              <a:gd name="connsiteY4" fmla="*/ 58993 h 737684"/>
              <a:gd name="connsiteX5" fmla="*/ 265471 w 2573594"/>
              <a:gd name="connsiteY5" fmla="*/ 81116 h 737684"/>
              <a:gd name="connsiteX6" fmla="*/ 309717 w 2573594"/>
              <a:gd name="connsiteY6" fmla="*/ 95864 h 737684"/>
              <a:gd name="connsiteX7" fmla="*/ 346588 w 2573594"/>
              <a:gd name="connsiteY7" fmla="*/ 132735 h 737684"/>
              <a:gd name="connsiteX8" fmla="*/ 390833 w 2573594"/>
              <a:gd name="connsiteY8" fmla="*/ 147484 h 737684"/>
              <a:gd name="connsiteX9" fmla="*/ 435078 w 2573594"/>
              <a:gd name="connsiteY9" fmla="*/ 169606 h 737684"/>
              <a:gd name="connsiteX10" fmla="*/ 486697 w 2573594"/>
              <a:gd name="connsiteY10" fmla="*/ 213851 h 737684"/>
              <a:gd name="connsiteX11" fmla="*/ 508820 w 2573594"/>
              <a:gd name="connsiteY11" fmla="*/ 221226 h 737684"/>
              <a:gd name="connsiteX12" fmla="*/ 553065 w 2573594"/>
              <a:gd name="connsiteY12" fmla="*/ 243348 h 737684"/>
              <a:gd name="connsiteX13" fmla="*/ 597310 w 2573594"/>
              <a:gd name="connsiteY13" fmla="*/ 272845 h 737684"/>
              <a:gd name="connsiteX14" fmla="*/ 626807 w 2573594"/>
              <a:gd name="connsiteY14" fmla="*/ 309716 h 737684"/>
              <a:gd name="connsiteX15" fmla="*/ 656304 w 2573594"/>
              <a:gd name="connsiteY15" fmla="*/ 317090 h 737684"/>
              <a:gd name="connsiteX16" fmla="*/ 678426 w 2573594"/>
              <a:gd name="connsiteY16" fmla="*/ 324464 h 737684"/>
              <a:gd name="connsiteX17" fmla="*/ 715297 w 2573594"/>
              <a:gd name="connsiteY17" fmla="*/ 346587 h 737684"/>
              <a:gd name="connsiteX18" fmla="*/ 752168 w 2573594"/>
              <a:gd name="connsiteY18" fmla="*/ 368709 h 737684"/>
              <a:gd name="connsiteX19" fmla="*/ 766917 w 2573594"/>
              <a:gd name="connsiteY19" fmla="*/ 390832 h 737684"/>
              <a:gd name="connsiteX20" fmla="*/ 789039 w 2573594"/>
              <a:gd name="connsiteY20" fmla="*/ 412955 h 737684"/>
              <a:gd name="connsiteX21" fmla="*/ 818536 w 2573594"/>
              <a:gd name="connsiteY21" fmla="*/ 442451 h 737684"/>
              <a:gd name="connsiteX22" fmla="*/ 848033 w 2573594"/>
              <a:gd name="connsiteY22" fmla="*/ 471948 h 737684"/>
              <a:gd name="connsiteX23" fmla="*/ 862781 w 2573594"/>
              <a:gd name="connsiteY23" fmla="*/ 486697 h 737684"/>
              <a:gd name="connsiteX24" fmla="*/ 914400 w 2573594"/>
              <a:gd name="connsiteY24" fmla="*/ 501445 h 737684"/>
              <a:gd name="connsiteX25" fmla="*/ 943897 w 2573594"/>
              <a:gd name="connsiteY25" fmla="*/ 530942 h 737684"/>
              <a:gd name="connsiteX26" fmla="*/ 958646 w 2573594"/>
              <a:gd name="connsiteY26" fmla="*/ 545690 h 737684"/>
              <a:gd name="connsiteX27" fmla="*/ 980768 w 2573594"/>
              <a:gd name="connsiteY27" fmla="*/ 553064 h 737684"/>
              <a:gd name="connsiteX28" fmla="*/ 995517 w 2573594"/>
              <a:gd name="connsiteY28" fmla="*/ 567813 h 737684"/>
              <a:gd name="connsiteX29" fmla="*/ 1017639 w 2573594"/>
              <a:gd name="connsiteY29" fmla="*/ 575187 h 737684"/>
              <a:gd name="connsiteX30" fmla="*/ 1032388 w 2573594"/>
              <a:gd name="connsiteY30" fmla="*/ 597309 h 737684"/>
              <a:gd name="connsiteX31" fmla="*/ 1069259 w 2573594"/>
              <a:gd name="connsiteY31" fmla="*/ 626806 h 737684"/>
              <a:gd name="connsiteX32" fmla="*/ 1084007 w 2573594"/>
              <a:gd name="connsiteY32" fmla="*/ 641555 h 737684"/>
              <a:gd name="connsiteX33" fmla="*/ 1128252 w 2573594"/>
              <a:gd name="connsiteY33" fmla="*/ 656303 h 737684"/>
              <a:gd name="connsiteX34" fmla="*/ 1150375 w 2573594"/>
              <a:gd name="connsiteY34" fmla="*/ 663677 h 737684"/>
              <a:gd name="connsiteX35" fmla="*/ 1165123 w 2573594"/>
              <a:gd name="connsiteY35" fmla="*/ 678426 h 737684"/>
              <a:gd name="connsiteX36" fmla="*/ 1334730 w 2573594"/>
              <a:gd name="connsiteY36" fmla="*/ 678426 h 737684"/>
              <a:gd name="connsiteX37" fmla="*/ 1423220 w 2573594"/>
              <a:gd name="connsiteY37" fmla="*/ 663677 h 737684"/>
              <a:gd name="connsiteX38" fmla="*/ 1460091 w 2573594"/>
              <a:gd name="connsiteY38" fmla="*/ 656303 h 737684"/>
              <a:gd name="connsiteX39" fmla="*/ 1482213 w 2573594"/>
              <a:gd name="connsiteY39" fmla="*/ 641555 h 737684"/>
              <a:gd name="connsiteX40" fmla="*/ 1585452 w 2573594"/>
              <a:gd name="connsiteY40" fmla="*/ 619432 h 737684"/>
              <a:gd name="connsiteX41" fmla="*/ 1607575 w 2573594"/>
              <a:gd name="connsiteY41" fmla="*/ 612058 h 737684"/>
              <a:gd name="connsiteX42" fmla="*/ 1629697 w 2573594"/>
              <a:gd name="connsiteY42" fmla="*/ 597309 h 737684"/>
              <a:gd name="connsiteX43" fmla="*/ 1777181 w 2573594"/>
              <a:gd name="connsiteY43" fmla="*/ 582561 h 737684"/>
              <a:gd name="connsiteX44" fmla="*/ 1828800 w 2573594"/>
              <a:gd name="connsiteY44" fmla="*/ 567813 h 737684"/>
              <a:gd name="connsiteX45" fmla="*/ 1865671 w 2573594"/>
              <a:gd name="connsiteY45" fmla="*/ 560438 h 737684"/>
              <a:gd name="connsiteX46" fmla="*/ 1991033 w 2573594"/>
              <a:gd name="connsiteY46" fmla="*/ 553064 h 737684"/>
              <a:gd name="connsiteX47" fmla="*/ 2212259 w 2573594"/>
              <a:gd name="connsiteY47" fmla="*/ 575187 h 737684"/>
              <a:gd name="connsiteX48" fmla="*/ 2234381 w 2573594"/>
              <a:gd name="connsiteY48" fmla="*/ 589935 h 737684"/>
              <a:gd name="connsiteX49" fmla="*/ 2278626 w 2573594"/>
              <a:gd name="connsiteY49" fmla="*/ 604684 h 737684"/>
              <a:gd name="connsiteX50" fmla="*/ 2300749 w 2573594"/>
              <a:gd name="connsiteY50" fmla="*/ 619432 h 737684"/>
              <a:gd name="connsiteX51" fmla="*/ 2396613 w 2573594"/>
              <a:gd name="connsiteY51" fmla="*/ 641555 h 737684"/>
              <a:gd name="connsiteX52" fmla="*/ 2418736 w 2573594"/>
              <a:gd name="connsiteY52" fmla="*/ 656303 h 737684"/>
              <a:gd name="connsiteX53" fmla="*/ 2477730 w 2573594"/>
              <a:gd name="connsiteY53" fmla="*/ 685800 h 737684"/>
              <a:gd name="connsiteX54" fmla="*/ 2544097 w 2573594"/>
              <a:gd name="connsiteY54" fmla="*/ 722671 h 737684"/>
              <a:gd name="connsiteX55" fmla="*/ 2573594 w 2573594"/>
              <a:gd name="connsiteY55" fmla="*/ 737419 h 7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3594" h="737684">
                <a:moveTo>
                  <a:pt x="0" y="0"/>
                </a:moveTo>
                <a:cubicBezTo>
                  <a:pt x="19766" y="1647"/>
                  <a:pt x="80492" y="-313"/>
                  <a:pt x="110613" y="14748"/>
                </a:cubicBezTo>
                <a:cubicBezTo>
                  <a:pt x="118540" y="18712"/>
                  <a:pt x="124637" y="25897"/>
                  <a:pt x="132736" y="29497"/>
                </a:cubicBezTo>
                <a:cubicBezTo>
                  <a:pt x="146942" y="35811"/>
                  <a:pt x="176981" y="44245"/>
                  <a:pt x="176981" y="44245"/>
                </a:cubicBezTo>
                <a:cubicBezTo>
                  <a:pt x="181897" y="49161"/>
                  <a:pt x="185511" y="55884"/>
                  <a:pt x="191730" y="58993"/>
                </a:cubicBezTo>
                <a:cubicBezTo>
                  <a:pt x="217804" y="72030"/>
                  <a:pt x="239006" y="73177"/>
                  <a:pt x="265471" y="81116"/>
                </a:cubicBezTo>
                <a:cubicBezTo>
                  <a:pt x="280362" y="85583"/>
                  <a:pt x="309717" y="95864"/>
                  <a:pt x="309717" y="95864"/>
                </a:cubicBezTo>
                <a:cubicBezTo>
                  <a:pt x="322007" y="108154"/>
                  <a:pt x="330099" y="127238"/>
                  <a:pt x="346588" y="132735"/>
                </a:cubicBezTo>
                <a:cubicBezTo>
                  <a:pt x="361336" y="137651"/>
                  <a:pt x="377898" y="138861"/>
                  <a:pt x="390833" y="147484"/>
                </a:cubicBezTo>
                <a:cubicBezTo>
                  <a:pt x="419423" y="166544"/>
                  <a:pt x="404547" y="159430"/>
                  <a:pt x="435078" y="169606"/>
                </a:cubicBezTo>
                <a:cubicBezTo>
                  <a:pt x="453222" y="187750"/>
                  <a:pt x="464235" y="202620"/>
                  <a:pt x="486697" y="213851"/>
                </a:cubicBezTo>
                <a:cubicBezTo>
                  <a:pt x="493650" y="217327"/>
                  <a:pt x="501867" y="217750"/>
                  <a:pt x="508820" y="221226"/>
                </a:cubicBezTo>
                <a:cubicBezTo>
                  <a:pt x="565993" y="249813"/>
                  <a:pt x="497464" y="224815"/>
                  <a:pt x="553065" y="243348"/>
                </a:cubicBezTo>
                <a:cubicBezTo>
                  <a:pt x="567813" y="253180"/>
                  <a:pt x="587477" y="258097"/>
                  <a:pt x="597310" y="272845"/>
                </a:cubicBezTo>
                <a:cubicBezTo>
                  <a:pt x="602519" y="280657"/>
                  <a:pt x="616302" y="304463"/>
                  <a:pt x="626807" y="309716"/>
                </a:cubicBezTo>
                <a:cubicBezTo>
                  <a:pt x="635872" y="314249"/>
                  <a:pt x="646559" y="314306"/>
                  <a:pt x="656304" y="317090"/>
                </a:cubicBezTo>
                <a:cubicBezTo>
                  <a:pt x="663778" y="319225"/>
                  <a:pt x="671052" y="322006"/>
                  <a:pt x="678426" y="324464"/>
                </a:cubicBezTo>
                <a:cubicBezTo>
                  <a:pt x="715795" y="361833"/>
                  <a:pt x="667436" y="317871"/>
                  <a:pt x="715297" y="346587"/>
                </a:cubicBezTo>
                <a:cubicBezTo>
                  <a:pt x="765909" y="376953"/>
                  <a:pt x="689501" y="347820"/>
                  <a:pt x="752168" y="368709"/>
                </a:cubicBezTo>
                <a:cubicBezTo>
                  <a:pt x="757084" y="376083"/>
                  <a:pt x="761243" y="384023"/>
                  <a:pt x="766917" y="390832"/>
                </a:cubicBezTo>
                <a:cubicBezTo>
                  <a:pt x="773593" y="398844"/>
                  <a:pt x="783254" y="404278"/>
                  <a:pt x="789039" y="412955"/>
                </a:cubicBezTo>
                <a:cubicBezTo>
                  <a:pt x="811512" y="446665"/>
                  <a:pt x="776398" y="428406"/>
                  <a:pt x="818536" y="442451"/>
                </a:cubicBezTo>
                <a:lnTo>
                  <a:pt x="848033" y="471948"/>
                </a:lnTo>
                <a:cubicBezTo>
                  <a:pt x="852949" y="476864"/>
                  <a:pt x="856036" y="485011"/>
                  <a:pt x="862781" y="486697"/>
                </a:cubicBezTo>
                <a:cubicBezTo>
                  <a:pt x="899819" y="495956"/>
                  <a:pt x="882663" y="490866"/>
                  <a:pt x="914400" y="501445"/>
                </a:cubicBezTo>
                <a:lnTo>
                  <a:pt x="943897" y="530942"/>
                </a:lnTo>
                <a:cubicBezTo>
                  <a:pt x="948813" y="535858"/>
                  <a:pt x="952050" y="543491"/>
                  <a:pt x="958646" y="545690"/>
                </a:cubicBezTo>
                <a:lnTo>
                  <a:pt x="980768" y="553064"/>
                </a:lnTo>
                <a:cubicBezTo>
                  <a:pt x="985684" y="557980"/>
                  <a:pt x="989555" y="564236"/>
                  <a:pt x="995517" y="567813"/>
                </a:cubicBezTo>
                <a:cubicBezTo>
                  <a:pt x="1002182" y="571812"/>
                  <a:pt x="1011569" y="570331"/>
                  <a:pt x="1017639" y="575187"/>
                </a:cubicBezTo>
                <a:cubicBezTo>
                  <a:pt x="1024560" y="580723"/>
                  <a:pt x="1026852" y="590388"/>
                  <a:pt x="1032388" y="597309"/>
                </a:cubicBezTo>
                <a:cubicBezTo>
                  <a:pt x="1048220" y="617099"/>
                  <a:pt x="1047958" y="609765"/>
                  <a:pt x="1069259" y="626806"/>
                </a:cubicBezTo>
                <a:cubicBezTo>
                  <a:pt x="1074688" y="631149"/>
                  <a:pt x="1077789" y="638446"/>
                  <a:pt x="1084007" y="641555"/>
                </a:cubicBezTo>
                <a:cubicBezTo>
                  <a:pt x="1097912" y="648508"/>
                  <a:pt x="1113504" y="651387"/>
                  <a:pt x="1128252" y="656303"/>
                </a:cubicBezTo>
                <a:lnTo>
                  <a:pt x="1150375" y="663677"/>
                </a:lnTo>
                <a:cubicBezTo>
                  <a:pt x="1155291" y="668593"/>
                  <a:pt x="1158265" y="677283"/>
                  <a:pt x="1165123" y="678426"/>
                </a:cubicBezTo>
                <a:cubicBezTo>
                  <a:pt x="1254910" y="693391"/>
                  <a:pt x="1264191" y="688503"/>
                  <a:pt x="1334730" y="678426"/>
                </a:cubicBezTo>
                <a:cubicBezTo>
                  <a:pt x="1382279" y="662574"/>
                  <a:pt x="1336781" y="676025"/>
                  <a:pt x="1423220" y="663677"/>
                </a:cubicBezTo>
                <a:cubicBezTo>
                  <a:pt x="1435628" y="661905"/>
                  <a:pt x="1447801" y="658761"/>
                  <a:pt x="1460091" y="656303"/>
                </a:cubicBezTo>
                <a:cubicBezTo>
                  <a:pt x="1467465" y="651387"/>
                  <a:pt x="1474114" y="645154"/>
                  <a:pt x="1482213" y="641555"/>
                </a:cubicBezTo>
                <a:cubicBezTo>
                  <a:pt x="1523332" y="623280"/>
                  <a:pt x="1538984" y="625240"/>
                  <a:pt x="1585452" y="619432"/>
                </a:cubicBezTo>
                <a:cubicBezTo>
                  <a:pt x="1592826" y="616974"/>
                  <a:pt x="1600622" y="615534"/>
                  <a:pt x="1607575" y="612058"/>
                </a:cubicBezTo>
                <a:cubicBezTo>
                  <a:pt x="1615502" y="608094"/>
                  <a:pt x="1621399" y="600421"/>
                  <a:pt x="1629697" y="597309"/>
                </a:cubicBezTo>
                <a:cubicBezTo>
                  <a:pt x="1661308" y="585454"/>
                  <a:pt x="1776400" y="582613"/>
                  <a:pt x="1777181" y="582561"/>
                </a:cubicBezTo>
                <a:cubicBezTo>
                  <a:pt x="1801818" y="574349"/>
                  <a:pt x="1801020" y="573987"/>
                  <a:pt x="1828800" y="567813"/>
                </a:cubicBezTo>
                <a:cubicBezTo>
                  <a:pt x="1841035" y="565094"/>
                  <a:pt x="1853189" y="561573"/>
                  <a:pt x="1865671" y="560438"/>
                </a:cubicBezTo>
                <a:cubicBezTo>
                  <a:pt x="1907359" y="556648"/>
                  <a:pt x="1949246" y="555522"/>
                  <a:pt x="1991033" y="553064"/>
                </a:cubicBezTo>
                <a:cubicBezTo>
                  <a:pt x="2197888" y="568387"/>
                  <a:pt x="2127001" y="546769"/>
                  <a:pt x="2212259" y="575187"/>
                </a:cubicBezTo>
                <a:cubicBezTo>
                  <a:pt x="2219633" y="580103"/>
                  <a:pt x="2226282" y="586336"/>
                  <a:pt x="2234381" y="589935"/>
                </a:cubicBezTo>
                <a:cubicBezTo>
                  <a:pt x="2248587" y="596249"/>
                  <a:pt x="2265691" y="596061"/>
                  <a:pt x="2278626" y="604684"/>
                </a:cubicBezTo>
                <a:cubicBezTo>
                  <a:pt x="2286000" y="609600"/>
                  <a:pt x="2292650" y="615833"/>
                  <a:pt x="2300749" y="619432"/>
                </a:cubicBezTo>
                <a:cubicBezTo>
                  <a:pt x="2339106" y="636479"/>
                  <a:pt x="2354622" y="635556"/>
                  <a:pt x="2396613" y="641555"/>
                </a:cubicBezTo>
                <a:cubicBezTo>
                  <a:pt x="2403987" y="646471"/>
                  <a:pt x="2410955" y="652059"/>
                  <a:pt x="2418736" y="656303"/>
                </a:cubicBezTo>
                <a:cubicBezTo>
                  <a:pt x="2438037" y="666831"/>
                  <a:pt x="2459437" y="673604"/>
                  <a:pt x="2477730" y="685800"/>
                </a:cubicBezTo>
                <a:cubicBezTo>
                  <a:pt x="2528442" y="719609"/>
                  <a:pt x="2505159" y="709692"/>
                  <a:pt x="2544097" y="722671"/>
                </a:cubicBezTo>
                <a:cubicBezTo>
                  <a:pt x="2562322" y="740895"/>
                  <a:pt x="2551893" y="737419"/>
                  <a:pt x="2573594" y="737419"/>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Freeform 101"/>
          <p:cNvSpPr/>
          <p:nvPr/>
        </p:nvSpPr>
        <p:spPr>
          <a:xfrm>
            <a:off x="1673942" y="5715000"/>
            <a:ext cx="1047135" cy="243348"/>
          </a:xfrm>
          <a:custGeom>
            <a:avLst/>
            <a:gdLst>
              <a:gd name="connsiteX0" fmla="*/ 0 w 1047135"/>
              <a:gd name="connsiteY0" fmla="*/ 191729 h 243348"/>
              <a:gd name="connsiteX1" fmla="*/ 36871 w 1047135"/>
              <a:gd name="connsiteY1" fmla="*/ 206477 h 243348"/>
              <a:gd name="connsiteX2" fmla="*/ 51619 w 1047135"/>
              <a:gd name="connsiteY2" fmla="*/ 221226 h 243348"/>
              <a:gd name="connsiteX3" fmla="*/ 95864 w 1047135"/>
              <a:gd name="connsiteY3" fmla="*/ 228600 h 243348"/>
              <a:gd name="connsiteX4" fmla="*/ 162232 w 1047135"/>
              <a:gd name="connsiteY4" fmla="*/ 243348 h 243348"/>
              <a:gd name="connsiteX5" fmla="*/ 199103 w 1047135"/>
              <a:gd name="connsiteY5" fmla="*/ 235974 h 243348"/>
              <a:gd name="connsiteX6" fmla="*/ 250723 w 1047135"/>
              <a:gd name="connsiteY6" fmla="*/ 228600 h 243348"/>
              <a:gd name="connsiteX7" fmla="*/ 294968 w 1047135"/>
              <a:gd name="connsiteY7" fmla="*/ 213852 h 243348"/>
              <a:gd name="connsiteX8" fmla="*/ 324464 w 1047135"/>
              <a:gd name="connsiteY8" fmla="*/ 199103 h 243348"/>
              <a:gd name="connsiteX9" fmla="*/ 368710 w 1047135"/>
              <a:gd name="connsiteY9" fmla="*/ 191729 h 243348"/>
              <a:gd name="connsiteX10" fmla="*/ 405581 w 1047135"/>
              <a:gd name="connsiteY10" fmla="*/ 184355 h 243348"/>
              <a:gd name="connsiteX11" fmla="*/ 442452 w 1047135"/>
              <a:gd name="connsiteY11" fmla="*/ 154858 h 243348"/>
              <a:gd name="connsiteX12" fmla="*/ 464574 w 1047135"/>
              <a:gd name="connsiteY12" fmla="*/ 147484 h 243348"/>
              <a:gd name="connsiteX13" fmla="*/ 494071 w 1047135"/>
              <a:gd name="connsiteY13" fmla="*/ 132735 h 243348"/>
              <a:gd name="connsiteX14" fmla="*/ 523568 w 1047135"/>
              <a:gd name="connsiteY14" fmla="*/ 103239 h 243348"/>
              <a:gd name="connsiteX15" fmla="*/ 567813 w 1047135"/>
              <a:gd name="connsiteY15" fmla="*/ 73742 h 243348"/>
              <a:gd name="connsiteX16" fmla="*/ 648929 w 1047135"/>
              <a:gd name="connsiteY16" fmla="*/ 51619 h 243348"/>
              <a:gd name="connsiteX17" fmla="*/ 722671 w 1047135"/>
              <a:gd name="connsiteY17" fmla="*/ 22123 h 243348"/>
              <a:gd name="connsiteX18" fmla="*/ 759542 w 1047135"/>
              <a:gd name="connsiteY18" fmla="*/ 14748 h 243348"/>
              <a:gd name="connsiteX19" fmla="*/ 818535 w 1047135"/>
              <a:gd name="connsiteY19" fmla="*/ 0 h 243348"/>
              <a:gd name="connsiteX20" fmla="*/ 1047135 w 1047135"/>
              <a:gd name="connsiteY20" fmla="*/ 7374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135" h="243348">
                <a:moveTo>
                  <a:pt x="0" y="191729"/>
                </a:moveTo>
                <a:cubicBezTo>
                  <a:pt x="12290" y="196645"/>
                  <a:pt x="25378" y="199910"/>
                  <a:pt x="36871" y="206477"/>
                </a:cubicBezTo>
                <a:cubicBezTo>
                  <a:pt x="42907" y="209926"/>
                  <a:pt x="45109" y="218785"/>
                  <a:pt x="51619" y="221226"/>
                </a:cubicBezTo>
                <a:cubicBezTo>
                  <a:pt x="65619" y="226476"/>
                  <a:pt x="81153" y="225925"/>
                  <a:pt x="95864" y="228600"/>
                </a:cubicBezTo>
                <a:cubicBezTo>
                  <a:pt x="130191" y="234841"/>
                  <a:pt x="130669" y="235458"/>
                  <a:pt x="162232" y="243348"/>
                </a:cubicBezTo>
                <a:cubicBezTo>
                  <a:pt x="174522" y="240890"/>
                  <a:pt x="186740" y="238034"/>
                  <a:pt x="199103" y="235974"/>
                </a:cubicBezTo>
                <a:cubicBezTo>
                  <a:pt x="216248" y="233117"/>
                  <a:pt x="233787" y="232508"/>
                  <a:pt x="250723" y="228600"/>
                </a:cubicBezTo>
                <a:cubicBezTo>
                  <a:pt x="265871" y="225104"/>
                  <a:pt x="281063" y="220805"/>
                  <a:pt x="294968" y="213852"/>
                </a:cubicBezTo>
                <a:cubicBezTo>
                  <a:pt x="304800" y="208936"/>
                  <a:pt x="313935" y="202262"/>
                  <a:pt x="324464" y="199103"/>
                </a:cubicBezTo>
                <a:cubicBezTo>
                  <a:pt x="338785" y="194806"/>
                  <a:pt x="353999" y="194404"/>
                  <a:pt x="368710" y="191729"/>
                </a:cubicBezTo>
                <a:cubicBezTo>
                  <a:pt x="381042" y="189487"/>
                  <a:pt x="393291" y="186813"/>
                  <a:pt x="405581" y="184355"/>
                </a:cubicBezTo>
                <a:cubicBezTo>
                  <a:pt x="419300" y="170635"/>
                  <a:pt x="423844" y="164162"/>
                  <a:pt x="442452" y="154858"/>
                </a:cubicBezTo>
                <a:cubicBezTo>
                  <a:pt x="449404" y="151382"/>
                  <a:pt x="457430" y="150546"/>
                  <a:pt x="464574" y="147484"/>
                </a:cubicBezTo>
                <a:cubicBezTo>
                  <a:pt x="474678" y="143154"/>
                  <a:pt x="484239" y="137651"/>
                  <a:pt x="494071" y="132735"/>
                </a:cubicBezTo>
                <a:cubicBezTo>
                  <a:pt x="507181" y="93406"/>
                  <a:pt x="490793" y="122904"/>
                  <a:pt x="523568" y="103239"/>
                </a:cubicBezTo>
                <a:cubicBezTo>
                  <a:pt x="565756" y="77925"/>
                  <a:pt x="501000" y="96012"/>
                  <a:pt x="567813" y="73742"/>
                </a:cubicBezTo>
                <a:cubicBezTo>
                  <a:pt x="584770" y="68090"/>
                  <a:pt x="626590" y="61193"/>
                  <a:pt x="648929" y="51619"/>
                </a:cubicBezTo>
                <a:cubicBezTo>
                  <a:pt x="683343" y="36870"/>
                  <a:pt x="680709" y="30516"/>
                  <a:pt x="722671" y="22123"/>
                </a:cubicBezTo>
                <a:cubicBezTo>
                  <a:pt x="734961" y="19665"/>
                  <a:pt x="747329" y="17566"/>
                  <a:pt x="759542" y="14748"/>
                </a:cubicBezTo>
                <a:cubicBezTo>
                  <a:pt x="779292" y="10190"/>
                  <a:pt x="818535" y="0"/>
                  <a:pt x="818535" y="0"/>
                </a:cubicBezTo>
                <a:lnTo>
                  <a:pt x="1047135" y="7374"/>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Freeform 102"/>
          <p:cNvSpPr/>
          <p:nvPr/>
        </p:nvSpPr>
        <p:spPr>
          <a:xfrm>
            <a:off x="1725561" y="5596094"/>
            <a:ext cx="1179871" cy="310635"/>
          </a:xfrm>
          <a:custGeom>
            <a:avLst/>
            <a:gdLst>
              <a:gd name="connsiteX0" fmla="*/ 0 w 1179871"/>
              <a:gd name="connsiteY0" fmla="*/ 295887 h 310635"/>
              <a:gd name="connsiteX1" fmla="*/ 58994 w 1179871"/>
              <a:gd name="connsiteY1" fmla="*/ 303261 h 310635"/>
              <a:gd name="connsiteX2" fmla="*/ 88491 w 1179871"/>
              <a:gd name="connsiteY2" fmla="*/ 310635 h 310635"/>
              <a:gd name="connsiteX3" fmla="*/ 184355 w 1179871"/>
              <a:gd name="connsiteY3" fmla="*/ 303261 h 310635"/>
              <a:gd name="connsiteX4" fmla="*/ 199104 w 1179871"/>
              <a:gd name="connsiteY4" fmla="*/ 288512 h 310635"/>
              <a:gd name="connsiteX5" fmla="*/ 243349 w 1179871"/>
              <a:gd name="connsiteY5" fmla="*/ 273764 h 310635"/>
              <a:gd name="connsiteX6" fmla="*/ 265471 w 1179871"/>
              <a:gd name="connsiteY6" fmla="*/ 266390 h 310635"/>
              <a:gd name="connsiteX7" fmla="*/ 287594 w 1179871"/>
              <a:gd name="connsiteY7" fmla="*/ 259016 h 310635"/>
              <a:gd name="connsiteX8" fmla="*/ 317091 w 1179871"/>
              <a:gd name="connsiteY8" fmla="*/ 244267 h 310635"/>
              <a:gd name="connsiteX9" fmla="*/ 361336 w 1179871"/>
              <a:gd name="connsiteY9" fmla="*/ 229519 h 310635"/>
              <a:gd name="connsiteX10" fmla="*/ 368710 w 1179871"/>
              <a:gd name="connsiteY10" fmla="*/ 207396 h 310635"/>
              <a:gd name="connsiteX11" fmla="*/ 390833 w 1179871"/>
              <a:gd name="connsiteY11" fmla="*/ 200022 h 310635"/>
              <a:gd name="connsiteX12" fmla="*/ 427704 w 1179871"/>
              <a:gd name="connsiteY12" fmla="*/ 170525 h 310635"/>
              <a:gd name="connsiteX13" fmla="*/ 479323 w 1179871"/>
              <a:gd name="connsiteY13" fmla="*/ 141029 h 310635"/>
              <a:gd name="connsiteX14" fmla="*/ 523568 w 1179871"/>
              <a:gd name="connsiteY14" fmla="*/ 111532 h 310635"/>
              <a:gd name="connsiteX15" fmla="*/ 553065 w 1179871"/>
              <a:gd name="connsiteY15" fmla="*/ 82035 h 310635"/>
              <a:gd name="connsiteX16" fmla="*/ 597310 w 1179871"/>
              <a:gd name="connsiteY16" fmla="*/ 67287 h 310635"/>
              <a:gd name="connsiteX17" fmla="*/ 619433 w 1179871"/>
              <a:gd name="connsiteY17" fmla="*/ 59912 h 310635"/>
              <a:gd name="connsiteX18" fmla="*/ 641555 w 1179871"/>
              <a:gd name="connsiteY18" fmla="*/ 45164 h 310635"/>
              <a:gd name="connsiteX19" fmla="*/ 707923 w 1179871"/>
              <a:gd name="connsiteY19" fmla="*/ 37790 h 310635"/>
              <a:gd name="connsiteX20" fmla="*/ 811162 w 1179871"/>
              <a:gd name="connsiteY20" fmla="*/ 15667 h 310635"/>
              <a:gd name="connsiteX21" fmla="*/ 833284 w 1179871"/>
              <a:gd name="connsiteY21" fmla="*/ 8293 h 310635"/>
              <a:gd name="connsiteX22" fmla="*/ 988142 w 1179871"/>
              <a:gd name="connsiteY22" fmla="*/ 8293 h 310635"/>
              <a:gd name="connsiteX23" fmla="*/ 1010265 w 1179871"/>
              <a:gd name="connsiteY23" fmla="*/ 15667 h 310635"/>
              <a:gd name="connsiteX24" fmla="*/ 1143000 w 1179871"/>
              <a:gd name="connsiteY24" fmla="*/ 15667 h 310635"/>
              <a:gd name="connsiteX25" fmla="*/ 1179871 w 1179871"/>
              <a:gd name="connsiteY25" fmla="*/ 23041 h 3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9871" h="310635">
                <a:moveTo>
                  <a:pt x="0" y="295887"/>
                </a:moveTo>
                <a:cubicBezTo>
                  <a:pt x="19665" y="298345"/>
                  <a:pt x="39446" y="300003"/>
                  <a:pt x="58994" y="303261"/>
                </a:cubicBezTo>
                <a:cubicBezTo>
                  <a:pt x="68991" y="304927"/>
                  <a:pt x="78356" y="310635"/>
                  <a:pt x="88491" y="310635"/>
                </a:cubicBezTo>
                <a:cubicBezTo>
                  <a:pt x="120540" y="310635"/>
                  <a:pt x="152400" y="305719"/>
                  <a:pt x="184355" y="303261"/>
                </a:cubicBezTo>
                <a:cubicBezTo>
                  <a:pt x="189271" y="298345"/>
                  <a:pt x="192885" y="291621"/>
                  <a:pt x="199104" y="288512"/>
                </a:cubicBezTo>
                <a:cubicBezTo>
                  <a:pt x="213009" y="281560"/>
                  <a:pt x="228601" y="278680"/>
                  <a:pt x="243349" y="273764"/>
                </a:cubicBezTo>
                <a:lnTo>
                  <a:pt x="265471" y="266390"/>
                </a:lnTo>
                <a:cubicBezTo>
                  <a:pt x="272845" y="263932"/>
                  <a:pt x="280641" y="262492"/>
                  <a:pt x="287594" y="259016"/>
                </a:cubicBezTo>
                <a:cubicBezTo>
                  <a:pt x="297426" y="254100"/>
                  <a:pt x="306884" y="248350"/>
                  <a:pt x="317091" y="244267"/>
                </a:cubicBezTo>
                <a:cubicBezTo>
                  <a:pt x="331525" y="238493"/>
                  <a:pt x="361336" y="229519"/>
                  <a:pt x="361336" y="229519"/>
                </a:cubicBezTo>
                <a:cubicBezTo>
                  <a:pt x="363794" y="222145"/>
                  <a:pt x="363214" y="212892"/>
                  <a:pt x="368710" y="207396"/>
                </a:cubicBezTo>
                <a:cubicBezTo>
                  <a:pt x="374206" y="201900"/>
                  <a:pt x="383880" y="203498"/>
                  <a:pt x="390833" y="200022"/>
                </a:cubicBezTo>
                <a:cubicBezTo>
                  <a:pt x="421093" y="184892"/>
                  <a:pt x="404842" y="188815"/>
                  <a:pt x="427704" y="170525"/>
                </a:cubicBezTo>
                <a:cubicBezTo>
                  <a:pt x="453214" y="150117"/>
                  <a:pt x="449042" y="159198"/>
                  <a:pt x="479323" y="141029"/>
                </a:cubicBezTo>
                <a:cubicBezTo>
                  <a:pt x="494522" y="131909"/>
                  <a:pt x="511034" y="124066"/>
                  <a:pt x="523568" y="111532"/>
                </a:cubicBezTo>
                <a:cubicBezTo>
                  <a:pt x="533400" y="101700"/>
                  <a:pt x="539874" y="86432"/>
                  <a:pt x="553065" y="82035"/>
                </a:cubicBezTo>
                <a:lnTo>
                  <a:pt x="597310" y="67287"/>
                </a:lnTo>
                <a:cubicBezTo>
                  <a:pt x="604684" y="64829"/>
                  <a:pt x="612965" y="64224"/>
                  <a:pt x="619433" y="59912"/>
                </a:cubicBezTo>
                <a:cubicBezTo>
                  <a:pt x="626807" y="54996"/>
                  <a:pt x="632957" y="47313"/>
                  <a:pt x="641555" y="45164"/>
                </a:cubicBezTo>
                <a:cubicBezTo>
                  <a:pt x="663149" y="39766"/>
                  <a:pt x="685800" y="40248"/>
                  <a:pt x="707923" y="37790"/>
                </a:cubicBezTo>
                <a:cubicBezTo>
                  <a:pt x="770969" y="16774"/>
                  <a:pt x="736742" y="24969"/>
                  <a:pt x="811162" y="15667"/>
                </a:cubicBezTo>
                <a:cubicBezTo>
                  <a:pt x="818536" y="13209"/>
                  <a:pt x="825559" y="9151"/>
                  <a:pt x="833284" y="8293"/>
                </a:cubicBezTo>
                <a:cubicBezTo>
                  <a:pt x="908839" y="-102"/>
                  <a:pt x="927668" y="-5145"/>
                  <a:pt x="988142" y="8293"/>
                </a:cubicBezTo>
                <a:cubicBezTo>
                  <a:pt x="995730" y="9979"/>
                  <a:pt x="1002891" y="13209"/>
                  <a:pt x="1010265" y="15667"/>
                </a:cubicBezTo>
                <a:cubicBezTo>
                  <a:pt x="1072294" y="3262"/>
                  <a:pt x="1050669" y="4126"/>
                  <a:pt x="1143000" y="15667"/>
                </a:cubicBezTo>
                <a:cubicBezTo>
                  <a:pt x="1214430" y="24596"/>
                  <a:pt x="1129116" y="23041"/>
                  <a:pt x="1179871" y="2304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1769806" y="5361039"/>
            <a:ext cx="980768" cy="464574"/>
          </a:xfrm>
          <a:custGeom>
            <a:avLst/>
            <a:gdLst>
              <a:gd name="connsiteX0" fmla="*/ 0 w 980768"/>
              <a:gd name="connsiteY0" fmla="*/ 464574 h 464574"/>
              <a:gd name="connsiteX1" fmla="*/ 36871 w 980768"/>
              <a:gd name="connsiteY1" fmla="*/ 449826 h 464574"/>
              <a:gd name="connsiteX2" fmla="*/ 95865 w 980768"/>
              <a:gd name="connsiteY2" fmla="*/ 405580 h 464574"/>
              <a:gd name="connsiteX3" fmla="*/ 140110 w 980768"/>
              <a:gd name="connsiteY3" fmla="*/ 339213 h 464574"/>
              <a:gd name="connsiteX4" fmla="*/ 154859 w 980768"/>
              <a:gd name="connsiteY4" fmla="*/ 317090 h 464574"/>
              <a:gd name="connsiteX5" fmla="*/ 184355 w 980768"/>
              <a:gd name="connsiteY5" fmla="*/ 294967 h 464574"/>
              <a:gd name="connsiteX6" fmla="*/ 199104 w 980768"/>
              <a:gd name="connsiteY6" fmla="*/ 280219 h 464574"/>
              <a:gd name="connsiteX7" fmla="*/ 221226 w 980768"/>
              <a:gd name="connsiteY7" fmla="*/ 265471 h 464574"/>
              <a:gd name="connsiteX8" fmla="*/ 228600 w 980768"/>
              <a:gd name="connsiteY8" fmla="*/ 243348 h 464574"/>
              <a:gd name="connsiteX9" fmla="*/ 258097 w 980768"/>
              <a:gd name="connsiteY9" fmla="*/ 199103 h 464574"/>
              <a:gd name="connsiteX10" fmla="*/ 280220 w 980768"/>
              <a:gd name="connsiteY10" fmla="*/ 154858 h 464574"/>
              <a:gd name="connsiteX11" fmla="*/ 346588 w 980768"/>
              <a:gd name="connsiteY11" fmla="*/ 125361 h 464574"/>
              <a:gd name="connsiteX12" fmla="*/ 376084 w 980768"/>
              <a:gd name="connsiteY12" fmla="*/ 110613 h 464574"/>
              <a:gd name="connsiteX13" fmla="*/ 427704 w 980768"/>
              <a:gd name="connsiteY13" fmla="*/ 88490 h 464574"/>
              <a:gd name="connsiteX14" fmla="*/ 449826 w 980768"/>
              <a:gd name="connsiteY14" fmla="*/ 66367 h 464574"/>
              <a:gd name="connsiteX15" fmla="*/ 516194 w 980768"/>
              <a:gd name="connsiteY15" fmla="*/ 44245 h 464574"/>
              <a:gd name="connsiteX16" fmla="*/ 582562 w 980768"/>
              <a:gd name="connsiteY16" fmla="*/ 22122 h 464574"/>
              <a:gd name="connsiteX17" fmla="*/ 634181 w 980768"/>
              <a:gd name="connsiteY17" fmla="*/ 7374 h 464574"/>
              <a:gd name="connsiteX18" fmla="*/ 685800 w 980768"/>
              <a:gd name="connsiteY18" fmla="*/ 0 h 464574"/>
              <a:gd name="connsiteX19" fmla="*/ 752168 w 980768"/>
              <a:gd name="connsiteY19" fmla="*/ 7374 h 464574"/>
              <a:gd name="connsiteX20" fmla="*/ 796413 w 980768"/>
              <a:gd name="connsiteY20" fmla="*/ 14748 h 464574"/>
              <a:gd name="connsiteX21" fmla="*/ 980768 w 980768"/>
              <a:gd name="connsiteY21" fmla="*/ 22122 h 46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0768" h="464574">
                <a:moveTo>
                  <a:pt x="0" y="464574"/>
                </a:moveTo>
                <a:cubicBezTo>
                  <a:pt x="12290" y="459658"/>
                  <a:pt x="26027" y="457417"/>
                  <a:pt x="36871" y="449826"/>
                </a:cubicBezTo>
                <a:cubicBezTo>
                  <a:pt x="113907" y="395901"/>
                  <a:pt x="41748" y="423621"/>
                  <a:pt x="95865" y="405580"/>
                </a:cubicBezTo>
                <a:lnTo>
                  <a:pt x="140110" y="339213"/>
                </a:lnTo>
                <a:cubicBezTo>
                  <a:pt x="145026" y="331839"/>
                  <a:pt x="147769" y="322408"/>
                  <a:pt x="154859" y="317090"/>
                </a:cubicBezTo>
                <a:cubicBezTo>
                  <a:pt x="164691" y="309716"/>
                  <a:pt x="174913" y="302835"/>
                  <a:pt x="184355" y="294967"/>
                </a:cubicBezTo>
                <a:cubicBezTo>
                  <a:pt x="189696" y="290516"/>
                  <a:pt x="193675" y="284562"/>
                  <a:pt x="199104" y="280219"/>
                </a:cubicBezTo>
                <a:cubicBezTo>
                  <a:pt x="206024" y="274683"/>
                  <a:pt x="213852" y="270387"/>
                  <a:pt x="221226" y="265471"/>
                </a:cubicBezTo>
                <a:cubicBezTo>
                  <a:pt x="223684" y="258097"/>
                  <a:pt x="224825" y="250143"/>
                  <a:pt x="228600" y="243348"/>
                </a:cubicBezTo>
                <a:cubicBezTo>
                  <a:pt x="237208" y="227853"/>
                  <a:pt x="252492" y="215919"/>
                  <a:pt x="258097" y="199103"/>
                </a:cubicBezTo>
                <a:cubicBezTo>
                  <a:pt x="264095" y="181108"/>
                  <a:pt x="265923" y="169155"/>
                  <a:pt x="280220" y="154858"/>
                </a:cubicBezTo>
                <a:cubicBezTo>
                  <a:pt x="301915" y="133163"/>
                  <a:pt x="317373" y="139969"/>
                  <a:pt x="346588" y="125361"/>
                </a:cubicBezTo>
                <a:cubicBezTo>
                  <a:pt x="356420" y="120445"/>
                  <a:pt x="365980" y="114943"/>
                  <a:pt x="376084" y="110613"/>
                </a:cubicBezTo>
                <a:cubicBezTo>
                  <a:pt x="452046" y="78057"/>
                  <a:pt x="329864" y="137408"/>
                  <a:pt x="427704" y="88490"/>
                </a:cubicBezTo>
                <a:cubicBezTo>
                  <a:pt x="435078" y="81116"/>
                  <a:pt x="440710" y="71432"/>
                  <a:pt x="449826" y="66367"/>
                </a:cubicBezTo>
                <a:cubicBezTo>
                  <a:pt x="449828" y="66366"/>
                  <a:pt x="505132" y="47932"/>
                  <a:pt x="516194" y="44245"/>
                </a:cubicBezTo>
                <a:lnTo>
                  <a:pt x="582562" y="22122"/>
                </a:lnTo>
                <a:cubicBezTo>
                  <a:pt x="601518" y="15803"/>
                  <a:pt x="613808" y="11078"/>
                  <a:pt x="634181" y="7374"/>
                </a:cubicBezTo>
                <a:cubicBezTo>
                  <a:pt x="651282" y="4265"/>
                  <a:pt x="668594" y="2458"/>
                  <a:pt x="685800" y="0"/>
                </a:cubicBezTo>
                <a:cubicBezTo>
                  <a:pt x="707923" y="2458"/>
                  <a:pt x="730104" y="4432"/>
                  <a:pt x="752168" y="7374"/>
                </a:cubicBezTo>
                <a:cubicBezTo>
                  <a:pt x="766989" y="9350"/>
                  <a:pt x="781543" y="13183"/>
                  <a:pt x="796413" y="14748"/>
                </a:cubicBezTo>
                <a:cubicBezTo>
                  <a:pt x="887960" y="24384"/>
                  <a:pt x="891270" y="22122"/>
                  <a:pt x="980768" y="22122"/>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1747684" y="5441485"/>
            <a:ext cx="648929" cy="413625"/>
          </a:xfrm>
          <a:custGeom>
            <a:avLst/>
            <a:gdLst>
              <a:gd name="connsiteX0" fmla="*/ 0 w 648929"/>
              <a:gd name="connsiteY0" fmla="*/ 413625 h 413625"/>
              <a:gd name="connsiteX1" fmla="*/ 81116 w 648929"/>
              <a:gd name="connsiteY1" fmla="*/ 391502 h 413625"/>
              <a:gd name="connsiteX2" fmla="*/ 103239 w 648929"/>
              <a:gd name="connsiteY2" fmla="*/ 384128 h 413625"/>
              <a:gd name="connsiteX3" fmla="*/ 140110 w 648929"/>
              <a:gd name="connsiteY3" fmla="*/ 354631 h 413625"/>
              <a:gd name="connsiteX4" fmla="*/ 162232 w 648929"/>
              <a:gd name="connsiteY4" fmla="*/ 339883 h 413625"/>
              <a:gd name="connsiteX5" fmla="*/ 176981 w 648929"/>
              <a:gd name="connsiteY5" fmla="*/ 325134 h 413625"/>
              <a:gd name="connsiteX6" fmla="*/ 199103 w 648929"/>
              <a:gd name="connsiteY6" fmla="*/ 317760 h 413625"/>
              <a:gd name="connsiteX7" fmla="*/ 228600 w 648929"/>
              <a:gd name="connsiteY7" fmla="*/ 273515 h 413625"/>
              <a:gd name="connsiteX8" fmla="*/ 265471 w 648929"/>
              <a:gd name="connsiteY8" fmla="*/ 236644 h 413625"/>
              <a:gd name="connsiteX9" fmla="*/ 302342 w 648929"/>
              <a:gd name="connsiteY9" fmla="*/ 207147 h 413625"/>
              <a:gd name="connsiteX10" fmla="*/ 324464 w 648929"/>
              <a:gd name="connsiteY10" fmla="*/ 192399 h 413625"/>
              <a:gd name="connsiteX11" fmla="*/ 353961 w 648929"/>
              <a:gd name="connsiteY11" fmla="*/ 148154 h 413625"/>
              <a:gd name="connsiteX12" fmla="*/ 412955 w 648929"/>
              <a:gd name="connsiteY12" fmla="*/ 103909 h 413625"/>
              <a:gd name="connsiteX13" fmla="*/ 442451 w 648929"/>
              <a:gd name="connsiteY13" fmla="*/ 59663 h 413625"/>
              <a:gd name="connsiteX14" fmla="*/ 486697 w 648929"/>
              <a:gd name="connsiteY14" fmla="*/ 30167 h 413625"/>
              <a:gd name="connsiteX15" fmla="*/ 530942 w 648929"/>
              <a:gd name="connsiteY15" fmla="*/ 15418 h 413625"/>
              <a:gd name="connsiteX16" fmla="*/ 589935 w 648929"/>
              <a:gd name="connsiteY16" fmla="*/ 670 h 413625"/>
              <a:gd name="connsiteX17" fmla="*/ 648929 w 648929"/>
              <a:gd name="connsiteY17" fmla="*/ 670 h 4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8929" h="413625">
                <a:moveTo>
                  <a:pt x="0" y="413625"/>
                </a:moveTo>
                <a:cubicBezTo>
                  <a:pt x="52116" y="403201"/>
                  <a:pt x="24979" y="410214"/>
                  <a:pt x="81116" y="391502"/>
                </a:cubicBezTo>
                <a:lnTo>
                  <a:pt x="103239" y="384128"/>
                </a:lnTo>
                <a:cubicBezTo>
                  <a:pt x="171325" y="338737"/>
                  <a:pt x="87573" y="396661"/>
                  <a:pt x="140110" y="354631"/>
                </a:cubicBezTo>
                <a:cubicBezTo>
                  <a:pt x="147030" y="349095"/>
                  <a:pt x="155312" y="345419"/>
                  <a:pt x="162232" y="339883"/>
                </a:cubicBezTo>
                <a:cubicBezTo>
                  <a:pt x="167661" y="335540"/>
                  <a:pt x="171019" y="328711"/>
                  <a:pt x="176981" y="325134"/>
                </a:cubicBezTo>
                <a:cubicBezTo>
                  <a:pt x="183646" y="321135"/>
                  <a:pt x="191729" y="320218"/>
                  <a:pt x="199103" y="317760"/>
                </a:cubicBezTo>
                <a:cubicBezTo>
                  <a:pt x="208935" y="303012"/>
                  <a:pt x="216066" y="286049"/>
                  <a:pt x="228600" y="273515"/>
                </a:cubicBezTo>
                <a:cubicBezTo>
                  <a:pt x="240890" y="261225"/>
                  <a:pt x="255830" y="251106"/>
                  <a:pt x="265471" y="236644"/>
                </a:cubicBezTo>
                <a:cubicBezTo>
                  <a:pt x="284531" y="208053"/>
                  <a:pt x="271811" y="217324"/>
                  <a:pt x="302342" y="207147"/>
                </a:cubicBezTo>
                <a:cubicBezTo>
                  <a:pt x="309716" y="202231"/>
                  <a:pt x="318628" y="199069"/>
                  <a:pt x="324464" y="192399"/>
                </a:cubicBezTo>
                <a:cubicBezTo>
                  <a:pt x="336136" y="179059"/>
                  <a:pt x="339213" y="157986"/>
                  <a:pt x="353961" y="148154"/>
                </a:cubicBezTo>
                <a:cubicBezTo>
                  <a:pt x="369204" y="137992"/>
                  <a:pt x="399317" y="122094"/>
                  <a:pt x="412955" y="103909"/>
                </a:cubicBezTo>
                <a:cubicBezTo>
                  <a:pt x="423590" y="89729"/>
                  <a:pt x="427702" y="69495"/>
                  <a:pt x="442451" y="59663"/>
                </a:cubicBezTo>
                <a:cubicBezTo>
                  <a:pt x="457200" y="49831"/>
                  <a:pt x="469881" y="35773"/>
                  <a:pt x="486697" y="30167"/>
                </a:cubicBezTo>
                <a:lnTo>
                  <a:pt x="530942" y="15418"/>
                </a:lnTo>
                <a:cubicBezTo>
                  <a:pt x="551710" y="8495"/>
                  <a:pt x="566799" y="2450"/>
                  <a:pt x="589935" y="670"/>
                </a:cubicBezTo>
                <a:cubicBezTo>
                  <a:pt x="609542" y="-838"/>
                  <a:pt x="629264" y="670"/>
                  <a:pt x="648929" y="67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1836174" y="5324168"/>
            <a:ext cx="862781" cy="390832"/>
          </a:xfrm>
          <a:custGeom>
            <a:avLst/>
            <a:gdLst>
              <a:gd name="connsiteX0" fmla="*/ 0 w 862781"/>
              <a:gd name="connsiteY0" fmla="*/ 390832 h 390832"/>
              <a:gd name="connsiteX1" fmla="*/ 14749 w 862781"/>
              <a:gd name="connsiteY1" fmla="*/ 353961 h 390832"/>
              <a:gd name="connsiteX2" fmla="*/ 58994 w 862781"/>
              <a:gd name="connsiteY2" fmla="*/ 331838 h 390832"/>
              <a:gd name="connsiteX3" fmla="*/ 73742 w 862781"/>
              <a:gd name="connsiteY3" fmla="*/ 309716 h 390832"/>
              <a:gd name="connsiteX4" fmla="*/ 110613 w 862781"/>
              <a:gd name="connsiteY4" fmla="*/ 272845 h 390832"/>
              <a:gd name="connsiteX5" fmla="*/ 132736 w 862781"/>
              <a:gd name="connsiteY5" fmla="*/ 235974 h 390832"/>
              <a:gd name="connsiteX6" fmla="*/ 147484 w 862781"/>
              <a:gd name="connsiteY6" fmla="*/ 213851 h 390832"/>
              <a:gd name="connsiteX7" fmla="*/ 169607 w 862781"/>
              <a:gd name="connsiteY7" fmla="*/ 206477 h 390832"/>
              <a:gd name="connsiteX8" fmla="*/ 228600 w 862781"/>
              <a:gd name="connsiteY8" fmla="*/ 162232 h 390832"/>
              <a:gd name="connsiteX9" fmla="*/ 250723 w 862781"/>
              <a:gd name="connsiteY9" fmla="*/ 147484 h 390832"/>
              <a:gd name="connsiteX10" fmla="*/ 294968 w 862781"/>
              <a:gd name="connsiteY10" fmla="*/ 132735 h 390832"/>
              <a:gd name="connsiteX11" fmla="*/ 331839 w 862781"/>
              <a:gd name="connsiteY11" fmla="*/ 88490 h 390832"/>
              <a:gd name="connsiteX12" fmla="*/ 376084 w 862781"/>
              <a:gd name="connsiteY12" fmla="*/ 73742 h 390832"/>
              <a:gd name="connsiteX13" fmla="*/ 412955 w 862781"/>
              <a:gd name="connsiteY13" fmla="*/ 51619 h 390832"/>
              <a:gd name="connsiteX14" fmla="*/ 435078 w 862781"/>
              <a:gd name="connsiteY14" fmla="*/ 29497 h 390832"/>
              <a:gd name="connsiteX15" fmla="*/ 457200 w 862781"/>
              <a:gd name="connsiteY15" fmla="*/ 22122 h 390832"/>
              <a:gd name="connsiteX16" fmla="*/ 479323 w 862781"/>
              <a:gd name="connsiteY16" fmla="*/ 7374 h 390832"/>
              <a:gd name="connsiteX17" fmla="*/ 589936 w 862781"/>
              <a:gd name="connsiteY17" fmla="*/ 0 h 390832"/>
              <a:gd name="connsiteX18" fmla="*/ 671052 w 862781"/>
              <a:gd name="connsiteY18" fmla="*/ 7374 h 390832"/>
              <a:gd name="connsiteX19" fmla="*/ 722671 w 862781"/>
              <a:gd name="connsiteY19" fmla="*/ 14748 h 390832"/>
              <a:gd name="connsiteX20" fmla="*/ 862781 w 862781"/>
              <a:gd name="connsiteY20" fmla="*/ 22122 h 3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2781" h="390832">
                <a:moveTo>
                  <a:pt x="0" y="390832"/>
                </a:moveTo>
                <a:cubicBezTo>
                  <a:pt x="4916" y="378542"/>
                  <a:pt x="7055" y="364732"/>
                  <a:pt x="14749" y="353961"/>
                </a:cubicBezTo>
                <a:cubicBezTo>
                  <a:pt x="23683" y="341454"/>
                  <a:pt x="45704" y="336268"/>
                  <a:pt x="58994" y="331838"/>
                </a:cubicBezTo>
                <a:cubicBezTo>
                  <a:pt x="63910" y="324464"/>
                  <a:pt x="67906" y="316386"/>
                  <a:pt x="73742" y="309716"/>
                </a:cubicBezTo>
                <a:cubicBezTo>
                  <a:pt x="85188" y="296635"/>
                  <a:pt x="110613" y="272845"/>
                  <a:pt x="110613" y="272845"/>
                </a:cubicBezTo>
                <a:cubicBezTo>
                  <a:pt x="123420" y="234423"/>
                  <a:pt x="109598" y="264897"/>
                  <a:pt x="132736" y="235974"/>
                </a:cubicBezTo>
                <a:cubicBezTo>
                  <a:pt x="138273" y="229053"/>
                  <a:pt x="140563" y="219388"/>
                  <a:pt x="147484" y="213851"/>
                </a:cubicBezTo>
                <a:cubicBezTo>
                  <a:pt x="153554" y="208995"/>
                  <a:pt x="162233" y="208935"/>
                  <a:pt x="169607" y="206477"/>
                </a:cubicBezTo>
                <a:cubicBezTo>
                  <a:pt x="240752" y="135332"/>
                  <a:pt x="177120" y="187972"/>
                  <a:pt x="228600" y="162232"/>
                </a:cubicBezTo>
                <a:cubicBezTo>
                  <a:pt x="236527" y="158269"/>
                  <a:pt x="242624" y="151084"/>
                  <a:pt x="250723" y="147484"/>
                </a:cubicBezTo>
                <a:cubicBezTo>
                  <a:pt x="264929" y="141170"/>
                  <a:pt x="294968" y="132735"/>
                  <a:pt x="294968" y="132735"/>
                </a:cubicBezTo>
                <a:cubicBezTo>
                  <a:pt x="304021" y="96523"/>
                  <a:pt x="294348" y="103486"/>
                  <a:pt x="331839" y="88490"/>
                </a:cubicBezTo>
                <a:cubicBezTo>
                  <a:pt x="346273" y="82716"/>
                  <a:pt x="376084" y="73742"/>
                  <a:pt x="376084" y="73742"/>
                </a:cubicBezTo>
                <a:cubicBezTo>
                  <a:pt x="422006" y="27817"/>
                  <a:pt x="355527" y="89902"/>
                  <a:pt x="412955" y="51619"/>
                </a:cubicBezTo>
                <a:cubicBezTo>
                  <a:pt x="421632" y="45834"/>
                  <a:pt x="426401" y="35282"/>
                  <a:pt x="435078" y="29497"/>
                </a:cubicBezTo>
                <a:cubicBezTo>
                  <a:pt x="441545" y="25185"/>
                  <a:pt x="450248" y="25598"/>
                  <a:pt x="457200" y="22122"/>
                </a:cubicBezTo>
                <a:cubicBezTo>
                  <a:pt x="465127" y="18158"/>
                  <a:pt x="470581" y="8831"/>
                  <a:pt x="479323" y="7374"/>
                </a:cubicBezTo>
                <a:cubicBezTo>
                  <a:pt x="515773" y="1299"/>
                  <a:pt x="553065" y="2458"/>
                  <a:pt x="589936" y="0"/>
                </a:cubicBezTo>
                <a:cubicBezTo>
                  <a:pt x="616975" y="2458"/>
                  <a:pt x="644068" y="4376"/>
                  <a:pt x="671052" y="7374"/>
                </a:cubicBezTo>
                <a:cubicBezTo>
                  <a:pt x="688327" y="9293"/>
                  <a:pt x="705355" y="13242"/>
                  <a:pt x="722671" y="14748"/>
                </a:cubicBezTo>
                <a:cubicBezTo>
                  <a:pt x="812764" y="22582"/>
                  <a:pt x="807850" y="22122"/>
                  <a:pt x="862781" y="221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1909916" y="5191432"/>
            <a:ext cx="693174" cy="339213"/>
          </a:xfrm>
          <a:custGeom>
            <a:avLst/>
            <a:gdLst>
              <a:gd name="connsiteX0" fmla="*/ 0 w 693174"/>
              <a:gd name="connsiteY0" fmla="*/ 339213 h 339213"/>
              <a:gd name="connsiteX1" fmla="*/ 22123 w 693174"/>
              <a:gd name="connsiteY1" fmla="*/ 302342 h 339213"/>
              <a:gd name="connsiteX2" fmla="*/ 58994 w 693174"/>
              <a:gd name="connsiteY2" fmla="*/ 265471 h 339213"/>
              <a:gd name="connsiteX3" fmla="*/ 66368 w 693174"/>
              <a:gd name="connsiteY3" fmla="*/ 243349 h 339213"/>
              <a:gd name="connsiteX4" fmla="*/ 81116 w 693174"/>
              <a:gd name="connsiteY4" fmla="*/ 228600 h 339213"/>
              <a:gd name="connsiteX5" fmla="*/ 110613 w 693174"/>
              <a:gd name="connsiteY5" fmla="*/ 162233 h 339213"/>
              <a:gd name="connsiteX6" fmla="*/ 125361 w 693174"/>
              <a:gd name="connsiteY6" fmla="*/ 147484 h 339213"/>
              <a:gd name="connsiteX7" fmla="*/ 147484 w 693174"/>
              <a:gd name="connsiteY7" fmla="*/ 140110 h 339213"/>
              <a:gd name="connsiteX8" fmla="*/ 169607 w 693174"/>
              <a:gd name="connsiteY8" fmla="*/ 117987 h 339213"/>
              <a:gd name="connsiteX9" fmla="*/ 258097 w 693174"/>
              <a:gd name="connsiteY9" fmla="*/ 103239 h 339213"/>
              <a:gd name="connsiteX10" fmla="*/ 302342 w 693174"/>
              <a:gd name="connsiteY10" fmla="*/ 88491 h 339213"/>
              <a:gd name="connsiteX11" fmla="*/ 376084 w 693174"/>
              <a:gd name="connsiteY11" fmla="*/ 44245 h 339213"/>
              <a:gd name="connsiteX12" fmla="*/ 405581 w 693174"/>
              <a:gd name="connsiteY12" fmla="*/ 36871 h 339213"/>
              <a:gd name="connsiteX13" fmla="*/ 449826 w 693174"/>
              <a:gd name="connsiteY13" fmla="*/ 22123 h 339213"/>
              <a:gd name="connsiteX14" fmla="*/ 471949 w 693174"/>
              <a:gd name="connsiteY14" fmla="*/ 7374 h 339213"/>
              <a:gd name="connsiteX15" fmla="*/ 501445 w 693174"/>
              <a:gd name="connsiteY15" fmla="*/ 0 h 339213"/>
              <a:gd name="connsiteX16" fmla="*/ 693174 w 693174"/>
              <a:gd name="connsiteY16" fmla="*/ 7374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174" h="339213">
                <a:moveTo>
                  <a:pt x="0" y="339213"/>
                </a:moveTo>
                <a:cubicBezTo>
                  <a:pt x="7374" y="326923"/>
                  <a:pt x="13169" y="313534"/>
                  <a:pt x="22123" y="302342"/>
                </a:cubicBezTo>
                <a:cubicBezTo>
                  <a:pt x="32981" y="288770"/>
                  <a:pt x="58994" y="265471"/>
                  <a:pt x="58994" y="265471"/>
                </a:cubicBezTo>
                <a:cubicBezTo>
                  <a:pt x="61452" y="258097"/>
                  <a:pt x="62369" y="250014"/>
                  <a:pt x="66368" y="243349"/>
                </a:cubicBezTo>
                <a:cubicBezTo>
                  <a:pt x="69945" y="237387"/>
                  <a:pt x="78007" y="234819"/>
                  <a:pt x="81116" y="228600"/>
                </a:cubicBezTo>
                <a:cubicBezTo>
                  <a:pt x="108403" y="174026"/>
                  <a:pt x="81692" y="198386"/>
                  <a:pt x="110613" y="162233"/>
                </a:cubicBezTo>
                <a:cubicBezTo>
                  <a:pt x="114956" y="156804"/>
                  <a:pt x="119399" y="151061"/>
                  <a:pt x="125361" y="147484"/>
                </a:cubicBezTo>
                <a:cubicBezTo>
                  <a:pt x="132026" y="143485"/>
                  <a:pt x="140110" y="142568"/>
                  <a:pt x="147484" y="140110"/>
                </a:cubicBezTo>
                <a:cubicBezTo>
                  <a:pt x="154858" y="132736"/>
                  <a:pt x="160279" y="122651"/>
                  <a:pt x="169607" y="117987"/>
                </a:cubicBezTo>
                <a:cubicBezTo>
                  <a:pt x="178233" y="113674"/>
                  <a:pt x="256874" y="103414"/>
                  <a:pt x="258097" y="103239"/>
                </a:cubicBezTo>
                <a:cubicBezTo>
                  <a:pt x="272845" y="98323"/>
                  <a:pt x="291349" y="99484"/>
                  <a:pt x="302342" y="88491"/>
                </a:cubicBezTo>
                <a:cubicBezTo>
                  <a:pt x="337122" y="53711"/>
                  <a:pt x="325031" y="57008"/>
                  <a:pt x="376084" y="44245"/>
                </a:cubicBezTo>
                <a:cubicBezTo>
                  <a:pt x="385916" y="41787"/>
                  <a:pt x="395873" y="39783"/>
                  <a:pt x="405581" y="36871"/>
                </a:cubicBezTo>
                <a:cubicBezTo>
                  <a:pt x="420471" y="32404"/>
                  <a:pt x="449826" y="22123"/>
                  <a:pt x="449826" y="22123"/>
                </a:cubicBezTo>
                <a:cubicBezTo>
                  <a:pt x="457200" y="17207"/>
                  <a:pt x="463803" y="10865"/>
                  <a:pt x="471949" y="7374"/>
                </a:cubicBezTo>
                <a:cubicBezTo>
                  <a:pt x="481264" y="3382"/>
                  <a:pt x="491310" y="0"/>
                  <a:pt x="501445" y="0"/>
                </a:cubicBezTo>
                <a:cubicBezTo>
                  <a:pt x="565402" y="0"/>
                  <a:pt x="629217" y="7374"/>
                  <a:pt x="693174" y="737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89935" y="5220664"/>
            <a:ext cx="914400" cy="531207"/>
          </a:xfrm>
          <a:custGeom>
            <a:avLst/>
            <a:gdLst>
              <a:gd name="connsiteX0" fmla="*/ 914400 w 914400"/>
              <a:gd name="connsiteY0" fmla="*/ 531207 h 531207"/>
              <a:gd name="connsiteX1" fmla="*/ 862781 w 914400"/>
              <a:gd name="connsiteY1" fmla="*/ 494336 h 531207"/>
              <a:gd name="connsiteX2" fmla="*/ 833284 w 914400"/>
              <a:gd name="connsiteY2" fmla="*/ 464839 h 531207"/>
              <a:gd name="connsiteX3" fmla="*/ 818536 w 914400"/>
              <a:gd name="connsiteY3" fmla="*/ 442717 h 531207"/>
              <a:gd name="connsiteX4" fmla="*/ 789039 w 914400"/>
              <a:gd name="connsiteY4" fmla="*/ 413220 h 531207"/>
              <a:gd name="connsiteX5" fmla="*/ 774291 w 914400"/>
              <a:gd name="connsiteY5" fmla="*/ 398471 h 531207"/>
              <a:gd name="connsiteX6" fmla="*/ 759542 w 914400"/>
              <a:gd name="connsiteY6" fmla="*/ 383723 h 531207"/>
              <a:gd name="connsiteX7" fmla="*/ 737420 w 914400"/>
              <a:gd name="connsiteY7" fmla="*/ 361601 h 531207"/>
              <a:gd name="connsiteX8" fmla="*/ 730046 w 914400"/>
              <a:gd name="connsiteY8" fmla="*/ 339478 h 531207"/>
              <a:gd name="connsiteX9" fmla="*/ 685800 w 914400"/>
              <a:gd name="connsiteY9" fmla="*/ 317355 h 531207"/>
              <a:gd name="connsiteX10" fmla="*/ 663678 w 914400"/>
              <a:gd name="connsiteY10" fmla="*/ 302607 h 531207"/>
              <a:gd name="connsiteX11" fmla="*/ 634181 w 914400"/>
              <a:gd name="connsiteY11" fmla="*/ 273110 h 531207"/>
              <a:gd name="connsiteX12" fmla="*/ 619433 w 914400"/>
              <a:gd name="connsiteY12" fmla="*/ 250988 h 531207"/>
              <a:gd name="connsiteX13" fmla="*/ 597310 w 914400"/>
              <a:gd name="connsiteY13" fmla="*/ 243613 h 531207"/>
              <a:gd name="connsiteX14" fmla="*/ 553065 w 914400"/>
              <a:gd name="connsiteY14" fmla="*/ 214117 h 531207"/>
              <a:gd name="connsiteX15" fmla="*/ 538317 w 914400"/>
              <a:gd name="connsiteY15" fmla="*/ 199368 h 531207"/>
              <a:gd name="connsiteX16" fmla="*/ 516194 w 914400"/>
              <a:gd name="connsiteY16" fmla="*/ 191994 h 531207"/>
              <a:gd name="connsiteX17" fmla="*/ 494071 w 914400"/>
              <a:gd name="connsiteY17" fmla="*/ 169871 h 531207"/>
              <a:gd name="connsiteX18" fmla="*/ 449826 w 914400"/>
              <a:gd name="connsiteY18" fmla="*/ 162497 h 531207"/>
              <a:gd name="connsiteX19" fmla="*/ 420330 w 914400"/>
              <a:gd name="connsiteY19" fmla="*/ 155123 h 531207"/>
              <a:gd name="connsiteX20" fmla="*/ 390833 w 914400"/>
              <a:gd name="connsiteY20" fmla="*/ 125626 h 531207"/>
              <a:gd name="connsiteX21" fmla="*/ 376084 w 914400"/>
              <a:gd name="connsiteY21" fmla="*/ 110878 h 531207"/>
              <a:gd name="connsiteX22" fmla="*/ 353962 w 914400"/>
              <a:gd name="connsiteY22" fmla="*/ 103504 h 531207"/>
              <a:gd name="connsiteX23" fmla="*/ 317091 w 914400"/>
              <a:gd name="connsiteY23" fmla="*/ 96130 h 531207"/>
              <a:gd name="connsiteX24" fmla="*/ 294968 w 914400"/>
              <a:gd name="connsiteY24" fmla="*/ 81381 h 531207"/>
              <a:gd name="connsiteX25" fmla="*/ 272846 w 914400"/>
              <a:gd name="connsiteY25" fmla="*/ 74007 h 531207"/>
              <a:gd name="connsiteX26" fmla="*/ 258097 w 914400"/>
              <a:gd name="connsiteY26" fmla="*/ 59259 h 531207"/>
              <a:gd name="connsiteX27" fmla="*/ 176981 w 914400"/>
              <a:gd name="connsiteY27" fmla="*/ 37136 h 531207"/>
              <a:gd name="connsiteX28" fmla="*/ 110613 w 914400"/>
              <a:gd name="connsiteY28" fmla="*/ 15013 h 531207"/>
              <a:gd name="connsiteX29" fmla="*/ 88491 w 914400"/>
              <a:gd name="connsiteY29" fmla="*/ 7639 h 531207"/>
              <a:gd name="connsiteX30" fmla="*/ 0 w 914400"/>
              <a:gd name="connsiteY30" fmla="*/ 265 h 5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4400" h="531207">
                <a:moveTo>
                  <a:pt x="914400" y="531207"/>
                </a:moveTo>
                <a:cubicBezTo>
                  <a:pt x="903634" y="524747"/>
                  <a:pt x="872111" y="509885"/>
                  <a:pt x="862781" y="494336"/>
                </a:cubicBezTo>
                <a:cubicBezTo>
                  <a:pt x="843116" y="461561"/>
                  <a:pt x="872615" y="477949"/>
                  <a:pt x="833284" y="464839"/>
                </a:cubicBezTo>
                <a:cubicBezTo>
                  <a:pt x="828368" y="457465"/>
                  <a:pt x="824304" y="449446"/>
                  <a:pt x="818536" y="442717"/>
                </a:cubicBezTo>
                <a:cubicBezTo>
                  <a:pt x="809487" y="432160"/>
                  <a:pt x="798871" y="423052"/>
                  <a:pt x="789039" y="413220"/>
                </a:cubicBezTo>
                <a:lnTo>
                  <a:pt x="774291" y="398471"/>
                </a:lnTo>
                <a:lnTo>
                  <a:pt x="759542" y="383723"/>
                </a:lnTo>
                <a:lnTo>
                  <a:pt x="737420" y="361601"/>
                </a:lnTo>
                <a:cubicBezTo>
                  <a:pt x="734962" y="354227"/>
                  <a:pt x="734902" y="345548"/>
                  <a:pt x="730046" y="339478"/>
                </a:cubicBezTo>
                <a:cubicBezTo>
                  <a:pt x="715959" y="321869"/>
                  <a:pt x="703610" y="326260"/>
                  <a:pt x="685800" y="317355"/>
                </a:cubicBezTo>
                <a:cubicBezTo>
                  <a:pt x="677873" y="313392"/>
                  <a:pt x="671052" y="307523"/>
                  <a:pt x="663678" y="302607"/>
                </a:cubicBezTo>
                <a:cubicBezTo>
                  <a:pt x="647590" y="254339"/>
                  <a:pt x="669935" y="301712"/>
                  <a:pt x="634181" y="273110"/>
                </a:cubicBezTo>
                <a:cubicBezTo>
                  <a:pt x="627261" y="267574"/>
                  <a:pt x="626353" y="256524"/>
                  <a:pt x="619433" y="250988"/>
                </a:cubicBezTo>
                <a:cubicBezTo>
                  <a:pt x="613363" y="246132"/>
                  <a:pt x="604105" y="247388"/>
                  <a:pt x="597310" y="243613"/>
                </a:cubicBezTo>
                <a:cubicBezTo>
                  <a:pt x="581815" y="235005"/>
                  <a:pt x="565598" y="226651"/>
                  <a:pt x="553065" y="214117"/>
                </a:cubicBezTo>
                <a:cubicBezTo>
                  <a:pt x="548149" y="209201"/>
                  <a:pt x="544279" y="202945"/>
                  <a:pt x="538317" y="199368"/>
                </a:cubicBezTo>
                <a:cubicBezTo>
                  <a:pt x="531652" y="195369"/>
                  <a:pt x="523568" y="194452"/>
                  <a:pt x="516194" y="191994"/>
                </a:cubicBezTo>
                <a:cubicBezTo>
                  <a:pt x="508820" y="184620"/>
                  <a:pt x="503601" y="174107"/>
                  <a:pt x="494071" y="169871"/>
                </a:cubicBezTo>
                <a:cubicBezTo>
                  <a:pt x="480408" y="163798"/>
                  <a:pt x="464487" y="165429"/>
                  <a:pt x="449826" y="162497"/>
                </a:cubicBezTo>
                <a:cubicBezTo>
                  <a:pt x="439888" y="160509"/>
                  <a:pt x="430162" y="157581"/>
                  <a:pt x="420330" y="155123"/>
                </a:cubicBezTo>
                <a:lnTo>
                  <a:pt x="390833" y="125626"/>
                </a:lnTo>
                <a:cubicBezTo>
                  <a:pt x="385917" y="120710"/>
                  <a:pt x="382680" y="113077"/>
                  <a:pt x="376084" y="110878"/>
                </a:cubicBezTo>
                <a:cubicBezTo>
                  <a:pt x="368710" y="108420"/>
                  <a:pt x="361503" y="105389"/>
                  <a:pt x="353962" y="103504"/>
                </a:cubicBezTo>
                <a:cubicBezTo>
                  <a:pt x="341802" y="100464"/>
                  <a:pt x="329381" y="98588"/>
                  <a:pt x="317091" y="96130"/>
                </a:cubicBezTo>
                <a:cubicBezTo>
                  <a:pt x="309717" y="91214"/>
                  <a:pt x="302895" y="85345"/>
                  <a:pt x="294968" y="81381"/>
                </a:cubicBezTo>
                <a:cubicBezTo>
                  <a:pt x="288016" y="77905"/>
                  <a:pt x="279511" y="78006"/>
                  <a:pt x="272846" y="74007"/>
                </a:cubicBezTo>
                <a:cubicBezTo>
                  <a:pt x="266884" y="70430"/>
                  <a:pt x="264316" y="62368"/>
                  <a:pt x="258097" y="59259"/>
                </a:cubicBezTo>
                <a:cubicBezTo>
                  <a:pt x="222438" y="41430"/>
                  <a:pt x="212587" y="46847"/>
                  <a:pt x="176981" y="37136"/>
                </a:cubicBezTo>
                <a:cubicBezTo>
                  <a:pt x="176943" y="37126"/>
                  <a:pt x="121692" y="18706"/>
                  <a:pt x="110613" y="15013"/>
                </a:cubicBezTo>
                <a:cubicBezTo>
                  <a:pt x="103239" y="12555"/>
                  <a:pt x="96158" y="8917"/>
                  <a:pt x="88491" y="7639"/>
                </a:cubicBezTo>
                <a:cubicBezTo>
                  <a:pt x="29698" y="-2160"/>
                  <a:pt x="59198" y="265"/>
                  <a:pt x="0" y="26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1084006" y="5257800"/>
            <a:ext cx="361336" cy="339213"/>
          </a:xfrm>
          <a:custGeom>
            <a:avLst/>
            <a:gdLst>
              <a:gd name="connsiteX0" fmla="*/ 0 w 361336"/>
              <a:gd name="connsiteY0" fmla="*/ 0 h 339213"/>
              <a:gd name="connsiteX1" fmla="*/ 36871 w 361336"/>
              <a:gd name="connsiteY1" fmla="*/ 7374 h 339213"/>
              <a:gd name="connsiteX2" fmla="*/ 73742 w 361336"/>
              <a:gd name="connsiteY2" fmla="*/ 44245 h 339213"/>
              <a:gd name="connsiteX3" fmla="*/ 88491 w 361336"/>
              <a:gd name="connsiteY3" fmla="*/ 58994 h 339213"/>
              <a:gd name="connsiteX4" fmla="*/ 132736 w 361336"/>
              <a:gd name="connsiteY4" fmla="*/ 73742 h 339213"/>
              <a:gd name="connsiteX5" fmla="*/ 169607 w 361336"/>
              <a:gd name="connsiteY5" fmla="*/ 103239 h 339213"/>
              <a:gd name="connsiteX6" fmla="*/ 184355 w 361336"/>
              <a:gd name="connsiteY6" fmla="*/ 125361 h 339213"/>
              <a:gd name="connsiteX7" fmla="*/ 199104 w 361336"/>
              <a:gd name="connsiteY7" fmla="*/ 140110 h 339213"/>
              <a:gd name="connsiteX8" fmla="*/ 213852 w 361336"/>
              <a:gd name="connsiteY8" fmla="*/ 162232 h 339213"/>
              <a:gd name="connsiteX9" fmla="*/ 243349 w 361336"/>
              <a:gd name="connsiteY9" fmla="*/ 191729 h 339213"/>
              <a:gd name="connsiteX10" fmla="*/ 258097 w 361336"/>
              <a:gd name="connsiteY10" fmla="*/ 213852 h 339213"/>
              <a:gd name="connsiteX11" fmla="*/ 272846 w 361336"/>
              <a:gd name="connsiteY11" fmla="*/ 228600 h 339213"/>
              <a:gd name="connsiteX12" fmla="*/ 317091 w 361336"/>
              <a:gd name="connsiteY12" fmla="*/ 287594 h 339213"/>
              <a:gd name="connsiteX13" fmla="*/ 339213 w 361336"/>
              <a:gd name="connsiteY13" fmla="*/ 302342 h 339213"/>
              <a:gd name="connsiteX14" fmla="*/ 361336 w 361336"/>
              <a:gd name="connsiteY14"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336" h="339213">
                <a:moveTo>
                  <a:pt x="0" y="0"/>
                </a:moveTo>
                <a:cubicBezTo>
                  <a:pt x="12290" y="2458"/>
                  <a:pt x="26123" y="925"/>
                  <a:pt x="36871" y="7374"/>
                </a:cubicBezTo>
                <a:cubicBezTo>
                  <a:pt x="51775" y="16317"/>
                  <a:pt x="61452" y="31955"/>
                  <a:pt x="73742" y="44245"/>
                </a:cubicBezTo>
                <a:cubicBezTo>
                  <a:pt x="78658" y="49161"/>
                  <a:pt x="81895" y="56795"/>
                  <a:pt x="88491" y="58994"/>
                </a:cubicBezTo>
                <a:lnTo>
                  <a:pt x="132736" y="73742"/>
                </a:lnTo>
                <a:cubicBezTo>
                  <a:pt x="174999" y="137140"/>
                  <a:pt x="118725" y="62534"/>
                  <a:pt x="169607" y="103239"/>
                </a:cubicBezTo>
                <a:cubicBezTo>
                  <a:pt x="176527" y="108775"/>
                  <a:pt x="178819" y="118441"/>
                  <a:pt x="184355" y="125361"/>
                </a:cubicBezTo>
                <a:cubicBezTo>
                  <a:pt x="188698" y="130790"/>
                  <a:pt x="194761" y="134681"/>
                  <a:pt x="199104" y="140110"/>
                </a:cubicBezTo>
                <a:cubicBezTo>
                  <a:pt x="204640" y="147030"/>
                  <a:pt x="208084" y="155503"/>
                  <a:pt x="213852" y="162232"/>
                </a:cubicBezTo>
                <a:cubicBezTo>
                  <a:pt x="222901" y="172789"/>
                  <a:pt x="235636" y="180159"/>
                  <a:pt x="243349" y="191729"/>
                </a:cubicBezTo>
                <a:cubicBezTo>
                  <a:pt x="248265" y="199103"/>
                  <a:pt x="252560" y="206931"/>
                  <a:pt x="258097" y="213852"/>
                </a:cubicBezTo>
                <a:cubicBezTo>
                  <a:pt x="262440" y="219281"/>
                  <a:pt x="268674" y="223038"/>
                  <a:pt x="272846" y="228600"/>
                </a:cubicBezTo>
                <a:cubicBezTo>
                  <a:pt x="290542" y="252194"/>
                  <a:pt x="295950" y="270681"/>
                  <a:pt x="317091" y="287594"/>
                </a:cubicBezTo>
                <a:cubicBezTo>
                  <a:pt x="324011" y="293130"/>
                  <a:pt x="331839" y="297426"/>
                  <a:pt x="339213" y="302342"/>
                </a:cubicBezTo>
                <a:cubicBezTo>
                  <a:pt x="348787" y="331060"/>
                  <a:pt x="341091" y="318968"/>
                  <a:pt x="361336" y="339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1983658" y="5095568"/>
            <a:ext cx="1489587" cy="184355"/>
          </a:xfrm>
          <a:custGeom>
            <a:avLst/>
            <a:gdLst>
              <a:gd name="connsiteX0" fmla="*/ 0 w 1489587"/>
              <a:gd name="connsiteY0" fmla="*/ 184355 h 184355"/>
              <a:gd name="connsiteX1" fmla="*/ 29497 w 1489587"/>
              <a:gd name="connsiteY1" fmla="*/ 147484 h 184355"/>
              <a:gd name="connsiteX2" fmla="*/ 44245 w 1489587"/>
              <a:gd name="connsiteY2" fmla="*/ 132735 h 184355"/>
              <a:gd name="connsiteX3" fmla="*/ 66368 w 1489587"/>
              <a:gd name="connsiteY3" fmla="*/ 125361 h 184355"/>
              <a:gd name="connsiteX4" fmla="*/ 81116 w 1489587"/>
              <a:gd name="connsiteY4" fmla="*/ 103238 h 184355"/>
              <a:gd name="connsiteX5" fmla="*/ 110613 w 1489587"/>
              <a:gd name="connsiteY5" fmla="*/ 95864 h 184355"/>
              <a:gd name="connsiteX6" fmla="*/ 154858 w 1489587"/>
              <a:gd name="connsiteY6" fmla="*/ 81116 h 184355"/>
              <a:gd name="connsiteX7" fmla="*/ 176981 w 1489587"/>
              <a:gd name="connsiteY7" fmla="*/ 73742 h 184355"/>
              <a:gd name="connsiteX8" fmla="*/ 199103 w 1489587"/>
              <a:gd name="connsiteY8" fmla="*/ 66367 h 184355"/>
              <a:gd name="connsiteX9" fmla="*/ 250723 w 1489587"/>
              <a:gd name="connsiteY9" fmla="*/ 44245 h 184355"/>
              <a:gd name="connsiteX10" fmla="*/ 294968 w 1489587"/>
              <a:gd name="connsiteY10" fmla="*/ 29497 h 184355"/>
              <a:gd name="connsiteX11" fmla="*/ 317090 w 1489587"/>
              <a:gd name="connsiteY11" fmla="*/ 14748 h 184355"/>
              <a:gd name="connsiteX12" fmla="*/ 361336 w 1489587"/>
              <a:gd name="connsiteY12" fmla="*/ 7374 h 184355"/>
              <a:gd name="connsiteX13" fmla="*/ 383458 w 1489587"/>
              <a:gd name="connsiteY13" fmla="*/ 0 h 184355"/>
              <a:gd name="connsiteX14" fmla="*/ 766916 w 1489587"/>
              <a:gd name="connsiteY14" fmla="*/ 7374 h 184355"/>
              <a:gd name="connsiteX15" fmla="*/ 818536 w 1489587"/>
              <a:gd name="connsiteY15" fmla="*/ 22122 h 184355"/>
              <a:gd name="connsiteX16" fmla="*/ 929148 w 1489587"/>
              <a:gd name="connsiteY16" fmla="*/ 29497 h 184355"/>
              <a:gd name="connsiteX17" fmla="*/ 958645 w 1489587"/>
              <a:gd name="connsiteY17" fmla="*/ 36871 h 184355"/>
              <a:gd name="connsiteX18" fmla="*/ 995516 w 1489587"/>
              <a:gd name="connsiteY18" fmla="*/ 44245 h 184355"/>
              <a:gd name="connsiteX19" fmla="*/ 1039761 w 1489587"/>
              <a:gd name="connsiteY19" fmla="*/ 58993 h 184355"/>
              <a:gd name="connsiteX20" fmla="*/ 1061884 w 1489587"/>
              <a:gd name="connsiteY20" fmla="*/ 66367 h 184355"/>
              <a:gd name="connsiteX21" fmla="*/ 1165123 w 1489587"/>
              <a:gd name="connsiteY21" fmla="*/ 81116 h 184355"/>
              <a:gd name="connsiteX22" fmla="*/ 1231490 w 1489587"/>
              <a:gd name="connsiteY22" fmla="*/ 95864 h 184355"/>
              <a:gd name="connsiteX23" fmla="*/ 1319981 w 1489587"/>
              <a:gd name="connsiteY23" fmla="*/ 110613 h 184355"/>
              <a:gd name="connsiteX24" fmla="*/ 1430594 w 1489587"/>
              <a:gd name="connsiteY24" fmla="*/ 132735 h 184355"/>
              <a:gd name="connsiteX25" fmla="*/ 1452716 w 1489587"/>
              <a:gd name="connsiteY25" fmla="*/ 140109 h 184355"/>
              <a:gd name="connsiteX26" fmla="*/ 1489587 w 1489587"/>
              <a:gd name="connsiteY26" fmla="*/ 147484 h 18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9587" h="184355">
                <a:moveTo>
                  <a:pt x="0" y="184355"/>
                </a:moveTo>
                <a:cubicBezTo>
                  <a:pt x="9832" y="172065"/>
                  <a:pt x="19254" y="159434"/>
                  <a:pt x="29497" y="147484"/>
                </a:cubicBezTo>
                <a:cubicBezTo>
                  <a:pt x="34022" y="142205"/>
                  <a:pt x="38283" y="136312"/>
                  <a:pt x="44245" y="132735"/>
                </a:cubicBezTo>
                <a:cubicBezTo>
                  <a:pt x="50910" y="128736"/>
                  <a:pt x="58994" y="127819"/>
                  <a:pt x="66368" y="125361"/>
                </a:cubicBezTo>
                <a:cubicBezTo>
                  <a:pt x="71284" y="117987"/>
                  <a:pt x="73742" y="108154"/>
                  <a:pt x="81116" y="103238"/>
                </a:cubicBezTo>
                <a:cubicBezTo>
                  <a:pt x="89549" y="97616"/>
                  <a:pt x="100905" y="98776"/>
                  <a:pt x="110613" y="95864"/>
                </a:cubicBezTo>
                <a:cubicBezTo>
                  <a:pt x="125503" y="91397"/>
                  <a:pt x="140110" y="86032"/>
                  <a:pt x="154858" y="81116"/>
                </a:cubicBezTo>
                <a:lnTo>
                  <a:pt x="176981" y="73742"/>
                </a:lnTo>
                <a:lnTo>
                  <a:pt x="199103" y="66367"/>
                </a:lnTo>
                <a:cubicBezTo>
                  <a:pt x="225139" y="40333"/>
                  <a:pt x="202665" y="57351"/>
                  <a:pt x="250723" y="44245"/>
                </a:cubicBezTo>
                <a:cubicBezTo>
                  <a:pt x="265721" y="40155"/>
                  <a:pt x="294968" y="29497"/>
                  <a:pt x="294968" y="29497"/>
                </a:cubicBezTo>
                <a:cubicBezTo>
                  <a:pt x="302342" y="24581"/>
                  <a:pt x="308682" y="17551"/>
                  <a:pt x="317090" y="14748"/>
                </a:cubicBezTo>
                <a:cubicBezTo>
                  <a:pt x="331275" y="10020"/>
                  <a:pt x="346740" y="10617"/>
                  <a:pt x="361336" y="7374"/>
                </a:cubicBezTo>
                <a:cubicBezTo>
                  <a:pt x="368924" y="5688"/>
                  <a:pt x="376084" y="2458"/>
                  <a:pt x="383458" y="0"/>
                </a:cubicBezTo>
                <a:lnTo>
                  <a:pt x="766916" y="7374"/>
                </a:lnTo>
                <a:cubicBezTo>
                  <a:pt x="820644" y="9293"/>
                  <a:pt x="773998" y="17173"/>
                  <a:pt x="818536" y="22122"/>
                </a:cubicBezTo>
                <a:cubicBezTo>
                  <a:pt x="855262" y="26203"/>
                  <a:pt x="892277" y="27039"/>
                  <a:pt x="929148" y="29497"/>
                </a:cubicBezTo>
                <a:cubicBezTo>
                  <a:pt x="938980" y="31955"/>
                  <a:pt x="948751" y="34672"/>
                  <a:pt x="958645" y="36871"/>
                </a:cubicBezTo>
                <a:cubicBezTo>
                  <a:pt x="970880" y="39590"/>
                  <a:pt x="983424" y="40947"/>
                  <a:pt x="995516" y="44245"/>
                </a:cubicBezTo>
                <a:cubicBezTo>
                  <a:pt x="1010514" y="48335"/>
                  <a:pt x="1025013" y="54077"/>
                  <a:pt x="1039761" y="58993"/>
                </a:cubicBezTo>
                <a:cubicBezTo>
                  <a:pt x="1047135" y="61451"/>
                  <a:pt x="1054189" y="65268"/>
                  <a:pt x="1061884" y="66367"/>
                </a:cubicBezTo>
                <a:lnTo>
                  <a:pt x="1165123" y="81116"/>
                </a:lnTo>
                <a:cubicBezTo>
                  <a:pt x="1208176" y="95467"/>
                  <a:pt x="1166601" y="82887"/>
                  <a:pt x="1231490" y="95864"/>
                </a:cubicBezTo>
                <a:cubicBezTo>
                  <a:pt x="1312701" y="112106"/>
                  <a:pt x="1187404" y="94039"/>
                  <a:pt x="1319981" y="110613"/>
                </a:cubicBezTo>
                <a:cubicBezTo>
                  <a:pt x="1385343" y="132400"/>
                  <a:pt x="1348775" y="123644"/>
                  <a:pt x="1430594" y="132735"/>
                </a:cubicBezTo>
                <a:cubicBezTo>
                  <a:pt x="1437968" y="135193"/>
                  <a:pt x="1445175" y="138224"/>
                  <a:pt x="1452716" y="140109"/>
                </a:cubicBezTo>
                <a:cubicBezTo>
                  <a:pt x="1464876" y="143149"/>
                  <a:pt x="1489587" y="147484"/>
                  <a:pt x="1489587" y="14748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2079523" y="4962832"/>
            <a:ext cx="1415845" cy="132736"/>
          </a:xfrm>
          <a:custGeom>
            <a:avLst/>
            <a:gdLst>
              <a:gd name="connsiteX0" fmla="*/ 0 w 1415845"/>
              <a:gd name="connsiteY0" fmla="*/ 88491 h 132736"/>
              <a:gd name="connsiteX1" fmla="*/ 36871 w 1415845"/>
              <a:gd name="connsiteY1" fmla="*/ 66368 h 132736"/>
              <a:gd name="connsiteX2" fmla="*/ 66367 w 1415845"/>
              <a:gd name="connsiteY2" fmla="*/ 58994 h 132736"/>
              <a:gd name="connsiteX3" fmla="*/ 88490 w 1415845"/>
              <a:gd name="connsiteY3" fmla="*/ 51620 h 132736"/>
              <a:gd name="connsiteX4" fmla="*/ 265471 w 1415845"/>
              <a:gd name="connsiteY4" fmla="*/ 36871 h 132736"/>
              <a:gd name="connsiteX5" fmla="*/ 294967 w 1415845"/>
              <a:gd name="connsiteY5" fmla="*/ 29497 h 132736"/>
              <a:gd name="connsiteX6" fmla="*/ 494071 w 1415845"/>
              <a:gd name="connsiteY6" fmla="*/ 14749 h 132736"/>
              <a:gd name="connsiteX7" fmla="*/ 626806 w 1415845"/>
              <a:gd name="connsiteY7" fmla="*/ 0 h 132736"/>
              <a:gd name="connsiteX8" fmla="*/ 796412 w 1415845"/>
              <a:gd name="connsiteY8" fmla="*/ 7374 h 132736"/>
              <a:gd name="connsiteX9" fmla="*/ 848032 w 1415845"/>
              <a:gd name="connsiteY9" fmla="*/ 22123 h 132736"/>
              <a:gd name="connsiteX10" fmla="*/ 1017638 w 1415845"/>
              <a:gd name="connsiteY10" fmla="*/ 29497 h 132736"/>
              <a:gd name="connsiteX11" fmla="*/ 1091380 w 1415845"/>
              <a:gd name="connsiteY11" fmla="*/ 44245 h 132736"/>
              <a:gd name="connsiteX12" fmla="*/ 1143000 w 1415845"/>
              <a:gd name="connsiteY12" fmla="*/ 58994 h 132736"/>
              <a:gd name="connsiteX13" fmla="*/ 1187245 w 1415845"/>
              <a:gd name="connsiteY13" fmla="*/ 73742 h 132736"/>
              <a:gd name="connsiteX14" fmla="*/ 1290483 w 1415845"/>
              <a:gd name="connsiteY14" fmla="*/ 81116 h 132736"/>
              <a:gd name="connsiteX15" fmla="*/ 1342103 w 1415845"/>
              <a:gd name="connsiteY15" fmla="*/ 88491 h 132736"/>
              <a:gd name="connsiteX16" fmla="*/ 1386348 w 1415845"/>
              <a:gd name="connsiteY16" fmla="*/ 103239 h 132736"/>
              <a:gd name="connsiteX17" fmla="*/ 1393722 w 1415845"/>
              <a:gd name="connsiteY17" fmla="*/ 125362 h 132736"/>
              <a:gd name="connsiteX18" fmla="*/ 1415845 w 1415845"/>
              <a:gd name="connsiteY18" fmla="*/ 132736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845" h="132736">
                <a:moveTo>
                  <a:pt x="0" y="88491"/>
                </a:moveTo>
                <a:cubicBezTo>
                  <a:pt x="12290" y="81117"/>
                  <a:pt x="23773" y="72189"/>
                  <a:pt x="36871" y="66368"/>
                </a:cubicBezTo>
                <a:cubicBezTo>
                  <a:pt x="46132" y="62252"/>
                  <a:pt x="56622" y="61778"/>
                  <a:pt x="66367" y="58994"/>
                </a:cubicBezTo>
                <a:cubicBezTo>
                  <a:pt x="73841" y="56859"/>
                  <a:pt x="80842" y="53011"/>
                  <a:pt x="88490" y="51620"/>
                </a:cubicBezTo>
                <a:cubicBezTo>
                  <a:pt x="139883" y="42275"/>
                  <a:pt x="220569" y="39677"/>
                  <a:pt x="265471" y="36871"/>
                </a:cubicBezTo>
                <a:cubicBezTo>
                  <a:pt x="275303" y="34413"/>
                  <a:pt x="284996" y="31310"/>
                  <a:pt x="294967" y="29497"/>
                </a:cubicBezTo>
                <a:cubicBezTo>
                  <a:pt x="365654" y="16645"/>
                  <a:pt x="413225" y="18791"/>
                  <a:pt x="494071" y="14749"/>
                </a:cubicBezTo>
                <a:cubicBezTo>
                  <a:pt x="517604" y="11807"/>
                  <a:pt x="608103" y="0"/>
                  <a:pt x="626806" y="0"/>
                </a:cubicBezTo>
                <a:cubicBezTo>
                  <a:pt x="683395" y="0"/>
                  <a:pt x="739877" y="4916"/>
                  <a:pt x="796412" y="7374"/>
                </a:cubicBezTo>
                <a:cubicBezTo>
                  <a:pt x="808876" y="11529"/>
                  <a:pt x="836123" y="21241"/>
                  <a:pt x="848032" y="22123"/>
                </a:cubicBezTo>
                <a:cubicBezTo>
                  <a:pt x="904466" y="26303"/>
                  <a:pt x="961103" y="27039"/>
                  <a:pt x="1017638" y="29497"/>
                </a:cubicBezTo>
                <a:cubicBezTo>
                  <a:pt x="1042219" y="34413"/>
                  <a:pt x="1067599" y="36317"/>
                  <a:pt x="1091380" y="44245"/>
                </a:cubicBezTo>
                <a:cubicBezTo>
                  <a:pt x="1165681" y="69014"/>
                  <a:pt x="1050468" y="31235"/>
                  <a:pt x="1143000" y="58994"/>
                </a:cubicBezTo>
                <a:cubicBezTo>
                  <a:pt x="1157890" y="63461"/>
                  <a:pt x="1171738" y="72634"/>
                  <a:pt x="1187245" y="73742"/>
                </a:cubicBezTo>
                <a:lnTo>
                  <a:pt x="1290483" y="81116"/>
                </a:lnTo>
                <a:cubicBezTo>
                  <a:pt x="1307690" y="83574"/>
                  <a:pt x="1325167" y="84583"/>
                  <a:pt x="1342103" y="88491"/>
                </a:cubicBezTo>
                <a:cubicBezTo>
                  <a:pt x="1357251" y="91987"/>
                  <a:pt x="1386348" y="103239"/>
                  <a:pt x="1386348" y="103239"/>
                </a:cubicBezTo>
                <a:cubicBezTo>
                  <a:pt x="1388806" y="110613"/>
                  <a:pt x="1388226" y="119866"/>
                  <a:pt x="1393722" y="125362"/>
                </a:cubicBezTo>
                <a:cubicBezTo>
                  <a:pt x="1399218" y="130858"/>
                  <a:pt x="1415845" y="132736"/>
                  <a:pt x="1415845" y="132736"/>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3148781" y="6054213"/>
            <a:ext cx="582633" cy="546726"/>
          </a:xfrm>
          <a:custGeom>
            <a:avLst/>
            <a:gdLst>
              <a:gd name="connsiteX0" fmla="*/ 0 w 582633"/>
              <a:gd name="connsiteY0" fmla="*/ 0 h 546726"/>
              <a:gd name="connsiteX1" fmla="*/ 36871 w 582633"/>
              <a:gd name="connsiteY1" fmla="*/ 14748 h 546726"/>
              <a:gd name="connsiteX2" fmla="*/ 58993 w 582633"/>
              <a:gd name="connsiteY2" fmla="*/ 22122 h 546726"/>
              <a:gd name="connsiteX3" fmla="*/ 88490 w 582633"/>
              <a:gd name="connsiteY3" fmla="*/ 58993 h 546726"/>
              <a:gd name="connsiteX4" fmla="*/ 110613 w 582633"/>
              <a:gd name="connsiteY4" fmla="*/ 66368 h 546726"/>
              <a:gd name="connsiteX5" fmla="*/ 132735 w 582633"/>
              <a:gd name="connsiteY5" fmla="*/ 81116 h 546726"/>
              <a:gd name="connsiteX6" fmla="*/ 176980 w 582633"/>
              <a:gd name="connsiteY6" fmla="*/ 95864 h 546726"/>
              <a:gd name="connsiteX7" fmla="*/ 221225 w 582633"/>
              <a:gd name="connsiteY7" fmla="*/ 125361 h 546726"/>
              <a:gd name="connsiteX8" fmla="*/ 272845 w 582633"/>
              <a:gd name="connsiteY8" fmla="*/ 147484 h 546726"/>
              <a:gd name="connsiteX9" fmla="*/ 317090 w 582633"/>
              <a:gd name="connsiteY9" fmla="*/ 184355 h 546726"/>
              <a:gd name="connsiteX10" fmla="*/ 339213 w 582633"/>
              <a:gd name="connsiteY10" fmla="*/ 206477 h 546726"/>
              <a:gd name="connsiteX11" fmla="*/ 376084 w 582633"/>
              <a:gd name="connsiteY11" fmla="*/ 235974 h 546726"/>
              <a:gd name="connsiteX12" fmla="*/ 390832 w 582633"/>
              <a:gd name="connsiteY12" fmla="*/ 258097 h 546726"/>
              <a:gd name="connsiteX13" fmla="*/ 412954 w 582633"/>
              <a:gd name="connsiteY13" fmla="*/ 302342 h 546726"/>
              <a:gd name="connsiteX14" fmla="*/ 464574 w 582633"/>
              <a:gd name="connsiteY14" fmla="*/ 353961 h 546726"/>
              <a:gd name="connsiteX15" fmla="*/ 479322 w 582633"/>
              <a:gd name="connsiteY15" fmla="*/ 368710 h 546726"/>
              <a:gd name="connsiteX16" fmla="*/ 486696 w 582633"/>
              <a:gd name="connsiteY16" fmla="*/ 390832 h 546726"/>
              <a:gd name="connsiteX17" fmla="*/ 501445 w 582633"/>
              <a:gd name="connsiteY17" fmla="*/ 405581 h 546726"/>
              <a:gd name="connsiteX18" fmla="*/ 516193 w 582633"/>
              <a:gd name="connsiteY18" fmla="*/ 427703 h 546726"/>
              <a:gd name="connsiteX19" fmla="*/ 523567 w 582633"/>
              <a:gd name="connsiteY19" fmla="*/ 449826 h 546726"/>
              <a:gd name="connsiteX20" fmla="*/ 538316 w 582633"/>
              <a:gd name="connsiteY20" fmla="*/ 464574 h 546726"/>
              <a:gd name="connsiteX21" fmla="*/ 553064 w 582633"/>
              <a:gd name="connsiteY21" fmla="*/ 508819 h 546726"/>
              <a:gd name="connsiteX22" fmla="*/ 582561 w 582633"/>
              <a:gd name="connsiteY22" fmla="*/ 545690 h 546726"/>
              <a:gd name="connsiteX23" fmla="*/ 575187 w 582633"/>
              <a:gd name="connsiteY23" fmla="*/ 545690 h 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633" h="546726">
                <a:moveTo>
                  <a:pt x="0" y="0"/>
                </a:moveTo>
                <a:cubicBezTo>
                  <a:pt x="12290" y="4916"/>
                  <a:pt x="24477" y="10100"/>
                  <a:pt x="36871" y="14748"/>
                </a:cubicBezTo>
                <a:cubicBezTo>
                  <a:pt x="44149" y="17477"/>
                  <a:pt x="52328" y="18123"/>
                  <a:pt x="58993" y="22122"/>
                </a:cubicBezTo>
                <a:cubicBezTo>
                  <a:pt x="89063" y="40164"/>
                  <a:pt x="58344" y="34876"/>
                  <a:pt x="88490" y="58993"/>
                </a:cubicBezTo>
                <a:cubicBezTo>
                  <a:pt x="94560" y="63849"/>
                  <a:pt x="103660" y="62892"/>
                  <a:pt x="110613" y="66368"/>
                </a:cubicBezTo>
                <a:cubicBezTo>
                  <a:pt x="118540" y="70331"/>
                  <a:pt x="124636" y="77517"/>
                  <a:pt x="132735" y="81116"/>
                </a:cubicBezTo>
                <a:cubicBezTo>
                  <a:pt x="146941" y="87430"/>
                  <a:pt x="176980" y="95864"/>
                  <a:pt x="176980" y="95864"/>
                </a:cubicBezTo>
                <a:cubicBezTo>
                  <a:pt x="203267" y="122151"/>
                  <a:pt x="179557" y="101550"/>
                  <a:pt x="221225" y="125361"/>
                </a:cubicBezTo>
                <a:cubicBezTo>
                  <a:pt x="260834" y="147995"/>
                  <a:pt x="224397" y="135372"/>
                  <a:pt x="272845" y="147484"/>
                </a:cubicBezTo>
                <a:cubicBezTo>
                  <a:pt x="337464" y="212103"/>
                  <a:pt x="255499" y="133030"/>
                  <a:pt x="317090" y="184355"/>
                </a:cubicBezTo>
                <a:cubicBezTo>
                  <a:pt x="325102" y="191031"/>
                  <a:pt x="331202" y="199801"/>
                  <a:pt x="339213" y="206477"/>
                </a:cubicBezTo>
                <a:cubicBezTo>
                  <a:pt x="362202" y="225634"/>
                  <a:pt x="358926" y="214527"/>
                  <a:pt x="376084" y="235974"/>
                </a:cubicBezTo>
                <a:cubicBezTo>
                  <a:pt x="381621" y="242895"/>
                  <a:pt x="386869" y="250170"/>
                  <a:pt x="390832" y="258097"/>
                </a:cubicBezTo>
                <a:cubicBezTo>
                  <a:pt x="406533" y="289499"/>
                  <a:pt x="387596" y="272757"/>
                  <a:pt x="412954" y="302342"/>
                </a:cubicBezTo>
                <a:cubicBezTo>
                  <a:pt x="412966" y="302355"/>
                  <a:pt x="460263" y="349650"/>
                  <a:pt x="464574" y="353961"/>
                </a:cubicBezTo>
                <a:lnTo>
                  <a:pt x="479322" y="368710"/>
                </a:lnTo>
                <a:cubicBezTo>
                  <a:pt x="481780" y="376084"/>
                  <a:pt x="482697" y="384167"/>
                  <a:pt x="486696" y="390832"/>
                </a:cubicBezTo>
                <a:cubicBezTo>
                  <a:pt x="490273" y="396794"/>
                  <a:pt x="497102" y="400152"/>
                  <a:pt x="501445" y="405581"/>
                </a:cubicBezTo>
                <a:cubicBezTo>
                  <a:pt x="506981" y="412501"/>
                  <a:pt x="511277" y="420329"/>
                  <a:pt x="516193" y="427703"/>
                </a:cubicBezTo>
                <a:cubicBezTo>
                  <a:pt x="518651" y="435077"/>
                  <a:pt x="519568" y="443161"/>
                  <a:pt x="523567" y="449826"/>
                </a:cubicBezTo>
                <a:cubicBezTo>
                  <a:pt x="527144" y="455788"/>
                  <a:pt x="535207" y="458356"/>
                  <a:pt x="538316" y="464574"/>
                </a:cubicBezTo>
                <a:cubicBezTo>
                  <a:pt x="545269" y="478479"/>
                  <a:pt x="542071" y="497826"/>
                  <a:pt x="553064" y="508819"/>
                </a:cubicBezTo>
                <a:cubicBezTo>
                  <a:pt x="563133" y="518888"/>
                  <a:pt x="577910" y="531736"/>
                  <a:pt x="582561" y="545690"/>
                </a:cubicBezTo>
                <a:cubicBezTo>
                  <a:pt x="583338" y="548022"/>
                  <a:pt x="577645" y="545690"/>
                  <a:pt x="575187" y="54569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2706329" y="5722374"/>
            <a:ext cx="1408499" cy="892278"/>
          </a:xfrm>
          <a:custGeom>
            <a:avLst/>
            <a:gdLst>
              <a:gd name="connsiteX0" fmla="*/ 0 w 1408499"/>
              <a:gd name="connsiteY0" fmla="*/ 7374 h 892278"/>
              <a:gd name="connsiteX1" fmla="*/ 36871 w 1408499"/>
              <a:gd name="connsiteY1" fmla="*/ 0 h 892278"/>
              <a:gd name="connsiteX2" fmla="*/ 58994 w 1408499"/>
              <a:gd name="connsiteY2" fmla="*/ 7374 h 892278"/>
              <a:gd name="connsiteX3" fmla="*/ 88490 w 1408499"/>
              <a:gd name="connsiteY3" fmla="*/ 14749 h 892278"/>
              <a:gd name="connsiteX4" fmla="*/ 154858 w 1408499"/>
              <a:gd name="connsiteY4" fmla="*/ 29497 h 892278"/>
              <a:gd name="connsiteX5" fmla="*/ 199103 w 1408499"/>
              <a:gd name="connsiteY5" fmla="*/ 44245 h 892278"/>
              <a:gd name="connsiteX6" fmla="*/ 221226 w 1408499"/>
              <a:gd name="connsiteY6" fmla="*/ 51620 h 892278"/>
              <a:gd name="connsiteX7" fmla="*/ 243348 w 1408499"/>
              <a:gd name="connsiteY7" fmla="*/ 58994 h 892278"/>
              <a:gd name="connsiteX8" fmla="*/ 302342 w 1408499"/>
              <a:gd name="connsiteY8" fmla="*/ 81116 h 892278"/>
              <a:gd name="connsiteX9" fmla="*/ 346587 w 1408499"/>
              <a:gd name="connsiteY9" fmla="*/ 95865 h 892278"/>
              <a:gd name="connsiteX10" fmla="*/ 361336 w 1408499"/>
              <a:gd name="connsiteY10" fmla="*/ 110613 h 892278"/>
              <a:gd name="connsiteX11" fmla="*/ 405581 w 1408499"/>
              <a:gd name="connsiteY11" fmla="*/ 125361 h 892278"/>
              <a:gd name="connsiteX12" fmla="*/ 464574 w 1408499"/>
              <a:gd name="connsiteY12" fmla="*/ 147484 h 892278"/>
              <a:gd name="connsiteX13" fmla="*/ 508819 w 1408499"/>
              <a:gd name="connsiteY13" fmla="*/ 162232 h 892278"/>
              <a:gd name="connsiteX14" fmla="*/ 589936 w 1408499"/>
              <a:gd name="connsiteY14" fmla="*/ 176981 h 892278"/>
              <a:gd name="connsiteX15" fmla="*/ 634181 w 1408499"/>
              <a:gd name="connsiteY15" fmla="*/ 199103 h 892278"/>
              <a:gd name="connsiteX16" fmla="*/ 648929 w 1408499"/>
              <a:gd name="connsiteY16" fmla="*/ 213852 h 892278"/>
              <a:gd name="connsiteX17" fmla="*/ 671052 w 1408499"/>
              <a:gd name="connsiteY17" fmla="*/ 221226 h 892278"/>
              <a:gd name="connsiteX18" fmla="*/ 722671 w 1408499"/>
              <a:gd name="connsiteY18" fmla="*/ 235974 h 892278"/>
              <a:gd name="connsiteX19" fmla="*/ 752168 w 1408499"/>
              <a:gd name="connsiteY19" fmla="*/ 243349 h 892278"/>
              <a:gd name="connsiteX20" fmla="*/ 818536 w 1408499"/>
              <a:gd name="connsiteY20" fmla="*/ 272845 h 892278"/>
              <a:gd name="connsiteX21" fmla="*/ 840658 w 1408499"/>
              <a:gd name="connsiteY21" fmla="*/ 280220 h 892278"/>
              <a:gd name="connsiteX22" fmla="*/ 892277 w 1408499"/>
              <a:gd name="connsiteY22" fmla="*/ 302342 h 892278"/>
              <a:gd name="connsiteX23" fmla="*/ 943897 w 1408499"/>
              <a:gd name="connsiteY23" fmla="*/ 353961 h 892278"/>
              <a:gd name="connsiteX24" fmla="*/ 958645 w 1408499"/>
              <a:gd name="connsiteY24" fmla="*/ 368710 h 892278"/>
              <a:gd name="connsiteX25" fmla="*/ 995516 w 1408499"/>
              <a:gd name="connsiteY25" fmla="*/ 398207 h 892278"/>
              <a:gd name="connsiteX26" fmla="*/ 1010265 w 1408499"/>
              <a:gd name="connsiteY26" fmla="*/ 420329 h 892278"/>
              <a:gd name="connsiteX27" fmla="*/ 1025013 w 1408499"/>
              <a:gd name="connsiteY27" fmla="*/ 435078 h 892278"/>
              <a:gd name="connsiteX28" fmla="*/ 1039761 w 1408499"/>
              <a:gd name="connsiteY28" fmla="*/ 457200 h 892278"/>
              <a:gd name="connsiteX29" fmla="*/ 1061884 w 1408499"/>
              <a:gd name="connsiteY29" fmla="*/ 471949 h 892278"/>
              <a:gd name="connsiteX30" fmla="*/ 1106129 w 1408499"/>
              <a:gd name="connsiteY30" fmla="*/ 516194 h 892278"/>
              <a:gd name="connsiteX31" fmla="*/ 1128252 w 1408499"/>
              <a:gd name="connsiteY31" fmla="*/ 538316 h 892278"/>
              <a:gd name="connsiteX32" fmla="*/ 1172497 w 1408499"/>
              <a:gd name="connsiteY32" fmla="*/ 560439 h 892278"/>
              <a:gd name="connsiteX33" fmla="*/ 1209368 w 1408499"/>
              <a:gd name="connsiteY33" fmla="*/ 604684 h 892278"/>
              <a:gd name="connsiteX34" fmla="*/ 1253613 w 1408499"/>
              <a:gd name="connsiteY34" fmla="*/ 641555 h 892278"/>
              <a:gd name="connsiteX35" fmla="*/ 1260987 w 1408499"/>
              <a:gd name="connsiteY35" fmla="*/ 663678 h 892278"/>
              <a:gd name="connsiteX36" fmla="*/ 1290484 w 1408499"/>
              <a:gd name="connsiteY36" fmla="*/ 700549 h 892278"/>
              <a:gd name="connsiteX37" fmla="*/ 1312606 w 1408499"/>
              <a:gd name="connsiteY37" fmla="*/ 715297 h 892278"/>
              <a:gd name="connsiteX38" fmla="*/ 1327355 w 1408499"/>
              <a:gd name="connsiteY38" fmla="*/ 737420 h 892278"/>
              <a:gd name="connsiteX39" fmla="*/ 1356852 w 1408499"/>
              <a:gd name="connsiteY39" fmla="*/ 752168 h 892278"/>
              <a:gd name="connsiteX40" fmla="*/ 1371600 w 1408499"/>
              <a:gd name="connsiteY40" fmla="*/ 796413 h 892278"/>
              <a:gd name="connsiteX41" fmla="*/ 1386348 w 1408499"/>
              <a:gd name="connsiteY41" fmla="*/ 840658 h 892278"/>
              <a:gd name="connsiteX42" fmla="*/ 1393723 w 1408499"/>
              <a:gd name="connsiteY42" fmla="*/ 862781 h 892278"/>
              <a:gd name="connsiteX43" fmla="*/ 1408471 w 1408499"/>
              <a:gd name="connsiteY43" fmla="*/ 892278 h 89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08499" h="892278">
                <a:moveTo>
                  <a:pt x="0" y="7374"/>
                </a:moveTo>
                <a:cubicBezTo>
                  <a:pt x="12290" y="4916"/>
                  <a:pt x="24337" y="0"/>
                  <a:pt x="36871" y="0"/>
                </a:cubicBezTo>
                <a:cubicBezTo>
                  <a:pt x="44644" y="0"/>
                  <a:pt x="51520" y="5238"/>
                  <a:pt x="58994" y="7374"/>
                </a:cubicBezTo>
                <a:cubicBezTo>
                  <a:pt x="68739" y="10158"/>
                  <a:pt x="78597" y="12550"/>
                  <a:pt x="88490" y="14749"/>
                </a:cubicBezTo>
                <a:cubicBezTo>
                  <a:pt x="115561" y="20765"/>
                  <a:pt x="129162" y="21788"/>
                  <a:pt x="154858" y="29497"/>
                </a:cubicBezTo>
                <a:cubicBezTo>
                  <a:pt x="169748" y="33964"/>
                  <a:pt x="184355" y="39329"/>
                  <a:pt x="199103" y="44245"/>
                </a:cubicBezTo>
                <a:lnTo>
                  <a:pt x="221226" y="51620"/>
                </a:lnTo>
                <a:cubicBezTo>
                  <a:pt x="228600" y="54078"/>
                  <a:pt x="236396" y="55518"/>
                  <a:pt x="243348" y="58994"/>
                </a:cubicBezTo>
                <a:cubicBezTo>
                  <a:pt x="292805" y="83721"/>
                  <a:pt x="252136" y="66054"/>
                  <a:pt x="302342" y="81116"/>
                </a:cubicBezTo>
                <a:cubicBezTo>
                  <a:pt x="317233" y="85583"/>
                  <a:pt x="346587" y="95865"/>
                  <a:pt x="346587" y="95865"/>
                </a:cubicBezTo>
                <a:cubicBezTo>
                  <a:pt x="351503" y="100781"/>
                  <a:pt x="355117" y="107504"/>
                  <a:pt x="361336" y="110613"/>
                </a:cubicBezTo>
                <a:cubicBezTo>
                  <a:pt x="375241" y="117565"/>
                  <a:pt x="405581" y="125361"/>
                  <a:pt x="405581" y="125361"/>
                </a:cubicBezTo>
                <a:cubicBezTo>
                  <a:pt x="444078" y="151028"/>
                  <a:pt x="410602" y="132765"/>
                  <a:pt x="464574" y="147484"/>
                </a:cubicBezTo>
                <a:cubicBezTo>
                  <a:pt x="479572" y="151574"/>
                  <a:pt x="493575" y="159183"/>
                  <a:pt x="508819" y="162232"/>
                </a:cubicBezTo>
                <a:cubicBezTo>
                  <a:pt x="560352" y="172540"/>
                  <a:pt x="533327" y="167547"/>
                  <a:pt x="589936" y="176981"/>
                </a:cubicBezTo>
                <a:cubicBezTo>
                  <a:pt x="613300" y="184769"/>
                  <a:pt x="613761" y="182767"/>
                  <a:pt x="634181" y="199103"/>
                </a:cubicBezTo>
                <a:cubicBezTo>
                  <a:pt x="639610" y="203446"/>
                  <a:pt x="642967" y="210275"/>
                  <a:pt x="648929" y="213852"/>
                </a:cubicBezTo>
                <a:cubicBezTo>
                  <a:pt x="655594" y="217851"/>
                  <a:pt x="663607" y="218992"/>
                  <a:pt x="671052" y="221226"/>
                </a:cubicBezTo>
                <a:cubicBezTo>
                  <a:pt x="688192" y="226368"/>
                  <a:pt x="705407" y="231265"/>
                  <a:pt x="722671" y="235974"/>
                </a:cubicBezTo>
                <a:cubicBezTo>
                  <a:pt x="732449" y="238641"/>
                  <a:pt x="742553" y="240144"/>
                  <a:pt x="752168" y="243349"/>
                </a:cubicBezTo>
                <a:cubicBezTo>
                  <a:pt x="803616" y="260499"/>
                  <a:pt x="773570" y="253573"/>
                  <a:pt x="818536" y="272845"/>
                </a:cubicBezTo>
                <a:cubicBezTo>
                  <a:pt x="825680" y="275907"/>
                  <a:pt x="833514" y="277158"/>
                  <a:pt x="840658" y="280220"/>
                </a:cubicBezTo>
                <a:cubicBezTo>
                  <a:pt x="904430" y="307552"/>
                  <a:pt x="840406" y="285052"/>
                  <a:pt x="892277" y="302342"/>
                </a:cubicBezTo>
                <a:lnTo>
                  <a:pt x="943897" y="353961"/>
                </a:lnTo>
                <a:cubicBezTo>
                  <a:pt x="948813" y="358877"/>
                  <a:pt x="952860" y="364854"/>
                  <a:pt x="958645" y="368710"/>
                </a:cubicBezTo>
                <a:cubicBezTo>
                  <a:pt x="975076" y="379664"/>
                  <a:pt x="983505" y="383193"/>
                  <a:pt x="995516" y="398207"/>
                </a:cubicBezTo>
                <a:cubicBezTo>
                  <a:pt x="1001052" y="405128"/>
                  <a:pt x="1004729" y="413408"/>
                  <a:pt x="1010265" y="420329"/>
                </a:cubicBezTo>
                <a:cubicBezTo>
                  <a:pt x="1014608" y="425758"/>
                  <a:pt x="1020670" y="429649"/>
                  <a:pt x="1025013" y="435078"/>
                </a:cubicBezTo>
                <a:cubicBezTo>
                  <a:pt x="1030549" y="441998"/>
                  <a:pt x="1033494" y="450933"/>
                  <a:pt x="1039761" y="457200"/>
                </a:cubicBezTo>
                <a:cubicBezTo>
                  <a:pt x="1046028" y="463467"/>
                  <a:pt x="1054510" y="467033"/>
                  <a:pt x="1061884" y="471949"/>
                </a:cubicBezTo>
                <a:cubicBezTo>
                  <a:pt x="1087846" y="510891"/>
                  <a:pt x="1063446" y="479609"/>
                  <a:pt x="1106129" y="516194"/>
                </a:cubicBezTo>
                <a:cubicBezTo>
                  <a:pt x="1114047" y="522981"/>
                  <a:pt x="1119575" y="532531"/>
                  <a:pt x="1128252" y="538316"/>
                </a:cubicBezTo>
                <a:cubicBezTo>
                  <a:pt x="1194763" y="582657"/>
                  <a:pt x="1102880" y="502426"/>
                  <a:pt x="1172497" y="560439"/>
                </a:cubicBezTo>
                <a:cubicBezTo>
                  <a:pt x="1207744" y="589811"/>
                  <a:pt x="1183006" y="573049"/>
                  <a:pt x="1209368" y="604684"/>
                </a:cubicBezTo>
                <a:cubicBezTo>
                  <a:pt x="1227113" y="625979"/>
                  <a:pt x="1231858" y="627052"/>
                  <a:pt x="1253613" y="641555"/>
                </a:cubicBezTo>
                <a:cubicBezTo>
                  <a:pt x="1256071" y="648929"/>
                  <a:pt x="1257511" y="656725"/>
                  <a:pt x="1260987" y="663678"/>
                </a:cubicBezTo>
                <a:cubicBezTo>
                  <a:pt x="1267373" y="676450"/>
                  <a:pt x="1279055" y="691406"/>
                  <a:pt x="1290484" y="700549"/>
                </a:cubicBezTo>
                <a:cubicBezTo>
                  <a:pt x="1297404" y="706085"/>
                  <a:pt x="1305232" y="710381"/>
                  <a:pt x="1312606" y="715297"/>
                </a:cubicBezTo>
                <a:cubicBezTo>
                  <a:pt x="1317522" y="722671"/>
                  <a:pt x="1320546" y="731746"/>
                  <a:pt x="1327355" y="737420"/>
                </a:cubicBezTo>
                <a:cubicBezTo>
                  <a:pt x="1335800" y="744457"/>
                  <a:pt x="1350256" y="743374"/>
                  <a:pt x="1356852" y="752168"/>
                </a:cubicBezTo>
                <a:cubicBezTo>
                  <a:pt x="1366180" y="764605"/>
                  <a:pt x="1366684" y="781665"/>
                  <a:pt x="1371600" y="796413"/>
                </a:cubicBezTo>
                <a:lnTo>
                  <a:pt x="1386348" y="840658"/>
                </a:lnTo>
                <a:cubicBezTo>
                  <a:pt x="1388806" y="848032"/>
                  <a:pt x="1389411" y="856313"/>
                  <a:pt x="1393723" y="862781"/>
                </a:cubicBezTo>
                <a:cubicBezTo>
                  <a:pt x="1409835" y="886948"/>
                  <a:pt x="1408471" y="876041"/>
                  <a:pt x="1408471" y="89227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2212258" y="4896465"/>
            <a:ext cx="4011561" cy="1120877"/>
          </a:xfrm>
          <a:custGeom>
            <a:avLst/>
            <a:gdLst>
              <a:gd name="connsiteX0" fmla="*/ 0 w 4011561"/>
              <a:gd name="connsiteY0" fmla="*/ 0 h 1120877"/>
              <a:gd name="connsiteX1" fmla="*/ 132736 w 4011561"/>
              <a:gd name="connsiteY1" fmla="*/ 14748 h 1120877"/>
              <a:gd name="connsiteX2" fmla="*/ 154858 w 4011561"/>
              <a:gd name="connsiteY2" fmla="*/ 22122 h 1120877"/>
              <a:gd name="connsiteX3" fmla="*/ 191729 w 4011561"/>
              <a:gd name="connsiteY3" fmla="*/ 0 h 1120877"/>
              <a:gd name="connsiteX4" fmla="*/ 619432 w 4011561"/>
              <a:gd name="connsiteY4" fmla="*/ 7374 h 1120877"/>
              <a:gd name="connsiteX5" fmla="*/ 700548 w 4011561"/>
              <a:gd name="connsiteY5" fmla="*/ 14748 h 1120877"/>
              <a:gd name="connsiteX6" fmla="*/ 730045 w 4011561"/>
              <a:gd name="connsiteY6" fmla="*/ 22122 h 1120877"/>
              <a:gd name="connsiteX7" fmla="*/ 870155 w 4011561"/>
              <a:gd name="connsiteY7" fmla="*/ 29496 h 1120877"/>
              <a:gd name="connsiteX8" fmla="*/ 1010265 w 4011561"/>
              <a:gd name="connsiteY8" fmla="*/ 44245 h 1120877"/>
              <a:gd name="connsiteX9" fmla="*/ 1084007 w 4011561"/>
              <a:gd name="connsiteY9" fmla="*/ 51619 h 1120877"/>
              <a:gd name="connsiteX10" fmla="*/ 1194619 w 4011561"/>
              <a:gd name="connsiteY10" fmla="*/ 81116 h 1120877"/>
              <a:gd name="connsiteX11" fmla="*/ 1224116 w 4011561"/>
              <a:gd name="connsiteY11" fmla="*/ 95864 h 1120877"/>
              <a:gd name="connsiteX12" fmla="*/ 1268361 w 4011561"/>
              <a:gd name="connsiteY12" fmla="*/ 110612 h 1120877"/>
              <a:gd name="connsiteX13" fmla="*/ 1327355 w 4011561"/>
              <a:gd name="connsiteY13" fmla="*/ 140109 h 1120877"/>
              <a:gd name="connsiteX14" fmla="*/ 1474839 w 4011561"/>
              <a:gd name="connsiteY14" fmla="*/ 162232 h 1120877"/>
              <a:gd name="connsiteX15" fmla="*/ 1548581 w 4011561"/>
              <a:gd name="connsiteY15" fmla="*/ 184354 h 1120877"/>
              <a:gd name="connsiteX16" fmla="*/ 1600200 w 4011561"/>
              <a:gd name="connsiteY16" fmla="*/ 199103 h 1120877"/>
              <a:gd name="connsiteX17" fmla="*/ 1703439 w 4011561"/>
              <a:gd name="connsiteY17" fmla="*/ 221225 h 1120877"/>
              <a:gd name="connsiteX18" fmla="*/ 1725561 w 4011561"/>
              <a:gd name="connsiteY18" fmla="*/ 228600 h 1120877"/>
              <a:gd name="connsiteX19" fmla="*/ 1755058 w 4011561"/>
              <a:gd name="connsiteY19" fmla="*/ 235974 h 1120877"/>
              <a:gd name="connsiteX20" fmla="*/ 1777181 w 4011561"/>
              <a:gd name="connsiteY20" fmla="*/ 243348 h 1120877"/>
              <a:gd name="connsiteX21" fmla="*/ 1828800 w 4011561"/>
              <a:gd name="connsiteY21" fmla="*/ 250722 h 1120877"/>
              <a:gd name="connsiteX22" fmla="*/ 1850923 w 4011561"/>
              <a:gd name="connsiteY22" fmla="*/ 258096 h 1120877"/>
              <a:gd name="connsiteX23" fmla="*/ 1895168 w 4011561"/>
              <a:gd name="connsiteY23" fmla="*/ 287593 h 1120877"/>
              <a:gd name="connsiteX24" fmla="*/ 1924665 w 4011561"/>
              <a:gd name="connsiteY24" fmla="*/ 294967 h 1120877"/>
              <a:gd name="connsiteX25" fmla="*/ 1961536 w 4011561"/>
              <a:gd name="connsiteY25" fmla="*/ 324464 h 1120877"/>
              <a:gd name="connsiteX26" fmla="*/ 1991032 w 4011561"/>
              <a:gd name="connsiteY26" fmla="*/ 331838 h 1120877"/>
              <a:gd name="connsiteX27" fmla="*/ 2042652 w 4011561"/>
              <a:gd name="connsiteY27" fmla="*/ 361335 h 1120877"/>
              <a:gd name="connsiteX28" fmla="*/ 2064774 w 4011561"/>
              <a:gd name="connsiteY28" fmla="*/ 376083 h 1120877"/>
              <a:gd name="connsiteX29" fmla="*/ 2101645 w 4011561"/>
              <a:gd name="connsiteY29" fmla="*/ 383458 h 1120877"/>
              <a:gd name="connsiteX30" fmla="*/ 2123768 w 4011561"/>
              <a:gd name="connsiteY30" fmla="*/ 390832 h 1120877"/>
              <a:gd name="connsiteX31" fmla="*/ 2145890 w 4011561"/>
              <a:gd name="connsiteY31" fmla="*/ 405580 h 1120877"/>
              <a:gd name="connsiteX32" fmla="*/ 2160639 w 4011561"/>
              <a:gd name="connsiteY32" fmla="*/ 427703 h 1120877"/>
              <a:gd name="connsiteX33" fmla="*/ 2182761 w 4011561"/>
              <a:gd name="connsiteY33" fmla="*/ 435077 h 1120877"/>
              <a:gd name="connsiteX34" fmla="*/ 2197510 w 4011561"/>
              <a:gd name="connsiteY34" fmla="*/ 457200 h 1120877"/>
              <a:gd name="connsiteX35" fmla="*/ 2219632 w 4011561"/>
              <a:gd name="connsiteY35" fmla="*/ 464574 h 1120877"/>
              <a:gd name="connsiteX36" fmla="*/ 2249129 w 4011561"/>
              <a:gd name="connsiteY36" fmla="*/ 479322 h 1120877"/>
              <a:gd name="connsiteX37" fmla="*/ 2293374 w 4011561"/>
              <a:gd name="connsiteY37" fmla="*/ 508819 h 1120877"/>
              <a:gd name="connsiteX38" fmla="*/ 2308123 w 4011561"/>
              <a:gd name="connsiteY38" fmla="*/ 523567 h 1120877"/>
              <a:gd name="connsiteX39" fmla="*/ 2337619 w 4011561"/>
              <a:gd name="connsiteY39" fmla="*/ 545690 h 1120877"/>
              <a:gd name="connsiteX40" fmla="*/ 2374490 w 4011561"/>
              <a:gd name="connsiteY40" fmla="*/ 567812 h 1120877"/>
              <a:gd name="connsiteX41" fmla="*/ 2403987 w 4011561"/>
              <a:gd name="connsiteY41" fmla="*/ 604683 h 1120877"/>
              <a:gd name="connsiteX42" fmla="*/ 2485103 w 4011561"/>
              <a:gd name="connsiteY42" fmla="*/ 656303 h 1120877"/>
              <a:gd name="connsiteX43" fmla="*/ 2514600 w 4011561"/>
              <a:gd name="connsiteY43" fmla="*/ 685800 h 1120877"/>
              <a:gd name="connsiteX44" fmla="*/ 2551471 w 4011561"/>
              <a:gd name="connsiteY44" fmla="*/ 730045 h 1120877"/>
              <a:gd name="connsiteX45" fmla="*/ 2603090 w 4011561"/>
              <a:gd name="connsiteY45" fmla="*/ 759541 h 1120877"/>
              <a:gd name="connsiteX46" fmla="*/ 2632587 w 4011561"/>
              <a:gd name="connsiteY46" fmla="*/ 796412 h 1120877"/>
              <a:gd name="connsiteX47" fmla="*/ 2654710 w 4011561"/>
              <a:gd name="connsiteY47" fmla="*/ 803787 h 1120877"/>
              <a:gd name="connsiteX48" fmla="*/ 2669458 w 4011561"/>
              <a:gd name="connsiteY48" fmla="*/ 825909 h 1120877"/>
              <a:gd name="connsiteX49" fmla="*/ 2691581 w 4011561"/>
              <a:gd name="connsiteY49" fmla="*/ 855406 h 1120877"/>
              <a:gd name="connsiteX50" fmla="*/ 2706329 w 4011561"/>
              <a:gd name="connsiteY50" fmla="*/ 884903 h 1120877"/>
              <a:gd name="connsiteX51" fmla="*/ 2728452 w 4011561"/>
              <a:gd name="connsiteY51" fmla="*/ 892277 h 1120877"/>
              <a:gd name="connsiteX52" fmla="*/ 2765323 w 4011561"/>
              <a:gd name="connsiteY52" fmla="*/ 921774 h 1120877"/>
              <a:gd name="connsiteX53" fmla="*/ 2794819 w 4011561"/>
              <a:gd name="connsiteY53" fmla="*/ 943896 h 1120877"/>
              <a:gd name="connsiteX54" fmla="*/ 2831690 w 4011561"/>
              <a:gd name="connsiteY54" fmla="*/ 980767 h 1120877"/>
              <a:gd name="connsiteX55" fmla="*/ 2890684 w 4011561"/>
              <a:gd name="connsiteY55" fmla="*/ 1017638 h 1120877"/>
              <a:gd name="connsiteX56" fmla="*/ 2912807 w 4011561"/>
              <a:gd name="connsiteY56" fmla="*/ 1025012 h 1120877"/>
              <a:gd name="connsiteX57" fmla="*/ 2957052 w 4011561"/>
              <a:gd name="connsiteY57" fmla="*/ 1054509 h 1120877"/>
              <a:gd name="connsiteX58" fmla="*/ 2964426 w 4011561"/>
              <a:gd name="connsiteY58" fmla="*/ 1076632 h 1120877"/>
              <a:gd name="connsiteX59" fmla="*/ 3030794 w 4011561"/>
              <a:gd name="connsiteY59" fmla="*/ 1113503 h 1120877"/>
              <a:gd name="connsiteX60" fmla="*/ 3111910 w 4011561"/>
              <a:gd name="connsiteY60" fmla="*/ 1120877 h 1120877"/>
              <a:gd name="connsiteX61" fmla="*/ 3141407 w 4011561"/>
              <a:gd name="connsiteY61" fmla="*/ 1113503 h 1120877"/>
              <a:gd name="connsiteX62" fmla="*/ 3207774 w 4011561"/>
              <a:gd name="connsiteY62" fmla="*/ 1098754 h 1120877"/>
              <a:gd name="connsiteX63" fmla="*/ 3229897 w 4011561"/>
              <a:gd name="connsiteY63" fmla="*/ 1091380 h 1120877"/>
              <a:gd name="connsiteX64" fmla="*/ 3266768 w 4011561"/>
              <a:gd name="connsiteY64" fmla="*/ 1039761 h 1120877"/>
              <a:gd name="connsiteX65" fmla="*/ 3281516 w 4011561"/>
              <a:gd name="connsiteY65" fmla="*/ 1025012 h 1120877"/>
              <a:gd name="connsiteX66" fmla="*/ 3303639 w 4011561"/>
              <a:gd name="connsiteY66" fmla="*/ 973393 h 1120877"/>
              <a:gd name="connsiteX67" fmla="*/ 3325761 w 4011561"/>
              <a:gd name="connsiteY67" fmla="*/ 958645 h 1120877"/>
              <a:gd name="connsiteX68" fmla="*/ 3340510 w 4011561"/>
              <a:gd name="connsiteY68" fmla="*/ 929148 h 1120877"/>
              <a:gd name="connsiteX69" fmla="*/ 3347884 w 4011561"/>
              <a:gd name="connsiteY69" fmla="*/ 899651 h 1120877"/>
              <a:gd name="connsiteX70" fmla="*/ 3370007 w 4011561"/>
              <a:gd name="connsiteY70" fmla="*/ 884903 h 1120877"/>
              <a:gd name="connsiteX71" fmla="*/ 3399503 w 4011561"/>
              <a:gd name="connsiteY71" fmla="*/ 796412 h 1120877"/>
              <a:gd name="connsiteX72" fmla="*/ 3406877 w 4011561"/>
              <a:gd name="connsiteY72" fmla="*/ 774290 h 1120877"/>
              <a:gd name="connsiteX73" fmla="*/ 3443748 w 4011561"/>
              <a:gd name="connsiteY73" fmla="*/ 722670 h 1120877"/>
              <a:gd name="connsiteX74" fmla="*/ 3473245 w 4011561"/>
              <a:gd name="connsiteY74" fmla="*/ 678425 h 1120877"/>
              <a:gd name="connsiteX75" fmla="*/ 3487994 w 4011561"/>
              <a:gd name="connsiteY75" fmla="*/ 663677 h 1120877"/>
              <a:gd name="connsiteX76" fmla="*/ 3517490 w 4011561"/>
              <a:gd name="connsiteY76" fmla="*/ 619432 h 1120877"/>
              <a:gd name="connsiteX77" fmla="*/ 3539613 w 4011561"/>
              <a:gd name="connsiteY77" fmla="*/ 575187 h 1120877"/>
              <a:gd name="connsiteX78" fmla="*/ 3598607 w 4011561"/>
              <a:gd name="connsiteY78" fmla="*/ 530941 h 1120877"/>
              <a:gd name="connsiteX79" fmla="*/ 3628103 w 4011561"/>
              <a:gd name="connsiteY79" fmla="*/ 486696 h 1120877"/>
              <a:gd name="connsiteX80" fmla="*/ 3664974 w 4011561"/>
              <a:gd name="connsiteY80" fmla="*/ 449825 h 1120877"/>
              <a:gd name="connsiteX81" fmla="*/ 3672348 w 4011561"/>
              <a:gd name="connsiteY81" fmla="*/ 420329 h 1120877"/>
              <a:gd name="connsiteX82" fmla="*/ 3687097 w 4011561"/>
              <a:gd name="connsiteY82" fmla="*/ 405580 h 1120877"/>
              <a:gd name="connsiteX83" fmla="*/ 3738716 w 4011561"/>
              <a:gd name="connsiteY83" fmla="*/ 368709 h 1120877"/>
              <a:gd name="connsiteX84" fmla="*/ 3760839 w 4011561"/>
              <a:gd name="connsiteY84" fmla="*/ 361335 h 1120877"/>
              <a:gd name="connsiteX85" fmla="*/ 3775587 w 4011561"/>
              <a:gd name="connsiteY85" fmla="*/ 339212 h 1120877"/>
              <a:gd name="connsiteX86" fmla="*/ 3827207 w 4011561"/>
              <a:gd name="connsiteY86" fmla="*/ 324464 h 1120877"/>
              <a:gd name="connsiteX87" fmla="*/ 3871452 w 4011561"/>
              <a:gd name="connsiteY87" fmla="*/ 302341 h 1120877"/>
              <a:gd name="connsiteX88" fmla="*/ 3893574 w 4011561"/>
              <a:gd name="connsiteY88" fmla="*/ 287593 h 1120877"/>
              <a:gd name="connsiteX89" fmla="*/ 3989439 w 4011561"/>
              <a:gd name="connsiteY89" fmla="*/ 265470 h 1120877"/>
              <a:gd name="connsiteX90" fmla="*/ 4011561 w 4011561"/>
              <a:gd name="connsiteY90" fmla="*/ 265470 h 112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011561" h="1120877">
                <a:moveTo>
                  <a:pt x="0" y="0"/>
                </a:moveTo>
                <a:cubicBezTo>
                  <a:pt x="45234" y="3769"/>
                  <a:pt x="88672" y="4956"/>
                  <a:pt x="132736" y="14748"/>
                </a:cubicBezTo>
                <a:cubicBezTo>
                  <a:pt x="140324" y="16434"/>
                  <a:pt x="147484" y="19664"/>
                  <a:pt x="154858" y="22122"/>
                </a:cubicBezTo>
                <a:cubicBezTo>
                  <a:pt x="166541" y="10440"/>
                  <a:pt x="172584" y="0"/>
                  <a:pt x="191729" y="0"/>
                </a:cubicBezTo>
                <a:cubicBezTo>
                  <a:pt x="334318" y="0"/>
                  <a:pt x="476864" y="4916"/>
                  <a:pt x="619432" y="7374"/>
                </a:cubicBezTo>
                <a:cubicBezTo>
                  <a:pt x="646471" y="9832"/>
                  <a:pt x="673636" y="11160"/>
                  <a:pt x="700548" y="14748"/>
                </a:cubicBezTo>
                <a:cubicBezTo>
                  <a:pt x="710594" y="16087"/>
                  <a:pt x="719948" y="21244"/>
                  <a:pt x="730045" y="22122"/>
                </a:cubicBezTo>
                <a:cubicBezTo>
                  <a:pt x="776637" y="26173"/>
                  <a:pt x="823452" y="27038"/>
                  <a:pt x="870155" y="29496"/>
                </a:cubicBezTo>
                <a:cubicBezTo>
                  <a:pt x="938098" y="46481"/>
                  <a:pt x="880073" y="33829"/>
                  <a:pt x="1010265" y="44245"/>
                </a:cubicBezTo>
                <a:cubicBezTo>
                  <a:pt x="1034890" y="46215"/>
                  <a:pt x="1059426" y="49161"/>
                  <a:pt x="1084007" y="51619"/>
                </a:cubicBezTo>
                <a:cubicBezTo>
                  <a:pt x="1150027" y="64823"/>
                  <a:pt x="1145406" y="59243"/>
                  <a:pt x="1194619" y="81116"/>
                </a:cubicBezTo>
                <a:cubicBezTo>
                  <a:pt x="1204664" y="85581"/>
                  <a:pt x="1213909" y="91781"/>
                  <a:pt x="1224116" y="95864"/>
                </a:cubicBezTo>
                <a:cubicBezTo>
                  <a:pt x="1238550" y="101638"/>
                  <a:pt x="1268361" y="110612"/>
                  <a:pt x="1268361" y="110612"/>
                </a:cubicBezTo>
                <a:cubicBezTo>
                  <a:pt x="1290313" y="132564"/>
                  <a:pt x="1284987" y="131635"/>
                  <a:pt x="1327355" y="140109"/>
                </a:cubicBezTo>
                <a:cubicBezTo>
                  <a:pt x="1425320" y="159703"/>
                  <a:pt x="1376154" y="152364"/>
                  <a:pt x="1474839" y="162232"/>
                </a:cubicBezTo>
                <a:cubicBezTo>
                  <a:pt x="1580039" y="197298"/>
                  <a:pt x="1470532" y="162053"/>
                  <a:pt x="1548581" y="184354"/>
                </a:cubicBezTo>
                <a:cubicBezTo>
                  <a:pt x="1622635" y="205513"/>
                  <a:pt x="1507986" y="176050"/>
                  <a:pt x="1600200" y="199103"/>
                </a:cubicBezTo>
                <a:cubicBezTo>
                  <a:pt x="1647826" y="230852"/>
                  <a:pt x="1604575" y="207101"/>
                  <a:pt x="1703439" y="221225"/>
                </a:cubicBezTo>
                <a:cubicBezTo>
                  <a:pt x="1711134" y="222324"/>
                  <a:pt x="1718087" y="226465"/>
                  <a:pt x="1725561" y="228600"/>
                </a:cubicBezTo>
                <a:cubicBezTo>
                  <a:pt x="1735306" y="231384"/>
                  <a:pt x="1745313" y="233190"/>
                  <a:pt x="1755058" y="235974"/>
                </a:cubicBezTo>
                <a:cubicBezTo>
                  <a:pt x="1762532" y="238109"/>
                  <a:pt x="1769559" y="241824"/>
                  <a:pt x="1777181" y="243348"/>
                </a:cubicBezTo>
                <a:cubicBezTo>
                  <a:pt x="1794225" y="246757"/>
                  <a:pt x="1811594" y="248264"/>
                  <a:pt x="1828800" y="250722"/>
                </a:cubicBezTo>
                <a:cubicBezTo>
                  <a:pt x="1836174" y="253180"/>
                  <a:pt x="1844128" y="254321"/>
                  <a:pt x="1850923" y="258096"/>
                </a:cubicBezTo>
                <a:cubicBezTo>
                  <a:pt x="1866418" y="266704"/>
                  <a:pt x="1877972" y="283294"/>
                  <a:pt x="1895168" y="287593"/>
                </a:cubicBezTo>
                <a:lnTo>
                  <a:pt x="1924665" y="294967"/>
                </a:lnTo>
                <a:cubicBezTo>
                  <a:pt x="1936560" y="306863"/>
                  <a:pt x="1945254" y="317486"/>
                  <a:pt x="1961536" y="324464"/>
                </a:cubicBezTo>
                <a:cubicBezTo>
                  <a:pt x="1970851" y="328456"/>
                  <a:pt x="1981200" y="329380"/>
                  <a:pt x="1991032" y="331838"/>
                </a:cubicBezTo>
                <a:cubicBezTo>
                  <a:pt x="2044927" y="367769"/>
                  <a:pt x="1977165" y="323915"/>
                  <a:pt x="2042652" y="361335"/>
                </a:cubicBezTo>
                <a:cubicBezTo>
                  <a:pt x="2050347" y="365732"/>
                  <a:pt x="2056476" y="372971"/>
                  <a:pt x="2064774" y="376083"/>
                </a:cubicBezTo>
                <a:cubicBezTo>
                  <a:pt x="2076510" y="380484"/>
                  <a:pt x="2089485" y="380418"/>
                  <a:pt x="2101645" y="383458"/>
                </a:cubicBezTo>
                <a:cubicBezTo>
                  <a:pt x="2109186" y="385343"/>
                  <a:pt x="2116394" y="388374"/>
                  <a:pt x="2123768" y="390832"/>
                </a:cubicBezTo>
                <a:cubicBezTo>
                  <a:pt x="2131142" y="395748"/>
                  <a:pt x="2139623" y="399313"/>
                  <a:pt x="2145890" y="405580"/>
                </a:cubicBezTo>
                <a:cubicBezTo>
                  <a:pt x="2152157" y="411847"/>
                  <a:pt x="2153718" y="422166"/>
                  <a:pt x="2160639" y="427703"/>
                </a:cubicBezTo>
                <a:cubicBezTo>
                  <a:pt x="2166709" y="432559"/>
                  <a:pt x="2175387" y="432619"/>
                  <a:pt x="2182761" y="435077"/>
                </a:cubicBezTo>
                <a:cubicBezTo>
                  <a:pt x="2187677" y="442451"/>
                  <a:pt x="2190589" y="451663"/>
                  <a:pt x="2197510" y="457200"/>
                </a:cubicBezTo>
                <a:cubicBezTo>
                  <a:pt x="2203580" y="462056"/>
                  <a:pt x="2212488" y="461512"/>
                  <a:pt x="2219632" y="464574"/>
                </a:cubicBezTo>
                <a:cubicBezTo>
                  <a:pt x="2229736" y="468904"/>
                  <a:pt x="2239297" y="474406"/>
                  <a:pt x="2249129" y="479322"/>
                </a:cubicBezTo>
                <a:cubicBezTo>
                  <a:pt x="2305382" y="535575"/>
                  <a:pt x="2240017" y="476805"/>
                  <a:pt x="2293374" y="508819"/>
                </a:cubicBezTo>
                <a:cubicBezTo>
                  <a:pt x="2299336" y="512396"/>
                  <a:pt x="2302782" y="519116"/>
                  <a:pt x="2308123" y="523567"/>
                </a:cubicBezTo>
                <a:cubicBezTo>
                  <a:pt x="2317565" y="531435"/>
                  <a:pt x="2327393" y="538873"/>
                  <a:pt x="2337619" y="545690"/>
                </a:cubicBezTo>
                <a:cubicBezTo>
                  <a:pt x="2349545" y="553640"/>
                  <a:pt x="2362827" y="559481"/>
                  <a:pt x="2374490" y="567812"/>
                </a:cubicBezTo>
                <a:cubicBezTo>
                  <a:pt x="2419152" y="599713"/>
                  <a:pt x="2355242" y="562901"/>
                  <a:pt x="2403987" y="604683"/>
                </a:cubicBezTo>
                <a:cubicBezTo>
                  <a:pt x="2443802" y="638811"/>
                  <a:pt x="2444088" y="615288"/>
                  <a:pt x="2485103" y="656303"/>
                </a:cubicBezTo>
                <a:cubicBezTo>
                  <a:pt x="2494935" y="666135"/>
                  <a:pt x="2506257" y="674676"/>
                  <a:pt x="2514600" y="685800"/>
                </a:cubicBezTo>
                <a:cubicBezTo>
                  <a:pt x="2525351" y="700134"/>
                  <a:pt x="2536826" y="718329"/>
                  <a:pt x="2551471" y="730045"/>
                </a:cubicBezTo>
                <a:cubicBezTo>
                  <a:pt x="2589180" y="760212"/>
                  <a:pt x="2557680" y="729267"/>
                  <a:pt x="2603090" y="759541"/>
                </a:cubicBezTo>
                <a:cubicBezTo>
                  <a:pt x="2648195" y="789611"/>
                  <a:pt x="2583277" y="756963"/>
                  <a:pt x="2632587" y="796412"/>
                </a:cubicBezTo>
                <a:cubicBezTo>
                  <a:pt x="2638657" y="801268"/>
                  <a:pt x="2647336" y="801329"/>
                  <a:pt x="2654710" y="803787"/>
                </a:cubicBezTo>
                <a:cubicBezTo>
                  <a:pt x="2659626" y="811161"/>
                  <a:pt x="2664307" y="818697"/>
                  <a:pt x="2669458" y="825909"/>
                </a:cubicBezTo>
                <a:cubicBezTo>
                  <a:pt x="2676602" y="835910"/>
                  <a:pt x="2685067" y="844984"/>
                  <a:pt x="2691581" y="855406"/>
                </a:cubicBezTo>
                <a:cubicBezTo>
                  <a:pt x="2697407" y="864728"/>
                  <a:pt x="2698556" y="877130"/>
                  <a:pt x="2706329" y="884903"/>
                </a:cubicBezTo>
                <a:cubicBezTo>
                  <a:pt x="2711825" y="890399"/>
                  <a:pt x="2721078" y="889819"/>
                  <a:pt x="2728452" y="892277"/>
                </a:cubicBezTo>
                <a:cubicBezTo>
                  <a:pt x="2783146" y="928740"/>
                  <a:pt x="2723293" y="886748"/>
                  <a:pt x="2765323" y="921774"/>
                </a:cubicBezTo>
                <a:cubicBezTo>
                  <a:pt x="2774764" y="929642"/>
                  <a:pt x="2786129" y="935206"/>
                  <a:pt x="2794819" y="943896"/>
                </a:cubicBezTo>
                <a:cubicBezTo>
                  <a:pt x="2843980" y="993057"/>
                  <a:pt x="2772700" y="941440"/>
                  <a:pt x="2831690" y="980767"/>
                </a:cubicBezTo>
                <a:cubicBezTo>
                  <a:pt x="2855062" y="1015825"/>
                  <a:pt x="2838031" y="1000088"/>
                  <a:pt x="2890684" y="1017638"/>
                </a:cubicBezTo>
                <a:lnTo>
                  <a:pt x="2912807" y="1025012"/>
                </a:lnTo>
                <a:cubicBezTo>
                  <a:pt x="2927555" y="1034844"/>
                  <a:pt x="2951447" y="1037693"/>
                  <a:pt x="2957052" y="1054509"/>
                </a:cubicBezTo>
                <a:cubicBezTo>
                  <a:pt x="2959510" y="1061883"/>
                  <a:pt x="2958930" y="1071135"/>
                  <a:pt x="2964426" y="1076632"/>
                </a:cubicBezTo>
                <a:cubicBezTo>
                  <a:pt x="2975687" y="1087893"/>
                  <a:pt x="3009156" y="1110412"/>
                  <a:pt x="3030794" y="1113503"/>
                </a:cubicBezTo>
                <a:cubicBezTo>
                  <a:pt x="3057671" y="1117343"/>
                  <a:pt x="3084871" y="1118419"/>
                  <a:pt x="3111910" y="1120877"/>
                </a:cubicBezTo>
                <a:cubicBezTo>
                  <a:pt x="3121742" y="1118419"/>
                  <a:pt x="3131513" y="1115702"/>
                  <a:pt x="3141407" y="1113503"/>
                </a:cubicBezTo>
                <a:cubicBezTo>
                  <a:pt x="3175635" y="1105897"/>
                  <a:pt x="3176291" y="1107750"/>
                  <a:pt x="3207774" y="1098754"/>
                </a:cubicBezTo>
                <a:cubicBezTo>
                  <a:pt x="3215248" y="1096618"/>
                  <a:pt x="3222523" y="1093838"/>
                  <a:pt x="3229897" y="1091380"/>
                </a:cubicBezTo>
                <a:cubicBezTo>
                  <a:pt x="3241668" y="1056066"/>
                  <a:pt x="3231774" y="1074755"/>
                  <a:pt x="3266768" y="1039761"/>
                </a:cubicBezTo>
                <a:lnTo>
                  <a:pt x="3281516" y="1025012"/>
                </a:lnTo>
                <a:cubicBezTo>
                  <a:pt x="3287158" y="1002446"/>
                  <a:pt x="3286663" y="990369"/>
                  <a:pt x="3303639" y="973393"/>
                </a:cubicBezTo>
                <a:cubicBezTo>
                  <a:pt x="3309906" y="967126"/>
                  <a:pt x="3318387" y="963561"/>
                  <a:pt x="3325761" y="958645"/>
                </a:cubicBezTo>
                <a:cubicBezTo>
                  <a:pt x="3330677" y="948813"/>
                  <a:pt x="3336650" y="939441"/>
                  <a:pt x="3340510" y="929148"/>
                </a:cubicBezTo>
                <a:cubicBezTo>
                  <a:pt x="3344069" y="919658"/>
                  <a:pt x="3342262" y="908084"/>
                  <a:pt x="3347884" y="899651"/>
                </a:cubicBezTo>
                <a:cubicBezTo>
                  <a:pt x="3352800" y="892277"/>
                  <a:pt x="3362633" y="889819"/>
                  <a:pt x="3370007" y="884903"/>
                </a:cubicBezTo>
                <a:lnTo>
                  <a:pt x="3399503" y="796412"/>
                </a:lnTo>
                <a:cubicBezTo>
                  <a:pt x="3401961" y="789038"/>
                  <a:pt x="3402565" y="780757"/>
                  <a:pt x="3406877" y="774290"/>
                </a:cubicBezTo>
                <a:cubicBezTo>
                  <a:pt x="3454834" y="702356"/>
                  <a:pt x="3379712" y="814150"/>
                  <a:pt x="3443748" y="722670"/>
                </a:cubicBezTo>
                <a:cubicBezTo>
                  <a:pt x="3453913" y="708149"/>
                  <a:pt x="3460711" y="690958"/>
                  <a:pt x="3473245" y="678425"/>
                </a:cubicBezTo>
                <a:cubicBezTo>
                  <a:pt x="3478161" y="673509"/>
                  <a:pt x="3483822" y="669239"/>
                  <a:pt x="3487994" y="663677"/>
                </a:cubicBezTo>
                <a:cubicBezTo>
                  <a:pt x="3498629" y="649497"/>
                  <a:pt x="3511884" y="636247"/>
                  <a:pt x="3517490" y="619432"/>
                </a:cubicBezTo>
                <a:cubicBezTo>
                  <a:pt x="3522750" y="603653"/>
                  <a:pt x="3526160" y="586959"/>
                  <a:pt x="3539613" y="575187"/>
                </a:cubicBezTo>
                <a:cubicBezTo>
                  <a:pt x="3561797" y="555776"/>
                  <a:pt x="3582247" y="552755"/>
                  <a:pt x="3598607" y="530941"/>
                </a:cubicBezTo>
                <a:cubicBezTo>
                  <a:pt x="3609242" y="516761"/>
                  <a:pt x="3615569" y="499230"/>
                  <a:pt x="3628103" y="486696"/>
                </a:cubicBezTo>
                <a:lnTo>
                  <a:pt x="3664974" y="449825"/>
                </a:lnTo>
                <a:cubicBezTo>
                  <a:pt x="3667432" y="439993"/>
                  <a:pt x="3667816" y="429394"/>
                  <a:pt x="3672348" y="420329"/>
                </a:cubicBezTo>
                <a:cubicBezTo>
                  <a:pt x="3675457" y="414110"/>
                  <a:pt x="3681756" y="410031"/>
                  <a:pt x="3687097" y="405580"/>
                </a:cubicBezTo>
                <a:cubicBezTo>
                  <a:pt x="3692100" y="401411"/>
                  <a:pt x="3729144" y="373495"/>
                  <a:pt x="3738716" y="368709"/>
                </a:cubicBezTo>
                <a:cubicBezTo>
                  <a:pt x="3745669" y="365233"/>
                  <a:pt x="3753465" y="363793"/>
                  <a:pt x="3760839" y="361335"/>
                </a:cubicBezTo>
                <a:cubicBezTo>
                  <a:pt x="3765755" y="353961"/>
                  <a:pt x="3768666" y="344749"/>
                  <a:pt x="3775587" y="339212"/>
                </a:cubicBezTo>
                <a:cubicBezTo>
                  <a:pt x="3780395" y="335365"/>
                  <a:pt x="3825280" y="324946"/>
                  <a:pt x="3827207" y="324464"/>
                </a:cubicBezTo>
                <a:cubicBezTo>
                  <a:pt x="3890604" y="282200"/>
                  <a:pt x="3810392" y="332872"/>
                  <a:pt x="3871452" y="302341"/>
                </a:cubicBezTo>
                <a:cubicBezTo>
                  <a:pt x="3879379" y="298378"/>
                  <a:pt x="3885475" y="291192"/>
                  <a:pt x="3893574" y="287593"/>
                </a:cubicBezTo>
                <a:cubicBezTo>
                  <a:pt x="3927257" y="272623"/>
                  <a:pt x="3952674" y="269147"/>
                  <a:pt x="3989439" y="265470"/>
                </a:cubicBezTo>
                <a:cubicBezTo>
                  <a:pt x="3996776" y="264736"/>
                  <a:pt x="4004187" y="265470"/>
                  <a:pt x="4011561" y="26547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3510116" y="4940710"/>
            <a:ext cx="2706329" cy="1032387"/>
          </a:xfrm>
          <a:custGeom>
            <a:avLst/>
            <a:gdLst>
              <a:gd name="connsiteX0" fmla="*/ 0 w 2706329"/>
              <a:gd name="connsiteY0" fmla="*/ 0 h 1032387"/>
              <a:gd name="connsiteX1" fmla="*/ 36871 w 2706329"/>
              <a:gd name="connsiteY1" fmla="*/ 14748 h 1032387"/>
              <a:gd name="connsiteX2" fmla="*/ 81116 w 2706329"/>
              <a:gd name="connsiteY2" fmla="*/ 29496 h 1032387"/>
              <a:gd name="connsiteX3" fmla="*/ 258097 w 2706329"/>
              <a:gd name="connsiteY3" fmla="*/ 44245 h 1032387"/>
              <a:gd name="connsiteX4" fmla="*/ 309716 w 2706329"/>
              <a:gd name="connsiteY4" fmla="*/ 58993 h 1032387"/>
              <a:gd name="connsiteX5" fmla="*/ 353961 w 2706329"/>
              <a:gd name="connsiteY5" fmla="*/ 73742 h 1032387"/>
              <a:gd name="connsiteX6" fmla="*/ 479323 w 2706329"/>
              <a:gd name="connsiteY6" fmla="*/ 95864 h 1032387"/>
              <a:gd name="connsiteX7" fmla="*/ 538316 w 2706329"/>
              <a:gd name="connsiteY7" fmla="*/ 110613 h 1032387"/>
              <a:gd name="connsiteX8" fmla="*/ 582561 w 2706329"/>
              <a:gd name="connsiteY8" fmla="*/ 125361 h 1032387"/>
              <a:gd name="connsiteX9" fmla="*/ 597310 w 2706329"/>
              <a:gd name="connsiteY9" fmla="*/ 140109 h 1032387"/>
              <a:gd name="connsiteX10" fmla="*/ 656303 w 2706329"/>
              <a:gd name="connsiteY10" fmla="*/ 154858 h 1032387"/>
              <a:gd name="connsiteX11" fmla="*/ 774290 w 2706329"/>
              <a:gd name="connsiteY11" fmla="*/ 191729 h 1032387"/>
              <a:gd name="connsiteX12" fmla="*/ 796413 w 2706329"/>
              <a:gd name="connsiteY12" fmla="*/ 206477 h 1032387"/>
              <a:gd name="connsiteX13" fmla="*/ 840658 w 2706329"/>
              <a:gd name="connsiteY13" fmla="*/ 228600 h 1032387"/>
              <a:gd name="connsiteX14" fmla="*/ 855407 w 2706329"/>
              <a:gd name="connsiteY14" fmla="*/ 243348 h 1032387"/>
              <a:gd name="connsiteX15" fmla="*/ 877529 w 2706329"/>
              <a:gd name="connsiteY15" fmla="*/ 258096 h 1032387"/>
              <a:gd name="connsiteX16" fmla="*/ 892278 w 2706329"/>
              <a:gd name="connsiteY16" fmla="*/ 272845 h 1032387"/>
              <a:gd name="connsiteX17" fmla="*/ 914400 w 2706329"/>
              <a:gd name="connsiteY17" fmla="*/ 280219 h 1032387"/>
              <a:gd name="connsiteX18" fmla="*/ 943897 w 2706329"/>
              <a:gd name="connsiteY18" fmla="*/ 309716 h 1032387"/>
              <a:gd name="connsiteX19" fmla="*/ 966019 w 2706329"/>
              <a:gd name="connsiteY19" fmla="*/ 339213 h 1032387"/>
              <a:gd name="connsiteX20" fmla="*/ 1010265 w 2706329"/>
              <a:gd name="connsiteY20" fmla="*/ 368709 h 1032387"/>
              <a:gd name="connsiteX21" fmla="*/ 1039761 w 2706329"/>
              <a:gd name="connsiteY21" fmla="*/ 390832 h 1032387"/>
              <a:gd name="connsiteX22" fmla="*/ 1054510 w 2706329"/>
              <a:gd name="connsiteY22" fmla="*/ 405580 h 1032387"/>
              <a:gd name="connsiteX23" fmla="*/ 1076632 w 2706329"/>
              <a:gd name="connsiteY23" fmla="*/ 412955 h 1032387"/>
              <a:gd name="connsiteX24" fmla="*/ 1113503 w 2706329"/>
              <a:gd name="connsiteY24" fmla="*/ 442451 h 1032387"/>
              <a:gd name="connsiteX25" fmla="*/ 1128252 w 2706329"/>
              <a:gd name="connsiteY25" fmla="*/ 457200 h 1032387"/>
              <a:gd name="connsiteX26" fmla="*/ 1172497 w 2706329"/>
              <a:gd name="connsiteY26" fmla="*/ 479322 h 1032387"/>
              <a:gd name="connsiteX27" fmla="*/ 1201994 w 2706329"/>
              <a:gd name="connsiteY27" fmla="*/ 508819 h 1032387"/>
              <a:gd name="connsiteX28" fmla="*/ 1224116 w 2706329"/>
              <a:gd name="connsiteY28" fmla="*/ 523567 h 1032387"/>
              <a:gd name="connsiteX29" fmla="*/ 1260987 w 2706329"/>
              <a:gd name="connsiteY29" fmla="*/ 560438 h 1032387"/>
              <a:gd name="connsiteX30" fmla="*/ 1275736 w 2706329"/>
              <a:gd name="connsiteY30" fmla="*/ 575187 h 1032387"/>
              <a:gd name="connsiteX31" fmla="*/ 1319981 w 2706329"/>
              <a:gd name="connsiteY31" fmla="*/ 604684 h 1032387"/>
              <a:gd name="connsiteX32" fmla="*/ 1378974 w 2706329"/>
              <a:gd name="connsiteY32" fmla="*/ 663677 h 1032387"/>
              <a:gd name="connsiteX33" fmla="*/ 1393723 w 2706329"/>
              <a:gd name="connsiteY33" fmla="*/ 678425 h 1032387"/>
              <a:gd name="connsiteX34" fmla="*/ 1437968 w 2706329"/>
              <a:gd name="connsiteY34" fmla="*/ 707922 h 1032387"/>
              <a:gd name="connsiteX35" fmla="*/ 1467465 w 2706329"/>
              <a:gd name="connsiteY35" fmla="*/ 737419 h 1032387"/>
              <a:gd name="connsiteX36" fmla="*/ 1474839 w 2706329"/>
              <a:gd name="connsiteY36" fmla="*/ 759542 h 1032387"/>
              <a:gd name="connsiteX37" fmla="*/ 1496961 w 2706329"/>
              <a:gd name="connsiteY37" fmla="*/ 766916 h 1032387"/>
              <a:gd name="connsiteX38" fmla="*/ 1526458 w 2706329"/>
              <a:gd name="connsiteY38" fmla="*/ 833284 h 1032387"/>
              <a:gd name="connsiteX39" fmla="*/ 1548581 w 2706329"/>
              <a:gd name="connsiteY39" fmla="*/ 848032 h 1032387"/>
              <a:gd name="connsiteX40" fmla="*/ 1570703 w 2706329"/>
              <a:gd name="connsiteY40" fmla="*/ 855406 h 1032387"/>
              <a:gd name="connsiteX41" fmla="*/ 1585452 w 2706329"/>
              <a:gd name="connsiteY41" fmla="*/ 877529 h 1032387"/>
              <a:gd name="connsiteX42" fmla="*/ 1622323 w 2706329"/>
              <a:gd name="connsiteY42" fmla="*/ 914400 h 1032387"/>
              <a:gd name="connsiteX43" fmla="*/ 1666568 w 2706329"/>
              <a:gd name="connsiteY43" fmla="*/ 966019 h 1032387"/>
              <a:gd name="connsiteX44" fmla="*/ 1688690 w 2706329"/>
              <a:gd name="connsiteY44" fmla="*/ 980767 h 1032387"/>
              <a:gd name="connsiteX45" fmla="*/ 1703439 w 2706329"/>
              <a:gd name="connsiteY45" fmla="*/ 995516 h 1032387"/>
              <a:gd name="connsiteX46" fmla="*/ 1747684 w 2706329"/>
              <a:gd name="connsiteY46" fmla="*/ 1010264 h 1032387"/>
              <a:gd name="connsiteX47" fmla="*/ 1769807 w 2706329"/>
              <a:gd name="connsiteY47" fmla="*/ 1017638 h 1032387"/>
              <a:gd name="connsiteX48" fmla="*/ 1791929 w 2706329"/>
              <a:gd name="connsiteY48" fmla="*/ 1025013 h 1032387"/>
              <a:gd name="connsiteX49" fmla="*/ 1821426 w 2706329"/>
              <a:gd name="connsiteY49" fmla="*/ 1032387 h 1032387"/>
              <a:gd name="connsiteX50" fmla="*/ 1880419 w 2706329"/>
              <a:gd name="connsiteY50" fmla="*/ 1025013 h 1032387"/>
              <a:gd name="connsiteX51" fmla="*/ 1909916 w 2706329"/>
              <a:gd name="connsiteY51" fmla="*/ 988142 h 1032387"/>
              <a:gd name="connsiteX52" fmla="*/ 1932039 w 2706329"/>
              <a:gd name="connsiteY52" fmla="*/ 980767 h 1032387"/>
              <a:gd name="connsiteX53" fmla="*/ 1954161 w 2706329"/>
              <a:gd name="connsiteY53" fmla="*/ 943896 h 1032387"/>
              <a:gd name="connsiteX54" fmla="*/ 1983658 w 2706329"/>
              <a:gd name="connsiteY54" fmla="*/ 899651 h 1032387"/>
              <a:gd name="connsiteX55" fmla="*/ 1991032 w 2706329"/>
              <a:gd name="connsiteY55" fmla="*/ 877529 h 1032387"/>
              <a:gd name="connsiteX56" fmla="*/ 2005781 w 2706329"/>
              <a:gd name="connsiteY56" fmla="*/ 818535 h 1032387"/>
              <a:gd name="connsiteX57" fmla="*/ 2020529 w 2706329"/>
              <a:gd name="connsiteY57" fmla="*/ 796413 h 1032387"/>
              <a:gd name="connsiteX58" fmla="*/ 2042652 w 2706329"/>
              <a:gd name="connsiteY58" fmla="*/ 759542 h 1032387"/>
              <a:gd name="connsiteX59" fmla="*/ 2057400 w 2706329"/>
              <a:gd name="connsiteY59" fmla="*/ 693174 h 1032387"/>
              <a:gd name="connsiteX60" fmla="*/ 2086897 w 2706329"/>
              <a:gd name="connsiteY60" fmla="*/ 641555 h 1032387"/>
              <a:gd name="connsiteX61" fmla="*/ 2109019 w 2706329"/>
              <a:gd name="connsiteY61" fmla="*/ 553064 h 1032387"/>
              <a:gd name="connsiteX62" fmla="*/ 2123768 w 2706329"/>
              <a:gd name="connsiteY62" fmla="*/ 538316 h 1032387"/>
              <a:gd name="connsiteX63" fmla="*/ 2138516 w 2706329"/>
              <a:gd name="connsiteY63" fmla="*/ 494071 h 1032387"/>
              <a:gd name="connsiteX64" fmla="*/ 2145890 w 2706329"/>
              <a:gd name="connsiteY64" fmla="*/ 464574 h 1032387"/>
              <a:gd name="connsiteX65" fmla="*/ 2160639 w 2706329"/>
              <a:gd name="connsiteY65" fmla="*/ 420329 h 1032387"/>
              <a:gd name="connsiteX66" fmla="*/ 2212258 w 2706329"/>
              <a:gd name="connsiteY66" fmla="*/ 376084 h 1032387"/>
              <a:gd name="connsiteX67" fmla="*/ 2227007 w 2706329"/>
              <a:gd name="connsiteY67" fmla="*/ 353961 h 1032387"/>
              <a:gd name="connsiteX68" fmla="*/ 2249129 w 2706329"/>
              <a:gd name="connsiteY68" fmla="*/ 309716 h 1032387"/>
              <a:gd name="connsiteX69" fmla="*/ 2293374 w 2706329"/>
              <a:gd name="connsiteY69" fmla="*/ 280219 h 1032387"/>
              <a:gd name="connsiteX70" fmla="*/ 2322871 w 2706329"/>
              <a:gd name="connsiteY70" fmla="*/ 235974 h 1032387"/>
              <a:gd name="connsiteX71" fmla="*/ 2344994 w 2706329"/>
              <a:gd name="connsiteY71" fmla="*/ 228600 h 1032387"/>
              <a:gd name="connsiteX72" fmla="*/ 2440858 w 2706329"/>
              <a:gd name="connsiteY72" fmla="*/ 184355 h 1032387"/>
              <a:gd name="connsiteX73" fmla="*/ 2492478 w 2706329"/>
              <a:gd name="connsiteY73" fmla="*/ 176980 h 1032387"/>
              <a:gd name="connsiteX74" fmla="*/ 2580968 w 2706329"/>
              <a:gd name="connsiteY74" fmla="*/ 140109 h 1032387"/>
              <a:gd name="connsiteX75" fmla="*/ 2625213 w 2706329"/>
              <a:gd name="connsiteY75" fmla="*/ 125361 h 1032387"/>
              <a:gd name="connsiteX76" fmla="*/ 2706329 w 2706329"/>
              <a:gd name="connsiteY76" fmla="*/ 110613 h 103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06329" h="1032387">
                <a:moveTo>
                  <a:pt x="0" y="0"/>
                </a:moveTo>
                <a:cubicBezTo>
                  <a:pt x="12290" y="4916"/>
                  <a:pt x="24431" y="10224"/>
                  <a:pt x="36871" y="14748"/>
                </a:cubicBezTo>
                <a:cubicBezTo>
                  <a:pt x="51481" y="20061"/>
                  <a:pt x="66368" y="24580"/>
                  <a:pt x="81116" y="29496"/>
                </a:cubicBezTo>
                <a:cubicBezTo>
                  <a:pt x="152271" y="53215"/>
                  <a:pt x="95433" y="36499"/>
                  <a:pt x="258097" y="44245"/>
                </a:cubicBezTo>
                <a:cubicBezTo>
                  <a:pt x="332461" y="69033"/>
                  <a:pt x="217097" y="31207"/>
                  <a:pt x="309716" y="58993"/>
                </a:cubicBezTo>
                <a:cubicBezTo>
                  <a:pt x="324607" y="63460"/>
                  <a:pt x="338626" y="71186"/>
                  <a:pt x="353961" y="73742"/>
                </a:cubicBezTo>
                <a:cubicBezTo>
                  <a:pt x="378995" y="77914"/>
                  <a:pt x="444908" y="87922"/>
                  <a:pt x="479323" y="95864"/>
                </a:cubicBezTo>
                <a:cubicBezTo>
                  <a:pt x="499073" y="100422"/>
                  <a:pt x="519087" y="104203"/>
                  <a:pt x="538316" y="110613"/>
                </a:cubicBezTo>
                <a:lnTo>
                  <a:pt x="582561" y="125361"/>
                </a:lnTo>
                <a:cubicBezTo>
                  <a:pt x="587477" y="130277"/>
                  <a:pt x="591348" y="136532"/>
                  <a:pt x="597310" y="140109"/>
                </a:cubicBezTo>
                <a:cubicBezTo>
                  <a:pt x="608651" y="146914"/>
                  <a:pt x="648366" y="153271"/>
                  <a:pt x="656303" y="154858"/>
                </a:cubicBezTo>
                <a:cubicBezTo>
                  <a:pt x="733022" y="193218"/>
                  <a:pt x="693481" y="181628"/>
                  <a:pt x="774290" y="191729"/>
                </a:cubicBezTo>
                <a:cubicBezTo>
                  <a:pt x="781664" y="196645"/>
                  <a:pt x="788486" y="202514"/>
                  <a:pt x="796413" y="206477"/>
                </a:cubicBezTo>
                <a:cubicBezTo>
                  <a:pt x="832763" y="224651"/>
                  <a:pt x="805434" y="200420"/>
                  <a:pt x="840658" y="228600"/>
                </a:cubicBezTo>
                <a:cubicBezTo>
                  <a:pt x="846087" y="232943"/>
                  <a:pt x="849978" y="239005"/>
                  <a:pt x="855407" y="243348"/>
                </a:cubicBezTo>
                <a:cubicBezTo>
                  <a:pt x="862327" y="248884"/>
                  <a:pt x="870609" y="252560"/>
                  <a:pt x="877529" y="258096"/>
                </a:cubicBezTo>
                <a:cubicBezTo>
                  <a:pt x="882958" y="262439"/>
                  <a:pt x="886316" y="269268"/>
                  <a:pt x="892278" y="272845"/>
                </a:cubicBezTo>
                <a:cubicBezTo>
                  <a:pt x="898943" y="276844"/>
                  <a:pt x="907026" y="277761"/>
                  <a:pt x="914400" y="280219"/>
                </a:cubicBezTo>
                <a:cubicBezTo>
                  <a:pt x="924232" y="290051"/>
                  <a:pt x="935554" y="298592"/>
                  <a:pt x="943897" y="309716"/>
                </a:cubicBezTo>
                <a:cubicBezTo>
                  <a:pt x="951271" y="319548"/>
                  <a:pt x="956833" y="331048"/>
                  <a:pt x="966019" y="339213"/>
                </a:cubicBezTo>
                <a:cubicBezTo>
                  <a:pt x="979267" y="350989"/>
                  <a:pt x="996085" y="358073"/>
                  <a:pt x="1010265" y="368709"/>
                </a:cubicBezTo>
                <a:cubicBezTo>
                  <a:pt x="1020097" y="376083"/>
                  <a:pt x="1030319" y="382964"/>
                  <a:pt x="1039761" y="390832"/>
                </a:cubicBezTo>
                <a:cubicBezTo>
                  <a:pt x="1045102" y="395283"/>
                  <a:pt x="1048548" y="402003"/>
                  <a:pt x="1054510" y="405580"/>
                </a:cubicBezTo>
                <a:cubicBezTo>
                  <a:pt x="1061175" y="409579"/>
                  <a:pt x="1069258" y="410497"/>
                  <a:pt x="1076632" y="412955"/>
                </a:cubicBezTo>
                <a:cubicBezTo>
                  <a:pt x="1112249" y="448570"/>
                  <a:pt x="1066984" y="405236"/>
                  <a:pt x="1113503" y="442451"/>
                </a:cubicBezTo>
                <a:cubicBezTo>
                  <a:pt x="1118932" y="446794"/>
                  <a:pt x="1122290" y="453623"/>
                  <a:pt x="1128252" y="457200"/>
                </a:cubicBezTo>
                <a:cubicBezTo>
                  <a:pt x="1171870" y="483371"/>
                  <a:pt x="1128984" y="442026"/>
                  <a:pt x="1172497" y="479322"/>
                </a:cubicBezTo>
                <a:cubicBezTo>
                  <a:pt x="1183055" y="488371"/>
                  <a:pt x="1190424" y="501106"/>
                  <a:pt x="1201994" y="508819"/>
                </a:cubicBezTo>
                <a:cubicBezTo>
                  <a:pt x="1209368" y="513735"/>
                  <a:pt x="1217446" y="517731"/>
                  <a:pt x="1224116" y="523567"/>
                </a:cubicBezTo>
                <a:cubicBezTo>
                  <a:pt x="1237197" y="535013"/>
                  <a:pt x="1248697" y="548148"/>
                  <a:pt x="1260987" y="560438"/>
                </a:cubicBezTo>
                <a:cubicBezTo>
                  <a:pt x="1265903" y="565354"/>
                  <a:pt x="1269951" y="571330"/>
                  <a:pt x="1275736" y="575187"/>
                </a:cubicBezTo>
                <a:cubicBezTo>
                  <a:pt x="1290484" y="585019"/>
                  <a:pt x="1307447" y="592150"/>
                  <a:pt x="1319981" y="604684"/>
                </a:cubicBezTo>
                <a:lnTo>
                  <a:pt x="1378974" y="663677"/>
                </a:lnTo>
                <a:cubicBezTo>
                  <a:pt x="1383890" y="668593"/>
                  <a:pt x="1387938" y="674568"/>
                  <a:pt x="1393723" y="678425"/>
                </a:cubicBezTo>
                <a:cubicBezTo>
                  <a:pt x="1408471" y="688257"/>
                  <a:pt x="1425434" y="695388"/>
                  <a:pt x="1437968" y="707922"/>
                </a:cubicBezTo>
                <a:lnTo>
                  <a:pt x="1467465" y="737419"/>
                </a:lnTo>
                <a:cubicBezTo>
                  <a:pt x="1469923" y="744793"/>
                  <a:pt x="1469343" y="754045"/>
                  <a:pt x="1474839" y="759542"/>
                </a:cubicBezTo>
                <a:cubicBezTo>
                  <a:pt x="1480335" y="765038"/>
                  <a:pt x="1492443" y="760591"/>
                  <a:pt x="1496961" y="766916"/>
                </a:cubicBezTo>
                <a:cubicBezTo>
                  <a:pt x="1533463" y="818019"/>
                  <a:pt x="1492283" y="799109"/>
                  <a:pt x="1526458" y="833284"/>
                </a:cubicBezTo>
                <a:cubicBezTo>
                  <a:pt x="1532725" y="839551"/>
                  <a:pt x="1540654" y="844069"/>
                  <a:pt x="1548581" y="848032"/>
                </a:cubicBezTo>
                <a:cubicBezTo>
                  <a:pt x="1555533" y="851508"/>
                  <a:pt x="1563329" y="852948"/>
                  <a:pt x="1570703" y="855406"/>
                </a:cubicBezTo>
                <a:cubicBezTo>
                  <a:pt x="1575619" y="862780"/>
                  <a:pt x="1579616" y="870859"/>
                  <a:pt x="1585452" y="877529"/>
                </a:cubicBezTo>
                <a:cubicBezTo>
                  <a:pt x="1596898" y="890610"/>
                  <a:pt x="1612682" y="899938"/>
                  <a:pt x="1622323" y="914400"/>
                </a:cubicBezTo>
                <a:cubicBezTo>
                  <a:pt x="1635666" y="934415"/>
                  <a:pt x="1645110" y="951714"/>
                  <a:pt x="1666568" y="966019"/>
                </a:cubicBezTo>
                <a:cubicBezTo>
                  <a:pt x="1673942" y="970935"/>
                  <a:pt x="1681770" y="975231"/>
                  <a:pt x="1688690" y="980767"/>
                </a:cubicBezTo>
                <a:cubicBezTo>
                  <a:pt x="1694119" y="985110"/>
                  <a:pt x="1697220" y="992407"/>
                  <a:pt x="1703439" y="995516"/>
                </a:cubicBezTo>
                <a:cubicBezTo>
                  <a:pt x="1717344" y="1002468"/>
                  <a:pt x="1732936" y="1005348"/>
                  <a:pt x="1747684" y="1010264"/>
                </a:cubicBezTo>
                <a:lnTo>
                  <a:pt x="1769807" y="1017638"/>
                </a:lnTo>
                <a:cubicBezTo>
                  <a:pt x="1777181" y="1020096"/>
                  <a:pt x="1784388" y="1023128"/>
                  <a:pt x="1791929" y="1025013"/>
                </a:cubicBezTo>
                <a:lnTo>
                  <a:pt x="1821426" y="1032387"/>
                </a:lnTo>
                <a:cubicBezTo>
                  <a:pt x="1841090" y="1029929"/>
                  <a:pt x="1861300" y="1030227"/>
                  <a:pt x="1880419" y="1025013"/>
                </a:cubicBezTo>
                <a:cubicBezTo>
                  <a:pt x="1925433" y="1012736"/>
                  <a:pt x="1885335" y="1012723"/>
                  <a:pt x="1909916" y="988142"/>
                </a:cubicBezTo>
                <a:cubicBezTo>
                  <a:pt x="1915413" y="982645"/>
                  <a:pt x="1924665" y="983225"/>
                  <a:pt x="1932039" y="980767"/>
                </a:cubicBezTo>
                <a:cubicBezTo>
                  <a:pt x="1949154" y="929421"/>
                  <a:pt x="1927170" y="984382"/>
                  <a:pt x="1954161" y="943896"/>
                </a:cubicBezTo>
                <a:cubicBezTo>
                  <a:pt x="1989877" y="890323"/>
                  <a:pt x="1949843" y="933468"/>
                  <a:pt x="1983658" y="899651"/>
                </a:cubicBezTo>
                <a:cubicBezTo>
                  <a:pt x="1986116" y="892277"/>
                  <a:pt x="1988987" y="885028"/>
                  <a:pt x="1991032" y="877529"/>
                </a:cubicBezTo>
                <a:cubicBezTo>
                  <a:pt x="1996365" y="857973"/>
                  <a:pt x="1994537" y="835401"/>
                  <a:pt x="2005781" y="818535"/>
                </a:cubicBezTo>
                <a:lnTo>
                  <a:pt x="2020529" y="796413"/>
                </a:lnTo>
                <a:cubicBezTo>
                  <a:pt x="2041418" y="733742"/>
                  <a:pt x="2012284" y="810154"/>
                  <a:pt x="2042652" y="759542"/>
                </a:cubicBezTo>
                <a:cubicBezTo>
                  <a:pt x="2052268" y="743515"/>
                  <a:pt x="2053529" y="706077"/>
                  <a:pt x="2057400" y="693174"/>
                </a:cubicBezTo>
                <a:cubicBezTo>
                  <a:pt x="2062503" y="676165"/>
                  <a:pt x="2077023" y="656366"/>
                  <a:pt x="2086897" y="641555"/>
                </a:cubicBezTo>
                <a:cubicBezTo>
                  <a:pt x="2089334" y="626933"/>
                  <a:pt x="2097333" y="564749"/>
                  <a:pt x="2109019" y="553064"/>
                </a:cubicBezTo>
                <a:lnTo>
                  <a:pt x="2123768" y="538316"/>
                </a:lnTo>
                <a:cubicBezTo>
                  <a:pt x="2128684" y="523568"/>
                  <a:pt x="2134746" y="509153"/>
                  <a:pt x="2138516" y="494071"/>
                </a:cubicBezTo>
                <a:cubicBezTo>
                  <a:pt x="2140974" y="484239"/>
                  <a:pt x="2142978" y="474281"/>
                  <a:pt x="2145890" y="464574"/>
                </a:cubicBezTo>
                <a:cubicBezTo>
                  <a:pt x="2150357" y="449683"/>
                  <a:pt x="2149646" y="431322"/>
                  <a:pt x="2160639" y="420329"/>
                </a:cubicBezTo>
                <a:cubicBezTo>
                  <a:pt x="2196403" y="384565"/>
                  <a:pt x="2178566" y="398545"/>
                  <a:pt x="2212258" y="376084"/>
                </a:cubicBezTo>
                <a:cubicBezTo>
                  <a:pt x="2217174" y="368710"/>
                  <a:pt x="2223043" y="361888"/>
                  <a:pt x="2227007" y="353961"/>
                </a:cubicBezTo>
                <a:cubicBezTo>
                  <a:pt x="2236943" y="334089"/>
                  <a:pt x="2230343" y="326154"/>
                  <a:pt x="2249129" y="309716"/>
                </a:cubicBezTo>
                <a:cubicBezTo>
                  <a:pt x="2262469" y="298044"/>
                  <a:pt x="2293374" y="280219"/>
                  <a:pt x="2293374" y="280219"/>
                </a:cubicBezTo>
                <a:cubicBezTo>
                  <a:pt x="2301106" y="257026"/>
                  <a:pt x="2299199" y="251755"/>
                  <a:pt x="2322871" y="235974"/>
                </a:cubicBezTo>
                <a:cubicBezTo>
                  <a:pt x="2329339" y="231662"/>
                  <a:pt x="2337620" y="231058"/>
                  <a:pt x="2344994" y="228600"/>
                </a:cubicBezTo>
                <a:cubicBezTo>
                  <a:pt x="2375674" y="208145"/>
                  <a:pt x="2399121" y="190318"/>
                  <a:pt x="2440858" y="184355"/>
                </a:cubicBezTo>
                <a:lnTo>
                  <a:pt x="2492478" y="176980"/>
                </a:lnTo>
                <a:cubicBezTo>
                  <a:pt x="2563798" y="129434"/>
                  <a:pt x="2506895" y="158628"/>
                  <a:pt x="2580968" y="140109"/>
                </a:cubicBezTo>
                <a:cubicBezTo>
                  <a:pt x="2596050" y="136338"/>
                  <a:pt x="2609762" y="127078"/>
                  <a:pt x="2625213" y="125361"/>
                </a:cubicBezTo>
                <a:cubicBezTo>
                  <a:pt x="2697044" y="117380"/>
                  <a:pt x="2671672" y="127941"/>
                  <a:pt x="2706329" y="1106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Freeform 115"/>
          <p:cNvSpPr/>
          <p:nvPr/>
        </p:nvSpPr>
        <p:spPr>
          <a:xfrm>
            <a:off x="4232787" y="5036574"/>
            <a:ext cx="1032387" cy="862781"/>
          </a:xfrm>
          <a:custGeom>
            <a:avLst/>
            <a:gdLst>
              <a:gd name="connsiteX0" fmla="*/ 0 w 1032387"/>
              <a:gd name="connsiteY0" fmla="*/ 0 h 862781"/>
              <a:gd name="connsiteX1" fmla="*/ 58994 w 1032387"/>
              <a:gd name="connsiteY1" fmla="*/ 7374 h 862781"/>
              <a:gd name="connsiteX2" fmla="*/ 103239 w 1032387"/>
              <a:gd name="connsiteY2" fmla="*/ 22123 h 862781"/>
              <a:gd name="connsiteX3" fmla="*/ 125361 w 1032387"/>
              <a:gd name="connsiteY3" fmla="*/ 36871 h 862781"/>
              <a:gd name="connsiteX4" fmla="*/ 162232 w 1032387"/>
              <a:gd name="connsiteY4" fmla="*/ 66368 h 862781"/>
              <a:gd name="connsiteX5" fmla="*/ 213852 w 1032387"/>
              <a:gd name="connsiteY5" fmla="*/ 81116 h 862781"/>
              <a:gd name="connsiteX6" fmla="*/ 235974 w 1032387"/>
              <a:gd name="connsiteY6" fmla="*/ 88491 h 862781"/>
              <a:gd name="connsiteX7" fmla="*/ 250723 w 1032387"/>
              <a:gd name="connsiteY7" fmla="*/ 103239 h 862781"/>
              <a:gd name="connsiteX8" fmla="*/ 294968 w 1032387"/>
              <a:gd name="connsiteY8" fmla="*/ 125361 h 862781"/>
              <a:gd name="connsiteX9" fmla="*/ 346587 w 1032387"/>
              <a:gd name="connsiteY9" fmla="*/ 162232 h 862781"/>
              <a:gd name="connsiteX10" fmla="*/ 383458 w 1032387"/>
              <a:gd name="connsiteY10" fmla="*/ 184355 h 862781"/>
              <a:gd name="connsiteX11" fmla="*/ 398207 w 1032387"/>
              <a:gd name="connsiteY11" fmla="*/ 199103 h 862781"/>
              <a:gd name="connsiteX12" fmla="*/ 449826 w 1032387"/>
              <a:gd name="connsiteY12" fmla="*/ 243349 h 862781"/>
              <a:gd name="connsiteX13" fmla="*/ 479323 w 1032387"/>
              <a:gd name="connsiteY13" fmla="*/ 287594 h 862781"/>
              <a:gd name="connsiteX14" fmla="*/ 516194 w 1032387"/>
              <a:gd name="connsiteY14" fmla="*/ 317091 h 862781"/>
              <a:gd name="connsiteX15" fmla="*/ 560439 w 1032387"/>
              <a:gd name="connsiteY15" fmla="*/ 376084 h 862781"/>
              <a:gd name="connsiteX16" fmla="*/ 582561 w 1032387"/>
              <a:gd name="connsiteY16" fmla="*/ 390832 h 862781"/>
              <a:gd name="connsiteX17" fmla="*/ 619432 w 1032387"/>
              <a:gd name="connsiteY17" fmla="*/ 435078 h 862781"/>
              <a:gd name="connsiteX18" fmla="*/ 641555 w 1032387"/>
              <a:gd name="connsiteY18" fmla="*/ 464574 h 862781"/>
              <a:gd name="connsiteX19" fmla="*/ 663678 w 1032387"/>
              <a:gd name="connsiteY19" fmla="*/ 479323 h 862781"/>
              <a:gd name="connsiteX20" fmla="*/ 700548 w 1032387"/>
              <a:gd name="connsiteY20" fmla="*/ 516194 h 862781"/>
              <a:gd name="connsiteX21" fmla="*/ 715297 w 1032387"/>
              <a:gd name="connsiteY21" fmla="*/ 530942 h 862781"/>
              <a:gd name="connsiteX22" fmla="*/ 722671 w 1032387"/>
              <a:gd name="connsiteY22" fmla="*/ 553065 h 862781"/>
              <a:gd name="connsiteX23" fmla="*/ 744794 w 1032387"/>
              <a:gd name="connsiteY23" fmla="*/ 560439 h 862781"/>
              <a:gd name="connsiteX24" fmla="*/ 789039 w 1032387"/>
              <a:gd name="connsiteY24" fmla="*/ 582561 h 862781"/>
              <a:gd name="connsiteX25" fmla="*/ 818536 w 1032387"/>
              <a:gd name="connsiteY25" fmla="*/ 619432 h 862781"/>
              <a:gd name="connsiteX26" fmla="*/ 825910 w 1032387"/>
              <a:gd name="connsiteY26" fmla="*/ 641555 h 862781"/>
              <a:gd name="connsiteX27" fmla="*/ 848032 w 1032387"/>
              <a:gd name="connsiteY27" fmla="*/ 656303 h 862781"/>
              <a:gd name="connsiteX28" fmla="*/ 877529 w 1032387"/>
              <a:gd name="connsiteY28" fmla="*/ 693174 h 862781"/>
              <a:gd name="connsiteX29" fmla="*/ 899652 w 1032387"/>
              <a:gd name="connsiteY29" fmla="*/ 730045 h 862781"/>
              <a:gd name="connsiteX30" fmla="*/ 929148 w 1032387"/>
              <a:gd name="connsiteY30" fmla="*/ 781665 h 862781"/>
              <a:gd name="connsiteX31" fmla="*/ 943897 w 1032387"/>
              <a:gd name="connsiteY31" fmla="*/ 796413 h 862781"/>
              <a:gd name="connsiteX32" fmla="*/ 966019 w 1032387"/>
              <a:gd name="connsiteY32" fmla="*/ 803787 h 862781"/>
              <a:gd name="connsiteX33" fmla="*/ 980768 w 1032387"/>
              <a:gd name="connsiteY33" fmla="*/ 818536 h 862781"/>
              <a:gd name="connsiteX34" fmla="*/ 1002890 w 1032387"/>
              <a:gd name="connsiteY34" fmla="*/ 855407 h 862781"/>
              <a:gd name="connsiteX35" fmla="*/ 1032387 w 1032387"/>
              <a:gd name="connsiteY35" fmla="*/ 862781 h 86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2387" h="862781">
                <a:moveTo>
                  <a:pt x="0" y="0"/>
                </a:moveTo>
                <a:cubicBezTo>
                  <a:pt x="19665" y="2458"/>
                  <a:pt x="39616" y="3222"/>
                  <a:pt x="58994" y="7374"/>
                </a:cubicBezTo>
                <a:cubicBezTo>
                  <a:pt x="74195" y="10631"/>
                  <a:pt x="103239" y="22123"/>
                  <a:pt x="103239" y="22123"/>
                </a:cubicBezTo>
                <a:cubicBezTo>
                  <a:pt x="110613" y="27039"/>
                  <a:pt x="118441" y="31335"/>
                  <a:pt x="125361" y="36871"/>
                </a:cubicBezTo>
                <a:cubicBezTo>
                  <a:pt x="148223" y="55161"/>
                  <a:pt x="131972" y="51238"/>
                  <a:pt x="162232" y="66368"/>
                </a:cubicBezTo>
                <a:cubicBezTo>
                  <a:pt x="174019" y="72262"/>
                  <a:pt x="202826" y="77966"/>
                  <a:pt x="213852" y="81116"/>
                </a:cubicBezTo>
                <a:cubicBezTo>
                  <a:pt x="221326" y="83251"/>
                  <a:pt x="228600" y="86033"/>
                  <a:pt x="235974" y="88491"/>
                </a:cubicBezTo>
                <a:cubicBezTo>
                  <a:pt x="240890" y="93407"/>
                  <a:pt x="244761" y="99662"/>
                  <a:pt x="250723" y="103239"/>
                </a:cubicBezTo>
                <a:cubicBezTo>
                  <a:pt x="294336" y="129406"/>
                  <a:pt x="251460" y="88069"/>
                  <a:pt x="294968" y="125361"/>
                </a:cubicBezTo>
                <a:cubicBezTo>
                  <a:pt x="339506" y="163536"/>
                  <a:pt x="305938" y="148682"/>
                  <a:pt x="346587" y="162232"/>
                </a:cubicBezTo>
                <a:cubicBezTo>
                  <a:pt x="383956" y="199601"/>
                  <a:pt x="335597" y="155639"/>
                  <a:pt x="383458" y="184355"/>
                </a:cubicBezTo>
                <a:cubicBezTo>
                  <a:pt x="389420" y="187932"/>
                  <a:pt x="392778" y="194760"/>
                  <a:pt x="398207" y="199103"/>
                </a:cubicBezTo>
                <a:cubicBezTo>
                  <a:pt x="416645" y="213854"/>
                  <a:pt x="437994" y="219685"/>
                  <a:pt x="449826" y="243349"/>
                </a:cubicBezTo>
                <a:cubicBezTo>
                  <a:pt x="461749" y="267195"/>
                  <a:pt x="460555" y="272579"/>
                  <a:pt x="479323" y="287594"/>
                </a:cubicBezTo>
                <a:cubicBezTo>
                  <a:pt x="497464" y="302107"/>
                  <a:pt x="502840" y="299285"/>
                  <a:pt x="516194" y="317091"/>
                </a:cubicBezTo>
                <a:cubicBezTo>
                  <a:pt x="533894" y="340691"/>
                  <a:pt x="539296" y="359170"/>
                  <a:pt x="560439" y="376084"/>
                </a:cubicBezTo>
                <a:cubicBezTo>
                  <a:pt x="567359" y="381620"/>
                  <a:pt x="575187" y="385916"/>
                  <a:pt x="582561" y="390832"/>
                </a:cubicBezTo>
                <a:cubicBezTo>
                  <a:pt x="596646" y="433084"/>
                  <a:pt x="579253" y="394899"/>
                  <a:pt x="619432" y="435078"/>
                </a:cubicBezTo>
                <a:cubicBezTo>
                  <a:pt x="628122" y="443768"/>
                  <a:pt x="632864" y="455884"/>
                  <a:pt x="641555" y="464574"/>
                </a:cubicBezTo>
                <a:cubicBezTo>
                  <a:pt x="647822" y="470841"/>
                  <a:pt x="657008" y="473487"/>
                  <a:pt x="663678" y="479323"/>
                </a:cubicBezTo>
                <a:cubicBezTo>
                  <a:pt x="676758" y="490769"/>
                  <a:pt x="688258" y="503904"/>
                  <a:pt x="700548" y="516194"/>
                </a:cubicBezTo>
                <a:lnTo>
                  <a:pt x="715297" y="530942"/>
                </a:lnTo>
                <a:cubicBezTo>
                  <a:pt x="717755" y="538316"/>
                  <a:pt x="717175" y="547569"/>
                  <a:pt x="722671" y="553065"/>
                </a:cubicBezTo>
                <a:cubicBezTo>
                  <a:pt x="728167" y="558561"/>
                  <a:pt x="737841" y="556963"/>
                  <a:pt x="744794" y="560439"/>
                </a:cubicBezTo>
                <a:cubicBezTo>
                  <a:pt x="801975" y="589029"/>
                  <a:pt x="733431" y="564026"/>
                  <a:pt x="789039" y="582561"/>
                </a:cubicBezTo>
                <a:cubicBezTo>
                  <a:pt x="802754" y="596277"/>
                  <a:pt x="809235" y="600831"/>
                  <a:pt x="818536" y="619432"/>
                </a:cubicBezTo>
                <a:cubicBezTo>
                  <a:pt x="822012" y="626385"/>
                  <a:pt x="821054" y="635485"/>
                  <a:pt x="825910" y="641555"/>
                </a:cubicBezTo>
                <a:cubicBezTo>
                  <a:pt x="831446" y="648475"/>
                  <a:pt x="841112" y="650767"/>
                  <a:pt x="848032" y="656303"/>
                </a:cubicBezTo>
                <a:cubicBezTo>
                  <a:pt x="863043" y="668312"/>
                  <a:pt x="866578" y="676747"/>
                  <a:pt x="877529" y="693174"/>
                </a:cubicBezTo>
                <a:cubicBezTo>
                  <a:pt x="894647" y="744529"/>
                  <a:pt x="872658" y="689554"/>
                  <a:pt x="899652" y="730045"/>
                </a:cubicBezTo>
                <a:cubicBezTo>
                  <a:pt x="929930" y="775461"/>
                  <a:pt x="898978" y="743952"/>
                  <a:pt x="929148" y="781665"/>
                </a:cubicBezTo>
                <a:cubicBezTo>
                  <a:pt x="933491" y="787094"/>
                  <a:pt x="937935" y="792836"/>
                  <a:pt x="943897" y="796413"/>
                </a:cubicBezTo>
                <a:cubicBezTo>
                  <a:pt x="950562" y="800412"/>
                  <a:pt x="958645" y="801329"/>
                  <a:pt x="966019" y="803787"/>
                </a:cubicBezTo>
                <a:cubicBezTo>
                  <a:pt x="970935" y="808703"/>
                  <a:pt x="977191" y="812574"/>
                  <a:pt x="980768" y="818536"/>
                </a:cubicBezTo>
                <a:cubicBezTo>
                  <a:pt x="991580" y="836556"/>
                  <a:pt x="981537" y="844730"/>
                  <a:pt x="1002890" y="855407"/>
                </a:cubicBezTo>
                <a:cubicBezTo>
                  <a:pt x="1011955" y="859940"/>
                  <a:pt x="1032387" y="862781"/>
                  <a:pt x="1032387" y="86278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Freeform 116"/>
          <p:cNvSpPr/>
          <p:nvPr/>
        </p:nvSpPr>
        <p:spPr>
          <a:xfrm>
            <a:off x="4527755" y="5066071"/>
            <a:ext cx="619432" cy="582561"/>
          </a:xfrm>
          <a:custGeom>
            <a:avLst/>
            <a:gdLst>
              <a:gd name="connsiteX0" fmla="*/ 0 w 619432"/>
              <a:gd name="connsiteY0" fmla="*/ 0 h 582561"/>
              <a:gd name="connsiteX1" fmla="*/ 58993 w 619432"/>
              <a:gd name="connsiteY1" fmla="*/ 22123 h 582561"/>
              <a:gd name="connsiteX2" fmla="*/ 103239 w 619432"/>
              <a:gd name="connsiteY2" fmla="*/ 36871 h 582561"/>
              <a:gd name="connsiteX3" fmla="*/ 125361 w 619432"/>
              <a:gd name="connsiteY3" fmla="*/ 51619 h 582561"/>
              <a:gd name="connsiteX4" fmla="*/ 140110 w 619432"/>
              <a:gd name="connsiteY4" fmla="*/ 73742 h 582561"/>
              <a:gd name="connsiteX5" fmla="*/ 162232 w 619432"/>
              <a:gd name="connsiteY5" fmla="*/ 81116 h 582561"/>
              <a:gd name="connsiteX6" fmla="*/ 191729 w 619432"/>
              <a:gd name="connsiteY6" fmla="*/ 103239 h 582561"/>
              <a:gd name="connsiteX7" fmla="*/ 235974 w 619432"/>
              <a:gd name="connsiteY7" fmla="*/ 140110 h 582561"/>
              <a:gd name="connsiteX8" fmla="*/ 265471 w 619432"/>
              <a:gd name="connsiteY8" fmla="*/ 176981 h 582561"/>
              <a:gd name="connsiteX9" fmla="*/ 280219 w 619432"/>
              <a:gd name="connsiteY9" fmla="*/ 199103 h 582561"/>
              <a:gd name="connsiteX10" fmla="*/ 302342 w 619432"/>
              <a:gd name="connsiteY10" fmla="*/ 206477 h 582561"/>
              <a:gd name="connsiteX11" fmla="*/ 317090 w 619432"/>
              <a:gd name="connsiteY11" fmla="*/ 221226 h 582561"/>
              <a:gd name="connsiteX12" fmla="*/ 331839 w 619432"/>
              <a:gd name="connsiteY12" fmla="*/ 243348 h 582561"/>
              <a:gd name="connsiteX13" fmla="*/ 353961 w 619432"/>
              <a:gd name="connsiteY13" fmla="*/ 250723 h 582561"/>
              <a:gd name="connsiteX14" fmla="*/ 368710 w 619432"/>
              <a:gd name="connsiteY14" fmla="*/ 265471 h 582561"/>
              <a:gd name="connsiteX15" fmla="*/ 398206 w 619432"/>
              <a:gd name="connsiteY15" fmla="*/ 280219 h 582561"/>
              <a:gd name="connsiteX16" fmla="*/ 405580 w 619432"/>
              <a:gd name="connsiteY16" fmla="*/ 302342 h 582561"/>
              <a:gd name="connsiteX17" fmla="*/ 420329 w 619432"/>
              <a:gd name="connsiteY17" fmla="*/ 324464 h 582561"/>
              <a:gd name="connsiteX18" fmla="*/ 471948 w 619432"/>
              <a:gd name="connsiteY18" fmla="*/ 368710 h 582561"/>
              <a:gd name="connsiteX19" fmla="*/ 479322 w 619432"/>
              <a:gd name="connsiteY19" fmla="*/ 390832 h 582561"/>
              <a:gd name="connsiteX20" fmla="*/ 494071 w 619432"/>
              <a:gd name="connsiteY20" fmla="*/ 405581 h 582561"/>
              <a:gd name="connsiteX21" fmla="*/ 508819 w 619432"/>
              <a:gd name="connsiteY21" fmla="*/ 449826 h 582561"/>
              <a:gd name="connsiteX22" fmla="*/ 538316 w 619432"/>
              <a:gd name="connsiteY22" fmla="*/ 479323 h 582561"/>
              <a:gd name="connsiteX23" fmla="*/ 553064 w 619432"/>
              <a:gd name="connsiteY23" fmla="*/ 501445 h 582561"/>
              <a:gd name="connsiteX24" fmla="*/ 575187 w 619432"/>
              <a:gd name="connsiteY24" fmla="*/ 516194 h 582561"/>
              <a:gd name="connsiteX25" fmla="*/ 589935 w 619432"/>
              <a:gd name="connsiteY25" fmla="*/ 538316 h 582561"/>
              <a:gd name="connsiteX26" fmla="*/ 604684 w 619432"/>
              <a:gd name="connsiteY26" fmla="*/ 553064 h 582561"/>
              <a:gd name="connsiteX27" fmla="*/ 619432 w 619432"/>
              <a:gd name="connsiteY27" fmla="*/ 582561 h 58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9432" h="582561">
                <a:moveTo>
                  <a:pt x="0" y="0"/>
                </a:moveTo>
                <a:cubicBezTo>
                  <a:pt x="87417" y="17483"/>
                  <a:pt x="-3154" y="-5498"/>
                  <a:pt x="58993" y="22123"/>
                </a:cubicBezTo>
                <a:cubicBezTo>
                  <a:pt x="73199" y="28437"/>
                  <a:pt x="103239" y="36871"/>
                  <a:pt x="103239" y="36871"/>
                </a:cubicBezTo>
                <a:cubicBezTo>
                  <a:pt x="110613" y="41787"/>
                  <a:pt x="119094" y="45352"/>
                  <a:pt x="125361" y="51619"/>
                </a:cubicBezTo>
                <a:cubicBezTo>
                  <a:pt x="131628" y="57886"/>
                  <a:pt x="133189" y="68205"/>
                  <a:pt x="140110" y="73742"/>
                </a:cubicBezTo>
                <a:cubicBezTo>
                  <a:pt x="146180" y="78598"/>
                  <a:pt x="154858" y="78658"/>
                  <a:pt x="162232" y="81116"/>
                </a:cubicBezTo>
                <a:cubicBezTo>
                  <a:pt x="172064" y="88490"/>
                  <a:pt x="182397" y="95240"/>
                  <a:pt x="191729" y="103239"/>
                </a:cubicBezTo>
                <a:cubicBezTo>
                  <a:pt x="241411" y="145823"/>
                  <a:pt x="187078" y="107512"/>
                  <a:pt x="235974" y="140110"/>
                </a:cubicBezTo>
                <a:cubicBezTo>
                  <a:pt x="281365" y="208196"/>
                  <a:pt x="223441" y="124444"/>
                  <a:pt x="265471" y="176981"/>
                </a:cubicBezTo>
                <a:cubicBezTo>
                  <a:pt x="271007" y="183901"/>
                  <a:pt x="273299" y="193567"/>
                  <a:pt x="280219" y="199103"/>
                </a:cubicBezTo>
                <a:cubicBezTo>
                  <a:pt x="286289" y="203959"/>
                  <a:pt x="294968" y="204019"/>
                  <a:pt x="302342" y="206477"/>
                </a:cubicBezTo>
                <a:cubicBezTo>
                  <a:pt x="307258" y="211393"/>
                  <a:pt x="312747" y="215797"/>
                  <a:pt x="317090" y="221226"/>
                </a:cubicBezTo>
                <a:cubicBezTo>
                  <a:pt x="322626" y="228147"/>
                  <a:pt x="324918" y="237812"/>
                  <a:pt x="331839" y="243348"/>
                </a:cubicBezTo>
                <a:cubicBezTo>
                  <a:pt x="337909" y="248204"/>
                  <a:pt x="346587" y="248265"/>
                  <a:pt x="353961" y="250723"/>
                </a:cubicBezTo>
                <a:cubicBezTo>
                  <a:pt x="358877" y="255639"/>
                  <a:pt x="362925" y="261615"/>
                  <a:pt x="368710" y="265471"/>
                </a:cubicBezTo>
                <a:cubicBezTo>
                  <a:pt x="377856" y="271568"/>
                  <a:pt x="390433" y="272446"/>
                  <a:pt x="398206" y="280219"/>
                </a:cubicBezTo>
                <a:cubicBezTo>
                  <a:pt x="403702" y="285716"/>
                  <a:pt x="402104" y="295389"/>
                  <a:pt x="405580" y="302342"/>
                </a:cubicBezTo>
                <a:cubicBezTo>
                  <a:pt x="409544" y="310269"/>
                  <a:pt x="414561" y="317735"/>
                  <a:pt x="420329" y="324464"/>
                </a:cubicBezTo>
                <a:cubicBezTo>
                  <a:pt x="444172" y="352280"/>
                  <a:pt x="445855" y="351313"/>
                  <a:pt x="471948" y="368710"/>
                </a:cubicBezTo>
                <a:cubicBezTo>
                  <a:pt x="474406" y="376084"/>
                  <a:pt x="475323" y="384167"/>
                  <a:pt x="479322" y="390832"/>
                </a:cubicBezTo>
                <a:cubicBezTo>
                  <a:pt x="482899" y="396794"/>
                  <a:pt x="490962" y="399362"/>
                  <a:pt x="494071" y="405581"/>
                </a:cubicBezTo>
                <a:cubicBezTo>
                  <a:pt x="501023" y="419486"/>
                  <a:pt x="497826" y="438833"/>
                  <a:pt x="508819" y="449826"/>
                </a:cubicBezTo>
                <a:cubicBezTo>
                  <a:pt x="518651" y="459658"/>
                  <a:pt x="530603" y="467753"/>
                  <a:pt x="538316" y="479323"/>
                </a:cubicBezTo>
                <a:cubicBezTo>
                  <a:pt x="543232" y="486697"/>
                  <a:pt x="546797" y="495178"/>
                  <a:pt x="553064" y="501445"/>
                </a:cubicBezTo>
                <a:cubicBezTo>
                  <a:pt x="559331" y="507712"/>
                  <a:pt x="567813" y="511278"/>
                  <a:pt x="575187" y="516194"/>
                </a:cubicBezTo>
                <a:cubicBezTo>
                  <a:pt x="580103" y="523568"/>
                  <a:pt x="584399" y="531396"/>
                  <a:pt x="589935" y="538316"/>
                </a:cubicBezTo>
                <a:cubicBezTo>
                  <a:pt x="594278" y="543745"/>
                  <a:pt x="601107" y="547102"/>
                  <a:pt x="604684" y="553064"/>
                </a:cubicBezTo>
                <a:cubicBezTo>
                  <a:pt x="630106" y="595434"/>
                  <a:pt x="598982" y="562111"/>
                  <a:pt x="619432" y="58256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Freeform 117"/>
          <p:cNvSpPr/>
          <p:nvPr/>
        </p:nvSpPr>
        <p:spPr>
          <a:xfrm>
            <a:off x="5537879" y="4889090"/>
            <a:ext cx="685940" cy="678426"/>
          </a:xfrm>
          <a:custGeom>
            <a:avLst/>
            <a:gdLst>
              <a:gd name="connsiteX0" fmla="*/ 7515 w 685940"/>
              <a:gd name="connsiteY0" fmla="*/ 678426 h 678426"/>
              <a:gd name="connsiteX1" fmla="*/ 140 w 685940"/>
              <a:gd name="connsiteY1" fmla="*/ 641555 h 678426"/>
              <a:gd name="connsiteX2" fmla="*/ 29637 w 685940"/>
              <a:gd name="connsiteY2" fmla="*/ 575187 h 678426"/>
              <a:gd name="connsiteX3" fmla="*/ 44386 w 685940"/>
              <a:gd name="connsiteY3" fmla="*/ 501445 h 678426"/>
              <a:gd name="connsiteX4" fmla="*/ 51760 w 685940"/>
              <a:gd name="connsiteY4" fmla="*/ 479323 h 678426"/>
              <a:gd name="connsiteX5" fmla="*/ 81256 w 685940"/>
              <a:gd name="connsiteY5" fmla="*/ 435078 h 678426"/>
              <a:gd name="connsiteX6" fmla="*/ 96005 w 685940"/>
              <a:gd name="connsiteY6" fmla="*/ 383458 h 678426"/>
              <a:gd name="connsiteX7" fmla="*/ 110753 w 685940"/>
              <a:gd name="connsiteY7" fmla="*/ 361336 h 678426"/>
              <a:gd name="connsiteX8" fmla="*/ 140250 w 685940"/>
              <a:gd name="connsiteY8" fmla="*/ 331839 h 678426"/>
              <a:gd name="connsiteX9" fmla="*/ 147624 w 685940"/>
              <a:gd name="connsiteY9" fmla="*/ 309716 h 678426"/>
              <a:gd name="connsiteX10" fmla="*/ 162373 w 685940"/>
              <a:gd name="connsiteY10" fmla="*/ 294968 h 678426"/>
              <a:gd name="connsiteX11" fmla="*/ 169747 w 685940"/>
              <a:gd name="connsiteY11" fmla="*/ 272845 h 678426"/>
              <a:gd name="connsiteX12" fmla="*/ 191869 w 685940"/>
              <a:gd name="connsiteY12" fmla="*/ 258097 h 678426"/>
              <a:gd name="connsiteX13" fmla="*/ 221366 w 685940"/>
              <a:gd name="connsiteY13" fmla="*/ 228600 h 678426"/>
              <a:gd name="connsiteX14" fmla="*/ 236115 w 685940"/>
              <a:gd name="connsiteY14" fmla="*/ 213852 h 678426"/>
              <a:gd name="connsiteX15" fmla="*/ 272986 w 685940"/>
              <a:gd name="connsiteY15" fmla="*/ 176981 h 678426"/>
              <a:gd name="connsiteX16" fmla="*/ 302482 w 685940"/>
              <a:gd name="connsiteY16" fmla="*/ 169607 h 678426"/>
              <a:gd name="connsiteX17" fmla="*/ 346727 w 685940"/>
              <a:gd name="connsiteY17" fmla="*/ 154858 h 678426"/>
              <a:gd name="connsiteX18" fmla="*/ 361476 w 685940"/>
              <a:gd name="connsiteY18" fmla="*/ 140110 h 678426"/>
              <a:gd name="connsiteX19" fmla="*/ 390973 w 685940"/>
              <a:gd name="connsiteY19" fmla="*/ 132736 h 678426"/>
              <a:gd name="connsiteX20" fmla="*/ 413095 w 685940"/>
              <a:gd name="connsiteY20" fmla="*/ 125362 h 678426"/>
              <a:gd name="connsiteX21" fmla="*/ 435218 w 685940"/>
              <a:gd name="connsiteY21" fmla="*/ 110613 h 678426"/>
              <a:gd name="connsiteX22" fmla="*/ 472089 w 685940"/>
              <a:gd name="connsiteY22" fmla="*/ 103239 h 678426"/>
              <a:gd name="connsiteX23" fmla="*/ 494211 w 685940"/>
              <a:gd name="connsiteY23" fmla="*/ 95865 h 678426"/>
              <a:gd name="connsiteX24" fmla="*/ 508960 w 685940"/>
              <a:gd name="connsiteY24" fmla="*/ 81116 h 678426"/>
              <a:gd name="connsiteX25" fmla="*/ 560579 w 685940"/>
              <a:gd name="connsiteY25" fmla="*/ 66368 h 678426"/>
              <a:gd name="connsiteX26" fmla="*/ 582702 w 685940"/>
              <a:gd name="connsiteY26" fmla="*/ 51620 h 678426"/>
              <a:gd name="connsiteX27" fmla="*/ 597450 w 685940"/>
              <a:gd name="connsiteY27" fmla="*/ 36871 h 678426"/>
              <a:gd name="connsiteX28" fmla="*/ 619573 w 685940"/>
              <a:gd name="connsiteY28" fmla="*/ 29497 h 678426"/>
              <a:gd name="connsiteX29" fmla="*/ 641695 w 685940"/>
              <a:gd name="connsiteY29" fmla="*/ 14749 h 678426"/>
              <a:gd name="connsiteX30" fmla="*/ 685940 w 685940"/>
              <a:gd name="connsiteY30"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940" h="678426">
                <a:moveTo>
                  <a:pt x="7515" y="678426"/>
                </a:moveTo>
                <a:cubicBezTo>
                  <a:pt x="5057" y="666136"/>
                  <a:pt x="-995" y="654037"/>
                  <a:pt x="140" y="641555"/>
                </a:cubicBezTo>
                <a:cubicBezTo>
                  <a:pt x="2911" y="611074"/>
                  <a:pt x="14692" y="597605"/>
                  <a:pt x="29637" y="575187"/>
                </a:cubicBezTo>
                <a:cubicBezTo>
                  <a:pt x="35433" y="540410"/>
                  <a:pt x="35583" y="532253"/>
                  <a:pt x="44386" y="501445"/>
                </a:cubicBezTo>
                <a:cubicBezTo>
                  <a:pt x="46521" y="493971"/>
                  <a:pt x="47985" y="486118"/>
                  <a:pt x="51760" y="479323"/>
                </a:cubicBezTo>
                <a:cubicBezTo>
                  <a:pt x="60368" y="463828"/>
                  <a:pt x="81256" y="435078"/>
                  <a:pt x="81256" y="435078"/>
                </a:cubicBezTo>
                <a:cubicBezTo>
                  <a:pt x="83618" y="425632"/>
                  <a:pt x="90717" y="394034"/>
                  <a:pt x="96005" y="383458"/>
                </a:cubicBezTo>
                <a:cubicBezTo>
                  <a:pt x="99968" y="375531"/>
                  <a:pt x="105837" y="368710"/>
                  <a:pt x="110753" y="361336"/>
                </a:cubicBezTo>
                <a:cubicBezTo>
                  <a:pt x="130417" y="302341"/>
                  <a:pt x="100921" y="371168"/>
                  <a:pt x="140250" y="331839"/>
                </a:cubicBezTo>
                <a:cubicBezTo>
                  <a:pt x="145746" y="326343"/>
                  <a:pt x="143625" y="316381"/>
                  <a:pt x="147624" y="309716"/>
                </a:cubicBezTo>
                <a:cubicBezTo>
                  <a:pt x="151201" y="303754"/>
                  <a:pt x="157457" y="299884"/>
                  <a:pt x="162373" y="294968"/>
                </a:cubicBezTo>
                <a:cubicBezTo>
                  <a:pt x="164831" y="287594"/>
                  <a:pt x="164891" y="278915"/>
                  <a:pt x="169747" y="272845"/>
                </a:cubicBezTo>
                <a:cubicBezTo>
                  <a:pt x="175283" y="265925"/>
                  <a:pt x="185140" y="263865"/>
                  <a:pt x="191869" y="258097"/>
                </a:cubicBezTo>
                <a:cubicBezTo>
                  <a:pt x="202426" y="249048"/>
                  <a:pt x="211534" y="238432"/>
                  <a:pt x="221366" y="228600"/>
                </a:cubicBezTo>
                <a:cubicBezTo>
                  <a:pt x="226282" y="223684"/>
                  <a:pt x="232259" y="219637"/>
                  <a:pt x="236115" y="213852"/>
                </a:cubicBezTo>
                <a:cubicBezTo>
                  <a:pt x="249225" y="194186"/>
                  <a:pt x="250043" y="186814"/>
                  <a:pt x="272986" y="176981"/>
                </a:cubicBezTo>
                <a:cubicBezTo>
                  <a:pt x="282301" y="172989"/>
                  <a:pt x="292775" y="172519"/>
                  <a:pt x="302482" y="169607"/>
                </a:cubicBezTo>
                <a:cubicBezTo>
                  <a:pt x="317372" y="165140"/>
                  <a:pt x="346727" y="154858"/>
                  <a:pt x="346727" y="154858"/>
                </a:cubicBezTo>
                <a:cubicBezTo>
                  <a:pt x="351643" y="149942"/>
                  <a:pt x="355257" y="143219"/>
                  <a:pt x="361476" y="140110"/>
                </a:cubicBezTo>
                <a:cubicBezTo>
                  <a:pt x="370541" y="135578"/>
                  <a:pt x="381228" y="135520"/>
                  <a:pt x="390973" y="132736"/>
                </a:cubicBezTo>
                <a:cubicBezTo>
                  <a:pt x="398447" y="130601"/>
                  <a:pt x="405721" y="127820"/>
                  <a:pt x="413095" y="125362"/>
                </a:cubicBezTo>
                <a:cubicBezTo>
                  <a:pt x="420469" y="120446"/>
                  <a:pt x="426919" y="113725"/>
                  <a:pt x="435218" y="110613"/>
                </a:cubicBezTo>
                <a:cubicBezTo>
                  <a:pt x="446954" y="106212"/>
                  <a:pt x="459929" y="106279"/>
                  <a:pt x="472089" y="103239"/>
                </a:cubicBezTo>
                <a:cubicBezTo>
                  <a:pt x="479630" y="101354"/>
                  <a:pt x="486837" y="98323"/>
                  <a:pt x="494211" y="95865"/>
                </a:cubicBezTo>
                <a:cubicBezTo>
                  <a:pt x="499127" y="90949"/>
                  <a:pt x="502998" y="84693"/>
                  <a:pt x="508960" y="81116"/>
                </a:cubicBezTo>
                <a:cubicBezTo>
                  <a:pt x="516517" y="76582"/>
                  <a:pt x="555069" y="67745"/>
                  <a:pt x="560579" y="66368"/>
                </a:cubicBezTo>
                <a:cubicBezTo>
                  <a:pt x="567953" y="61452"/>
                  <a:pt x="575781" y="57157"/>
                  <a:pt x="582702" y="51620"/>
                </a:cubicBezTo>
                <a:cubicBezTo>
                  <a:pt x="588131" y="47277"/>
                  <a:pt x="591488" y="40448"/>
                  <a:pt x="597450" y="36871"/>
                </a:cubicBezTo>
                <a:cubicBezTo>
                  <a:pt x="604115" y="32872"/>
                  <a:pt x="612199" y="31955"/>
                  <a:pt x="619573" y="29497"/>
                </a:cubicBezTo>
                <a:cubicBezTo>
                  <a:pt x="626947" y="24581"/>
                  <a:pt x="633596" y="18348"/>
                  <a:pt x="641695" y="14749"/>
                </a:cubicBezTo>
                <a:cubicBezTo>
                  <a:pt x="655901" y="8435"/>
                  <a:pt x="685940" y="0"/>
                  <a:pt x="68594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118"/>
          <p:cNvSpPr/>
          <p:nvPr/>
        </p:nvSpPr>
        <p:spPr>
          <a:xfrm>
            <a:off x="5552768" y="4874342"/>
            <a:ext cx="353961" cy="457200"/>
          </a:xfrm>
          <a:custGeom>
            <a:avLst/>
            <a:gdLst>
              <a:gd name="connsiteX0" fmla="*/ 0 w 353961"/>
              <a:gd name="connsiteY0" fmla="*/ 457200 h 457200"/>
              <a:gd name="connsiteX1" fmla="*/ 14748 w 353961"/>
              <a:gd name="connsiteY1" fmla="*/ 390832 h 457200"/>
              <a:gd name="connsiteX2" fmla="*/ 29497 w 353961"/>
              <a:gd name="connsiteY2" fmla="*/ 346587 h 457200"/>
              <a:gd name="connsiteX3" fmla="*/ 44245 w 353961"/>
              <a:gd name="connsiteY3" fmla="*/ 324464 h 457200"/>
              <a:gd name="connsiteX4" fmla="*/ 73742 w 353961"/>
              <a:gd name="connsiteY4" fmla="*/ 213852 h 457200"/>
              <a:gd name="connsiteX5" fmla="*/ 88490 w 353961"/>
              <a:gd name="connsiteY5" fmla="*/ 199103 h 457200"/>
              <a:gd name="connsiteX6" fmla="*/ 125361 w 353961"/>
              <a:gd name="connsiteY6" fmla="*/ 147484 h 457200"/>
              <a:gd name="connsiteX7" fmla="*/ 140109 w 353961"/>
              <a:gd name="connsiteY7" fmla="*/ 132735 h 457200"/>
              <a:gd name="connsiteX8" fmla="*/ 162232 w 353961"/>
              <a:gd name="connsiteY8" fmla="*/ 125361 h 457200"/>
              <a:gd name="connsiteX9" fmla="*/ 199103 w 353961"/>
              <a:gd name="connsiteY9" fmla="*/ 95864 h 457200"/>
              <a:gd name="connsiteX10" fmla="*/ 258097 w 353961"/>
              <a:gd name="connsiteY10" fmla="*/ 58993 h 457200"/>
              <a:gd name="connsiteX11" fmla="*/ 280219 w 353961"/>
              <a:gd name="connsiteY11" fmla="*/ 51619 h 457200"/>
              <a:gd name="connsiteX12" fmla="*/ 317090 w 353961"/>
              <a:gd name="connsiteY12" fmla="*/ 14748 h 457200"/>
              <a:gd name="connsiteX13" fmla="*/ 353961 w 353961"/>
              <a:gd name="connsiteY1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961" h="457200">
                <a:moveTo>
                  <a:pt x="0" y="457200"/>
                </a:moveTo>
                <a:cubicBezTo>
                  <a:pt x="4209" y="436153"/>
                  <a:pt x="8500" y="411657"/>
                  <a:pt x="14748" y="390832"/>
                </a:cubicBezTo>
                <a:cubicBezTo>
                  <a:pt x="19215" y="375941"/>
                  <a:pt x="20874" y="359522"/>
                  <a:pt x="29497" y="346587"/>
                </a:cubicBezTo>
                <a:lnTo>
                  <a:pt x="44245" y="324464"/>
                </a:lnTo>
                <a:cubicBezTo>
                  <a:pt x="54887" y="260609"/>
                  <a:pt x="44053" y="250963"/>
                  <a:pt x="73742" y="213852"/>
                </a:cubicBezTo>
                <a:cubicBezTo>
                  <a:pt x="78085" y="208423"/>
                  <a:pt x="83574" y="204019"/>
                  <a:pt x="88490" y="199103"/>
                </a:cubicBezTo>
                <a:cubicBezTo>
                  <a:pt x="105696" y="147484"/>
                  <a:pt x="88490" y="159774"/>
                  <a:pt x="125361" y="147484"/>
                </a:cubicBezTo>
                <a:cubicBezTo>
                  <a:pt x="130277" y="142568"/>
                  <a:pt x="134147" y="136312"/>
                  <a:pt x="140109" y="132735"/>
                </a:cubicBezTo>
                <a:cubicBezTo>
                  <a:pt x="146774" y="128736"/>
                  <a:pt x="156162" y="130217"/>
                  <a:pt x="162232" y="125361"/>
                </a:cubicBezTo>
                <a:cubicBezTo>
                  <a:pt x="209886" y="87239"/>
                  <a:pt x="143493" y="114402"/>
                  <a:pt x="199103" y="95864"/>
                </a:cubicBezTo>
                <a:cubicBezTo>
                  <a:pt x="222475" y="60807"/>
                  <a:pt x="205443" y="76544"/>
                  <a:pt x="258097" y="58993"/>
                </a:cubicBezTo>
                <a:lnTo>
                  <a:pt x="280219" y="51619"/>
                </a:lnTo>
                <a:cubicBezTo>
                  <a:pt x="292509" y="39329"/>
                  <a:pt x="300601" y="20244"/>
                  <a:pt x="317090" y="14748"/>
                </a:cubicBezTo>
                <a:cubicBezTo>
                  <a:pt x="344427" y="5636"/>
                  <a:pt x="332260" y="10850"/>
                  <a:pt x="35396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Freeform 120"/>
          <p:cNvSpPr/>
          <p:nvPr/>
        </p:nvSpPr>
        <p:spPr>
          <a:xfrm>
            <a:off x="3495368" y="5102942"/>
            <a:ext cx="2706329" cy="973393"/>
          </a:xfrm>
          <a:custGeom>
            <a:avLst/>
            <a:gdLst>
              <a:gd name="connsiteX0" fmla="*/ 0 w 2706329"/>
              <a:gd name="connsiteY0" fmla="*/ 0 h 973393"/>
              <a:gd name="connsiteX1" fmla="*/ 66367 w 2706329"/>
              <a:gd name="connsiteY1" fmla="*/ 7374 h 973393"/>
              <a:gd name="connsiteX2" fmla="*/ 110613 w 2706329"/>
              <a:gd name="connsiteY2" fmla="*/ 22123 h 973393"/>
              <a:gd name="connsiteX3" fmla="*/ 154858 w 2706329"/>
              <a:gd name="connsiteY3" fmla="*/ 36871 h 973393"/>
              <a:gd name="connsiteX4" fmla="*/ 184355 w 2706329"/>
              <a:gd name="connsiteY4" fmla="*/ 44245 h 973393"/>
              <a:gd name="connsiteX5" fmla="*/ 206477 w 2706329"/>
              <a:gd name="connsiteY5" fmla="*/ 51619 h 973393"/>
              <a:gd name="connsiteX6" fmla="*/ 265471 w 2706329"/>
              <a:gd name="connsiteY6" fmla="*/ 66368 h 973393"/>
              <a:gd name="connsiteX7" fmla="*/ 294967 w 2706329"/>
              <a:gd name="connsiteY7" fmla="*/ 73742 h 973393"/>
              <a:gd name="connsiteX8" fmla="*/ 361335 w 2706329"/>
              <a:gd name="connsiteY8" fmla="*/ 95864 h 973393"/>
              <a:gd name="connsiteX9" fmla="*/ 383458 w 2706329"/>
              <a:gd name="connsiteY9" fmla="*/ 103239 h 973393"/>
              <a:gd name="connsiteX10" fmla="*/ 412955 w 2706329"/>
              <a:gd name="connsiteY10" fmla="*/ 110613 h 973393"/>
              <a:gd name="connsiteX11" fmla="*/ 457200 w 2706329"/>
              <a:gd name="connsiteY11" fmla="*/ 125361 h 973393"/>
              <a:gd name="connsiteX12" fmla="*/ 530942 w 2706329"/>
              <a:gd name="connsiteY12" fmla="*/ 147484 h 973393"/>
              <a:gd name="connsiteX13" fmla="*/ 560438 w 2706329"/>
              <a:gd name="connsiteY13" fmla="*/ 162232 h 973393"/>
              <a:gd name="connsiteX14" fmla="*/ 604684 w 2706329"/>
              <a:gd name="connsiteY14" fmla="*/ 169606 h 973393"/>
              <a:gd name="connsiteX15" fmla="*/ 634180 w 2706329"/>
              <a:gd name="connsiteY15" fmla="*/ 184355 h 973393"/>
              <a:gd name="connsiteX16" fmla="*/ 656303 w 2706329"/>
              <a:gd name="connsiteY16" fmla="*/ 199103 h 973393"/>
              <a:gd name="connsiteX17" fmla="*/ 678426 w 2706329"/>
              <a:gd name="connsiteY17" fmla="*/ 206477 h 973393"/>
              <a:gd name="connsiteX18" fmla="*/ 730045 w 2706329"/>
              <a:gd name="connsiteY18" fmla="*/ 228600 h 973393"/>
              <a:gd name="connsiteX19" fmla="*/ 752167 w 2706329"/>
              <a:gd name="connsiteY19" fmla="*/ 243348 h 973393"/>
              <a:gd name="connsiteX20" fmla="*/ 803787 w 2706329"/>
              <a:gd name="connsiteY20" fmla="*/ 258097 h 973393"/>
              <a:gd name="connsiteX21" fmla="*/ 825909 w 2706329"/>
              <a:gd name="connsiteY21" fmla="*/ 265471 h 973393"/>
              <a:gd name="connsiteX22" fmla="*/ 862780 w 2706329"/>
              <a:gd name="connsiteY22" fmla="*/ 294968 h 973393"/>
              <a:gd name="connsiteX23" fmla="*/ 892277 w 2706329"/>
              <a:gd name="connsiteY23" fmla="*/ 331839 h 973393"/>
              <a:gd name="connsiteX24" fmla="*/ 907026 w 2706329"/>
              <a:gd name="connsiteY24" fmla="*/ 346587 h 973393"/>
              <a:gd name="connsiteX25" fmla="*/ 951271 w 2706329"/>
              <a:gd name="connsiteY25" fmla="*/ 376084 h 973393"/>
              <a:gd name="connsiteX26" fmla="*/ 980767 w 2706329"/>
              <a:gd name="connsiteY26" fmla="*/ 420329 h 973393"/>
              <a:gd name="connsiteX27" fmla="*/ 995516 w 2706329"/>
              <a:gd name="connsiteY27" fmla="*/ 435077 h 973393"/>
              <a:gd name="connsiteX28" fmla="*/ 1039761 w 2706329"/>
              <a:gd name="connsiteY28" fmla="*/ 449826 h 973393"/>
              <a:gd name="connsiteX29" fmla="*/ 1106129 w 2706329"/>
              <a:gd name="connsiteY29" fmla="*/ 486697 h 973393"/>
              <a:gd name="connsiteX30" fmla="*/ 1150374 w 2706329"/>
              <a:gd name="connsiteY30" fmla="*/ 516193 h 973393"/>
              <a:gd name="connsiteX31" fmla="*/ 1194619 w 2706329"/>
              <a:gd name="connsiteY31" fmla="*/ 545690 h 973393"/>
              <a:gd name="connsiteX32" fmla="*/ 1216742 w 2706329"/>
              <a:gd name="connsiteY32" fmla="*/ 560439 h 973393"/>
              <a:gd name="connsiteX33" fmla="*/ 1238864 w 2706329"/>
              <a:gd name="connsiteY33" fmla="*/ 567813 h 973393"/>
              <a:gd name="connsiteX34" fmla="*/ 1275735 w 2706329"/>
              <a:gd name="connsiteY34" fmla="*/ 597310 h 973393"/>
              <a:gd name="connsiteX35" fmla="*/ 1297858 w 2706329"/>
              <a:gd name="connsiteY35" fmla="*/ 612058 h 973393"/>
              <a:gd name="connsiteX36" fmla="*/ 1312606 w 2706329"/>
              <a:gd name="connsiteY36" fmla="*/ 634181 h 973393"/>
              <a:gd name="connsiteX37" fmla="*/ 1327355 w 2706329"/>
              <a:gd name="connsiteY37" fmla="*/ 648929 h 973393"/>
              <a:gd name="connsiteX38" fmla="*/ 1342103 w 2706329"/>
              <a:gd name="connsiteY38" fmla="*/ 671052 h 973393"/>
              <a:gd name="connsiteX39" fmla="*/ 1364226 w 2706329"/>
              <a:gd name="connsiteY39" fmla="*/ 678426 h 973393"/>
              <a:gd name="connsiteX40" fmla="*/ 1386348 w 2706329"/>
              <a:gd name="connsiteY40" fmla="*/ 693174 h 973393"/>
              <a:gd name="connsiteX41" fmla="*/ 1437967 w 2706329"/>
              <a:gd name="connsiteY41" fmla="*/ 752168 h 973393"/>
              <a:gd name="connsiteX42" fmla="*/ 1482213 w 2706329"/>
              <a:gd name="connsiteY42" fmla="*/ 781664 h 973393"/>
              <a:gd name="connsiteX43" fmla="*/ 1511709 w 2706329"/>
              <a:gd name="connsiteY43" fmla="*/ 796413 h 973393"/>
              <a:gd name="connsiteX44" fmla="*/ 1548580 w 2706329"/>
              <a:gd name="connsiteY44" fmla="*/ 818535 h 973393"/>
              <a:gd name="connsiteX45" fmla="*/ 1607574 w 2706329"/>
              <a:gd name="connsiteY45" fmla="*/ 862781 h 973393"/>
              <a:gd name="connsiteX46" fmla="*/ 1651819 w 2706329"/>
              <a:gd name="connsiteY46" fmla="*/ 884903 h 973393"/>
              <a:gd name="connsiteX47" fmla="*/ 1659193 w 2706329"/>
              <a:gd name="connsiteY47" fmla="*/ 907026 h 973393"/>
              <a:gd name="connsiteX48" fmla="*/ 1710813 w 2706329"/>
              <a:gd name="connsiteY48" fmla="*/ 929148 h 973393"/>
              <a:gd name="connsiteX49" fmla="*/ 1725561 w 2706329"/>
              <a:gd name="connsiteY49" fmla="*/ 943897 h 973393"/>
              <a:gd name="connsiteX50" fmla="*/ 1755058 w 2706329"/>
              <a:gd name="connsiteY50" fmla="*/ 951271 h 973393"/>
              <a:gd name="connsiteX51" fmla="*/ 1799303 w 2706329"/>
              <a:gd name="connsiteY51" fmla="*/ 966019 h 973393"/>
              <a:gd name="connsiteX52" fmla="*/ 1821426 w 2706329"/>
              <a:gd name="connsiteY52" fmla="*/ 973393 h 973393"/>
              <a:gd name="connsiteX53" fmla="*/ 1924664 w 2706329"/>
              <a:gd name="connsiteY53" fmla="*/ 966019 h 973393"/>
              <a:gd name="connsiteX54" fmla="*/ 1932038 w 2706329"/>
              <a:gd name="connsiteY54" fmla="*/ 943897 h 973393"/>
              <a:gd name="connsiteX55" fmla="*/ 1968909 w 2706329"/>
              <a:gd name="connsiteY55" fmla="*/ 914400 h 973393"/>
              <a:gd name="connsiteX56" fmla="*/ 1983658 w 2706329"/>
              <a:gd name="connsiteY56" fmla="*/ 892277 h 973393"/>
              <a:gd name="connsiteX57" fmla="*/ 1998406 w 2706329"/>
              <a:gd name="connsiteY57" fmla="*/ 848032 h 973393"/>
              <a:gd name="connsiteX58" fmla="*/ 2050026 w 2706329"/>
              <a:gd name="connsiteY58" fmla="*/ 833284 h 973393"/>
              <a:gd name="connsiteX59" fmla="*/ 2064774 w 2706329"/>
              <a:gd name="connsiteY59" fmla="*/ 818535 h 973393"/>
              <a:gd name="connsiteX60" fmla="*/ 2079522 w 2706329"/>
              <a:gd name="connsiteY60" fmla="*/ 774290 h 973393"/>
              <a:gd name="connsiteX61" fmla="*/ 2086897 w 2706329"/>
              <a:gd name="connsiteY61" fmla="*/ 752168 h 973393"/>
              <a:gd name="connsiteX62" fmla="*/ 2131142 w 2706329"/>
              <a:gd name="connsiteY62" fmla="*/ 693174 h 973393"/>
              <a:gd name="connsiteX63" fmla="*/ 2160638 w 2706329"/>
              <a:gd name="connsiteY63" fmla="*/ 678426 h 973393"/>
              <a:gd name="connsiteX64" fmla="*/ 2175387 w 2706329"/>
              <a:gd name="connsiteY64" fmla="*/ 656303 h 973393"/>
              <a:gd name="connsiteX65" fmla="*/ 2197509 w 2706329"/>
              <a:gd name="connsiteY65" fmla="*/ 634181 h 973393"/>
              <a:gd name="connsiteX66" fmla="*/ 2227006 w 2706329"/>
              <a:gd name="connsiteY66" fmla="*/ 560439 h 973393"/>
              <a:gd name="connsiteX67" fmla="*/ 2271251 w 2706329"/>
              <a:gd name="connsiteY67" fmla="*/ 530942 h 973393"/>
              <a:gd name="connsiteX68" fmla="*/ 2322871 w 2706329"/>
              <a:gd name="connsiteY68" fmla="*/ 508819 h 973393"/>
              <a:gd name="connsiteX69" fmla="*/ 2352367 w 2706329"/>
              <a:gd name="connsiteY69" fmla="*/ 494071 h 973393"/>
              <a:gd name="connsiteX70" fmla="*/ 2374490 w 2706329"/>
              <a:gd name="connsiteY70" fmla="*/ 479323 h 973393"/>
              <a:gd name="connsiteX71" fmla="*/ 2433484 w 2706329"/>
              <a:gd name="connsiteY71" fmla="*/ 449826 h 973393"/>
              <a:gd name="connsiteX72" fmla="*/ 2462980 w 2706329"/>
              <a:gd name="connsiteY72" fmla="*/ 412955 h 973393"/>
              <a:gd name="connsiteX73" fmla="*/ 2507226 w 2706329"/>
              <a:gd name="connsiteY73" fmla="*/ 390832 h 973393"/>
              <a:gd name="connsiteX74" fmla="*/ 2558845 w 2706329"/>
              <a:gd name="connsiteY74" fmla="*/ 361335 h 973393"/>
              <a:gd name="connsiteX75" fmla="*/ 2603090 w 2706329"/>
              <a:gd name="connsiteY75" fmla="*/ 331839 h 973393"/>
              <a:gd name="connsiteX76" fmla="*/ 2632587 w 2706329"/>
              <a:gd name="connsiteY76" fmla="*/ 317090 h 973393"/>
              <a:gd name="connsiteX77" fmla="*/ 2676832 w 2706329"/>
              <a:gd name="connsiteY77" fmla="*/ 294968 h 973393"/>
              <a:gd name="connsiteX78" fmla="*/ 2706329 w 2706329"/>
              <a:gd name="connsiteY78" fmla="*/ 287593 h 9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06329" h="973393">
                <a:moveTo>
                  <a:pt x="0" y="0"/>
                </a:moveTo>
                <a:cubicBezTo>
                  <a:pt x="22122" y="2458"/>
                  <a:pt x="44541" y="3009"/>
                  <a:pt x="66367" y="7374"/>
                </a:cubicBezTo>
                <a:cubicBezTo>
                  <a:pt x="81612" y="10423"/>
                  <a:pt x="95864" y="17207"/>
                  <a:pt x="110613" y="22123"/>
                </a:cubicBezTo>
                <a:lnTo>
                  <a:pt x="154858" y="36871"/>
                </a:lnTo>
                <a:cubicBezTo>
                  <a:pt x="164690" y="39329"/>
                  <a:pt x="174610" y="41461"/>
                  <a:pt x="184355" y="44245"/>
                </a:cubicBezTo>
                <a:cubicBezTo>
                  <a:pt x="191829" y="46380"/>
                  <a:pt x="198978" y="49574"/>
                  <a:pt x="206477" y="51619"/>
                </a:cubicBezTo>
                <a:cubicBezTo>
                  <a:pt x="226033" y="56952"/>
                  <a:pt x="245806" y="61452"/>
                  <a:pt x="265471" y="66368"/>
                </a:cubicBezTo>
                <a:cubicBezTo>
                  <a:pt x="275303" y="68826"/>
                  <a:pt x="285352" y="70537"/>
                  <a:pt x="294967" y="73742"/>
                </a:cubicBezTo>
                <a:lnTo>
                  <a:pt x="361335" y="95864"/>
                </a:lnTo>
                <a:cubicBezTo>
                  <a:pt x="368709" y="98322"/>
                  <a:pt x="375917" y="101354"/>
                  <a:pt x="383458" y="103239"/>
                </a:cubicBezTo>
                <a:cubicBezTo>
                  <a:pt x="393290" y="105697"/>
                  <a:pt x="403247" y="107701"/>
                  <a:pt x="412955" y="110613"/>
                </a:cubicBezTo>
                <a:cubicBezTo>
                  <a:pt x="427845" y="115080"/>
                  <a:pt x="457200" y="125361"/>
                  <a:pt x="457200" y="125361"/>
                </a:cubicBezTo>
                <a:cubicBezTo>
                  <a:pt x="503934" y="156519"/>
                  <a:pt x="450641" y="125584"/>
                  <a:pt x="530942" y="147484"/>
                </a:cubicBezTo>
                <a:cubicBezTo>
                  <a:pt x="541547" y="150376"/>
                  <a:pt x="549909" y="159073"/>
                  <a:pt x="560438" y="162232"/>
                </a:cubicBezTo>
                <a:cubicBezTo>
                  <a:pt x="574760" y="166528"/>
                  <a:pt x="589935" y="167148"/>
                  <a:pt x="604684" y="169606"/>
                </a:cubicBezTo>
                <a:cubicBezTo>
                  <a:pt x="614516" y="174522"/>
                  <a:pt x="624636" y="178901"/>
                  <a:pt x="634180" y="184355"/>
                </a:cubicBezTo>
                <a:cubicBezTo>
                  <a:pt x="641875" y="188752"/>
                  <a:pt x="648376" y="195140"/>
                  <a:pt x="656303" y="199103"/>
                </a:cubicBezTo>
                <a:cubicBezTo>
                  <a:pt x="663256" y="202579"/>
                  <a:pt x="671281" y="203415"/>
                  <a:pt x="678426" y="206477"/>
                </a:cubicBezTo>
                <a:cubicBezTo>
                  <a:pt x="742212" y="233815"/>
                  <a:pt x="678162" y="211307"/>
                  <a:pt x="730045" y="228600"/>
                </a:cubicBezTo>
                <a:cubicBezTo>
                  <a:pt x="737419" y="233516"/>
                  <a:pt x="744240" y="239385"/>
                  <a:pt x="752167" y="243348"/>
                </a:cubicBezTo>
                <a:cubicBezTo>
                  <a:pt x="763959" y="249244"/>
                  <a:pt x="792754" y="254945"/>
                  <a:pt x="803787" y="258097"/>
                </a:cubicBezTo>
                <a:cubicBezTo>
                  <a:pt x="811261" y="260232"/>
                  <a:pt x="818535" y="263013"/>
                  <a:pt x="825909" y="265471"/>
                </a:cubicBezTo>
                <a:cubicBezTo>
                  <a:pt x="855284" y="309530"/>
                  <a:pt x="823204" y="271222"/>
                  <a:pt x="862780" y="294968"/>
                </a:cubicBezTo>
                <a:cubicBezTo>
                  <a:pt x="876480" y="303188"/>
                  <a:pt x="882998" y="320241"/>
                  <a:pt x="892277" y="331839"/>
                </a:cubicBezTo>
                <a:cubicBezTo>
                  <a:pt x="896620" y="337268"/>
                  <a:pt x="901464" y="342416"/>
                  <a:pt x="907026" y="346587"/>
                </a:cubicBezTo>
                <a:cubicBezTo>
                  <a:pt x="921206" y="357222"/>
                  <a:pt x="951271" y="376084"/>
                  <a:pt x="951271" y="376084"/>
                </a:cubicBezTo>
                <a:cubicBezTo>
                  <a:pt x="962250" y="420001"/>
                  <a:pt x="948939" y="394868"/>
                  <a:pt x="980767" y="420329"/>
                </a:cubicBezTo>
                <a:cubicBezTo>
                  <a:pt x="986196" y="424672"/>
                  <a:pt x="989297" y="431968"/>
                  <a:pt x="995516" y="435077"/>
                </a:cubicBezTo>
                <a:cubicBezTo>
                  <a:pt x="1009421" y="442029"/>
                  <a:pt x="1026826" y="441203"/>
                  <a:pt x="1039761" y="449826"/>
                </a:cubicBezTo>
                <a:cubicBezTo>
                  <a:pt x="1103651" y="492417"/>
                  <a:pt x="1001776" y="425824"/>
                  <a:pt x="1106129" y="486697"/>
                </a:cubicBezTo>
                <a:cubicBezTo>
                  <a:pt x="1121440" y="495628"/>
                  <a:pt x="1135626" y="506361"/>
                  <a:pt x="1150374" y="516193"/>
                </a:cubicBezTo>
                <a:lnTo>
                  <a:pt x="1194619" y="545690"/>
                </a:lnTo>
                <a:cubicBezTo>
                  <a:pt x="1201993" y="550606"/>
                  <a:pt x="1208334" y="557636"/>
                  <a:pt x="1216742" y="560439"/>
                </a:cubicBezTo>
                <a:lnTo>
                  <a:pt x="1238864" y="567813"/>
                </a:lnTo>
                <a:cubicBezTo>
                  <a:pt x="1251154" y="577645"/>
                  <a:pt x="1263143" y="587866"/>
                  <a:pt x="1275735" y="597310"/>
                </a:cubicBezTo>
                <a:cubicBezTo>
                  <a:pt x="1282825" y="602628"/>
                  <a:pt x="1291591" y="605791"/>
                  <a:pt x="1297858" y="612058"/>
                </a:cubicBezTo>
                <a:cubicBezTo>
                  <a:pt x="1304125" y="618325"/>
                  <a:pt x="1307069" y="627260"/>
                  <a:pt x="1312606" y="634181"/>
                </a:cubicBezTo>
                <a:cubicBezTo>
                  <a:pt x="1316949" y="639610"/>
                  <a:pt x="1323012" y="643500"/>
                  <a:pt x="1327355" y="648929"/>
                </a:cubicBezTo>
                <a:cubicBezTo>
                  <a:pt x="1332892" y="655850"/>
                  <a:pt x="1335182" y="665515"/>
                  <a:pt x="1342103" y="671052"/>
                </a:cubicBezTo>
                <a:cubicBezTo>
                  <a:pt x="1348173" y="675908"/>
                  <a:pt x="1356852" y="675968"/>
                  <a:pt x="1364226" y="678426"/>
                </a:cubicBezTo>
                <a:cubicBezTo>
                  <a:pt x="1371600" y="683342"/>
                  <a:pt x="1380081" y="686907"/>
                  <a:pt x="1386348" y="693174"/>
                </a:cubicBezTo>
                <a:cubicBezTo>
                  <a:pt x="1425320" y="732146"/>
                  <a:pt x="1366235" y="704349"/>
                  <a:pt x="1437967" y="752168"/>
                </a:cubicBezTo>
                <a:cubicBezTo>
                  <a:pt x="1452716" y="762000"/>
                  <a:pt x="1466359" y="773737"/>
                  <a:pt x="1482213" y="781664"/>
                </a:cubicBezTo>
                <a:cubicBezTo>
                  <a:pt x="1492045" y="786580"/>
                  <a:pt x="1502563" y="790315"/>
                  <a:pt x="1511709" y="796413"/>
                </a:cubicBezTo>
                <a:cubicBezTo>
                  <a:pt x="1552195" y="823404"/>
                  <a:pt x="1497234" y="801420"/>
                  <a:pt x="1548580" y="818535"/>
                </a:cubicBezTo>
                <a:cubicBezTo>
                  <a:pt x="1575862" y="845817"/>
                  <a:pt x="1557546" y="829429"/>
                  <a:pt x="1607574" y="862781"/>
                </a:cubicBezTo>
                <a:cubicBezTo>
                  <a:pt x="1636162" y="881840"/>
                  <a:pt x="1621291" y="874727"/>
                  <a:pt x="1651819" y="884903"/>
                </a:cubicBezTo>
                <a:cubicBezTo>
                  <a:pt x="1654277" y="892277"/>
                  <a:pt x="1653697" y="901530"/>
                  <a:pt x="1659193" y="907026"/>
                </a:cubicBezTo>
                <a:cubicBezTo>
                  <a:pt x="1668305" y="916138"/>
                  <a:pt x="1697592" y="924741"/>
                  <a:pt x="1710813" y="929148"/>
                </a:cubicBezTo>
                <a:cubicBezTo>
                  <a:pt x="1715729" y="934064"/>
                  <a:pt x="1719343" y="940788"/>
                  <a:pt x="1725561" y="943897"/>
                </a:cubicBezTo>
                <a:cubicBezTo>
                  <a:pt x="1734626" y="948430"/>
                  <a:pt x="1745350" y="948359"/>
                  <a:pt x="1755058" y="951271"/>
                </a:cubicBezTo>
                <a:cubicBezTo>
                  <a:pt x="1769948" y="955738"/>
                  <a:pt x="1784555" y="961103"/>
                  <a:pt x="1799303" y="966019"/>
                </a:cubicBezTo>
                <a:lnTo>
                  <a:pt x="1821426" y="973393"/>
                </a:lnTo>
                <a:cubicBezTo>
                  <a:pt x="1855839" y="970935"/>
                  <a:pt x="1891329" y="974908"/>
                  <a:pt x="1924664" y="966019"/>
                </a:cubicBezTo>
                <a:cubicBezTo>
                  <a:pt x="1932174" y="964016"/>
                  <a:pt x="1928039" y="950562"/>
                  <a:pt x="1932038" y="943897"/>
                </a:cubicBezTo>
                <a:cubicBezTo>
                  <a:pt x="1939043" y="932221"/>
                  <a:pt x="1958860" y="921099"/>
                  <a:pt x="1968909" y="914400"/>
                </a:cubicBezTo>
                <a:cubicBezTo>
                  <a:pt x="1973825" y="907026"/>
                  <a:pt x="1980058" y="900376"/>
                  <a:pt x="1983658" y="892277"/>
                </a:cubicBezTo>
                <a:cubicBezTo>
                  <a:pt x="1989972" y="878071"/>
                  <a:pt x="1983658" y="852948"/>
                  <a:pt x="1998406" y="848032"/>
                </a:cubicBezTo>
                <a:cubicBezTo>
                  <a:pt x="2030144" y="837453"/>
                  <a:pt x="2012988" y="842543"/>
                  <a:pt x="2050026" y="833284"/>
                </a:cubicBezTo>
                <a:cubicBezTo>
                  <a:pt x="2054942" y="828368"/>
                  <a:pt x="2061665" y="824754"/>
                  <a:pt x="2064774" y="818535"/>
                </a:cubicBezTo>
                <a:cubicBezTo>
                  <a:pt x="2071726" y="804630"/>
                  <a:pt x="2074606" y="789038"/>
                  <a:pt x="2079522" y="774290"/>
                </a:cubicBezTo>
                <a:cubicBezTo>
                  <a:pt x="2081980" y="766916"/>
                  <a:pt x="2082585" y="758636"/>
                  <a:pt x="2086897" y="752168"/>
                </a:cubicBezTo>
                <a:cubicBezTo>
                  <a:pt x="2092430" y="743869"/>
                  <a:pt x="2114772" y="704088"/>
                  <a:pt x="2131142" y="693174"/>
                </a:cubicBezTo>
                <a:cubicBezTo>
                  <a:pt x="2140288" y="687076"/>
                  <a:pt x="2150806" y="683342"/>
                  <a:pt x="2160638" y="678426"/>
                </a:cubicBezTo>
                <a:cubicBezTo>
                  <a:pt x="2165554" y="671052"/>
                  <a:pt x="2169713" y="663112"/>
                  <a:pt x="2175387" y="656303"/>
                </a:cubicBezTo>
                <a:cubicBezTo>
                  <a:pt x="2182063" y="648292"/>
                  <a:pt x="2192445" y="643297"/>
                  <a:pt x="2197509" y="634181"/>
                </a:cubicBezTo>
                <a:cubicBezTo>
                  <a:pt x="2237476" y="562240"/>
                  <a:pt x="2189932" y="616049"/>
                  <a:pt x="2227006" y="560439"/>
                </a:cubicBezTo>
                <a:cubicBezTo>
                  <a:pt x="2239139" y="542240"/>
                  <a:pt x="2251962" y="541965"/>
                  <a:pt x="2271251" y="530942"/>
                </a:cubicBezTo>
                <a:cubicBezTo>
                  <a:pt x="2310860" y="508308"/>
                  <a:pt x="2274423" y="520931"/>
                  <a:pt x="2322871" y="508819"/>
                </a:cubicBezTo>
                <a:cubicBezTo>
                  <a:pt x="2332703" y="503903"/>
                  <a:pt x="2342823" y="499525"/>
                  <a:pt x="2352367" y="494071"/>
                </a:cubicBezTo>
                <a:cubicBezTo>
                  <a:pt x="2360062" y="489674"/>
                  <a:pt x="2366563" y="483287"/>
                  <a:pt x="2374490" y="479323"/>
                </a:cubicBezTo>
                <a:cubicBezTo>
                  <a:pt x="2412618" y="460259"/>
                  <a:pt x="2405015" y="472602"/>
                  <a:pt x="2433484" y="449826"/>
                </a:cubicBezTo>
                <a:cubicBezTo>
                  <a:pt x="2469966" y="420640"/>
                  <a:pt x="2424659" y="451276"/>
                  <a:pt x="2462980" y="412955"/>
                </a:cubicBezTo>
                <a:cubicBezTo>
                  <a:pt x="2477276" y="398659"/>
                  <a:pt x="2489232" y="396830"/>
                  <a:pt x="2507226" y="390832"/>
                </a:cubicBezTo>
                <a:cubicBezTo>
                  <a:pt x="2536770" y="346516"/>
                  <a:pt x="2502191" y="387087"/>
                  <a:pt x="2558845" y="361335"/>
                </a:cubicBezTo>
                <a:cubicBezTo>
                  <a:pt x="2574981" y="354000"/>
                  <a:pt x="2587236" y="339766"/>
                  <a:pt x="2603090" y="331839"/>
                </a:cubicBezTo>
                <a:cubicBezTo>
                  <a:pt x="2612922" y="326923"/>
                  <a:pt x="2623042" y="322544"/>
                  <a:pt x="2632587" y="317090"/>
                </a:cubicBezTo>
                <a:cubicBezTo>
                  <a:pt x="2664907" y="298621"/>
                  <a:pt x="2643029" y="304626"/>
                  <a:pt x="2676832" y="294968"/>
                </a:cubicBezTo>
                <a:cubicBezTo>
                  <a:pt x="2686577" y="292184"/>
                  <a:pt x="2706329" y="287593"/>
                  <a:pt x="2706329" y="28759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Freeform 121"/>
          <p:cNvSpPr/>
          <p:nvPr/>
        </p:nvSpPr>
        <p:spPr>
          <a:xfrm>
            <a:off x="3480619" y="5243052"/>
            <a:ext cx="2735826" cy="877529"/>
          </a:xfrm>
          <a:custGeom>
            <a:avLst/>
            <a:gdLst>
              <a:gd name="connsiteX0" fmla="*/ 0 w 2735826"/>
              <a:gd name="connsiteY0" fmla="*/ 0 h 877529"/>
              <a:gd name="connsiteX1" fmla="*/ 110613 w 2735826"/>
              <a:gd name="connsiteY1" fmla="*/ 22122 h 877529"/>
              <a:gd name="connsiteX2" fmla="*/ 176981 w 2735826"/>
              <a:gd name="connsiteY2" fmla="*/ 36871 h 877529"/>
              <a:gd name="connsiteX3" fmla="*/ 199104 w 2735826"/>
              <a:gd name="connsiteY3" fmla="*/ 44245 h 877529"/>
              <a:gd name="connsiteX4" fmla="*/ 228600 w 2735826"/>
              <a:gd name="connsiteY4" fmla="*/ 51619 h 877529"/>
              <a:gd name="connsiteX5" fmla="*/ 250723 w 2735826"/>
              <a:gd name="connsiteY5" fmla="*/ 58993 h 877529"/>
              <a:gd name="connsiteX6" fmla="*/ 302342 w 2735826"/>
              <a:gd name="connsiteY6" fmla="*/ 73742 h 877529"/>
              <a:gd name="connsiteX7" fmla="*/ 331839 w 2735826"/>
              <a:gd name="connsiteY7" fmla="*/ 88490 h 877529"/>
              <a:gd name="connsiteX8" fmla="*/ 376084 w 2735826"/>
              <a:gd name="connsiteY8" fmla="*/ 103238 h 877529"/>
              <a:gd name="connsiteX9" fmla="*/ 398207 w 2735826"/>
              <a:gd name="connsiteY9" fmla="*/ 117987 h 877529"/>
              <a:gd name="connsiteX10" fmla="*/ 449826 w 2735826"/>
              <a:gd name="connsiteY10" fmla="*/ 140109 h 877529"/>
              <a:gd name="connsiteX11" fmla="*/ 508820 w 2735826"/>
              <a:gd name="connsiteY11" fmla="*/ 169606 h 877529"/>
              <a:gd name="connsiteX12" fmla="*/ 567813 w 2735826"/>
              <a:gd name="connsiteY12" fmla="*/ 199103 h 877529"/>
              <a:gd name="connsiteX13" fmla="*/ 626807 w 2735826"/>
              <a:gd name="connsiteY13" fmla="*/ 228600 h 877529"/>
              <a:gd name="connsiteX14" fmla="*/ 656304 w 2735826"/>
              <a:gd name="connsiteY14" fmla="*/ 243348 h 877529"/>
              <a:gd name="connsiteX15" fmla="*/ 685800 w 2735826"/>
              <a:gd name="connsiteY15" fmla="*/ 258096 h 877529"/>
              <a:gd name="connsiteX16" fmla="*/ 759542 w 2735826"/>
              <a:gd name="connsiteY16" fmla="*/ 287593 h 877529"/>
              <a:gd name="connsiteX17" fmla="*/ 803787 w 2735826"/>
              <a:gd name="connsiteY17" fmla="*/ 317090 h 877529"/>
              <a:gd name="connsiteX18" fmla="*/ 818536 w 2735826"/>
              <a:gd name="connsiteY18" fmla="*/ 331838 h 877529"/>
              <a:gd name="connsiteX19" fmla="*/ 848033 w 2735826"/>
              <a:gd name="connsiteY19" fmla="*/ 346587 h 877529"/>
              <a:gd name="connsiteX20" fmla="*/ 884904 w 2735826"/>
              <a:gd name="connsiteY20" fmla="*/ 368709 h 877529"/>
              <a:gd name="connsiteX21" fmla="*/ 899652 w 2735826"/>
              <a:gd name="connsiteY21" fmla="*/ 383458 h 877529"/>
              <a:gd name="connsiteX22" fmla="*/ 943897 w 2735826"/>
              <a:gd name="connsiteY22" fmla="*/ 390832 h 877529"/>
              <a:gd name="connsiteX23" fmla="*/ 980768 w 2735826"/>
              <a:gd name="connsiteY23" fmla="*/ 405580 h 877529"/>
              <a:gd name="connsiteX24" fmla="*/ 1025013 w 2735826"/>
              <a:gd name="connsiteY24" fmla="*/ 412954 h 877529"/>
              <a:gd name="connsiteX25" fmla="*/ 1069258 w 2735826"/>
              <a:gd name="connsiteY25" fmla="*/ 442451 h 877529"/>
              <a:gd name="connsiteX26" fmla="*/ 1106129 w 2735826"/>
              <a:gd name="connsiteY26" fmla="*/ 479322 h 877529"/>
              <a:gd name="connsiteX27" fmla="*/ 1135626 w 2735826"/>
              <a:gd name="connsiteY27" fmla="*/ 486696 h 877529"/>
              <a:gd name="connsiteX28" fmla="*/ 1165123 w 2735826"/>
              <a:gd name="connsiteY28" fmla="*/ 501445 h 877529"/>
              <a:gd name="connsiteX29" fmla="*/ 1187246 w 2735826"/>
              <a:gd name="connsiteY29" fmla="*/ 523567 h 877529"/>
              <a:gd name="connsiteX30" fmla="*/ 1216742 w 2735826"/>
              <a:gd name="connsiteY30" fmla="*/ 545690 h 877529"/>
              <a:gd name="connsiteX31" fmla="*/ 1260987 w 2735826"/>
              <a:gd name="connsiteY31" fmla="*/ 575187 h 877529"/>
              <a:gd name="connsiteX32" fmla="*/ 1305233 w 2735826"/>
              <a:gd name="connsiteY32" fmla="*/ 612058 h 877529"/>
              <a:gd name="connsiteX33" fmla="*/ 1334729 w 2735826"/>
              <a:gd name="connsiteY33" fmla="*/ 626806 h 877529"/>
              <a:gd name="connsiteX34" fmla="*/ 1378975 w 2735826"/>
              <a:gd name="connsiteY34" fmla="*/ 648929 h 877529"/>
              <a:gd name="connsiteX35" fmla="*/ 1467465 w 2735826"/>
              <a:gd name="connsiteY35" fmla="*/ 693174 h 877529"/>
              <a:gd name="connsiteX36" fmla="*/ 1519084 w 2735826"/>
              <a:gd name="connsiteY36" fmla="*/ 730045 h 877529"/>
              <a:gd name="connsiteX37" fmla="*/ 1548581 w 2735826"/>
              <a:gd name="connsiteY37" fmla="*/ 744793 h 877529"/>
              <a:gd name="connsiteX38" fmla="*/ 1563329 w 2735826"/>
              <a:gd name="connsiteY38" fmla="*/ 759542 h 877529"/>
              <a:gd name="connsiteX39" fmla="*/ 1585452 w 2735826"/>
              <a:gd name="connsiteY39" fmla="*/ 766916 h 877529"/>
              <a:gd name="connsiteX40" fmla="*/ 1607575 w 2735826"/>
              <a:gd name="connsiteY40" fmla="*/ 781664 h 877529"/>
              <a:gd name="connsiteX41" fmla="*/ 1644446 w 2735826"/>
              <a:gd name="connsiteY41" fmla="*/ 818535 h 877529"/>
              <a:gd name="connsiteX42" fmla="*/ 1688691 w 2735826"/>
              <a:gd name="connsiteY42" fmla="*/ 833283 h 877529"/>
              <a:gd name="connsiteX43" fmla="*/ 1703439 w 2735826"/>
              <a:gd name="connsiteY43" fmla="*/ 848032 h 877529"/>
              <a:gd name="connsiteX44" fmla="*/ 1769807 w 2735826"/>
              <a:gd name="connsiteY44" fmla="*/ 862780 h 877529"/>
              <a:gd name="connsiteX45" fmla="*/ 1902542 w 2735826"/>
              <a:gd name="connsiteY45" fmla="*/ 877529 h 877529"/>
              <a:gd name="connsiteX46" fmla="*/ 1968910 w 2735826"/>
              <a:gd name="connsiteY46" fmla="*/ 870154 h 877529"/>
              <a:gd name="connsiteX47" fmla="*/ 2013155 w 2735826"/>
              <a:gd name="connsiteY47" fmla="*/ 855406 h 877529"/>
              <a:gd name="connsiteX48" fmla="*/ 2079523 w 2735826"/>
              <a:gd name="connsiteY48" fmla="*/ 796413 h 877529"/>
              <a:gd name="connsiteX49" fmla="*/ 2109020 w 2735826"/>
              <a:gd name="connsiteY49" fmla="*/ 766916 h 877529"/>
              <a:gd name="connsiteX50" fmla="*/ 2123768 w 2735826"/>
              <a:gd name="connsiteY50" fmla="*/ 752167 h 877529"/>
              <a:gd name="connsiteX51" fmla="*/ 2145891 w 2735826"/>
              <a:gd name="connsiteY51" fmla="*/ 737419 h 877529"/>
              <a:gd name="connsiteX52" fmla="*/ 2182762 w 2735826"/>
              <a:gd name="connsiteY52" fmla="*/ 693174 h 877529"/>
              <a:gd name="connsiteX53" fmla="*/ 2227007 w 2735826"/>
              <a:gd name="connsiteY53" fmla="*/ 678425 h 877529"/>
              <a:gd name="connsiteX54" fmla="*/ 2278626 w 2735826"/>
              <a:gd name="connsiteY54" fmla="*/ 619432 h 877529"/>
              <a:gd name="connsiteX55" fmla="*/ 2322871 w 2735826"/>
              <a:gd name="connsiteY55" fmla="*/ 582561 h 877529"/>
              <a:gd name="connsiteX56" fmla="*/ 2367116 w 2735826"/>
              <a:gd name="connsiteY56" fmla="*/ 567813 h 877529"/>
              <a:gd name="connsiteX57" fmla="*/ 2403987 w 2735826"/>
              <a:gd name="connsiteY57" fmla="*/ 553064 h 877529"/>
              <a:gd name="connsiteX58" fmla="*/ 2470355 w 2735826"/>
              <a:gd name="connsiteY58" fmla="*/ 530942 h 877529"/>
              <a:gd name="connsiteX59" fmla="*/ 2514600 w 2735826"/>
              <a:gd name="connsiteY59" fmla="*/ 508819 h 877529"/>
              <a:gd name="connsiteX60" fmla="*/ 2536723 w 2735826"/>
              <a:gd name="connsiteY60" fmla="*/ 501445 h 877529"/>
              <a:gd name="connsiteX61" fmla="*/ 2580968 w 2735826"/>
              <a:gd name="connsiteY61" fmla="*/ 471948 h 877529"/>
              <a:gd name="connsiteX62" fmla="*/ 2625213 w 2735826"/>
              <a:gd name="connsiteY62" fmla="*/ 449825 h 877529"/>
              <a:gd name="connsiteX63" fmla="*/ 2691581 w 2735826"/>
              <a:gd name="connsiteY63" fmla="*/ 442451 h 877529"/>
              <a:gd name="connsiteX64" fmla="*/ 2735826 w 2735826"/>
              <a:gd name="connsiteY64" fmla="*/ 442451 h 87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735826" h="877529">
                <a:moveTo>
                  <a:pt x="0" y="0"/>
                </a:moveTo>
                <a:cubicBezTo>
                  <a:pt x="128603" y="18371"/>
                  <a:pt x="-31617" y="-6323"/>
                  <a:pt x="110613" y="22122"/>
                </a:cubicBezTo>
                <a:cubicBezTo>
                  <a:pt x="135971" y="27193"/>
                  <a:pt x="152670" y="29925"/>
                  <a:pt x="176981" y="36871"/>
                </a:cubicBezTo>
                <a:cubicBezTo>
                  <a:pt x="184455" y="39007"/>
                  <a:pt x="191630" y="42110"/>
                  <a:pt x="199104" y="44245"/>
                </a:cubicBezTo>
                <a:cubicBezTo>
                  <a:pt x="208849" y="47029"/>
                  <a:pt x="218855" y="48835"/>
                  <a:pt x="228600" y="51619"/>
                </a:cubicBezTo>
                <a:cubicBezTo>
                  <a:pt x="236074" y="53754"/>
                  <a:pt x="243249" y="56858"/>
                  <a:pt x="250723" y="58993"/>
                </a:cubicBezTo>
                <a:cubicBezTo>
                  <a:pt x="269446" y="64342"/>
                  <a:pt x="284652" y="66161"/>
                  <a:pt x="302342" y="73742"/>
                </a:cubicBezTo>
                <a:cubicBezTo>
                  <a:pt x="312446" y="78072"/>
                  <a:pt x="321632" y="84407"/>
                  <a:pt x="331839" y="88490"/>
                </a:cubicBezTo>
                <a:cubicBezTo>
                  <a:pt x="346273" y="94264"/>
                  <a:pt x="376084" y="103238"/>
                  <a:pt x="376084" y="103238"/>
                </a:cubicBezTo>
                <a:cubicBezTo>
                  <a:pt x="383458" y="108154"/>
                  <a:pt x="390280" y="114023"/>
                  <a:pt x="398207" y="117987"/>
                </a:cubicBezTo>
                <a:cubicBezTo>
                  <a:pt x="448388" y="143078"/>
                  <a:pt x="388443" y="101745"/>
                  <a:pt x="449826" y="140109"/>
                </a:cubicBezTo>
                <a:cubicBezTo>
                  <a:pt x="499967" y="171447"/>
                  <a:pt x="457062" y="156667"/>
                  <a:pt x="508820" y="169606"/>
                </a:cubicBezTo>
                <a:cubicBezTo>
                  <a:pt x="571536" y="216645"/>
                  <a:pt x="505684" y="173216"/>
                  <a:pt x="567813" y="199103"/>
                </a:cubicBezTo>
                <a:cubicBezTo>
                  <a:pt x="588108" y="207559"/>
                  <a:pt x="607142" y="218768"/>
                  <a:pt x="626807" y="228600"/>
                </a:cubicBezTo>
                <a:lnTo>
                  <a:pt x="656304" y="243348"/>
                </a:lnTo>
                <a:cubicBezTo>
                  <a:pt x="666136" y="248264"/>
                  <a:pt x="675594" y="254013"/>
                  <a:pt x="685800" y="258096"/>
                </a:cubicBezTo>
                <a:lnTo>
                  <a:pt x="759542" y="287593"/>
                </a:lnTo>
                <a:cubicBezTo>
                  <a:pt x="793357" y="321408"/>
                  <a:pt x="750217" y="281378"/>
                  <a:pt x="803787" y="317090"/>
                </a:cubicBezTo>
                <a:cubicBezTo>
                  <a:pt x="809572" y="320946"/>
                  <a:pt x="812751" y="327981"/>
                  <a:pt x="818536" y="331838"/>
                </a:cubicBezTo>
                <a:cubicBezTo>
                  <a:pt x="827683" y="337936"/>
                  <a:pt x="838423" y="341248"/>
                  <a:pt x="848033" y="346587"/>
                </a:cubicBezTo>
                <a:cubicBezTo>
                  <a:pt x="860562" y="353548"/>
                  <a:pt x="873241" y="360378"/>
                  <a:pt x="884904" y="368709"/>
                </a:cubicBezTo>
                <a:cubicBezTo>
                  <a:pt x="890561" y="372750"/>
                  <a:pt x="893142" y="381017"/>
                  <a:pt x="899652" y="383458"/>
                </a:cubicBezTo>
                <a:cubicBezTo>
                  <a:pt x="913652" y="388708"/>
                  <a:pt x="929149" y="388374"/>
                  <a:pt x="943897" y="390832"/>
                </a:cubicBezTo>
                <a:cubicBezTo>
                  <a:pt x="956187" y="395748"/>
                  <a:pt x="967997" y="402097"/>
                  <a:pt x="980768" y="405580"/>
                </a:cubicBezTo>
                <a:cubicBezTo>
                  <a:pt x="995193" y="409514"/>
                  <a:pt x="1011211" y="407203"/>
                  <a:pt x="1025013" y="412954"/>
                </a:cubicBezTo>
                <a:cubicBezTo>
                  <a:pt x="1041375" y="419771"/>
                  <a:pt x="1056724" y="429917"/>
                  <a:pt x="1069258" y="442451"/>
                </a:cubicBezTo>
                <a:cubicBezTo>
                  <a:pt x="1081548" y="454741"/>
                  <a:pt x="1089267" y="475107"/>
                  <a:pt x="1106129" y="479322"/>
                </a:cubicBezTo>
                <a:lnTo>
                  <a:pt x="1135626" y="486696"/>
                </a:lnTo>
                <a:cubicBezTo>
                  <a:pt x="1145458" y="491612"/>
                  <a:pt x="1156178" y="495056"/>
                  <a:pt x="1165123" y="501445"/>
                </a:cubicBezTo>
                <a:cubicBezTo>
                  <a:pt x="1173609" y="507506"/>
                  <a:pt x="1179328" y="516780"/>
                  <a:pt x="1187246" y="523567"/>
                </a:cubicBezTo>
                <a:cubicBezTo>
                  <a:pt x="1196577" y="531565"/>
                  <a:pt x="1206674" y="538642"/>
                  <a:pt x="1216742" y="545690"/>
                </a:cubicBezTo>
                <a:cubicBezTo>
                  <a:pt x="1231263" y="555855"/>
                  <a:pt x="1248453" y="562654"/>
                  <a:pt x="1260987" y="575187"/>
                </a:cubicBezTo>
                <a:cubicBezTo>
                  <a:pt x="1277815" y="592014"/>
                  <a:pt x="1281863" y="597452"/>
                  <a:pt x="1305233" y="612058"/>
                </a:cubicBezTo>
                <a:cubicBezTo>
                  <a:pt x="1314555" y="617884"/>
                  <a:pt x="1325583" y="620709"/>
                  <a:pt x="1334729" y="626806"/>
                </a:cubicBezTo>
                <a:cubicBezTo>
                  <a:pt x="1374176" y="653104"/>
                  <a:pt x="1317177" y="633478"/>
                  <a:pt x="1378975" y="648929"/>
                </a:cubicBezTo>
                <a:cubicBezTo>
                  <a:pt x="1475936" y="713568"/>
                  <a:pt x="1371514" y="649560"/>
                  <a:pt x="1467465" y="693174"/>
                </a:cubicBezTo>
                <a:cubicBezTo>
                  <a:pt x="1561551" y="735940"/>
                  <a:pt x="1469340" y="696882"/>
                  <a:pt x="1519084" y="730045"/>
                </a:cubicBezTo>
                <a:cubicBezTo>
                  <a:pt x="1528231" y="736143"/>
                  <a:pt x="1538749" y="739877"/>
                  <a:pt x="1548581" y="744793"/>
                </a:cubicBezTo>
                <a:cubicBezTo>
                  <a:pt x="1553497" y="749709"/>
                  <a:pt x="1557367" y="755965"/>
                  <a:pt x="1563329" y="759542"/>
                </a:cubicBezTo>
                <a:cubicBezTo>
                  <a:pt x="1569994" y="763541"/>
                  <a:pt x="1578499" y="763440"/>
                  <a:pt x="1585452" y="766916"/>
                </a:cubicBezTo>
                <a:cubicBezTo>
                  <a:pt x="1593379" y="770879"/>
                  <a:pt x="1600201" y="776748"/>
                  <a:pt x="1607575" y="781664"/>
                </a:cubicBezTo>
                <a:cubicBezTo>
                  <a:pt x="1621030" y="801847"/>
                  <a:pt x="1621158" y="808185"/>
                  <a:pt x="1644446" y="818535"/>
                </a:cubicBezTo>
                <a:cubicBezTo>
                  <a:pt x="1658652" y="824849"/>
                  <a:pt x="1688691" y="833283"/>
                  <a:pt x="1688691" y="833283"/>
                </a:cubicBezTo>
                <a:cubicBezTo>
                  <a:pt x="1693607" y="838199"/>
                  <a:pt x="1697221" y="844923"/>
                  <a:pt x="1703439" y="848032"/>
                </a:cubicBezTo>
                <a:cubicBezTo>
                  <a:pt x="1710632" y="851628"/>
                  <a:pt x="1765619" y="861849"/>
                  <a:pt x="1769807" y="862780"/>
                </a:cubicBezTo>
                <a:cubicBezTo>
                  <a:pt x="1844374" y="879350"/>
                  <a:pt x="1749708" y="866611"/>
                  <a:pt x="1902542" y="877529"/>
                </a:cubicBezTo>
                <a:cubicBezTo>
                  <a:pt x="1924665" y="875071"/>
                  <a:pt x="1947083" y="874519"/>
                  <a:pt x="1968910" y="870154"/>
                </a:cubicBezTo>
                <a:cubicBezTo>
                  <a:pt x="1984154" y="867105"/>
                  <a:pt x="2013155" y="855406"/>
                  <a:pt x="2013155" y="855406"/>
                </a:cubicBezTo>
                <a:cubicBezTo>
                  <a:pt x="2087515" y="781046"/>
                  <a:pt x="1993610" y="872779"/>
                  <a:pt x="2079523" y="796413"/>
                </a:cubicBezTo>
                <a:cubicBezTo>
                  <a:pt x="2089916" y="787175"/>
                  <a:pt x="2099188" y="776748"/>
                  <a:pt x="2109020" y="766916"/>
                </a:cubicBezTo>
                <a:cubicBezTo>
                  <a:pt x="2113936" y="762000"/>
                  <a:pt x="2117983" y="756023"/>
                  <a:pt x="2123768" y="752167"/>
                </a:cubicBezTo>
                <a:lnTo>
                  <a:pt x="2145891" y="737419"/>
                </a:lnTo>
                <a:cubicBezTo>
                  <a:pt x="2147328" y="735503"/>
                  <a:pt x="2173383" y="697863"/>
                  <a:pt x="2182762" y="693174"/>
                </a:cubicBezTo>
                <a:cubicBezTo>
                  <a:pt x="2196667" y="686222"/>
                  <a:pt x="2227007" y="678425"/>
                  <a:pt x="2227007" y="678425"/>
                </a:cubicBezTo>
                <a:cubicBezTo>
                  <a:pt x="2251396" y="641841"/>
                  <a:pt x="2235488" y="662570"/>
                  <a:pt x="2278626" y="619432"/>
                </a:cubicBezTo>
                <a:cubicBezTo>
                  <a:pt x="2292149" y="605909"/>
                  <a:pt x="2305342" y="591325"/>
                  <a:pt x="2322871" y="582561"/>
                </a:cubicBezTo>
                <a:cubicBezTo>
                  <a:pt x="2336776" y="575609"/>
                  <a:pt x="2352682" y="573587"/>
                  <a:pt x="2367116" y="567813"/>
                </a:cubicBezTo>
                <a:lnTo>
                  <a:pt x="2403987" y="553064"/>
                </a:lnTo>
                <a:cubicBezTo>
                  <a:pt x="2432699" y="524354"/>
                  <a:pt x="2407673" y="543479"/>
                  <a:pt x="2470355" y="530942"/>
                </a:cubicBezTo>
                <a:cubicBezTo>
                  <a:pt x="2501246" y="524763"/>
                  <a:pt x="2485599" y="523319"/>
                  <a:pt x="2514600" y="508819"/>
                </a:cubicBezTo>
                <a:cubicBezTo>
                  <a:pt x="2521553" y="505343"/>
                  <a:pt x="2529349" y="503903"/>
                  <a:pt x="2536723" y="501445"/>
                </a:cubicBezTo>
                <a:lnTo>
                  <a:pt x="2580968" y="471948"/>
                </a:lnTo>
                <a:cubicBezTo>
                  <a:pt x="2597951" y="460626"/>
                  <a:pt x="2604864" y="453217"/>
                  <a:pt x="2625213" y="449825"/>
                </a:cubicBezTo>
                <a:cubicBezTo>
                  <a:pt x="2647169" y="446166"/>
                  <a:pt x="2669371" y="443932"/>
                  <a:pt x="2691581" y="442451"/>
                </a:cubicBezTo>
                <a:cubicBezTo>
                  <a:pt x="2706297" y="441470"/>
                  <a:pt x="2721078" y="442451"/>
                  <a:pt x="2735826" y="44245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2610465" y="5206181"/>
            <a:ext cx="3620729" cy="988142"/>
          </a:xfrm>
          <a:custGeom>
            <a:avLst/>
            <a:gdLst>
              <a:gd name="connsiteX0" fmla="*/ 0 w 3620729"/>
              <a:gd name="connsiteY0" fmla="*/ 0 h 988142"/>
              <a:gd name="connsiteX1" fmla="*/ 58993 w 3620729"/>
              <a:gd name="connsiteY1" fmla="*/ 7374 h 988142"/>
              <a:gd name="connsiteX2" fmla="*/ 88490 w 3620729"/>
              <a:gd name="connsiteY2" fmla="*/ 14748 h 988142"/>
              <a:gd name="connsiteX3" fmla="*/ 154858 w 3620729"/>
              <a:gd name="connsiteY3" fmla="*/ 22122 h 988142"/>
              <a:gd name="connsiteX4" fmla="*/ 206477 w 3620729"/>
              <a:gd name="connsiteY4" fmla="*/ 29496 h 988142"/>
              <a:gd name="connsiteX5" fmla="*/ 250722 w 3620729"/>
              <a:gd name="connsiteY5" fmla="*/ 36871 h 988142"/>
              <a:gd name="connsiteX6" fmla="*/ 272845 w 3620729"/>
              <a:gd name="connsiteY6" fmla="*/ 44245 h 988142"/>
              <a:gd name="connsiteX7" fmla="*/ 405580 w 3620729"/>
              <a:gd name="connsiteY7" fmla="*/ 58993 h 988142"/>
              <a:gd name="connsiteX8" fmla="*/ 449825 w 3620729"/>
              <a:gd name="connsiteY8" fmla="*/ 66367 h 988142"/>
              <a:gd name="connsiteX9" fmla="*/ 501445 w 3620729"/>
              <a:gd name="connsiteY9" fmla="*/ 88490 h 988142"/>
              <a:gd name="connsiteX10" fmla="*/ 545690 w 3620729"/>
              <a:gd name="connsiteY10" fmla="*/ 103238 h 988142"/>
              <a:gd name="connsiteX11" fmla="*/ 648929 w 3620729"/>
              <a:gd name="connsiteY11" fmla="*/ 110613 h 988142"/>
              <a:gd name="connsiteX12" fmla="*/ 752167 w 3620729"/>
              <a:gd name="connsiteY12" fmla="*/ 125361 h 988142"/>
              <a:gd name="connsiteX13" fmla="*/ 774290 w 3620729"/>
              <a:gd name="connsiteY13" fmla="*/ 140109 h 988142"/>
              <a:gd name="connsiteX14" fmla="*/ 818535 w 3620729"/>
              <a:gd name="connsiteY14" fmla="*/ 147484 h 988142"/>
              <a:gd name="connsiteX15" fmla="*/ 855406 w 3620729"/>
              <a:gd name="connsiteY15" fmla="*/ 154858 h 988142"/>
              <a:gd name="connsiteX16" fmla="*/ 877529 w 3620729"/>
              <a:gd name="connsiteY16" fmla="*/ 169606 h 988142"/>
              <a:gd name="connsiteX17" fmla="*/ 929148 w 3620729"/>
              <a:gd name="connsiteY17" fmla="*/ 184354 h 988142"/>
              <a:gd name="connsiteX18" fmla="*/ 951270 w 3620729"/>
              <a:gd name="connsiteY18" fmla="*/ 199103 h 988142"/>
              <a:gd name="connsiteX19" fmla="*/ 1010264 w 3620729"/>
              <a:gd name="connsiteY19" fmla="*/ 213851 h 988142"/>
              <a:gd name="connsiteX20" fmla="*/ 1069258 w 3620729"/>
              <a:gd name="connsiteY20" fmla="*/ 243348 h 988142"/>
              <a:gd name="connsiteX21" fmla="*/ 1172496 w 3620729"/>
              <a:gd name="connsiteY21" fmla="*/ 287593 h 988142"/>
              <a:gd name="connsiteX22" fmla="*/ 1187245 w 3620729"/>
              <a:gd name="connsiteY22" fmla="*/ 302342 h 988142"/>
              <a:gd name="connsiteX23" fmla="*/ 1231490 w 3620729"/>
              <a:gd name="connsiteY23" fmla="*/ 317090 h 988142"/>
              <a:gd name="connsiteX24" fmla="*/ 1275735 w 3620729"/>
              <a:gd name="connsiteY24" fmla="*/ 331838 h 988142"/>
              <a:gd name="connsiteX25" fmla="*/ 1297858 w 3620729"/>
              <a:gd name="connsiteY25" fmla="*/ 339213 h 988142"/>
              <a:gd name="connsiteX26" fmla="*/ 1342103 w 3620729"/>
              <a:gd name="connsiteY26" fmla="*/ 361335 h 988142"/>
              <a:gd name="connsiteX27" fmla="*/ 1386348 w 3620729"/>
              <a:gd name="connsiteY27" fmla="*/ 383458 h 988142"/>
              <a:gd name="connsiteX28" fmla="*/ 1437967 w 3620729"/>
              <a:gd name="connsiteY28" fmla="*/ 405580 h 988142"/>
              <a:gd name="connsiteX29" fmla="*/ 1504335 w 3620729"/>
              <a:gd name="connsiteY29" fmla="*/ 449825 h 988142"/>
              <a:gd name="connsiteX30" fmla="*/ 1533832 w 3620729"/>
              <a:gd name="connsiteY30" fmla="*/ 471948 h 988142"/>
              <a:gd name="connsiteX31" fmla="*/ 1592825 w 3620729"/>
              <a:gd name="connsiteY31" fmla="*/ 501445 h 988142"/>
              <a:gd name="connsiteX32" fmla="*/ 1659193 w 3620729"/>
              <a:gd name="connsiteY32" fmla="*/ 538316 h 988142"/>
              <a:gd name="connsiteX33" fmla="*/ 1688690 w 3620729"/>
              <a:gd name="connsiteY33" fmla="*/ 560438 h 988142"/>
              <a:gd name="connsiteX34" fmla="*/ 1747683 w 3620729"/>
              <a:gd name="connsiteY34" fmla="*/ 589935 h 988142"/>
              <a:gd name="connsiteX35" fmla="*/ 1799303 w 3620729"/>
              <a:gd name="connsiteY35" fmla="*/ 619432 h 988142"/>
              <a:gd name="connsiteX36" fmla="*/ 1836174 w 3620729"/>
              <a:gd name="connsiteY36" fmla="*/ 656303 h 988142"/>
              <a:gd name="connsiteX37" fmla="*/ 1850922 w 3620729"/>
              <a:gd name="connsiteY37" fmla="*/ 678425 h 988142"/>
              <a:gd name="connsiteX38" fmla="*/ 1902541 w 3620729"/>
              <a:gd name="connsiteY38" fmla="*/ 693174 h 988142"/>
              <a:gd name="connsiteX39" fmla="*/ 1968909 w 3620729"/>
              <a:gd name="connsiteY39" fmla="*/ 730045 h 988142"/>
              <a:gd name="connsiteX40" fmla="*/ 1983658 w 3620729"/>
              <a:gd name="connsiteY40" fmla="*/ 744793 h 988142"/>
              <a:gd name="connsiteX41" fmla="*/ 2064774 w 3620729"/>
              <a:gd name="connsiteY41" fmla="*/ 796413 h 988142"/>
              <a:gd name="connsiteX42" fmla="*/ 2116393 w 3620729"/>
              <a:gd name="connsiteY42" fmla="*/ 825909 h 988142"/>
              <a:gd name="connsiteX43" fmla="*/ 2138516 w 3620729"/>
              <a:gd name="connsiteY43" fmla="*/ 840658 h 988142"/>
              <a:gd name="connsiteX44" fmla="*/ 2204883 w 3620729"/>
              <a:gd name="connsiteY44" fmla="*/ 848032 h 988142"/>
              <a:gd name="connsiteX45" fmla="*/ 2278625 w 3620729"/>
              <a:gd name="connsiteY45" fmla="*/ 862780 h 988142"/>
              <a:gd name="connsiteX46" fmla="*/ 2322870 w 3620729"/>
              <a:gd name="connsiteY46" fmla="*/ 877529 h 988142"/>
              <a:gd name="connsiteX47" fmla="*/ 2367116 w 3620729"/>
              <a:gd name="connsiteY47" fmla="*/ 884903 h 988142"/>
              <a:gd name="connsiteX48" fmla="*/ 2403987 w 3620729"/>
              <a:gd name="connsiteY48" fmla="*/ 892277 h 988142"/>
              <a:gd name="connsiteX49" fmla="*/ 2485103 w 3620729"/>
              <a:gd name="connsiteY49" fmla="*/ 899651 h 988142"/>
              <a:gd name="connsiteX50" fmla="*/ 2514600 w 3620729"/>
              <a:gd name="connsiteY50" fmla="*/ 914400 h 988142"/>
              <a:gd name="connsiteX51" fmla="*/ 2558845 w 3620729"/>
              <a:gd name="connsiteY51" fmla="*/ 929148 h 988142"/>
              <a:gd name="connsiteX52" fmla="*/ 2580967 w 3620729"/>
              <a:gd name="connsiteY52" fmla="*/ 943896 h 988142"/>
              <a:gd name="connsiteX53" fmla="*/ 2625212 w 3620729"/>
              <a:gd name="connsiteY53" fmla="*/ 958645 h 988142"/>
              <a:gd name="connsiteX54" fmla="*/ 2669458 w 3620729"/>
              <a:gd name="connsiteY54" fmla="*/ 973393 h 988142"/>
              <a:gd name="connsiteX55" fmla="*/ 2691580 w 3620729"/>
              <a:gd name="connsiteY55" fmla="*/ 980767 h 988142"/>
              <a:gd name="connsiteX56" fmla="*/ 2713703 w 3620729"/>
              <a:gd name="connsiteY56" fmla="*/ 988142 h 988142"/>
              <a:gd name="connsiteX57" fmla="*/ 2934929 w 3620729"/>
              <a:gd name="connsiteY57" fmla="*/ 980767 h 988142"/>
              <a:gd name="connsiteX58" fmla="*/ 2971800 w 3620729"/>
              <a:gd name="connsiteY58" fmla="*/ 951271 h 988142"/>
              <a:gd name="connsiteX59" fmla="*/ 3016045 w 3620729"/>
              <a:gd name="connsiteY59" fmla="*/ 921774 h 988142"/>
              <a:gd name="connsiteX60" fmla="*/ 3052916 w 3620729"/>
              <a:gd name="connsiteY60" fmla="*/ 884903 h 988142"/>
              <a:gd name="connsiteX61" fmla="*/ 3075038 w 3620729"/>
              <a:gd name="connsiteY61" fmla="*/ 862780 h 988142"/>
              <a:gd name="connsiteX62" fmla="*/ 3097161 w 3620729"/>
              <a:gd name="connsiteY62" fmla="*/ 848032 h 988142"/>
              <a:gd name="connsiteX63" fmla="*/ 3148780 w 3620729"/>
              <a:gd name="connsiteY63" fmla="*/ 818535 h 988142"/>
              <a:gd name="connsiteX64" fmla="*/ 3200400 w 3620729"/>
              <a:gd name="connsiteY64" fmla="*/ 774290 h 988142"/>
              <a:gd name="connsiteX65" fmla="*/ 3229896 w 3620729"/>
              <a:gd name="connsiteY65" fmla="*/ 766916 h 988142"/>
              <a:gd name="connsiteX66" fmla="*/ 3288890 w 3620729"/>
              <a:gd name="connsiteY66" fmla="*/ 744793 h 988142"/>
              <a:gd name="connsiteX67" fmla="*/ 3311012 w 3620729"/>
              <a:gd name="connsiteY67" fmla="*/ 737419 h 988142"/>
              <a:gd name="connsiteX68" fmla="*/ 3333135 w 3620729"/>
              <a:gd name="connsiteY68" fmla="*/ 722671 h 988142"/>
              <a:gd name="connsiteX69" fmla="*/ 3377380 w 3620729"/>
              <a:gd name="connsiteY69" fmla="*/ 707922 h 988142"/>
              <a:gd name="connsiteX70" fmla="*/ 3399503 w 3620729"/>
              <a:gd name="connsiteY70" fmla="*/ 693174 h 988142"/>
              <a:gd name="connsiteX71" fmla="*/ 3480619 w 3620729"/>
              <a:gd name="connsiteY71" fmla="*/ 678425 h 988142"/>
              <a:gd name="connsiteX72" fmla="*/ 3502741 w 3620729"/>
              <a:gd name="connsiteY72" fmla="*/ 671051 h 988142"/>
              <a:gd name="connsiteX73" fmla="*/ 3620729 w 3620729"/>
              <a:gd name="connsiteY73" fmla="*/ 663677 h 98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20729" h="988142">
                <a:moveTo>
                  <a:pt x="0" y="0"/>
                </a:moveTo>
                <a:cubicBezTo>
                  <a:pt x="19664" y="2458"/>
                  <a:pt x="39445" y="4116"/>
                  <a:pt x="58993" y="7374"/>
                </a:cubicBezTo>
                <a:cubicBezTo>
                  <a:pt x="68990" y="9040"/>
                  <a:pt x="78473" y="13207"/>
                  <a:pt x="88490" y="14748"/>
                </a:cubicBezTo>
                <a:cubicBezTo>
                  <a:pt x="110490" y="18133"/>
                  <a:pt x="132771" y="19361"/>
                  <a:pt x="154858" y="22122"/>
                </a:cubicBezTo>
                <a:cubicBezTo>
                  <a:pt x="172105" y="24278"/>
                  <a:pt x="189298" y="26853"/>
                  <a:pt x="206477" y="29496"/>
                </a:cubicBezTo>
                <a:cubicBezTo>
                  <a:pt x="221255" y="31770"/>
                  <a:pt x="236126" y="33627"/>
                  <a:pt x="250722" y="36871"/>
                </a:cubicBezTo>
                <a:cubicBezTo>
                  <a:pt x="258310" y="38557"/>
                  <a:pt x="265150" y="43146"/>
                  <a:pt x="272845" y="44245"/>
                </a:cubicBezTo>
                <a:cubicBezTo>
                  <a:pt x="316915" y="50541"/>
                  <a:pt x="361406" y="53471"/>
                  <a:pt x="405580" y="58993"/>
                </a:cubicBezTo>
                <a:cubicBezTo>
                  <a:pt x="420416" y="60847"/>
                  <a:pt x="435077" y="63909"/>
                  <a:pt x="449825" y="66367"/>
                </a:cubicBezTo>
                <a:cubicBezTo>
                  <a:pt x="484923" y="89766"/>
                  <a:pt x="458155" y="75503"/>
                  <a:pt x="501445" y="88490"/>
                </a:cubicBezTo>
                <a:cubicBezTo>
                  <a:pt x="516335" y="92957"/>
                  <a:pt x="530316" y="100932"/>
                  <a:pt x="545690" y="103238"/>
                </a:cubicBezTo>
                <a:cubicBezTo>
                  <a:pt x="579809" y="108356"/>
                  <a:pt x="614625" y="106937"/>
                  <a:pt x="648929" y="110613"/>
                </a:cubicBezTo>
                <a:cubicBezTo>
                  <a:pt x="683493" y="114316"/>
                  <a:pt x="752167" y="125361"/>
                  <a:pt x="752167" y="125361"/>
                </a:cubicBezTo>
                <a:cubicBezTo>
                  <a:pt x="759541" y="130277"/>
                  <a:pt x="765882" y="137306"/>
                  <a:pt x="774290" y="140109"/>
                </a:cubicBezTo>
                <a:cubicBezTo>
                  <a:pt x="788475" y="144837"/>
                  <a:pt x="803824" y="144809"/>
                  <a:pt x="818535" y="147484"/>
                </a:cubicBezTo>
                <a:cubicBezTo>
                  <a:pt x="830867" y="149726"/>
                  <a:pt x="843116" y="152400"/>
                  <a:pt x="855406" y="154858"/>
                </a:cubicBezTo>
                <a:cubicBezTo>
                  <a:pt x="862780" y="159774"/>
                  <a:pt x="869602" y="165643"/>
                  <a:pt x="877529" y="169606"/>
                </a:cubicBezTo>
                <a:cubicBezTo>
                  <a:pt x="888109" y="174896"/>
                  <a:pt x="919696" y="181991"/>
                  <a:pt x="929148" y="184354"/>
                </a:cubicBezTo>
                <a:cubicBezTo>
                  <a:pt x="936522" y="189270"/>
                  <a:pt x="943343" y="195139"/>
                  <a:pt x="951270" y="199103"/>
                </a:cubicBezTo>
                <a:cubicBezTo>
                  <a:pt x="966385" y="206661"/>
                  <a:pt x="996243" y="211047"/>
                  <a:pt x="1010264" y="213851"/>
                </a:cubicBezTo>
                <a:cubicBezTo>
                  <a:pt x="1053467" y="242653"/>
                  <a:pt x="1009124" y="215286"/>
                  <a:pt x="1069258" y="243348"/>
                </a:cubicBezTo>
                <a:cubicBezTo>
                  <a:pt x="1164806" y="287937"/>
                  <a:pt x="1111640" y="272379"/>
                  <a:pt x="1172496" y="287593"/>
                </a:cubicBezTo>
                <a:cubicBezTo>
                  <a:pt x="1177412" y="292509"/>
                  <a:pt x="1181026" y="299233"/>
                  <a:pt x="1187245" y="302342"/>
                </a:cubicBezTo>
                <a:cubicBezTo>
                  <a:pt x="1201150" y="309294"/>
                  <a:pt x="1216742" y="312174"/>
                  <a:pt x="1231490" y="317090"/>
                </a:cubicBezTo>
                <a:lnTo>
                  <a:pt x="1275735" y="331838"/>
                </a:lnTo>
                <a:cubicBezTo>
                  <a:pt x="1283109" y="334296"/>
                  <a:pt x="1291390" y="334901"/>
                  <a:pt x="1297858" y="339213"/>
                </a:cubicBezTo>
                <a:cubicBezTo>
                  <a:pt x="1326448" y="358273"/>
                  <a:pt x="1311572" y="351159"/>
                  <a:pt x="1342103" y="361335"/>
                </a:cubicBezTo>
                <a:cubicBezTo>
                  <a:pt x="1368456" y="387690"/>
                  <a:pt x="1343635" y="367926"/>
                  <a:pt x="1386348" y="383458"/>
                </a:cubicBezTo>
                <a:cubicBezTo>
                  <a:pt x="1403941" y="389855"/>
                  <a:pt x="1420761" y="398206"/>
                  <a:pt x="1437967" y="405580"/>
                </a:cubicBezTo>
                <a:cubicBezTo>
                  <a:pt x="1480221" y="447834"/>
                  <a:pt x="1437368" y="409645"/>
                  <a:pt x="1504335" y="449825"/>
                </a:cubicBezTo>
                <a:cubicBezTo>
                  <a:pt x="1514874" y="456148"/>
                  <a:pt x="1523606" y="465130"/>
                  <a:pt x="1533832" y="471948"/>
                </a:cubicBezTo>
                <a:cubicBezTo>
                  <a:pt x="1568661" y="495168"/>
                  <a:pt x="1561827" y="491112"/>
                  <a:pt x="1592825" y="501445"/>
                </a:cubicBezTo>
                <a:cubicBezTo>
                  <a:pt x="1668775" y="558405"/>
                  <a:pt x="1572285" y="490034"/>
                  <a:pt x="1659193" y="538316"/>
                </a:cubicBezTo>
                <a:cubicBezTo>
                  <a:pt x="1669937" y="544285"/>
                  <a:pt x="1678074" y="554245"/>
                  <a:pt x="1688690" y="560438"/>
                </a:cubicBezTo>
                <a:cubicBezTo>
                  <a:pt x="1707681" y="571516"/>
                  <a:pt x="1729390" y="577739"/>
                  <a:pt x="1747683" y="589935"/>
                </a:cubicBezTo>
                <a:cubicBezTo>
                  <a:pt x="1778953" y="610782"/>
                  <a:pt x="1761879" y="600720"/>
                  <a:pt x="1799303" y="619432"/>
                </a:cubicBezTo>
                <a:cubicBezTo>
                  <a:pt x="1811593" y="631722"/>
                  <a:pt x="1826533" y="641841"/>
                  <a:pt x="1836174" y="656303"/>
                </a:cubicBezTo>
                <a:cubicBezTo>
                  <a:pt x="1841090" y="663677"/>
                  <a:pt x="1844002" y="672889"/>
                  <a:pt x="1850922" y="678425"/>
                </a:cubicBezTo>
                <a:cubicBezTo>
                  <a:pt x="1855732" y="682273"/>
                  <a:pt x="1900610" y="692691"/>
                  <a:pt x="1902541" y="693174"/>
                </a:cubicBezTo>
                <a:cubicBezTo>
                  <a:pt x="1963312" y="753945"/>
                  <a:pt x="1898202" y="699743"/>
                  <a:pt x="1968909" y="730045"/>
                </a:cubicBezTo>
                <a:cubicBezTo>
                  <a:pt x="1975299" y="732784"/>
                  <a:pt x="1978229" y="740450"/>
                  <a:pt x="1983658" y="744793"/>
                </a:cubicBezTo>
                <a:cubicBezTo>
                  <a:pt x="2041884" y="791373"/>
                  <a:pt x="2021541" y="782001"/>
                  <a:pt x="2064774" y="796413"/>
                </a:cubicBezTo>
                <a:cubicBezTo>
                  <a:pt x="2106801" y="838440"/>
                  <a:pt x="2064399" y="803626"/>
                  <a:pt x="2116393" y="825909"/>
                </a:cubicBezTo>
                <a:cubicBezTo>
                  <a:pt x="2124539" y="829400"/>
                  <a:pt x="2129918" y="838508"/>
                  <a:pt x="2138516" y="840658"/>
                </a:cubicBezTo>
                <a:cubicBezTo>
                  <a:pt x="2160110" y="846057"/>
                  <a:pt x="2182897" y="844561"/>
                  <a:pt x="2204883" y="848032"/>
                </a:cubicBezTo>
                <a:cubicBezTo>
                  <a:pt x="2229644" y="851941"/>
                  <a:pt x="2254844" y="854853"/>
                  <a:pt x="2278625" y="862780"/>
                </a:cubicBezTo>
                <a:cubicBezTo>
                  <a:pt x="2293373" y="867696"/>
                  <a:pt x="2307535" y="874973"/>
                  <a:pt x="2322870" y="877529"/>
                </a:cubicBezTo>
                <a:lnTo>
                  <a:pt x="2367116" y="884903"/>
                </a:lnTo>
                <a:cubicBezTo>
                  <a:pt x="2379448" y="887145"/>
                  <a:pt x="2391550" y="890722"/>
                  <a:pt x="2403987" y="892277"/>
                </a:cubicBezTo>
                <a:cubicBezTo>
                  <a:pt x="2430928" y="895644"/>
                  <a:pt x="2458064" y="897193"/>
                  <a:pt x="2485103" y="899651"/>
                </a:cubicBezTo>
                <a:cubicBezTo>
                  <a:pt x="2494935" y="904567"/>
                  <a:pt x="2504393" y="910317"/>
                  <a:pt x="2514600" y="914400"/>
                </a:cubicBezTo>
                <a:cubicBezTo>
                  <a:pt x="2529034" y="920174"/>
                  <a:pt x="2558845" y="929148"/>
                  <a:pt x="2558845" y="929148"/>
                </a:cubicBezTo>
                <a:cubicBezTo>
                  <a:pt x="2566219" y="934064"/>
                  <a:pt x="2572868" y="940297"/>
                  <a:pt x="2580967" y="943896"/>
                </a:cubicBezTo>
                <a:cubicBezTo>
                  <a:pt x="2595173" y="950210"/>
                  <a:pt x="2610464" y="953729"/>
                  <a:pt x="2625212" y="958645"/>
                </a:cubicBezTo>
                <a:lnTo>
                  <a:pt x="2669458" y="973393"/>
                </a:lnTo>
                <a:lnTo>
                  <a:pt x="2691580" y="980767"/>
                </a:lnTo>
                <a:lnTo>
                  <a:pt x="2713703" y="988142"/>
                </a:lnTo>
                <a:cubicBezTo>
                  <a:pt x="2787445" y="985684"/>
                  <a:pt x="2861449" y="987447"/>
                  <a:pt x="2934929" y="980767"/>
                </a:cubicBezTo>
                <a:cubicBezTo>
                  <a:pt x="2948616" y="979523"/>
                  <a:pt x="2961939" y="958667"/>
                  <a:pt x="2971800" y="951271"/>
                </a:cubicBezTo>
                <a:cubicBezTo>
                  <a:pt x="2985980" y="940636"/>
                  <a:pt x="3003511" y="934308"/>
                  <a:pt x="3016045" y="921774"/>
                </a:cubicBezTo>
                <a:lnTo>
                  <a:pt x="3052916" y="884903"/>
                </a:lnTo>
                <a:cubicBezTo>
                  <a:pt x="3060290" y="877529"/>
                  <a:pt x="3066361" y="868565"/>
                  <a:pt x="3075038" y="862780"/>
                </a:cubicBezTo>
                <a:cubicBezTo>
                  <a:pt x="3082412" y="857864"/>
                  <a:pt x="3089466" y="852429"/>
                  <a:pt x="3097161" y="848032"/>
                </a:cubicBezTo>
                <a:cubicBezTo>
                  <a:pt x="3118090" y="836073"/>
                  <a:pt x="3130810" y="833938"/>
                  <a:pt x="3148780" y="818535"/>
                </a:cubicBezTo>
                <a:cubicBezTo>
                  <a:pt x="3167100" y="802832"/>
                  <a:pt x="3177826" y="783964"/>
                  <a:pt x="3200400" y="774290"/>
                </a:cubicBezTo>
                <a:cubicBezTo>
                  <a:pt x="3209715" y="770298"/>
                  <a:pt x="3220151" y="769700"/>
                  <a:pt x="3229896" y="766916"/>
                </a:cubicBezTo>
                <a:cubicBezTo>
                  <a:pt x="3253337" y="760219"/>
                  <a:pt x="3263943" y="754149"/>
                  <a:pt x="3288890" y="744793"/>
                </a:cubicBezTo>
                <a:cubicBezTo>
                  <a:pt x="3296168" y="742064"/>
                  <a:pt x="3304060" y="740895"/>
                  <a:pt x="3311012" y="737419"/>
                </a:cubicBezTo>
                <a:cubicBezTo>
                  <a:pt x="3318939" y="733456"/>
                  <a:pt x="3325036" y="726271"/>
                  <a:pt x="3333135" y="722671"/>
                </a:cubicBezTo>
                <a:cubicBezTo>
                  <a:pt x="3347341" y="716357"/>
                  <a:pt x="3364445" y="716545"/>
                  <a:pt x="3377380" y="707922"/>
                </a:cubicBezTo>
                <a:cubicBezTo>
                  <a:pt x="3384754" y="703006"/>
                  <a:pt x="3391357" y="696665"/>
                  <a:pt x="3399503" y="693174"/>
                </a:cubicBezTo>
                <a:cubicBezTo>
                  <a:pt x="3416886" y="685725"/>
                  <a:pt x="3468661" y="680134"/>
                  <a:pt x="3480619" y="678425"/>
                </a:cubicBezTo>
                <a:cubicBezTo>
                  <a:pt x="3487993" y="675967"/>
                  <a:pt x="3495119" y="672575"/>
                  <a:pt x="3502741" y="671051"/>
                </a:cubicBezTo>
                <a:cubicBezTo>
                  <a:pt x="3555255" y="660549"/>
                  <a:pt x="3563716" y="663677"/>
                  <a:pt x="3620729" y="6636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2676832" y="5361039"/>
            <a:ext cx="3546987" cy="980767"/>
          </a:xfrm>
          <a:custGeom>
            <a:avLst/>
            <a:gdLst>
              <a:gd name="connsiteX0" fmla="*/ 0 w 3546987"/>
              <a:gd name="connsiteY0" fmla="*/ 0 h 980767"/>
              <a:gd name="connsiteX1" fmla="*/ 73742 w 3546987"/>
              <a:gd name="connsiteY1" fmla="*/ 7374 h 980767"/>
              <a:gd name="connsiteX2" fmla="*/ 147484 w 3546987"/>
              <a:gd name="connsiteY2" fmla="*/ 22122 h 980767"/>
              <a:gd name="connsiteX3" fmla="*/ 309716 w 3546987"/>
              <a:gd name="connsiteY3" fmla="*/ 29496 h 980767"/>
              <a:gd name="connsiteX4" fmla="*/ 449826 w 3546987"/>
              <a:gd name="connsiteY4" fmla="*/ 44245 h 980767"/>
              <a:gd name="connsiteX5" fmla="*/ 538316 w 3546987"/>
              <a:gd name="connsiteY5" fmla="*/ 58993 h 980767"/>
              <a:gd name="connsiteX6" fmla="*/ 619433 w 3546987"/>
              <a:gd name="connsiteY6" fmla="*/ 73742 h 980767"/>
              <a:gd name="connsiteX7" fmla="*/ 641555 w 3546987"/>
              <a:gd name="connsiteY7" fmla="*/ 88490 h 980767"/>
              <a:gd name="connsiteX8" fmla="*/ 671052 w 3546987"/>
              <a:gd name="connsiteY8" fmla="*/ 103238 h 980767"/>
              <a:gd name="connsiteX9" fmla="*/ 707923 w 3546987"/>
              <a:gd name="connsiteY9" fmla="*/ 140109 h 980767"/>
              <a:gd name="connsiteX10" fmla="*/ 722671 w 3546987"/>
              <a:gd name="connsiteY10" fmla="*/ 154858 h 980767"/>
              <a:gd name="connsiteX11" fmla="*/ 766916 w 3546987"/>
              <a:gd name="connsiteY11" fmla="*/ 169606 h 980767"/>
              <a:gd name="connsiteX12" fmla="*/ 789039 w 3546987"/>
              <a:gd name="connsiteY12" fmla="*/ 176980 h 980767"/>
              <a:gd name="connsiteX13" fmla="*/ 818536 w 3546987"/>
              <a:gd name="connsiteY13" fmla="*/ 184355 h 980767"/>
              <a:gd name="connsiteX14" fmla="*/ 862781 w 3546987"/>
              <a:gd name="connsiteY14" fmla="*/ 199103 h 980767"/>
              <a:gd name="connsiteX15" fmla="*/ 921774 w 3546987"/>
              <a:gd name="connsiteY15" fmla="*/ 206477 h 980767"/>
              <a:gd name="connsiteX16" fmla="*/ 966020 w 3546987"/>
              <a:gd name="connsiteY16" fmla="*/ 221226 h 980767"/>
              <a:gd name="connsiteX17" fmla="*/ 995516 w 3546987"/>
              <a:gd name="connsiteY17" fmla="*/ 228600 h 980767"/>
              <a:gd name="connsiteX18" fmla="*/ 1061884 w 3546987"/>
              <a:gd name="connsiteY18" fmla="*/ 250722 h 980767"/>
              <a:gd name="connsiteX19" fmla="*/ 1106129 w 3546987"/>
              <a:gd name="connsiteY19" fmla="*/ 265471 h 980767"/>
              <a:gd name="connsiteX20" fmla="*/ 1128252 w 3546987"/>
              <a:gd name="connsiteY20" fmla="*/ 272845 h 980767"/>
              <a:gd name="connsiteX21" fmla="*/ 1172497 w 3546987"/>
              <a:gd name="connsiteY21" fmla="*/ 294967 h 980767"/>
              <a:gd name="connsiteX22" fmla="*/ 1209368 w 3546987"/>
              <a:gd name="connsiteY22" fmla="*/ 324464 h 980767"/>
              <a:gd name="connsiteX23" fmla="*/ 1260987 w 3546987"/>
              <a:gd name="connsiteY23" fmla="*/ 361335 h 980767"/>
              <a:gd name="connsiteX24" fmla="*/ 1290484 w 3546987"/>
              <a:gd name="connsiteY24" fmla="*/ 376084 h 980767"/>
              <a:gd name="connsiteX25" fmla="*/ 1327355 w 3546987"/>
              <a:gd name="connsiteY25" fmla="*/ 405580 h 980767"/>
              <a:gd name="connsiteX26" fmla="*/ 1378974 w 3546987"/>
              <a:gd name="connsiteY26" fmla="*/ 420329 h 980767"/>
              <a:gd name="connsiteX27" fmla="*/ 1408471 w 3546987"/>
              <a:gd name="connsiteY27" fmla="*/ 435077 h 980767"/>
              <a:gd name="connsiteX28" fmla="*/ 1430594 w 3546987"/>
              <a:gd name="connsiteY28" fmla="*/ 442451 h 980767"/>
              <a:gd name="connsiteX29" fmla="*/ 1489587 w 3546987"/>
              <a:gd name="connsiteY29" fmla="*/ 479322 h 980767"/>
              <a:gd name="connsiteX30" fmla="*/ 1555955 w 3546987"/>
              <a:gd name="connsiteY30" fmla="*/ 523567 h 980767"/>
              <a:gd name="connsiteX31" fmla="*/ 1578078 w 3546987"/>
              <a:gd name="connsiteY31" fmla="*/ 538316 h 980767"/>
              <a:gd name="connsiteX32" fmla="*/ 1600200 w 3546987"/>
              <a:gd name="connsiteY32" fmla="*/ 553064 h 980767"/>
              <a:gd name="connsiteX33" fmla="*/ 1622323 w 3546987"/>
              <a:gd name="connsiteY33" fmla="*/ 582561 h 980767"/>
              <a:gd name="connsiteX34" fmla="*/ 1644445 w 3546987"/>
              <a:gd name="connsiteY34" fmla="*/ 597309 h 980767"/>
              <a:gd name="connsiteX35" fmla="*/ 1659194 w 3546987"/>
              <a:gd name="connsiteY35" fmla="*/ 612058 h 980767"/>
              <a:gd name="connsiteX36" fmla="*/ 1681316 w 3546987"/>
              <a:gd name="connsiteY36" fmla="*/ 626806 h 980767"/>
              <a:gd name="connsiteX37" fmla="*/ 1696065 w 3546987"/>
              <a:gd name="connsiteY37" fmla="*/ 641555 h 980767"/>
              <a:gd name="connsiteX38" fmla="*/ 1740310 w 3546987"/>
              <a:gd name="connsiteY38" fmla="*/ 663677 h 980767"/>
              <a:gd name="connsiteX39" fmla="*/ 1755058 w 3546987"/>
              <a:gd name="connsiteY39" fmla="*/ 678426 h 980767"/>
              <a:gd name="connsiteX40" fmla="*/ 1799303 w 3546987"/>
              <a:gd name="connsiteY40" fmla="*/ 693174 h 980767"/>
              <a:gd name="connsiteX41" fmla="*/ 1828800 w 3546987"/>
              <a:gd name="connsiteY41" fmla="*/ 707922 h 980767"/>
              <a:gd name="connsiteX42" fmla="*/ 1865671 w 3546987"/>
              <a:gd name="connsiteY42" fmla="*/ 737419 h 980767"/>
              <a:gd name="connsiteX43" fmla="*/ 1887794 w 3546987"/>
              <a:gd name="connsiteY43" fmla="*/ 744793 h 980767"/>
              <a:gd name="connsiteX44" fmla="*/ 1924665 w 3546987"/>
              <a:gd name="connsiteY44" fmla="*/ 759542 h 980767"/>
              <a:gd name="connsiteX45" fmla="*/ 1968910 w 3546987"/>
              <a:gd name="connsiteY45" fmla="*/ 781664 h 980767"/>
              <a:gd name="connsiteX46" fmla="*/ 1991033 w 3546987"/>
              <a:gd name="connsiteY46" fmla="*/ 803787 h 980767"/>
              <a:gd name="connsiteX47" fmla="*/ 2064774 w 3546987"/>
              <a:gd name="connsiteY47" fmla="*/ 825909 h 980767"/>
              <a:gd name="connsiteX48" fmla="*/ 2109020 w 3546987"/>
              <a:gd name="connsiteY48" fmla="*/ 840658 h 980767"/>
              <a:gd name="connsiteX49" fmla="*/ 2153265 w 3546987"/>
              <a:gd name="connsiteY49" fmla="*/ 870155 h 980767"/>
              <a:gd name="connsiteX50" fmla="*/ 2204884 w 3546987"/>
              <a:gd name="connsiteY50" fmla="*/ 884903 h 980767"/>
              <a:gd name="connsiteX51" fmla="*/ 2249129 w 3546987"/>
              <a:gd name="connsiteY51" fmla="*/ 899651 h 980767"/>
              <a:gd name="connsiteX52" fmla="*/ 2359742 w 3546987"/>
              <a:gd name="connsiteY52" fmla="*/ 907026 h 980767"/>
              <a:gd name="connsiteX53" fmla="*/ 2381865 w 3546987"/>
              <a:gd name="connsiteY53" fmla="*/ 914400 h 980767"/>
              <a:gd name="connsiteX54" fmla="*/ 2426110 w 3546987"/>
              <a:gd name="connsiteY54" fmla="*/ 921774 h 980767"/>
              <a:gd name="connsiteX55" fmla="*/ 2485103 w 3546987"/>
              <a:gd name="connsiteY55" fmla="*/ 943896 h 980767"/>
              <a:gd name="connsiteX56" fmla="*/ 2566220 w 3546987"/>
              <a:gd name="connsiteY56" fmla="*/ 958645 h 980767"/>
              <a:gd name="connsiteX57" fmla="*/ 2588342 w 3546987"/>
              <a:gd name="connsiteY57" fmla="*/ 973393 h 980767"/>
              <a:gd name="connsiteX58" fmla="*/ 2610465 w 3546987"/>
              <a:gd name="connsiteY58" fmla="*/ 980767 h 980767"/>
              <a:gd name="connsiteX59" fmla="*/ 2853813 w 3546987"/>
              <a:gd name="connsiteY59" fmla="*/ 973393 h 980767"/>
              <a:gd name="connsiteX60" fmla="*/ 2927555 w 3546987"/>
              <a:gd name="connsiteY60" fmla="*/ 951271 h 980767"/>
              <a:gd name="connsiteX61" fmla="*/ 2993923 w 3546987"/>
              <a:gd name="connsiteY61" fmla="*/ 921774 h 980767"/>
              <a:gd name="connsiteX62" fmla="*/ 3075039 w 3546987"/>
              <a:gd name="connsiteY62" fmla="*/ 914400 h 980767"/>
              <a:gd name="connsiteX63" fmla="*/ 3163529 w 3546987"/>
              <a:gd name="connsiteY63" fmla="*/ 899651 h 980767"/>
              <a:gd name="connsiteX64" fmla="*/ 3237271 w 3546987"/>
              <a:gd name="connsiteY64" fmla="*/ 870155 h 980767"/>
              <a:gd name="connsiteX65" fmla="*/ 3259394 w 3546987"/>
              <a:gd name="connsiteY65" fmla="*/ 862780 h 980767"/>
              <a:gd name="connsiteX66" fmla="*/ 3281516 w 3546987"/>
              <a:gd name="connsiteY66" fmla="*/ 848032 h 980767"/>
              <a:gd name="connsiteX67" fmla="*/ 3377381 w 3546987"/>
              <a:gd name="connsiteY67" fmla="*/ 825909 h 980767"/>
              <a:gd name="connsiteX68" fmla="*/ 3458497 w 3546987"/>
              <a:gd name="connsiteY68" fmla="*/ 811161 h 980767"/>
              <a:gd name="connsiteX69" fmla="*/ 3546987 w 3546987"/>
              <a:gd name="connsiteY69" fmla="*/ 811161 h 98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46987" h="980767">
                <a:moveTo>
                  <a:pt x="0" y="0"/>
                </a:moveTo>
                <a:cubicBezTo>
                  <a:pt x="24581" y="2458"/>
                  <a:pt x="49326" y="3618"/>
                  <a:pt x="73742" y="7374"/>
                </a:cubicBezTo>
                <a:cubicBezTo>
                  <a:pt x="170908" y="22322"/>
                  <a:pt x="-42758" y="9002"/>
                  <a:pt x="147484" y="22122"/>
                </a:cubicBezTo>
                <a:cubicBezTo>
                  <a:pt x="201489" y="25846"/>
                  <a:pt x="255639" y="27038"/>
                  <a:pt x="309716" y="29496"/>
                </a:cubicBezTo>
                <a:cubicBezTo>
                  <a:pt x="433260" y="50089"/>
                  <a:pt x="236844" y="18688"/>
                  <a:pt x="449826" y="44245"/>
                </a:cubicBezTo>
                <a:cubicBezTo>
                  <a:pt x="479517" y="47808"/>
                  <a:pt x="508713" y="54764"/>
                  <a:pt x="538316" y="58993"/>
                </a:cubicBezTo>
                <a:cubicBezTo>
                  <a:pt x="599969" y="67800"/>
                  <a:pt x="573074" y="62151"/>
                  <a:pt x="619433" y="73742"/>
                </a:cubicBezTo>
                <a:cubicBezTo>
                  <a:pt x="626807" y="78658"/>
                  <a:pt x="633860" y="84093"/>
                  <a:pt x="641555" y="88490"/>
                </a:cubicBezTo>
                <a:cubicBezTo>
                  <a:pt x="651099" y="93944"/>
                  <a:pt x="662375" y="96489"/>
                  <a:pt x="671052" y="103238"/>
                </a:cubicBezTo>
                <a:cubicBezTo>
                  <a:pt x="684772" y="113909"/>
                  <a:pt x="695633" y="127819"/>
                  <a:pt x="707923" y="140109"/>
                </a:cubicBezTo>
                <a:cubicBezTo>
                  <a:pt x="712839" y="145025"/>
                  <a:pt x="716075" y="152659"/>
                  <a:pt x="722671" y="154858"/>
                </a:cubicBezTo>
                <a:lnTo>
                  <a:pt x="766916" y="169606"/>
                </a:lnTo>
                <a:cubicBezTo>
                  <a:pt x="774290" y="172064"/>
                  <a:pt x="781498" y="175095"/>
                  <a:pt x="789039" y="176980"/>
                </a:cubicBezTo>
                <a:cubicBezTo>
                  <a:pt x="798871" y="179438"/>
                  <a:pt x="808828" y="181443"/>
                  <a:pt x="818536" y="184355"/>
                </a:cubicBezTo>
                <a:cubicBezTo>
                  <a:pt x="833426" y="188822"/>
                  <a:pt x="847355" y="197175"/>
                  <a:pt x="862781" y="199103"/>
                </a:cubicBezTo>
                <a:lnTo>
                  <a:pt x="921774" y="206477"/>
                </a:lnTo>
                <a:cubicBezTo>
                  <a:pt x="936523" y="211393"/>
                  <a:pt x="950938" y="217455"/>
                  <a:pt x="966020" y="221226"/>
                </a:cubicBezTo>
                <a:cubicBezTo>
                  <a:pt x="975852" y="223684"/>
                  <a:pt x="985809" y="225688"/>
                  <a:pt x="995516" y="228600"/>
                </a:cubicBezTo>
                <a:cubicBezTo>
                  <a:pt x="995533" y="228605"/>
                  <a:pt x="1050814" y="247032"/>
                  <a:pt x="1061884" y="250722"/>
                </a:cubicBezTo>
                <a:lnTo>
                  <a:pt x="1106129" y="265471"/>
                </a:lnTo>
                <a:cubicBezTo>
                  <a:pt x="1113503" y="267929"/>
                  <a:pt x="1121299" y="269369"/>
                  <a:pt x="1128252" y="272845"/>
                </a:cubicBezTo>
                <a:lnTo>
                  <a:pt x="1172497" y="294967"/>
                </a:lnTo>
                <a:cubicBezTo>
                  <a:pt x="1197161" y="319633"/>
                  <a:pt x="1176808" y="301207"/>
                  <a:pt x="1209368" y="324464"/>
                </a:cubicBezTo>
                <a:cubicBezTo>
                  <a:pt x="1225199" y="335772"/>
                  <a:pt x="1243605" y="351403"/>
                  <a:pt x="1260987" y="361335"/>
                </a:cubicBezTo>
                <a:cubicBezTo>
                  <a:pt x="1270532" y="366789"/>
                  <a:pt x="1281337" y="369986"/>
                  <a:pt x="1290484" y="376084"/>
                </a:cubicBezTo>
                <a:cubicBezTo>
                  <a:pt x="1331635" y="403518"/>
                  <a:pt x="1273781" y="378793"/>
                  <a:pt x="1327355" y="405580"/>
                </a:cubicBezTo>
                <a:cubicBezTo>
                  <a:pt x="1345189" y="414497"/>
                  <a:pt x="1360064" y="413238"/>
                  <a:pt x="1378974" y="420329"/>
                </a:cubicBezTo>
                <a:cubicBezTo>
                  <a:pt x="1389267" y="424189"/>
                  <a:pt x="1398367" y="430747"/>
                  <a:pt x="1408471" y="435077"/>
                </a:cubicBezTo>
                <a:cubicBezTo>
                  <a:pt x="1415616" y="438139"/>
                  <a:pt x="1423220" y="439993"/>
                  <a:pt x="1430594" y="442451"/>
                </a:cubicBezTo>
                <a:cubicBezTo>
                  <a:pt x="1497583" y="487113"/>
                  <a:pt x="1391843" y="417122"/>
                  <a:pt x="1489587" y="479322"/>
                </a:cubicBezTo>
                <a:cubicBezTo>
                  <a:pt x="1489594" y="479327"/>
                  <a:pt x="1544890" y="516190"/>
                  <a:pt x="1555955" y="523567"/>
                </a:cubicBezTo>
                <a:lnTo>
                  <a:pt x="1578078" y="538316"/>
                </a:lnTo>
                <a:cubicBezTo>
                  <a:pt x="1585452" y="543232"/>
                  <a:pt x="1594882" y="545974"/>
                  <a:pt x="1600200" y="553064"/>
                </a:cubicBezTo>
                <a:cubicBezTo>
                  <a:pt x="1607574" y="562896"/>
                  <a:pt x="1613632" y="573870"/>
                  <a:pt x="1622323" y="582561"/>
                </a:cubicBezTo>
                <a:cubicBezTo>
                  <a:pt x="1628590" y="588828"/>
                  <a:pt x="1637525" y="591773"/>
                  <a:pt x="1644445" y="597309"/>
                </a:cubicBezTo>
                <a:cubicBezTo>
                  <a:pt x="1649874" y="601652"/>
                  <a:pt x="1653765" y="607715"/>
                  <a:pt x="1659194" y="612058"/>
                </a:cubicBezTo>
                <a:cubicBezTo>
                  <a:pt x="1666114" y="617594"/>
                  <a:pt x="1674396" y="621270"/>
                  <a:pt x="1681316" y="626806"/>
                </a:cubicBezTo>
                <a:cubicBezTo>
                  <a:pt x="1686745" y="631149"/>
                  <a:pt x="1690636" y="637212"/>
                  <a:pt x="1696065" y="641555"/>
                </a:cubicBezTo>
                <a:cubicBezTo>
                  <a:pt x="1716486" y="657892"/>
                  <a:pt x="1716944" y="655889"/>
                  <a:pt x="1740310" y="663677"/>
                </a:cubicBezTo>
                <a:cubicBezTo>
                  <a:pt x="1745226" y="668593"/>
                  <a:pt x="1748840" y="675317"/>
                  <a:pt x="1755058" y="678426"/>
                </a:cubicBezTo>
                <a:cubicBezTo>
                  <a:pt x="1768963" y="685379"/>
                  <a:pt x="1785398" y="686222"/>
                  <a:pt x="1799303" y="693174"/>
                </a:cubicBezTo>
                <a:lnTo>
                  <a:pt x="1828800" y="707922"/>
                </a:lnTo>
                <a:cubicBezTo>
                  <a:pt x="1842518" y="721640"/>
                  <a:pt x="1847067" y="728117"/>
                  <a:pt x="1865671" y="737419"/>
                </a:cubicBezTo>
                <a:cubicBezTo>
                  <a:pt x="1872624" y="740895"/>
                  <a:pt x="1880516" y="742064"/>
                  <a:pt x="1887794" y="744793"/>
                </a:cubicBezTo>
                <a:cubicBezTo>
                  <a:pt x="1900188" y="749441"/>
                  <a:pt x="1912825" y="753622"/>
                  <a:pt x="1924665" y="759542"/>
                </a:cubicBezTo>
                <a:cubicBezTo>
                  <a:pt x="1981839" y="788129"/>
                  <a:pt x="1913308" y="763131"/>
                  <a:pt x="1968910" y="781664"/>
                </a:cubicBezTo>
                <a:cubicBezTo>
                  <a:pt x="1976284" y="789038"/>
                  <a:pt x="1981917" y="798722"/>
                  <a:pt x="1991033" y="803787"/>
                </a:cubicBezTo>
                <a:cubicBezTo>
                  <a:pt x="2011436" y="815122"/>
                  <a:pt x="2042006" y="819079"/>
                  <a:pt x="2064774" y="825909"/>
                </a:cubicBezTo>
                <a:cubicBezTo>
                  <a:pt x="2079665" y="830376"/>
                  <a:pt x="2109020" y="840658"/>
                  <a:pt x="2109020" y="840658"/>
                </a:cubicBezTo>
                <a:cubicBezTo>
                  <a:pt x="2123768" y="850490"/>
                  <a:pt x="2136449" y="864550"/>
                  <a:pt x="2153265" y="870155"/>
                </a:cubicBezTo>
                <a:cubicBezTo>
                  <a:pt x="2227600" y="894933"/>
                  <a:pt x="2112303" y="857129"/>
                  <a:pt x="2204884" y="884903"/>
                </a:cubicBezTo>
                <a:cubicBezTo>
                  <a:pt x="2219774" y="889370"/>
                  <a:pt x="2233617" y="898617"/>
                  <a:pt x="2249129" y="899651"/>
                </a:cubicBezTo>
                <a:lnTo>
                  <a:pt x="2359742" y="907026"/>
                </a:lnTo>
                <a:cubicBezTo>
                  <a:pt x="2367116" y="909484"/>
                  <a:pt x="2374277" y="912714"/>
                  <a:pt x="2381865" y="914400"/>
                </a:cubicBezTo>
                <a:cubicBezTo>
                  <a:pt x="2396461" y="917643"/>
                  <a:pt x="2411685" y="917840"/>
                  <a:pt x="2426110" y="921774"/>
                </a:cubicBezTo>
                <a:cubicBezTo>
                  <a:pt x="2500592" y="942087"/>
                  <a:pt x="2432575" y="930763"/>
                  <a:pt x="2485103" y="943896"/>
                </a:cubicBezTo>
                <a:cubicBezTo>
                  <a:pt x="2505729" y="949053"/>
                  <a:pt x="2546480" y="955355"/>
                  <a:pt x="2566220" y="958645"/>
                </a:cubicBezTo>
                <a:cubicBezTo>
                  <a:pt x="2573594" y="963561"/>
                  <a:pt x="2580415" y="969430"/>
                  <a:pt x="2588342" y="973393"/>
                </a:cubicBezTo>
                <a:cubicBezTo>
                  <a:pt x="2595295" y="976869"/>
                  <a:pt x="2602692" y="980767"/>
                  <a:pt x="2610465" y="980767"/>
                </a:cubicBezTo>
                <a:cubicBezTo>
                  <a:pt x="2691618" y="980767"/>
                  <a:pt x="2772697" y="975851"/>
                  <a:pt x="2853813" y="973393"/>
                </a:cubicBezTo>
                <a:cubicBezTo>
                  <a:pt x="2874982" y="968101"/>
                  <a:pt x="2909603" y="960247"/>
                  <a:pt x="2927555" y="951271"/>
                </a:cubicBezTo>
                <a:cubicBezTo>
                  <a:pt x="2942308" y="943894"/>
                  <a:pt x="2978855" y="924599"/>
                  <a:pt x="2993923" y="921774"/>
                </a:cubicBezTo>
                <a:cubicBezTo>
                  <a:pt x="3020608" y="916771"/>
                  <a:pt x="3048000" y="916858"/>
                  <a:pt x="3075039" y="914400"/>
                </a:cubicBezTo>
                <a:cubicBezTo>
                  <a:pt x="3135529" y="894237"/>
                  <a:pt x="3040038" y="924350"/>
                  <a:pt x="3163529" y="899651"/>
                </a:cubicBezTo>
                <a:cubicBezTo>
                  <a:pt x="3205488" y="891259"/>
                  <a:pt x="3202860" y="884903"/>
                  <a:pt x="3237271" y="870155"/>
                </a:cubicBezTo>
                <a:cubicBezTo>
                  <a:pt x="3244416" y="867093"/>
                  <a:pt x="3252441" y="866256"/>
                  <a:pt x="3259394" y="862780"/>
                </a:cubicBezTo>
                <a:cubicBezTo>
                  <a:pt x="3267321" y="858817"/>
                  <a:pt x="3273187" y="851061"/>
                  <a:pt x="3281516" y="848032"/>
                </a:cubicBezTo>
                <a:cubicBezTo>
                  <a:pt x="3309900" y="837711"/>
                  <a:pt x="3347080" y="832643"/>
                  <a:pt x="3377381" y="825909"/>
                </a:cubicBezTo>
                <a:cubicBezTo>
                  <a:pt x="3412204" y="818170"/>
                  <a:pt x="3416629" y="813365"/>
                  <a:pt x="3458497" y="811161"/>
                </a:cubicBezTo>
                <a:cubicBezTo>
                  <a:pt x="3487953" y="809611"/>
                  <a:pt x="3517490" y="811161"/>
                  <a:pt x="3546987" y="81116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2396613" y="5456903"/>
            <a:ext cx="3827206" cy="1122198"/>
          </a:xfrm>
          <a:custGeom>
            <a:avLst/>
            <a:gdLst>
              <a:gd name="connsiteX0" fmla="*/ 0 w 3827206"/>
              <a:gd name="connsiteY0" fmla="*/ 0 h 1122198"/>
              <a:gd name="connsiteX1" fmla="*/ 221226 w 3827206"/>
              <a:gd name="connsiteY1" fmla="*/ 7374 h 1122198"/>
              <a:gd name="connsiteX2" fmla="*/ 243348 w 3827206"/>
              <a:gd name="connsiteY2" fmla="*/ 14749 h 1122198"/>
              <a:gd name="connsiteX3" fmla="*/ 331839 w 3827206"/>
              <a:gd name="connsiteY3" fmla="*/ 29497 h 1122198"/>
              <a:gd name="connsiteX4" fmla="*/ 442452 w 3827206"/>
              <a:gd name="connsiteY4" fmla="*/ 51620 h 1122198"/>
              <a:gd name="connsiteX5" fmla="*/ 516193 w 3827206"/>
              <a:gd name="connsiteY5" fmla="*/ 66368 h 1122198"/>
              <a:gd name="connsiteX6" fmla="*/ 545690 w 3827206"/>
              <a:gd name="connsiteY6" fmla="*/ 73742 h 1122198"/>
              <a:gd name="connsiteX7" fmla="*/ 589935 w 3827206"/>
              <a:gd name="connsiteY7" fmla="*/ 88491 h 1122198"/>
              <a:gd name="connsiteX8" fmla="*/ 634181 w 3827206"/>
              <a:gd name="connsiteY8" fmla="*/ 95865 h 1122198"/>
              <a:gd name="connsiteX9" fmla="*/ 663677 w 3827206"/>
              <a:gd name="connsiteY9" fmla="*/ 103239 h 1122198"/>
              <a:gd name="connsiteX10" fmla="*/ 840658 w 3827206"/>
              <a:gd name="connsiteY10" fmla="*/ 117987 h 1122198"/>
              <a:gd name="connsiteX11" fmla="*/ 892277 w 3827206"/>
              <a:gd name="connsiteY11" fmla="*/ 132736 h 1122198"/>
              <a:gd name="connsiteX12" fmla="*/ 907026 w 3827206"/>
              <a:gd name="connsiteY12" fmla="*/ 147484 h 1122198"/>
              <a:gd name="connsiteX13" fmla="*/ 958645 w 3827206"/>
              <a:gd name="connsiteY13" fmla="*/ 162232 h 1122198"/>
              <a:gd name="connsiteX14" fmla="*/ 1002890 w 3827206"/>
              <a:gd name="connsiteY14" fmla="*/ 184355 h 1122198"/>
              <a:gd name="connsiteX15" fmla="*/ 1025013 w 3827206"/>
              <a:gd name="connsiteY15" fmla="*/ 199103 h 1122198"/>
              <a:gd name="connsiteX16" fmla="*/ 1069258 w 3827206"/>
              <a:gd name="connsiteY16" fmla="*/ 213852 h 1122198"/>
              <a:gd name="connsiteX17" fmla="*/ 1113503 w 3827206"/>
              <a:gd name="connsiteY17" fmla="*/ 228600 h 1122198"/>
              <a:gd name="connsiteX18" fmla="*/ 1157748 w 3827206"/>
              <a:gd name="connsiteY18" fmla="*/ 243349 h 1122198"/>
              <a:gd name="connsiteX19" fmla="*/ 1179871 w 3827206"/>
              <a:gd name="connsiteY19" fmla="*/ 250723 h 1122198"/>
              <a:gd name="connsiteX20" fmla="*/ 1253613 w 3827206"/>
              <a:gd name="connsiteY20" fmla="*/ 294968 h 1122198"/>
              <a:gd name="connsiteX21" fmla="*/ 1290484 w 3827206"/>
              <a:gd name="connsiteY21" fmla="*/ 317091 h 1122198"/>
              <a:gd name="connsiteX22" fmla="*/ 1349477 w 3827206"/>
              <a:gd name="connsiteY22" fmla="*/ 368710 h 1122198"/>
              <a:gd name="connsiteX23" fmla="*/ 1386348 w 3827206"/>
              <a:gd name="connsiteY23" fmla="*/ 383458 h 1122198"/>
              <a:gd name="connsiteX24" fmla="*/ 1452716 w 3827206"/>
              <a:gd name="connsiteY24" fmla="*/ 420329 h 1122198"/>
              <a:gd name="connsiteX25" fmla="*/ 1467464 w 3827206"/>
              <a:gd name="connsiteY25" fmla="*/ 435078 h 1122198"/>
              <a:gd name="connsiteX26" fmla="*/ 1496961 w 3827206"/>
              <a:gd name="connsiteY26" fmla="*/ 449826 h 1122198"/>
              <a:gd name="connsiteX27" fmla="*/ 1519084 w 3827206"/>
              <a:gd name="connsiteY27" fmla="*/ 464574 h 1122198"/>
              <a:gd name="connsiteX28" fmla="*/ 1533832 w 3827206"/>
              <a:gd name="connsiteY28" fmla="*/ 479323 h 1122198"/>
              <a:gd name="connsiteX29" fmla="*/ 1585452 w 3827206"/>
              <a:gd name="connsiteY29" fmla="*/ 501445 h 1122198"/>
              <a:gd name="connsiteX30" fmla="*/ 1622322 w 3827206"/>
              <a:gd name="connsiteY30" fmla="*/ 523568 h 1122198"/>
              <a:gd name="connsiteX31" fmla="*/ 1666568 w 3827206"/>
              <a:gd name="connsiteY31" fmla="*/ 545691 h 1122198"/>
              <a:gd name="connsiteX32" fmla="*/ 1710813 w 3827206"/>
              <a:gd name="connsiteY32" fmla="*/ 575187 h 1122198"/>
              <a:gd name="connsiteX33" fmla="*/ 1725561 w 3827206"/>
              <a:gd name="connsiteY33" fmla="*/ 589936 h 1122198"/>
              <a:gd name="connsiteX34" fmla="*/ 1755058 w 3827206"/>
              <a:gd name="connsiteY34" fmla="*/ 604684 h 1122198"/>
              <a:gd name="connsiteX35" fmla="*/ 1777181 w 3827206"/>
              <a:gd name="connsiteY35" fmla="*/ 619432 h 1122198"/>
              <a:gd name="connsiteX36" fmla="*/ 1821426 w 3827206"/>
              <a:gd name="connsiteY36" fmla="*/ 634181 h 1122198"/>
              <a:gd name="connsiteX37" fmla="*/ 1880419 w 3827206"/>
              <a:gd name="connsiteY37" fmla="*/ 663678 h 1122198"/>
              <a:gd name="connsiteX38" fmla="*/ 1954161 w 3827206"/>
              <a:gd name="connsiteY38" fmla="*/ 685800 h 1122198"/>
              <a:gd name="connsiteX39" fmla="*/ 1976284 w 3827206"/>
              <a:gd name="connsiteY39" fmla="*/ 693174 h 1122198"/>
              <a:gd name="connsiteX40" fmla="*/ 2013155 w 3827206"/>
              <a:gd name="connsiteY40" fmla="*/ 707923 h 1122198"/>
              <a:gd name="connsiteX41" fmla="*/ 2064774 w 3827206"/>
              <a:gd name="connsiteY41" fmla="*/ 744794 h 1122198"/>
              <a:gd name="connsiteX42" fmla="*/ 2109019 w 3827206"/>
              <a:gd name="connsiteY42" fmla="*/ 752168 h 1122198"/>
              <a:gd name="connsiteX43" fmla="*/ 2145890 w 3827206"/>
              <a:gd name="connsiteY43" fmla="*/ 781665 h 1122198"/>
              <a:gd name="connsiteX44" fmla="*/ 2175387 w 3827206"/>
              <a:gd name="connsiteY44" fmla="*/ 789039 h 1122198"/>
              <a:gd name="connsiteX45" fmla="*/ 2241755 w 3827206"/>
              <a:gd name="connsiteY45" fmla="*/ 848032 h 1122198"/>
              <a:gd name="connsiteX46" fmla="*/ 2300748 w 3827206"/>
              <a:gd name="connsiteY46" fmla="*/ 862781 h 1122198"/>
              <a:gd name="connsiteX47" fmla="*/ 2322871 w 3827206"/>
              <a:gd name="connsiteY47" fmla="*/ 877529 h 1122198"/>
              <a:gd name="connsiteX48" fmla="*/ 2367116 w 3827206"/>
              <a:gd name="connsiteY48" fmla="*/ 892278 h 1122198"/>
              <a:gd name="connsiteX49" fmla="*/ 2411361 w 3827206"/>
              <a:gd name="connsiteY49" fmla="*/ 914400 h 1122198"/>
              <a:gd name="connsiteX50" fmla="*/ 2462981 w 3827206"/>
              <a:gd name="connsiteY50" fmla="*/ 943897 h 1122198"/>
              <a:gd name="connsiteX51" fmla="*/ 2492477 w 3827206"/>
              <a:gd name="connsiteY51" fmla="*/ 966020 h 1122198"/>
              <a:gd name="connsiteX52" fmla="*/ 2521974 w 3827206"/>
              <a:gd name="connsiteY52" fmla="*/ 973394 h 1122198"/>
              <a:gd name="connsiteX53" fmla="*/ 2551471 w 3827206"/>
              <a:gd name="connsiteY53" fmla="*/ 988142 h 1122198"/>
              <a:gd name="connsiteX54" fmla="*/ 2595716 w 3827206"/>
              <a:gd name="connsiteY54" fmla="*/ 1002891 h 1122198"/>
              <a:gd name="connsiteX55" fmla="*/ 2654710 w 3827206"/>
              <a:gd name="connsiteY55" fmla="*/ 1032387 h 1122198"/>
              <a:gd name="connsiteX56" fmla="*/ 2698955 w 3827206"/>
              <a:gd name="connsiteY56" fmla="*/ 1047136 h 1122198"/>
              <a:gd name="connsiteX57" fmla="*/ 2743200 w 3827206"/>
              <a:gd name="connsiteY57" fmla="*/ 1061884 h 1122198"/>
              <a:gd name="connsiteX58" fmla="*/ 2765322 w 3827206"/>
              <a:gd name="connsiteY58" fmla="*/ 1069258 h 1122198"/>
              <a:gd name="connsiteX59" fmla="*/ 2809568 w 3827206"/>
              <a:gd name="connsiteY59" fmla="*/ 1076632 h 1122198"/>
              <a:gd name="connsiteX60" fmla="*/ 2875935 w 3827206"/>
              <a:gd name="connsiteY60" fmla="*/ 1091381 h 1122198"/>
              <a:gd name="connsiteX61" fmla="*/ 2920181 w 3827206"/>
              <a:gd name="connsiteY61" fmla="*/ 1106129 h 1122198"/>
              <a:gd name="connsiteX62" fmla="*/ 3089787 w 3827206"/>
              <a:gd name="connsiteY62" fmla="*/ 1113503 h 1122198"/>
              <a:gd name="connsiteX63" fmla="*/ 3170903 w 3827206"/>
              <a:gd name="connsiteY63" fmla="*/ 1113503 h 1122198"/>
              <a:gd name="connsiteX64" fmla="*/ 3244645 w 3827206"/>
              <a:gd name="connsiteY64" fmla="*/ 1098755 h 1122198"/>
              <a:gd name="connsiteX65" fmla="*/ 3288890 w 3827206"/>
              <a:gd name="connsiteY65" fmla="*/ 1084007 h 1122198"/>
              <a:gd name="connsiteX66" fmla="*/ 3355258 w 3827206"/>
              <a:gd name="connsiteY66" fmla="*/ 1076632 h 1122198"/>
              <a:gd name="connsiteX67" fmla="*/ 3414252 w 3827206"/>
              <a:gd name="connsiteY67" fmla="*/ 1061884 h 1122198"/>
              <a:gd name="connsiteX68" fmla="*/ 3443748 w 3827206"/>
              <a:gd name="connsiteY68" fmla="*/ 1054510 h 1122198"/>
              <a:gd name="connsiteX69" fmla="*/ 3569110 w 3827206"/>
              <a:gd name="connsiteY69" fmla="*/ 1039762 h 1122198"/>
              <a:gd name="connsiteX70" fmla="*/ 3605981 w 3827206"/>
              <a:gd name="connsiteY70" fmla="*/ 1032387 h 1122198"/>
              <a:gd name="connsiteX71" fmla="*/ 3679722 w 3827206"/>
              <a:gd name="connsiteY71" fmla="*/ 1025013 h 1122198"/>
              <a:gd name="connsiteX72" fmla="*/ 3790335 w 3827206"/>
              <a:gd name="connsiteY72" fmla="*/ 1032387 h 1122198"/>
              <a:gd name="connsiteX73" fmla="*/ 3827206 w 3827206"/>
              <a:gd name="connsiteY73" fmla="*/ 1039762 h 11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27206" h="1122198">
                <a:moveTo>
                  <a:pt x="0" y="0"/>
                </a:moveTo>
                <a:cubicBezTo>
                  <a:pt x="73742" y="2458"/>
                  <a:pt x="147578" y="2910"/>
                  <a:pt x="221226" y="7374"/>
                </a:cubicBezTo>
                <a:cubicBezTo>
                  <a:pt x="228985" y="7844"/>
                  <a:pt x="235726" y="13225"/>
                  <a:pt x="243348" y="14749"/>
                </a:cubicBezTo>
                <a:cubicBezTo>
                  <a:pt x="272671" y="20614"/>
                  <a:pt x="302236" y="25268"/>
                  <a:pt x="331839" y="29497"/>
                </a:cubicBezTo>
                <a:cubicBezTo>
                  <a:pt x="426293" y="42990"/>
                  <a:pt x="340042" y="28862"/>
                  <a:pt x="442452" y="51620"/>
                </a:cubicBezTo>
                <a:cubicBezTo>
                  <a:pt x="466922" y="57058"/>
                  <a:pt x="491874" y="60289"/>
                  <a:pt x="516193" y="66368"/>
                </a:cubicBezTo>
                <a:cubicBezTo>
                  <a:pt x="526025" y="68826"/>
                  <a:pt x="535983" y="70830"/>
                  <a:pt x="545690" y="73742"/>
                </a:cubicBezTo>
                <a:cubicBezTo>
                  <a:pt x="560581" y="78209"/>
                  <a:pt x="574600" y="85935"/>
                  <a:pt x="589935" y="88491"/>
                </a:cubicBezTo>
                <a:cubicBezTo>
                  <a:pt x="604684" y="90949"/>
                  <a:pt x="619519" y="92933"/>
                  <a:pt x="634181" y="95865"/>
                </a:cubicBezTo>
                <a:cubicBezTo>
                  <a:pt x="644119" y="97853"/>
                  <a:pt x="653644" y="101806"/>
                  <a:pt x="663677" y="103239"/>
                </a:cubicBezTo>
                <a:cubicBezTo>
                  <a:pt x="706905" y="109414"/>
                  <a:pt x="803339" y="115321"/>
                  <a:pt x="840658" y="117987"/>
                </a:cubicBezTo>
                <a:cubicBezTo>
                  <a:pt x="846165" y="119364"/>
                  <a:pt x="884722" y="128203"/>
                  <a:pt x="892277" y="132736"/>
                </a:cubicBezTo>
                <a:cubicBezTo>
                  <a:pt x="898239" y="136313"/>
                  <a:pt x="901064" y="143907"/>
                  <a:pt x="907026" y="147484"/>
                </a:cubicBezTo>
                <a:cubicBezTo>
                  <a:pt x="914583" y="152018"/>
                  <a:pt x="953134" y="160854"/>
                  <a:pt x="958645" y="162232"/>
                </a:cubicBezTo>
                <a:cubicBezTo>
                  <a:pt x="1022039" y="204496"/>
                  <a:pt x="941837" y="153829"/>
                  <a:pt x="1002890" y="184355"/>
                </a:cubicBezTo>
                <a:cubicBezTo>
                  <a:pt x="1010817" y="188318"/>
                  <a:pt x="1016914" y="195503"/>
                  <a:pt x="1025013" y="199103"/>
                </a:cubicBezTo>
                <a:cubicBezTo>
                  <a:pt x="1039219" y="205417"/>
                  <a:pt x="1054510" y="208936"/>
                  <a:pt x="1069258" y="213852"/>
                </a:cubicBezTo>
                <a:lnTo>
                  <a:pt x="1113503" y="228600"/>
                </a:lnTo>
                <a:lnTo>
                  <a:pt x="1157748" y="243349"/>
                </a:lnTo>
                <a:cubicBezTo>
                  <a:pt x="1165122" y="245807"/>
                  <a:pt x="1173206" y="246724"/>
                  <a:pt x="1179871" y="250723"/>
                </a:cubicBezTo>
                <a:lnTo>
                  <a:pt x="1253613" y="294968"/>
                </a:lnTo>
                <a:cubicBezTo>
                  <a:pt x="1265903" y="302342"/>
                  <a:pt x="1280349" y="306956"/>
                  <a:pt x="1290484" y="317091"/>
                </a:cubicBezTo>
                <a:cubicBezTo>
                  <a:pt x="1309705" y="336312"/>
                  <a:pt x="1325088" y="356516"/>
                  <a:pt x="1349477" y="368710"/>
                </a:cubicBezTo>
                <a:cubicBezTo>
                  <a:pt x="1361317" y="374630"/>
                  <a:pt x="1374252" y="378082"/>
                  <a:pt x="1386348" y="383458"/>
                </a:cubicBezTo>
                <a:cubicBezTo>
                  <a:pt x="1404908" y="391707"/>
                  <a:pt x="1437392" y="409384"/>
                  <a:pt x="1452716" y="420329"/>
                </a:cubicBezTo>
                <a:cubicBezTo>
                  <a:pt x="1458373" y="424370"/>
                  <a:pt x="1461679" y="431221"/>
                  <a:pt x="1467464" y="435078"/>
                </a:cubicBezTo>
                <a:cubicBezTo>
                  <a:pt x="1476611" y="441176"/>
                  <a:pt x="1487416" y="444372"/>
                  <a:pt x="1496961" y="449826"/>
                </a:cubicBezTo>
                <a:cubicBezTo>
                  <a:pt x="1504656" y="454223"/>
                  <a:pt x="1512163" y="459037"/>
                  <a:pt x="1519084" y="464574"/>
                </a:cubicBezTo>
                <a:cubicBezTo>
                  <a:pt x="1524513" y="468917"/>
                  <a:pt x="1528047" y="475466"/>
                  <a:pt x="1533832" y="479323"/>
                </a:cubicBezTo>
                <a:cubicBezTo>
                  <a:pt x="1552055" y="491472"/>
                  <a:pt x="1565788" y="494891"/>
                  <a:pt x="1585452" y="501445"/>
                </a:cubicBezTo>
                <a:cubicBezTo>
                  <a:pt x="1614256" y="530251"/>
                  <a:pt x="1584034" y="504424"/>
                  <a:pt x="1622322" y="523568"/>
                </a:cubicBezTo>
                <a:cubicBezTo>
                  <a:pt x="1679508" y="552160"/>
                  <a:pt x="1610957" y="527152"/>
                  <a:pt x="1666568" y="545691"/>
                </a:cubicBezTo>
                <a:cubicBezTo>
                  <a:pt x="1722825" y="601948"/>
                  <a:pt x="1657450" y="543169"/>
                  <a:pt x="1710813" y="575187"/>
                </a:cubicBezTo>
                <a:cubicBezTo>
                  <a:pt x="1716775" y="578764"/>
                  <a:pt x="1719776" y="586079"/>
                  <a:pt x="1725561" y="589936"/>
                </a:cubicBezTo>
                <a:cubicBezTo>
                  <a:pt x="1734708" y="596034"/>
                  <a:pt x="1745513" y="599230"/>
                  <a:pt x="1755058" y="604684"/>
                </a:cubicBezTo>
                <a:cubicBezTo>
                  <a:pt x="1762753" y="609081"/>
                  <a:pt x="1769082" y="615832"/>
                  <a:pt x="1777181" y="619432"/>
                </a:cubicBezTo>
                <a:cubicBezTo>
                  <a:pt x="1791387" y="625746"/>
                  <a:pt x="1807521" y="627228"/>
                  <a:pt x="1821426" y="634181"/>
                </a:cubicBezTo>
                <a:cubicBezTo>
                  <a:pt x="1841090" y="644013"/>
                  <a:pt x="1859090" y="658346"/>
                  <a:pt x="1880419" y="663678"/>
                </a:cubicBezTo>
                <a:cubicBezTo>
                  <a:pt x="1924999" y="674823"/>
                  <a:pt x="1900300" y="667847"/>
                  <a:pt x="1954161" y="685800"/>
                </a:cubicBezTo>
                <a:cubicBezTo>
                  <a:pt x="1961535" y="688258"/>
                  <a:pt x="1969067" y="690287"/>
                  <a:pt x="1976284" y="693174"/>
                </a:cubicBezTo>
                <a:cubicBezTo>
                  <a:pt x="1988574" y="698090"/>
                  <a:pt x="2001584" y="701494"/>
                  <a:pt x="2013155" y="707923"/>
                </a:cubicBezTo>
                <a:cubicBezTo>
                  <a:pt x="2014455" y="708645"/>
                  <a:pt x="2057872" y="742493"/>
                  <a:pt x="2064774" y="744794"/>
                </a:cubicBezTo>
                <a:cubicBezTo>
                  <a:pt x="2078958" y="749522"/>
                  <a:pt x="2094271" y="749710"/>
                  <a:pt x="2109019" y="752168"/>
                </a:cubicBezTo>
                <a:cubicBezTo>
                  <a:pt x="2120911" y="764059"/>
                  <a:pt x="2129614" y="774690"/>
                  <a:pt x="2145890" y="781665"/>
                </a:cubicBezTo>
                <a:cubicBezTo>
                  <a:pt x="2155205" y="785657"/>
                  <a:pt x="2165555" y="786581"/>
                  <a:pt x="2175387" y="789039"/>
                </a:cubicBezTo>
                <a:cubicBezTo>
                  <a:pt x="2181663" y="795315"/>
                  <a:pt x="2221074" y="840512"/>
                  <a:pt x="2241755" y="848032"/>
                </a:cubicBezTo>
                <a:cubicBezTo>
                  <a:pt x="2260804" y="854959"/>
                  <a:pt x="2300748" y="862781"/>
                  <a:pt x="2300748" y="862781"/>
                </a:cubicBezTo>
                <a:cubicBezTo>
                  <a:pt x="2308122" y="867697"/>
                  <a:pt x="2314772" y="873929"/>
                  <a:pt x="2322871" y="877529"/>
                </a:cubicBezTo>
                <a:cubicBezTo>
                  <a:pt x="2337077" y="883843"/>
                  <a:pt x="2354181" y="883655"/>
                  <a:pt x="2367116" y="892278"/>
                </a:cubicBezTo>
                <a:cubicBezTo>
                  <a:pt x="2395707" y="911337"/>
                  <a:pt x="2380831" y="904223"/>
                  <a:pt x="2411361" y="914400"/>
                </a:cubicBezTo>
                <a:cubicBezTo>
                  <a:pt x="2440524" y="958144"/>
                  <a:pt x="2406867" y="918957"/>
                  <a:pt x="2462981" y="943897"/>
                </a:cubicBezTo>
                <a:cubicBezTo>
                  <a:pt x="2474212" y="948889"/>
                  <a:pt x="2481484" y="960524"/>
                  <a:pt x="2492477" y="966020"/>
                </a:cubicBezTo>
                <a:cubicBezTo>
                  <a:pt x="2501542" y="970553"/>
                  <a:pt x="2512484" y="969835"/>
                  <a:pt x="2521974" y="973394"/>
                </a:cubicBezTo>
                <a:cubicBezTo>
                  <a:pt x="2532267" y="977254"/>
                  <a:pt x="2541264" y="984059"/>
                  <a:pt x="2551471" y="988142"/>
                </a:cubicBezTo>
                <a:cubicBezTo>
                  <a:pt x="2565905" y="993916"/>
                  <a:pt x="2595716" y="1002891"/>
                  <a:pt x="2595716" y="1002891"/>
                </a:cubicBezTo>
                <a:cubicBezTo>
                  <a:pt x="2630621" y="1037795"/>
                  <a:pt x="2602902" y="1018257"/>
                  <a:pt x="2654710" y="1032387"/>
                </a:cubicBezTo>
                <a:cubicBezTo>
                  <a:pt x="2669708" y="1036478"/>
                  <a:pt x="2684207" y="1042220"/>
                  <a:pt x="2698955" y="1047136"/>
                </a:cubicBezTo>
                <a:lnTo>
                  <a:pt x="2743200" y="1061884"/>
                </a:lnTo>
                <a:cubicBezTo>
                  <a:pt x="2750574" y="1064342"/>
                  <a:pt x="2757655" y="1067980"/>
                  <a:pt x="2765322" y="1069258"/>
                </a:cubicBezTo>
                <a:lnTo>
                  <a:pt x="2809568" y="1076632"/>
                </a:lnTo>
                <a:cubicBezTo>
                  <a:pt x="2872843" y="1097727"/>
                  <a:pt x="2772147" y="1065435"/>
                  <a:pt x="2875935" y="1091381"/>
                </a:cubicBezTo>
                <a:cubicBezTo>
                  <a:pt x="2891017" y="1095151"/>
                  <a:pt x="2904649" y="1105454"/>
                  <a:pt x="2920181" y="1106129"/>
                </a:cubicBezTo>
                <a:lnTo>
                  <a:pt x="3089787" y="1113503"/>
                </a:lnTo>
                <a:cubicBezTo>
                  <a:pt x="3128531" y="1126419"/>
                  <a:pt x="3109754" y="1123695"/>
                  <a:pt x="3170903" y="1113503"/>
                </a:cubicBezTo>
                <a:cubicBezTo>
                  <a:pt x="3195629" y="1109382"/>
                  <a:pt x="3220864" y="1106682"/>
                  <a:pt x="3244645" y="1098755"/>
                </a:cubicBezTo>
                <a:cubicBezTo>
                  <a:pt x="3259393" y="1093839"/>
                  <a:pt x="3273439" y="1085724"/>
                  <a:pt x="3288890" y="1084007"/>
                </a:cubicBezTo>
                <a:lnTo>
                  <a:pt x="3355258" y="1076632"/>
                </a:lnTo>
                <a:lnTo>
                  <a:pt x="3414252" y="1061884"/>
                </a:lnTo>
                <a:cubicBezTo>
                  <a:pt x="3424084" y="1059426"/>
                  <a:pt x="3433664" y="1055518"/>
                  <a:pt x="3443748" y="1054510"/>
                </a:cubicBezTo>
                <a:cubicBezTo>
                  <a:pt x="3496157" y="1049269"/>
                  <a:pt x="3520214" y="1047912"/>
                  <a:pt x="3569110" y="1039762"/>
                </a:cubicBezTo>
                <a:cubicBezTo>
                  <a:pt x="3581473" y="1037701"/>
                  <a:pt x="3593557" y="1034044"/>
                  <a:pt x="3605981" y="1032387"/>
                </a:cubicBezTo>
                <a:cubicBezTo>
                  <a:pt x="3630467" y="1029122"/>
                  <a:pt x="3655142" y="1027471"/>
                  <a:pt x="3679722" y="1025013"/>
                </a:cubicBezTo>
                <a:cubicBezTo>
                  <a:pt x="3716593" y="1027471"/>
                  <a:pt x="3753608" y="1028306"/>
                  <a:pt x="3790335" y="1032387"/>
                </a:cubicBezTo>
                <a:cubicBezTo>
                  <a:pt x="3870699" y="1041317"/>
                  <a:pt x="3770801" y="1039762"/>
                  <a:pt x="3827206" y="103976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2905432" y="5611761"/>
            <a:ext cx="1710813" cy="1002891"/>
          </a:xfrm>
          <a:custGeom>
            <a:avLst/>
            <a:gdLst>
              <a:gd name="connsiteX0" fmla="*/ 0 w 1710813"/>
              <a:gd name="connsiteY0" fmla="*/ 0 h 1002891"/>
              <a:gd name="connsiteX1" fmla="*/ 36871 w 1710813"/>
              <a:gd name="connsiteY1" fmla="*/ 22123 h 1002891"/>
              <a:gd name="connsiteX2" fmla="*/ 81116 w 1710813"/>
              <a:gd name="connsiteY2" fmla="*/ 36871 h 1002891"/>
              <a:gd name="connsiteX3" fmla="*/ 125362 w 1710813"/>
              <a:gd name="connsiteY3" fmla="*/ 51620 h 1002891"/>
              <a:gd name="connsiteX4" fmla="*/ 147484 w 1710813"/>
              <a:gd name="connsiteY4" fmla="*/ 58994 h 1002891"/>
              <a:gd name="connsiteX5" fmla="*/ 176981 w 1710813"/>
              <a:gd name="connsiteY5" fmla="*/ 66368 h 1002891"/>
              <a:gd name="connsiteX6" fmla="*/ 213852 w 1710813"/>
              <a:gd name="connsiteY6" fmla="*/ 73742 h 1002891"/>
              <a:gd name="connsiteX7" fmla="*/ 258097 w 1710813"/>
              <a:gd name="connsiteY7" fmla="*/ 88491 h 1002891"/>
              <a:gd name="connsiteX8" fmla="*/ 346587 w 1710813"/>
              <a:gd name="connsiteY8" fmla="*/ 103239 h 1002891"/>
              <a:gd name="connsiteX9" fmla="*/ 405581 w 1710813"/>
              <a:gd name="connsiteY9" fmla="*/ 117987 h 1002891"/>
              <a:gd name="connsiteX10" fmla="*/ 449826 w 1710813"/>
              <a:gd name="connsiteY10" fmla="*/ 140110 h 1002891"/>
              <a:gd name="connsiteX11" fmla="*/ 471949 w 1710813"/>
              <a:gd name="connsiteY11" fmla="*/ 154858 h 1002891"/>
              <a:gd name="connsiteX12" fmla="*/ 494071 w 1710813"/>
              <a:gd name="connsiteY12" fmla="*/ 162233 h 1002891"/>
              <a:gd name="connsiteX13" fmla="*/ 545691 w 1710813"/>
              <a:gd name="connsiteY13" fmla="*/ 191729 h 1002891"/>
              <a:gd name="connsiteX14" fmla="*/ 575187 w 1710813"/>
              <a:gd name="connsiteY14" fmla="*/ 199104 h 1002891"/>
              <a:gd name="connsiteX15" fmla="*/ 619433 w 1710813"/>
              <a:gd name="connsiteY15" fmla="*/ 213852 h 1002891"/>
              <a:gd name="connsiteX16" fmla="*/ 641555 w 1710813"/>
              <a:gd name="connsiteY16" fmla="*/ 228600 h 1002891"/>
              <a:gd name="connsiteX17" fmla="*/ 685800 w 1710813"/>
              <a:gd name="connsiteY17" fmla="*/ 243349 h 1002891"/>
              <a:gd name="connsiteX18" fmla="*/ 707923 w 1710813"/>
              <a:gd name="connsiteY18" fmla="*/ 265471 h 1002891"/>
              <a:gd name="connsiteX19" fmla="*/ 796413 w 1710813"/>
              <a:gd name="connsiteY19" fmla="*/ 302342 h 1002891"/>
              <a:gd name="connsiteX20" fmla="*/ 833284 w 1710813"/>
              <a:gd name="connsiteY20" fmla="*/ 339213 h 1002891"/>
              <a:gd name="connsiteX21" fmla="*/ 870155 w 1710813"/>
              <a:gd name="connsiteY21" fmla="*/ 368710 h 1002891"/>
              <a:gd name="connsiteX22" fmla="*/ 914400 w 1710813"/>
              <a:gd name="connsiteY22" fmla="*/ 383458 h 1002891"/>
              <a:gd name="connsiteX23" fmla="*/ 958645 w 1710813"/>
              <a:gd name="connsiteY23" fmla="*/ 420329 h 1002891"/>
              <a:gd name="connsiteX24" fmla="*/ 973394 w 1710813"/>
              <a:gd name="connsiteY24" fmla="*/ 435078 h 1002891"/>
              <a:gd name="connsiteX25" fmla="*/ 1002891 w 1710813"/>
              <a:gd name="connsiteY25" fmla="*/ 449826 h 1002891"/>
              <a:gd name="connsiteX26" fmla="*/ 1091381 w 1710813"/>
              <a:gd name="connsiteY26" fmla="*/ 508820 h 1002891"/>
              <a:gd name="connsiteX27" fmla="*/ 1135626 w 1710813"/>
              <a:gd name="connsiteY27" fmla="*/ 530942 h 1002891"/>
              <a:gd name="connsiteX28" fmla="*/ 1172497 w 1710813"/>
              <a:gd name="connsiteY28" fmla="*/ 553065 h 1002891"/>
              <a:gd name="connsiteX29" fmla="*/ 1194620 w 1710813"/>
              <a:gd name="connsiteY29" fmla="*/ 567813 h 1002891"/>
              <a:gd name="connsiteX30" fmla="*/ 1209368 w 1710813"/>
              <a:gd name="connsiteY30" fmla="*/ 582562 h 1002891"/>
              <a:gd name="connsiteX31" fmla="*/ 1253613 w 1710813"/>
              <a:gd name="connsiteY31" fmla="*/ 597310 h 1002891"/>
              <a:gd name="connsiteX32" fmla="*/ 1290484 w 1710813"/>
              <a:gd name="connsiteY32" fmla="*/ 634181 h 1002891"/>
              <a:gd name="connsiteX33" fmla="*/ 1312607 w 1710813"/>
              <a:gd name="connsiteY33" fmla="*/ 656304 h 1002891"/>
              <a:gd name="connsiteX34" fmla="*/ 1342103 w 1710813"/>
              <a:gd name="connsiteY34" fmla="*/ 678426 h 1002891"/>
              <a:gd name="connsiteX35" fmla="*/ 1356852 w 1710813"/>
              <a:gd name="connsiteY35" fmla="*/ 693174 h 1002891"/>
              <a:gd name="connsiteX36" fmla="*/ 1408471 w 1710813"/>
              <a:gd name="connsiteY36" fmla="*/ 715297 h 1002891"/>
              <a:gd name="connsiteX37" fmla="*/ 1423220 w 1710813"/>
              <a:gd name="connsiteY37" fmla="*/ 737420 h 1002891"/>
              <a:gd name="connsiteX38" fmla="*/ 1445342 w 1710813"/>
              <a:gd name="connsiteY38" fmla="*/ 752168 h 1002891"/>
              <a:gd name="connsiteX39" fmla="*/ 1474839 w 1710813"/>
              <a:gd name="connsiteY39" fmla="*/ 796413 h 1002891"/>
              <a:gd name="connsiteX40" fmla="*/ 1489587 w 1710813"/>
              <a:gd name="connsiteY40" fmla="*/ 811162 h 1002891"/>
              <a:gd name="connsiteX41" fmla="*/ 1519084 w 1710813"/>
              <a:gd name="connsiteY41" fmla="*/ 818536 h 1002891"/>
              <a:gd name="connsiteX42" fmla="*/ 1533833 w 1710813"/>
              <a:gd name="connsiteY42" fmla="*/ 840658 h 1002891"/>
              <a:gd name="connsiteX43" fmla="*/ 1592826 w 1710813"/>
              <a:gd name="connsiteY43" fmla="*/ 884904 h 1002891"/>
              <a:gd name="connsiteX44" fmla="*/ 1622323 w 1710813"/>
              <a:gd name="connsiteY44" fmla="*/ 899652 h 1002891"/>
              <a:gd name="connsiteX45" fmla="*/ 1651820 w 1710813"/>
              <a:gd name="connsiteY45" fmla="*/ 936523 h 1002891"/>
              <a:gd name="connsiteX46" fmla="*/ 1688691 w 1710813"/>
              <a:gd name="connsiteY46" fmla="*/ 966020 h 1002891"/>
              <a:gd name="connsiteX47" fmla="*/ 1710813 w 1710813"/>
              <a:gd name="connsiteY47" fmla="*/ 1002891 h 100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0813" h="1002891">
                <a:moveTo>
                  <a:pt x="0" y="0"/>
                </a:moveTo>
                <a:cubicBezTo>
                  <a:pt x="12290" y="7374"/>
                  <a:pt x="23823" y="16192"/>
                  <a:pt x="36871" y="22123"/>
                </a:cubicBezTo>
                <a:cubicBezTo>
                  <a:pt x="51024" y="28556"/>
                  <a:pt x="66368" y="31955"/>
                  <a:pt x="81116" y="36871"/>
                </a:cubicBezTo>
                <a:lnTo>
                  <a:pt x="125362" y="51620"/>
                </a:lnTo>
                <a:cubicBezTo>
                  <a:pt x="132736" y="54078"/>
                  <a:pt x="139943" y="57109"/>
                  <a:pt x="147484" y="58994"/>
                </a:cubicBezTo>
                <a:cubicBezTo>
                  <a:pt x="157316" y="61452"/>
                  <a:pt x="167087" y="64169"/>
                  <a:pt x="176981" y="66368"/>
                </a:cubicBezTo>
                <a:cubicBezTo>
                  <a:pt x="189216" y="69087"/>
                  <a:pt x="201760" y="70444"/>
                  <a:pt x="213852" y="73742"/>
                </a:cubicBezTo>
                <a:cubicBezTo>
                  <a:pt x="228850" y="77833"/>
                  <a:pt x="242762" y="85935"/>
                  <a:pt x="258097" y="88491"/>
                </a:cubicBezTo>
                <a:cubicBezTo>
                  <a:pt x="287594" y="93407"/>
                  <a:pt x="318218" y="93783"/>
                  <a:pt x="346587" y="103239"/>
                </a:cubicBezTo>
                <a:cubicBezTo>
                  <a:pt x="380601" y="114576"/>
                  <a:pt x="361088" y="109089"/>
                  <a:pt x="405581" y="117987"/>
                </a:cubicBezTo>
                <a:cubicBezTo>
                  <a:pt x="468965" y="160246"/>
                  <a:pt x="388778" y="109587"/>
                  <a:pt x="449826" y="140110"/>
                </a:cubicBezTo>
                <a:cubicBezTo>
                  <a:pt x="457753" y="144073"/>
                  <a:pt x="464022" y="150894"/>
                  <a:pt x="471949" y="154858"/>
                </a:cubicBezTo>
                <a:cubicBezTo>
                  <a:pt x="478901" y="158334"/>
                  <a:pt x="487119" y="158757"/>
                  <a:pt x="494071" y="162233"/>
                </a:cubicBezTo>
                <a:cubicBezTo>
                  <a:pt x="536857" y="183627"/>
                  <a:pt x="493982" y="172338"/>
                  <a:pt x="545691" y="191729"/>
                </a:cubicBezTo>
                <a:cubicBezTo>
                  <a:pt x="555180" y="195288"/>
                  <a:pt x="565480" y="196192"/>
                  <a:pt x="575187" y="199104"/>
                </a:cubicBezTo>
                <a:cubicBezTo>
                  <a:pt x="590078" y="203571"/>
                  <a:pt x="619433" y="213852"/>
                  <a:pt x="619433" y="213852"/>
                </a:cubicBezTo>
                <a:cubicBezTo>
                  <a:pt x="626807" y="218768"/>
                  <a:pt x="633456" y="225001"/>
                  <a:pt x="641555" y="228600"/>
                </a:cubicBezTo>
                <a:cubicBezTo>
                  <a:pt x="655761" y="234914"/>
                  <a:pt x="685800" y="243349"/>
                  <a:pt x="685800" y="243349"/>
                </a:cubicBezTo>
                <a:cubicBezTo>
                  <a:pt x="693174" y="250723"/>
                  <a:pt x="699125" y="259872"/>
                  <a:pt x="707923" y="265471"/>
                </a:cubicBezTo>
                <a:cubicBezTo>
                  <a:pt x="751963" y="293496"/>
                  <a:pt x="756659" y="292404"/>
                  <a:pt x="796413" y="302342"/>
                </a:cubicBezTo>
                <a:lnTo>
                  <a:pt x="833284" y="339213"/>
                </a:lnTo>
                <a:cubicBezTo>
                  <a:pt x="845542" y="351471"/>
                  <a:pt x="853411" y="361268"/>
                  <a:pt x="870155" y="368710"/>
                </a:cubicBezTo>
                <a:cubicBezTo>
                  <a:pt x="884361" y="375024"/>
                  <a:pt x="914400" y="383458"/>
                  <a:pt x="914400" y="383458"/>
                </a:cubicBezTo>
                <a:cubicBezTo>
                  <a:pt x="947757" y="416815"/>
                  <a:pt x="906057" y="376505"/>
                  <a:pt x="958645" y="420329"/>
                </a:cubicBezTo>
                <a:cubicBezTo>
                  <a:pt x="963986" y="424780"/>
                  <a:pt x="967609" y="431221"/>
                  <a:pt x="973394" y="435078"/>
                </a:cubicBezTo>
                <a:cubicBezTo>
                  <a:pt x="982541" y="441176"/>
                  <a:pt x="993059" y="444910"/>
                  <a:pt x="1002891" y="449826"/>
                </a:cubicBezTo>
                <a:cubicBezTo>
                  <a:pt x="1061964" y="508899"/>
                  <a:pt x="1014130" y="470194"/>
                  <a:pt x="1091381" y="508820"/>
                </a:cubicBezTo>
                <a:cubicBezTo>
                  <a:pt x="1148555" y="537408"/>
                  <a:pt x="1080024" y="512409"/>
                  <a:pt x="1135626" y="530942"/>
                </a:cubicBezTo>
                <a:cubicBezTo>
                  <a:pt x="1164431" y="559749"/>
                  <a:pt x="1134207" y="533921"/>
                  <a:pt x="1172497" y="553065"/>
                </a:cubicBezTo>
                <a:cubicBezTo>
                  <a:pt x="1180424" y="557028"/>
                  <a:pt x="1187699" y="562276"/>
                  <a:pt x="1194620" y="567813"/>
                </a:cubicBezTo>
                <a:cubicBezTo>
                  <a:pt x="1200049" y="572156"/>
                  <a:pt x="1203150" y="579453"/>
                  <a:pt x="1209368" y="582562"/>
                </a:cubicBezTo>
                <a:cubicBezTo>
                  <a:pt x="1223273" y="589515"/>
                  <a:pt x="1253613" y="597310"/>
                  <a:pt x="1253613" y="597310"/>
                </a:cubicBezTo>
                <a:lnTo>
                  <a:pt x="1290484" y="634181"/>
                </a:lnTo>
                <a:cubicBezTo>
                  <a:pt x="1297858" y="641555"/>
                  <a:pt x="1304264" y="650047"/>
                  <a:pt x="1312607" y="656304"/>
                </a:cubicBezTo>
                <a:cubicBezTo>
                  <a:pt x="1322439" y="663678"/>
                  <a:pt x="1332661" y="670558"/>
                  <a:pt x="1342103" y="678426"/>
                </a:cubicBezTo>
                <a:cubicBezTo>
                  <a:pt x="1347444" y="682877"/>
                  <a:pt x="1351067" y="689317"/>
                  <a:pt x="1356852" y="693174"/>
                </a:cubicBezTo>
                <a:cubicBezTo>
                  <a:pt x="1375079" y="705325"/>
                  <a:pt x="1388805" y="708742"/>
                  <a:pt x="1408471" y="715297"/>
                </a:cubicBezTo>
                <a:cubicBezTo>
                  <a:pt x="1413387" y="722671"/>
                  <a:pt x="1416953" y="731153"/>
                  <a:pt x="1423220" y="737420"/>
                </a:cubicBezTo>
                <a:cubicBezTo>
                  <a:pt x="1429487" y="743687"/>
                  <a:pt x="1439506" y="745498"/>
                  <a:pt x="1445342" y="752168"/>
                </a:cubicBezTo>
                <a:cubicBezTo>
                  <a:pt x="1457014" y="765508"/>
                  <a:pt x="1462306" y="783879"/>
                  <a:pt x="1474839" y="796413"/>
                </a:cubicBezTo>
                <a:cubicBezTo>
                  <a:pt x="1479755" y="801329"/>
                  <a:pt x="1483369" y="808053"/>
                  <a:pt x="1489587" y="811162"/>
                </a:cubicBezTo>
                <a:cubicBezTo>
                  <a:pt x="1498652" y="815695"/>
                  <a:pt x="1509252" y="816078"/>
                  <a:pt x="1519084" y="818536"/>
                </a:cubicBezTo>
                <a:cubicBezTo>
                  <a:pt x="1524000" y="825910"/>
                  <a:pt x="1527566" y="834391"/>
                  <a:pt x="1533833" y="840658"/>
                </a:cubicBezTo>
                <a:cubicBezTo>
                  <a:pt x="1543290" y="850115"/>
                  <a:pt x="1576941" y="875827"/>
                  <a:pt x="1592826" y="884904"/>
                </a:cubicBezTo>
                <a:cubicBezTo>
                  <a:pt x="1602370" y="890358"/>
                  <a:pt x="1612491" y="894736"/>
                  <a:pt x="1622323" y="899652"/>
                </a:cubicBezTo>
                <a:cubicBezTo>
                  <a:pt x="1633274" y="916079"/>
                  <a:pt x="1636809" y="924514"/>
                  <a:pt x="1651820" y="936523"/>
                </a:cubicBezTo>
                <a:cubicBezTo>
                  <a:pt x="1673114" y="953558"/>
                  <a:pt x="1672863" y="946235"/>
                  <a:pt x="1688691" y="966020"/>
                </a:cubicBezTo>
                <a:cubicBezTo>
                  <a:pt x="1700557" y="980852"/>
                  <a:pt x="1703154" y="987573"/>
                  <a:pt x="1710813" y="10028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128"/>
          <p:cNvSpPr/>
          <p:nvPr/>
        </p:nvSpPr>
        <p:spPr>
          <a:xfrm>
            <a:off x="562151" y="4545507"/>
            <a:ext cx="812167" cy="810036"/>
          </a:xfrm>
          <a:custGeom>
            <a:avLst/>
            <a:gdLst>
              <a:gd name="connsiteX0" fmla="*/ 0 w 636899"/>
              <a:gd name="connsiteY0" fmla="*/ 0 h 687678"/>
              <a:gd name="connsiteX1" fmla="*/ 81116 w 636899"/>
              <a:gd name="connsiteY1" fmla="*/ 36870 h 687678"/>
              <a:gd name="connsiteX2" fmla="*/ 103239 w 636899"/>
              <a:gd name="connsiteY2" fmla="*/ 44245 h 687678"/>
              <a:gd name="connsiteX3" fmla="*/ 132736 w 636899"/>
              <a:gd name="connsiteY3" fmla="*/ 73741 h 687678"/>
              <a:gd name="connsiteX4" fmla="*/ 147484 w 636899"/>
              <a:gd name="connsiteY4" fmla="*/ 88490 h 687678"/>
              <a:gd name="connsiteX5" fmla="*/ 213852 w 636899"/>
              <a:gd name="connsiteY5" fmla="*/ 95864 h 687678"/>
              <a:gd name="connsiteX6" fmla="*/ 235975 w 636899"/>
              <a:gd name="connsiteY6" fmla="*/ 103238 h 687678"/>
              <a:gd name="connsiteX7" fmla="*/ 243349 w 636899"/>
              <a:gd name="connsiteY7" fmla="*/ 191729 h 687678"/>
              <a:gd name="connsiteX8" fmla="*/ 250723 w 636899"/>
              <a:gd name="connsiteY8" fmla="*/ 228600 h 687678"/>
              <a:gd name="connsiteX9" fmla="*/ 280220 w 636899"/>
              <a:gd name="connsiteY9" fmla="*/ 235974 h 687678"/>
              <a:gd name="connsiteX10" fmla="*/ 302342 w 636899"/>
              <a:gd name="connsiteY10" fmla="*/ 243348 h 687678"/>
              <a:gd name="connsiteX11" fmla="*/ 346587 w 636899"/>
              <a:gd name="connsiteY11" fmla="*/ 235974 h 687678"/>
              <a:gd name="connsiteX12" fmla="*/ 390833 w 636899"/>
              <a:gd name="connsiteY12" fmla="*/ 221225 h 687678"/>
              <a:gd name="connsiteX13" fmla="*/ 420329 w 636899"/>
              <a:gd name="connsiteY13" fmla="*/ 228600 h 687678"/>
              <a:gd name="connsiteX14" fmla="*/ 435078 w 636899"/>
              <a:gd name="connsiteY14" fmla="*/ 243348 h 687678"/>
              <a:gd name="connsiteX15" fmla="*/ 457200 w 636899"/>
              <a:gd name="connsiteY15" fmla="*/ 250722 h 687678"/>
              <a:gd name="connsiteX16" fmla="*/ 464575 w 636899"/>
              <a:gd name="connsiteY16" fmla="*/ 272845 h 687678"/>
              <a:gd name="connsiteX17" fmla="*/ 479323 w 636899"/>
              <a:gd name="connsiteY17" fmla="*/ 294967 h 687678"/>
              <a:gd name="connsiteX18" fmla="*/ 464575 w 636899"/>
              <a:gd name="connsiteY18" fmla="*/ 368709 h 687678"/>
              <a:gd name="connsiteX19" fmla="*/ 486697 w 636899"/>
              <a:gd name="connsiteY19" fmla="*/ 457200 h 687678"/>
              <a:gd name="connsiteX20" fmla="*/ 501446 w 636899"/>
              <a:gd name="connsiteY20" fmla="*/ 471948 h 687678"/>
              <a:gd name="connsiteX21" fmla="*/ 508820 w 636899"/>
              <a:gd name="connsiteY21" fmla="*/ 494070 h 687678"/>
              <a:gd name="connsiteX22" fmla="*/ 530942 w 636899"/>
              <a:gd name="connsiteY22" fmla="*/ 508819 h 687678"/>
              <a:gd name="connsiteX23" fmla="*/ 553065 w 636899"/>
              <a:gd name="connsiteY23" fmla="*/ 575187 h 687678"/>
              <a:gd name="connsiteX24" fmla="*/ 560439 w 636899"/>
              <a:gd name="connsiteY24" fmla="*/ 597309 h 687678"/>
              <a:gd name="connsiteX25" fmla="*/ 575187 w 636899"/>
              <a:gd name="connsiteY25" fmla="*/ 619432 h 687678"/>
              <a:gd name="connsiteX26" fmla="*/ 582562 w 636899"/>
              <a:gd name="connsiteY26" fmla="*/ 641554 h 687678"/>
              <a:gd name="connsiteX27" fmla="*/ 604684 w 636899"/>
              <a:gd name="connsiteY27" fmla="*/ 648929 h 687678"/>
              <a:gd name="connsiteX28" fmla="*/ 619433 w 636899"/>
              <a:gd name="connsiteY28" fmla="*/ 663677 h 687678"/>
              <a:gd name="connsiteX29" fmla="*/ 634181 w 636899"/>
              <a:gd name="connsiteY29" fmla="*/ 685800 h 687678"/>
              <a:gd name="connsiteX30" fmla="*/ 612058 w 636899"/>
              <a:gd name="connsiteY30" fmla="*/ 604683 h 687678"/>
              <a:gd name="connsiteX31" fmla="*/ 604684 w 636899"/>
              <a:gd name="connsiteY31" fmla="*/ 582561 h 687678"/>
              <a:gd name="connsiteX32" fmla="*/ 589936 w 636899"/>
              <a:gd name="connsiteY32" fmla="*/ 567812 h 687678"/>
              <a:gd name="connsiteX33" fmla="*/ 575187 w 636899"/>
              <a:gd name="connsiteY33" fmla="*/ 523567 h 687678"/>
              <a:gd name="connsiteX34" fmla="*/ 567813 w 636899"/>
              <a:gd name="connsiteY34" fmla="*/ 501445 h 687678"/>
              <a:gd name="connsiteX35" fmla="*/ 553065 w 636899"/>
              <a:gd name="connsiteY35" fmla="*/ 479322 h 687678"/>
              <a:gd name="connsiteX36" fmla="*/ 545691 w 636899"/>
              <a:gd name="connsiteY36" fmla="*/ 449825 h 687678"/>
              <a:gd name="connsiteX37" fmla="*/ 523568 w 636899"/>
              <a:gd name="connsiteY37" fmla="*/ 412954 h 687678"/>
              <a:gd name="connsiteX38" fmla="*/ 501446 w 636899"/>
              <a:gd name="connsiteY38" fmla="*/ 405580 h 687678"/>
              <a:gd name="connsiteX39" fmla="*/ 508820 w 636899"/>
              <a:gd name="connsiteY39" fmla="*/ 339212 h 687678"/>
              <a:gd name="connsiteX40" fmla="*/ 516194 w 636899"/>
              <a:gd name="connsiteY40" fmla="*/ 317090 h 687678"/>
              <a:gd name="connsiteX41" fmla="*/ 501446 w 636899"/>
              <a:gd name="connsiteY41" fmla="*/ 243348 h 687678"/>
              <a:gd name="connsiteX42" fmla="*/ 479323 w 636899"/>
              <a:gd name="connsiteY42" fmla="*/ 228600 h 687678"/>
              <a:gd name="connsiteX43" fmla="*/ 412955 w 636899"/>
              <a:gd name="connsiteY43" fmla="*/ 206477 h 687678"/>
              <a:gd name="connsiteX44" fmla="*/ 390833 w 636899"/>
              <a:gd name="connsiteY44" fmla="*/ 199103 h 687678"/>
              <a:gd name="connsiteX45" fmla="*/ 368710 w 636899"/>
              <a:gd name="connsiteY45" fmla="*/ 191729 h 687678"/>
              <a:gd name="connsiteX46" fmla="*/ 324465 w 636899"/>
              <a:gd name="connsiteY46" fmla="*/ 199103 h 687678"/>
              <a:gd name="connsiteX47" fmla="*/ 302342 w 636899"/>
              <a:gd name="connsiteY47" fmla="*/ 206477 h 687678"/>
              <a:gd name="connsiteX48" fmla="*/ 287594 w 636899"/>
              <a:gd name="connsiteY48" fmla="*/ 184354 h 687678"/>
              <a:gd name="connsiteX49" fmla="*/ 265471 w 636899"/>
              <a:gd name="connsiteY49" fmla="*/ 110612 h 687678"/>
              <a:gd name="connsiteX50" fmla="*/ 243349 w 636899"/>
              <a:gd name="connsiteY50" fmla="*/ 95864 h 687678"/>
              <a:gd name="connsiteX51" fmla="*/ 235975 w 636899"/>
              <a:gd name="connsiteY51" fmla="*/ 73741 h 687678"/>
              <a:gd name="connsiteX52" fmla="*/ 191729 w 636899"/>
              <a:gd name="connsiteY52" fmla="*/ 58993 h 687678"/>
              <a:gd name="connsiteX53" fmla="*/ 147484 w 636899"/>
              <a:gd name="connsiteY53" fmla="*/ 44245 h 687678"/>
              <a:gd name="connsiteX54" fmla="*/ 117987 w 636899"/>
              <a:gd name="connsiteY54" fmla="*/ 36870 h 687678"/>
              <a:gd name="connsiteX55" fmla="*/ 0 w 636899"/>
              <a:gd name="connsiteY55" fmla="*/ 0 h 68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36899" h="687678">
                <a:moveTo>
                  <a:pt x="0" y="0"/>
                </a:moveTo>
                <a:cubicBezTo>
                  <a:pt x="50204" y="30122"/>
                  <a:pt x="23271" y="17588"/>
                  <a:pt x="81116" y="36870"/>
                </a:cubicBezTo>
                <a:lnTo>
                  <a:pt x="103239" y="44245"/>
                </a:lnTo>
                <a:cubicBezTo>
                  <a:pt x="116349" y="83574"/>
                  <a:pt x="99961" y="54076"/>
                  <a:pt x="132736" y="73741"/>
                </a:cubicBezTo>
                <a:cubicBezTo>
                  <a:pt x="138698" y="77318"/>
                  <a:pt x="140776" y="86661"/>
                  <a:pt x="147484" y="88490"/>
                </a:cubicBezTo>
                <a:cubicBezTo>
                  <a:pt x="168958" y="94347"/>
                  <a:pt x="191729" y="93406"/>
                  <a:pt x="213852" y="95864"/>
                </a:cubicBezTo>
                <a:cubicBezTo>
                  <a:pt x="221226" y="98322"/>
                  <a:pt x="229310" y="99239"/>
                  <a:pt x="235975" y="103238"/>
                </a:cubicBezTo>
                <a:cubicBezTo>
                  <a:pt x="269406" y="123297"/>
                  <a:pt x="247095" y="154270"/>
                  <a:pt x="243349" y="191729"/>
                </a:cubicBezTo>
                <a:cubicBezTo>
                  <a:pt x="245807" y="204019"/>
                  <a:pt x="242699" y="218971"/>
                  <a:pt x="250723" y="228600"/>
                </a:cubicBezTo>
                <a:cubicBezTo>
                  <a:pt x="257211" y="236386"/>
                  <a:pt x="270475" y="233190"/>
                  <a:pt x="280220" y="235974"/>
                </a:cubicBezTo>
                <a:cubicBezTo>
                  <a:pt x="287694" y="238109"/>
                  <a:pt x="294968" y="240890"/>
                  <a:pt x="302342" y="243348"/>
                </a:cubicBezTo>
                <a:cubicBezTo>
                  <a:pt x="317090" y="240890"/>
                  <a:pt x="332082" y="239600"/>
                  <a:pt x="346587" y="235974"/>
                </a:cubicBezTo>
                <a:cubicBezTo>
                  <a:pt x="361669" y="232203"/>
                  <a:pt x="390833" y="221225"/>
                  <a:pt x="390833" y="221225"/>
                </a:cubicBezTo>
                <a:cubicBezTo>
                  <a:pt x="400665" y="223683"/>
                  <a:pt x="411264" y="224068"/>
                  <a:pt x="420329" y="228600"/>
                </a:cubicBezTo>
                <a:cubicBezTo>
                  <a:pt x="426547" y="231709"/>
                  <a:pt x="429116" y="239771"/>
                  <a:pt x="435078" y="243348"/>
                </a:cubicBezTo>
                <a:cubicBezTo>
                  <a:pt x="441743" y="247347"/>
                  <a:pt x="449826" y="248264"/>
                  <a:pt x="457200" y="250722"/>
                </a:cubicBezTo>
                <a:cubicBezTo>
                  <a:pt x="459658" y="258096"/>
                  <a:pt x="461099" y="265892"/>
                  <a:pt x="464575" y="272845"/>
                </a:cubicBezTo>
                <a:cubicBezTo>
                  <a:pt x="468538" y="280772"/>
                  <a:pt x="478441" y="286149"/>
                  <a:pt x="479323" y="294967"/>
                </a:cubicBezTo>
                <a:cubicBezTo>
                  <a:pt x="481930" y="321040"/>
                  <a:pt x="472490" y="344963"/>
                  <a:pt x="464575" y="368709"/>
                </a:cubicBezTo>
                <a:cubicBezTo>
                  <a:pt x="470732" y="424124"/>
                  <a:pt x="460477" y="424425"/>
                  <a:pt x="486697" y="457200"/>
                </a:cubicBezTo>
                <a:cubicBezTo>
                  <a:pt x="491040" y="462629"/>
                  <a:pt x="496530" y="467032"/>
                  <a:pt x="501446" y="471948"/>
                </a:cubicBezTo>
                <a:cubicBezTo>
                  <a:pt x="503904" y="479322"/>
                  <a:pt x="503964" y="488000"/>
                  <a:pt x="508820" y="494070"/>
                </a:cubicBezTo>
                <a:cubicBezTo>
                  <a:pt x="514356" y="500991"/>
                  <a:pt x="526245" y="501303"/>
                  <a:pt x="530942" y="508819"/>
                </a:cubicBezTo>
                <a:cubicBezTo>
                  <a:pt x="530946" y="508825"/>
                  <a:pt x="549377" y="564123"/>
                  <a:pt x="553065" y="575187"/>
                </a:cubicBezTo>
                <a:cubicBezTo>
                  <a:pt x="555523" y="582561"/>
                  <a:pt x="556128" y="590841"/>
                  <a:pt x="560439" y="597309"/>
                </a:cubicBezTo>
                <a:cubicBezTo>
                  <a:pt x="565355" y="604683"/>
                  <a:pt x="571223" y="611505"/>
                  <a:pt x="575187" y="619432"/>
                </a:cubicBezTo>
                <a:cubicBezTo>
                  <a:pt x="578663" y="626384"/>
                  <a:pt x="577066" y="636058"/>
                  <a:pt x="582562" y="641554"/>
                </a:cubicBezTo>
                <a:cubicBezTo>
                  <a:pt x="588058" y="647050"/>
                  <a:pt x="597310" y="646471"/>
                  <a:pt x="604684" y="648929"/>
                </a:cubicBezTo>
                <a:cubicBezTo>
                  <a:pt x="609600" y="653845"/>
                  <a:pt x="615090" y="658248"/>
                  <a:pt x="619433" y="663677"/>
                </a:cubicBezTo>
                <a:cubicBezTo>
                  <a:pt x="624970" y="670598"/>
                  <a:pt x="632443" y="694491"/>
                  <a:pt x="634181" y="685800"/>
                </a:cubicBezTo>
                <a:cubicBezTo>
                  <a:pt x="642655" y="643431"/>
                  <a:pt x="630221" y="631927"/>
                  <a:pt x="612058" y="604683"/>
                </a:cubicBezTo>
                <a:cubicBezTo>
                  <a:pt x="609600" y="597309"/>
                  <a:pt x="608683" y="589226"/>
                  <a:pt x="604684" y="582561"/>
                </a:cubicBezTo>
                <a:cubicBezTo>
                  <a:pt x="601107" y="576599"/>
                  <a:pt x="593045" y="574031"/>
                  <a:pt x="589936" y="567812"/>
                </a:cubicBezTo>
                <a:cubicBezTo>
                  <a:pt x="582984" y="553907"/>
                  <a:pt x="580103" y="538315"/>
                  <a:pt x="575187" y="523567"/>
                </a:cubicBezTo>
                <a:cubicBezTo>
                  <a:pt x="572729" y="516193"/>
                  <a:pt x="572124" y="507913"/>
                  <a:pt x="567813" y="501445"/>
                </a:cubicBezTo>
                <a:lnTo>
                  <a:pt x="553065" y="479322"/>
                </a:lnTo>
                <a:cubicBezTo>
                  <a:pt x="550607" y="469490"/>
                  <a:pt x="548475" y="459570"/>
                  <a:pt x="545691" y="449825"/>
                </a:cubicBezTo>
                <a:cubicBezTo>
                  <a:pt x="540891" y="433026"/>
                  <a:pt x="539542" y="422539"/>
                  <a:pt x="523568" y="412954"/>
                </a:cubicBezTo>
                <a:cubicBezTo>
                  <a:pt x="516903" y="408955"/>
                  <a:pt x="508820" y="408038"/>
                  <a:pt x="501446" y="405580"/>
                </a:cubicBezTo>
                <a:cubicBezTo>
                  <a:pt x="489154" y="368709"/>
                  <a:pt x="491613" y="390832"/>
                  <a:pt x="508820" y="339212"/>
                </a:cubicBezTo>
                <a:lnTo>
                  <a:pt x="516194" y="317090"/>
                </a:lnTo>
                <a:cubicBezTo>
                  <a:pt x="516170" y="316945"/>
                  <a:pt x="506335" y="250681"/>
                  <a:pt x="501446" y="243348"/>
                </a:cubicBezTo>
                <a:cubicBezTo>
                  <a:pt x="496530" y="235974"/>
                  <a:pt x="487422" y="232200"/>
                  <a:pt x="479323" y="228600"/>
                </a:cubicBezTo>
                <a:cubicBezTo>
                  <a:pt x="479308" y="228593"/>
                  <a:pt x="424024" y="210167"/>
                  <a:pt x="412955" y="206477"/>
                </a:cubicBezTo>
                <a:lnTo>
                  <a:pt x="390833" y="199103"/>
                </a:lnTo>
                <a:lnTo>
                  <a:pt x="368710" y="191729"/>
                </a:lnTo>
                <a:cubicBezTo>
                  <a:pt x="353962" y="194187"/>
                  <a:pt x="339061" y="195860"/>
                  <a:pt x="324465" y="199103"/>
                </a:cubicBezTo>
                <a:cubicBezTo>
                  <a:pt x="316877" y="200789"/>
                  <a:pt x="309559" y="209364"/>
                  <a:pt x="302342" y="206477"/>
                </a:cubicBezTo>
                <a:cubicBezTo>
                  <a:pt x="294113" y="203185"/>
                  <a:pt x="292510" y="191728"/>
                  <a:pt x="287594" y="184354"/>
                </a:cubicBezTo>
                <a:cubicBezTo>
                  <a:pt x="282952" y="151861"/>
                  <a:pt x="287829" y="132970"/>
                  <a:pt x="265471" y="110612"/>
                </a:cubicBezTo>
                <a:cubicBezTo>
                  <a:pt x="259204" y="104345"/>
                  <a:pt x="250723" y="100780"/>
                  <a:pt x="243349" y="95864"/>
                </a:cubicBezTo>
                <a:cubicBezTo>
                  <a:pt x="240891" y="88490"/>
                  <a:pt x="242300" y="78259"/>
                  <a:pt x="235975" y="73741"/>
                </a:cubicBezTo>
                <a:cubicBezTo>
                  <a:pt x="223324" y="64705"/>
                  <a:pt x="206478" y="63909"/>
                  <a:pt x="191729" y="58993"/>
                </a:cubicBezTo>
                <a:lnTo>
                  <a:pt x="147484" y="44245"/>
                </a:lnTo>
                <a:lnTo>
                  <a:pt x="117987" y="36870"/>
                </a:lnTo>
                <a:cubicBezTo>
                  <a:pt x="59425" y="-2170"/>
                  <a:pt x="91467" y="7374"/>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TextBox 129"/>
          <p:cNvSpPr txBox="1"/>
          <p:nvPr/>
        </p:nvSpPr>
        <p:spPr>
          <a:xfrm>
            <a:off x="882415" y="4580764"/>
            <a:ext cx="1020203" cy="215444"/>
          </a:xfrm>
          <a:prstGeom prst="rect">
            <a:avLst/>
          </a:prstGeom>
          <a:noFill/>
        </p:spPr>
        <p:txBody>
          <a:bodyPr wrap="square" rtlCol="0">
            <a:spAutoFit/>
          </a:bodyPr>
          <a:lstStyle/>
          <a:p>
            <a:r>
              <a:rPr lang="en-AU" sz="800" dirty="0">
                <a:latin typeface="Arial Narrow" panose="020B0606020202030204" pitchFamily="34" charset="0"/>
              </a:rPr>
              <a:t>Creek  </a:t>
            </a:r>
          </a:p>
        </p:txBody>
      </p:sp>
      <p:sp>
        <p:nvSpPr>
          <p:cNvPr id="131" name="TextBox 130"/>
          <p:cNvSpPr txBox="1"/>
          <p:nvPr/>
        </p:nvSpPr>
        <p:spPr>
          <a:xfrm>
            <a:off x="524988" y="5060774"/>
            <a:ext cx="1020203" cy="215444"/>
          </a:xfrm>
          <a:prstGeom prst="rect">
            <a:avLst/>
          </a:prstGeom>
          <a:noFill/>
        </p:spPr>
        <p:txBody>
          <a:bodyPr wrap="square" rtlCol="0">
            <a:spAutoFit/>
          </a:bodyPr>
          <a:lstStyle/>
          <a:p>
            <a:r>
              <a:rPr lang="en-AU" sz="800" dirty="0">
                <a:latin typeface="Arial Narrow" panose="020B0606020202030204" pitchFamily="34" charset="0"/>
              </a:rPr>
              <a:t>Beach sand</a:t>
            </a:r>
          </a:p>
        </p:txBody>
      </p:sp>
      <p:sp>
        <p:nvSpPr>
          <p:cNvPr id="134" name="TextBox 133"/>
          <p:cNvSpPr txBox="1"/>
          <p:nvPr/>
        </p:nvSpPr>
        <p:spPr>
          <a:xfrm>
            <a:off x="5755756" y="4415686"/>
            <a:ext cx="782813" cy="184666"/>
          </a:xfrm>
          <a:prstGeom prst="rect">
            <a:avLst/>
          </a:prstGeom>
          <a:noFill/>
        </p:spPr>
        <p:txBody>
          <a:bodyPr wrap="square" rtlCol="0">
            <a:spAutoFit/>
          </a:bodyPr>
          <a:lstStyle/>
          <a:p>
            <a:r>
              <a:rPr lang="en-AU" sz="600" dirty="0">
                <a:latin typeface="Arial Narrow" panose="020B0606020202030204" pitchFamily="34" charset="0"/>
              </a:rPr>
              <a:t>Not to scale!</a:t>
            </a:r>
          </a:p>
        </p:txBody>
      </p:sp>
      <p:cxnSp>
        <p:nvCxnSpPr>
          <p:cNvPr id="140" name="Straight Connector 139"/>
          <p:cNvCxnSpPr/>
          <p:nvPr/>
        </p:nvCxnSpPr>
        <p:spPr>
          <a:xfrm flipH="1">
            <a:off x="533453" y="6660232"/>
            <a:ext cx="572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72734" y="2618935"/>
            <a:ext cx="5628963" cy="523220"/>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How might a tiny, flat, buoyant piece of micro-plastic travel in water? Ans.</a:t>
            </a:r>
            <a:endParaRPr lang="en-AU" sz="1200" dirty="0">
              <a:latin typeface="Arial Narrow" panose="020B0606020202030204" pitchFamily="34" charset="0"/>
            </a:endParaRPr>
          </a:p>
          <a:p>
            <a:endParaRPr lang="en-AU" sz="1600" b="1" dirty="0">
              <a:latin typeface="Arial Narrow" panose="020B0606020202030204" pitchFamily="34" charset="0"/>
            </a:endParaRPr>
          </a:p>
        </p:txBody>
      </p:sp>
      <p:sp>
        <p:nvSpPr>
          <p:cNvPr id="4" name="Rectangle 3"/>
          <p:cNvSpPr/>
          <p:nvPr/>
        </p:nvSpPr>
        <p:spPr>
          <a:xfrm>
            <a:off x="644056" y="2873253"/>
            <a:ext cx="5513668" cy="20900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132" name="TextBox 131">
            <a:extLst>
              <a:ext uri="{FF2B5EF4-FFF2-40B4-BE49-F238E27FC236}">
                <a16:creationId xmlns:a16="http://schemas.microsoft.com/office/drawing/2014/main" id="{CDEF5ED3-A0F8-4A69-A097-AABF7C387697}"/>
              </a:ext>
            </a:extLst>
          </p:cNvPr>
          <p:cNvSpPr txBox="1"/>
          <p:nvPr/>
        </p:nvSpPr>
        <p:spPr>
          <a:xfrm>
            <a:off x="582561" y="3208511"/>
            <a:ext cx="5628963" cy="646331"/>
          </a:xfrm>
          <a:prstGeom prst="rect">
            <a:avLst/>
          </a:prstGeom>
          <a:solidFill>
            <a:schemeClr val="tx1"/>
          </a:solidFill>
          <a:ln w="28575">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Roll a full water bottle containing particles of assorted shape, size and density. </a:t>
            </a:r>
            <a:r>
              <a:rPr lang="en-AU" sz="1200" b="1" dirty="0">
                <a:solidFill>
                  <a:schemeClr val="bg1"/>
                </a:solidFill>
                <a:latin typeface="Arial Narrow" panose="020B0606020202030204" pitchFamily="34" charset="0"/>
              </a:rPr>
              <a:t>Roll fast and slow. </a:t>
            </a:r>
            <a:r>
              <a:rPr lang="en-AU" sz="1200" dirty="0">
                <a:solidFill>
                  <a:schemeClr val="bg1"/>
                </a:solidFill>
                <a:latin typeface="Arial Narrow" panose="020B0606020202030204" pitchFamily="34" charset="0"/>
              </a:rPr>
              <a:t>Observe particle movements. Next, </a:t>
            </a:r>
            <a:r>
              <a:rPr lang="en-AU" sz="1200" b="1" dirty="0">
                <a:solidFill>
                  <a:schemeClr val="bg1"/>
                </a:solidFill>
                <a:latin typeface="Arial Narrow" panose="020B0606020202030204" pitchFamily="34" charset="0"/>
              </a:rPr>
              <a:t>stand bottle upright </a:t>
            </a:r>
            <a:r>
              <a:rPr lang="en-AU" sz="1200" dirty="0">
                <a:solidFill>
                  <a:schemeClr val="bg1"/>
                </a:solidFill>
                <a:latin typeface="Arial Narrow" panose="020B0606020202030204" pitchFamily="34" charset="0"/>
              </a:rPr>
              <a:t>and observe settling</a:t>
            </a:r>
            <a:r>
              <a:rPr lang="en-AU" sz="1200" i="1" dirty="0">
                <a:solidFill>
                  <a:schemeClr val="bg1"/>
                </a:solidFill>
                <a:latin typeface="Arial Narrow" panose="020B0606020202030204" pitchFamily="34" charset="0"/>
              </a:rPr>
              <a:t> rates</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Apply your observations </a:t>
            </a:r>
            <a:r>
              <a:rPr lang="en-AU" sz="1200" dirty="0">
                <a:solidFill>
                  <a:schemeClr val="bg1"/>
                </a:solidFill>
                <a:latin typeface="Arial Narrow" panose="020B0606020202030204" pitchFamily="34" charset="0"/>
              </a:rPr>
              <a:t>to the placement of particles (and energy levels) along a coastline.</a:t>
            </a:r>
          </a:p>
        </p:txBody>
      </p:sp>
      <p:cxnSp>
        <p:nvCxnSpPr>
          <p:cNvPr id="133" name="Straight Connector 132">
            <a:extLst>
              <a:ext uri="{FF2B5EF4-FFF2-40B4-BE49-F238E27FC236}">
                <a16:creationId xmlns:a16="http://schemas.microsoft.com/office/drawing/2014/main" id="{3756A093-975F-488A-9934-6FD2106E6B7B}"/>
              </a:ext>
            </a:extLst>
          </p:cNvPr>
          <p:cNvCxnSpPr/>
          <p:nvPr/>
        </p:nvCxnSpPr>
        <p:spPr>
          <a:xfrm flipH="1">
            <a:off x="500232" y="981722"/>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DCDED348-83E8-4831-B236-4C9D99760C0F}"/>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All aboard! – </a:t>
            </a:r>
            <a:r>
              <a:rPr lang="en-US" sz="1200" dirty="0">
                <a:highlight>
                  <a:srgbClr val="FFFF00"/>
                </a:highlight>
                <a:latin typeface="Arial Narrow" pitchFamily="34" charset="0"/>
              </a:rPr>
              <a:t>Describe</a:t>
            </a:r>
            <a:r>
              <a:rPr lang="en-US" sz="1200" dirty="0">
                <a:latin typeface="Arial Narrow" pitchFamily="34" charset="0"/>
              </a:rPr>
              <a:t> how wave action, wind and longshore drift </a:t>
            </a:r>
            <a:r>
              <a:rPr lang="en-US" sz="1200" dirty="0">
                <a:highlight>
                  <a:srgbClr val="FFFF00"/>
                </a:highlight>
                <a:latin typeface="Arial Narrow" pitchFamily="34" charset="0"/>
              </a:rPr>
              <a:t>influence the </a:t>
            </a:r>
            <a:r>
              <a:rPr lang="en-US" sz="1200" dirty="0">
                <a:latin typeface="Arial Narrow" pitchFamily="34" charset="0"/>
              </a:rPr>
              <a:t>movement of water, nutrients, sand, sediment and pollutants (e.g. oil spills and debris) </a:t>
            </a:r>
            <a:endParaRPr lang="en-US" sz="1100" i="1" dirty="0">
              <a:latin typeface="Arial Narrow" pitchFamily="34" charset="0"/>
            </a:endParaRPr>
          </a:p>
        </p:txBody>
      </p:sp>
      <p:sp>
        <p:nvSpPr>
          <p:cNvPr id="138" name="TextBox 17">
            <a:extLst>
              <a:ext uri="{FF2B5EF4-FFF2-40B4-BE49-F238E27FC236}">
                <a16:creationId xmlns:a16="http://schemas.microsoft.com/office/drawing/2014/main" id="{AAC63DF2-FACF-4646-8320-386E8C3F97E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39" name="TextBox 138">
            <a:extLst>
              <a:ext uri="{FF2B5EF4-FFF2-40B4-BE49-F238E27FC236}">
                <a16:creationId xmlns:a16="http://schemas.microsoft.com/office/drawing/2014/main" id="{C3437928-1435-4489-8F98-8D6BF37069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3" name="TextBox 142">
            <a:extLst>
              <a:ext uri="{FF2B5EF4-FFF2-40B4-BE49-F238E27FC236}">
                <a16:creationId xmlns:a16="http://schemas.microsoft.com/office/drawing/2014/main" id="{CBCA7D9B-AE5E-4406-912B-FFC590089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9771C361-FC1E-D396-AE47-FB34803F519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EC024F93-3EFE-1630-2ABA-95D370747C84}"/>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917D59A1-AD54-8F3D-143E-49231B3727C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256584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9602" y="2906065"/>
            <a:ext cx="2569242" cy="276999"/>
          </a:xfrm>
          <a:prstGeom prst="rect">
            <a:avLst/>
          </a:prstGeom>
        </p:spPr>
        <p:txBody>
          <a:bodyPr wrap="square">
            <a:spAutoFit/>
          </a:bodyPr>
          <a:lstStyle/>
          <a:p>
            <a:r>
              <a:rPr lang="en-AU" sz="1200" b="1" dirty="0">
                <a:latin typeface="Arial Narrow" panose="020B0606020202030204" pitchFamily="34" charset="0"/>
              </a:rPr>
              <a:t>Accretion </a:t>
            </a:r>
            <a:r>
              <a:rPr lang="en-AU" sz="1200" dirty="0">
                <a:latin typeface="Arial Narrow" panose="020B0606020202030204" pitchFamily="34" charset="0"/>
              </a:rPr>
              <a:t>is an accumulation of particles.</a:t>
            </a:r>
          </a:p>
        </p:txBody>
      </p:sp>
      <p:sp>
        <p:nvSpPr>
          <p:cNvPr id="5" name="Rectangle 4"/>
          <p:cNvSpPr/>
          <p:nvPr/>
        </p:nvSpPr>
        <p:spPr>
          <a:xfrm>
            <a:off x="573153" y="3168414"/>
            <a:ext cx="5721084" cy="630893"/>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Use a thesaurus to find other words that mean ‘</a:t>
            </a:r>
            <a:r>
              <a:rPr lang="en-AU" sz="1200" b="1" i="1" dirty="0">
                <a:solidFill>
                  <a:schemeClr val="bg1"/>
                </a:solidFill>
                <a:latin typeface="Arial Narrow" panose="020B0606020202030204" pitchFamily="34" charset="0"/>
              </a:rPr>
              <a:t>accretion</a:t>
            </a:r>
            <a:r>
              <a:rPr lang="en-AU" sz="1200" b="1" dirty="0">
                <a:solidFill>
                  <a:schemeClr val="bg1"/>
                </a:solidFill>
                <a:latin typeface="Arial Narrow" panose="020B0606020202030204" pitchFamily="34" charset="0"/>
              </a:rPr>
              <a:t>’. Write them in this box: </a:t>
            </a:r>
          </a:p>
        </p:txBody>
      </p:sp>
      <p:sp>
        <p:nvSpPr>
          <p:cNvPr id="22" name="TextBox 21"/>
          <p:cNvSpPr txBox="1"/>
          <p:nvPr/>
        </p:nvSpPr>
        <p:spPr>
          <a:xfrm>
            <a:off x="490052" y="3847944"/>
            <a:ext cx="5868792" cy="707886"/>
          </a:xfrm>
          <a:prstGeom prst="rect">
            <a:avLst/>
          </a:prstGeom>
          <a:noFill/>
        </p:spPr>
        <p:txBody>
          <a:bodyPr wrap="square" rtlCol="0">
            <a:spAutoFit/>
          </a:bodyPr>
          <a:lstStyle/>
          <a:p>
            <a:r>
              <a:rPr lang="en-AU" sz="1600" b="1" dirty="0">
                <a:latin typeface="Arial Narrow" panose="020B0606020202030204" pitchFamily="34" charset="0"/>
              </a:rPr>
              <a:t>Processes of Coastal Erosion</a:t>
            </a:r>
          </a:p>
          <a:p>
            <a:r>
              <a:rPr lang="en-AU" sz="1200" dirty="0">
                <a:latin typeface="Arial Narrow" panose="020B0606020202030204" pitchFamily="34" charset="0"/>
              </a:rPr>
              <a:t>Coastal erosion occurs when rates of erosion exceed rates of accretion. Remember the sand budget? Erosion occurs when there are more </a:t>
            </a:r>
            <a:r>
              <a:rPr lang="en-AU" sz="1200" i="1" dirty="0">
                <a:latin typeface="Arial Narrow" panose="020B0606020202030204" pitchFamily="34" charset="0"/>
              </a:rPr>
              <a:t>out</a:t>
            </a:r>
            <a:r>
              <a:rPr lang="en-AU" sz="1200" dirty="0">
                <a:latin typeface="Arial Narrow" panose="020B0606020202030204" pitchFamily="34" charset="0"/>
              </a:rPr>
              <a:t>puts of sand, than </a:t>
            </a:r>
            <a:r>
              <a:rPr lang="en-AU" sz="1200" i="1" dirty="0">
                <a:latin typeface="Arial Narrow" panose="020B0606020202030204" pitchFamily="34" charset="0"/>
              </a:rPr>
              <a:t>in</a:t>
            </a:r>
            <a:r>
              <a:rPr lang="en-AU" sz="1200" dirty="0">
                <a:latin typeface="Arial Narrow" panose="020B0606020202030204" pitchFamily="34" charset="0"/>
              </a:rPr>
              <a:t>puts of sand to a beach. For example:</a:t>
            </a:r>
          </a:p>
        </p:txBody>
      </p:sp>
      <p:sp>
        <p:nvSpPr>
          <p:cNvPr id="6" name="Rectangle 5"/>
          <p:cNvSpPr/>
          <p:nvPr/>
        </p:nvSpPr>
        <p:spPr>
          <a:xfrm>
            <a:off x="545486" y="1419394"/>
            <a:ext cx="1586408" cy="14938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Weathering</a:t>
            </a:r>
            <a:r>
              <a:rPr lang="en-AU" sz="1200" dirty="0">
                <a:solidFill>
                  <a:schemeClr val="tx1"/>
                </a:solidFill>
                <a:latin typeface="Arial Narrow" panose="020B0606020202030204" pitchFamily="34" charset="0"/>
              </a:rPr>
              <a:t> breaks apart rock into particles </a:t>
            </a:r>
            <a:r>
              <a:rPr lang="en-AU" sz="800" dirty="0">
                <a:solidFill>
                  <a:schemeClr val="tx1"/>
                </a:solidFill>
                <a:latin typeface="Arial Narrow" panose="020B0606020202030204" pitchFamily="34" charset="0"/>
              </a:rPr>
              <a:t>(either physically &amp;/or chemically)</a:t>
            </a:r>
          </a:p>
        </p:txBody>
      </p:sp>
      <p:sp>
        <p:nvSpPr>
          <p:cNvPr id="25" name="Rectangle 24"/>
          <p:cNvSpPr/>
          <p:nvPr/>
        </p:nvSpPr>
        <p:spPr>
          <a:xfrm>
            <a:off x="2181115" y="1418335"/>
            <a:ext cx="2495560" cy="14988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Erosion </a:t>
            </a:r>
            <a:r>
              <a:rPr lang="en-AU" sz="1200" i="1" dirty="0">
                <a:solidFill>
                  <a:schemeClr val="tx1"/>
                </a:solidFill>
                <a:latin typeface="Arial Narrow" panose="020B0606020202030204" pitchFamily="34" charset="0"/>
              </a:rPr>
              <a:t>lifts</a:t>
            </a:r>
            <a:r>
              <a:rPr lang="en-AU" sz="1200" dirty="0">
                <a:solidFill>
                  <a:schemeClr val="tx1"/>
                </a:solidFill>
                <a:latin typeface="Arial Narrow" panose="020B0606020202030204" pitchFamily="34" charset="0"/>
              </a:rPr>
              <a:t> particles.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Transport</a:t>
            </a:r>
            <a:r>
              <a:rPr lang="en-AU" sz="1200" b="1" i="1" dirty="0">
                <a:solidFill>
                  <a:schemeClr val="tx1"/>
                </a:solidFill>
                <a:latin typeface="Arial Narrow" panose="020B0606020202030204" pitchFamily="34" charset="0"/>
              </a:rPr>
              <a:t> </a:t>
            </a:r>
            <a:r>
              <a:rPr lang="en-AU" sz="1200" i="1" dirty="0">
                <a:solidFill>
                  <a:schemeClr val="tx1"/>
                </a:solidFill>
                <a:latin typeface="Arial Narrow" panose="020B0606020202030204" pitchFamily="34" charset="0"/>
              </a:rPr>
              <a:t>moves </a:t>
            </a:r>
            <a:r>
              <a:rPr lang="en-AU" sz="1200" dirty="0">
                <a:solidFill>
                  <a:schemeClr val="tx1"/>
                </a:solidFill>
                <a:latin typeface="Arial Narrow" panose="020B0606020202030204" pitchFamily="34" charset="0"/>
              </a:rPr>
              <a:t>particles to new places</a:t>
            </a:r>
          </a:p>
        </p:txBody>
      </p:sp>
      <p:sp>
        <p:nvSpPr>
          <p:cNvPr id="26" name="Rectangle 25"/>
          <p:cNvSpPr/>
          <p:nvPr/>
        </p:nvSpPr>
        <p:spPr>
          <a:xfrm>
            <a:off x="4721604" y="1418335"/>
            <a:ext cx="1564670" cy="15012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Deposition</a:t>
            </a:r>
            <a:r>
              <a:rPr lang="en-AU" sz="1200" dirty="0">
                <a:solidFill>
                  <a:schemeClr val="tx1"/>
                </a:solidFill>
                <a:latin typeface="Arial Narrow" panose="020B0606020202030204" pitchFamily="34" charset="0"/>
              </a:rPr>
              <a:t> drops (deposits) the particles</a:t>
            </a:r>
          </a:p>
        </p:txBody>
      </p:sp>
      <p:cxnSp>
        <p:nvCxnSpPr>
          <p:cNvPr id="38" name="Straight Arrow Connector 37"/>
          <p:cNvCxnSpPr/>
          <p:nvPr/>
        </p:nvCxnSpPr>
        <p:spPr>
          <a:xfrm>
            <a:off x="2356142" y="1907704"/>
            <a:ext cx="216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extLst>
              <p:ext uri="{D42A27DB-BD31-4B8C-83A1-F6EECF244321}">
                <p14:modId xmlns:p14="http://schemas.microsoft.com/office/powerpoint/2010/main" val="2094222197"/>
              </p:ext>
            </p:extLst>
          </p:nvPr>
        </p:nvGraphicFramePr>
        <p:xfrm>
          <a:off x="545486" y="4564226"/>
          <a:ext cx="5783145" cy="1098749"/>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307449">
                  <a:extLst>
                    <a:ext uri="{9D8B030D-6E8A-4147-A177-3AD203B41FA5}">
                      <a16:colId xmlns:a16="http://schemas.microsoft.com/office/drawing/2014/main" val="20000"/>
                    </a:ext>
                  </a:extLst>
                </a:gridCol>
                <a:gridCol w="2232249">
                  <a:extLst>
                    <a:ext uri="{9D8B030D-6E8A-4147-A177-3AD203B41FA5}">
                      <a16:colId xmlns:a16="http://schemas.microsoft.com/office/drawing/2014/main" val="20001"/>
                    </a:ext>
                  </a:extLst>
                </a:gridCol>
                <a:gridCol w="1243447">
                  <a:extLst>
                    <a:ext uri="{9D8B030D-6E8A-4147-A177-3AD203B41FA5}">
                      <a16:colId xmlns:a16="http://schemas.microsoft.com/office/drawing/2014/main" val="20002"/>
                    </a:ext>
                  </a:extLst>
                </a:gridCol>
              </a:tblGrid>
              <a:tr h="299659">
                <a:tc gridSpan="3">
                  <a:txBody>
                    <a:bodyPr/>
                    <a:lstStyle/>
                    <a:p>
                      <a:pPr algn="l"/>
                      <a:r>
                        <a:rPr lang="en-AU" sz="1200" dirty="0">
                          <a:latin typeface="Arial Narrow" panose="020B0606020202030204" pitchFamily="34" charset="0"/>
                        </a:rPr>
                        <a:t>             </a:t>
                      </a:r>
                      <a:r>
                        <a:rPr lang="en-AU" sz="1200" b="1" dirty="0">
                          <a:latin typeface="Arial Narrow" panose="020B0606020202030204" pitchFamily="34" charset="0"/>
                        </a:rPr>
                        <a:t>Inputs</a:t>
                      </a:r>
                      <a:r>
                        <a:rPr lang="en-AU" sz="1200" b="1" baseline="0" dirty="0">
                          <a:latin typeface="Arial Narrow" panose="020B0606020202030204" pitchFamily="34" charset="0"/>
                        </a:rPr>
                        <a:t>                          (minus)                  </a:t>
                      </a:r>
                      <a:r>
                        <a:rPr lang="en-AU" sz="1200" b="1" dirty="0">
                          <a:latin typeface="Arial Narrow" panose="020B0606020202030204" pitchFamily="34" charset="0"/>
                        </a:rPr>
                        <a:t>Outputs</a:t>
                      </a:r>
                      <a:r>
                        <a:rPr lang="en-AU" sz="1200" b="1" baseline="0" dirty="0">
                          <a:latin typeface="Arial Narrow" panose="020B0606020202030204" pitchFamily="34" charset="0"/>
                        </a:rPr>
                        <a:t>                                      =     </a:t>
                      </a:r>
                      <a:r>
                        <a:rPr lang="en-AU" sz="1200" b="1" dirty="0">
                          <a:latin typeface="Arial Narrow" panose="020B0606020202030204" pitchFamily="34" charset="0"/>
                        </a:rPr>
                        <a:t>Balance </a:t>
                      </a: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AU" sz="12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AU" sz="12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9909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Longshore drift</a:t>
                      </a:r>
                      <a:r>
                        <a:rPr lang="en-AU" sz="1050" baseline="0" dirty="0">
                          <a:latin typeface="Arial Narrow" panose="020B0606020202030204" pitchFamily="34" charset="0"/>
                        </a:rPr>
                        <a:t> delivering sand </a:t>
                      </a:r>
                      <a:r>
                        <a:rPr lang="en-AU" sz="1050" dirty="0">
                          <a:latin typeface="Arial Narrow" panose="020B0606020202030204" pitchFamily="34" charset="0"/>
                        </a:rPr>
                        <a:t>to beach</a:t>
                      </a:r>
                    </a:p>
                    <a:p>
                      <a:pPr marL="171450" indent="-171450" algn="l">
                        <a:buFont typeface="Arial" panose="020B0604020202020204" pitchFamily="34" charset="0"/>
                        <a:buChar char="•"/>
                      </a:pPr>
                      <a:r>
                        <a:rPr lang="en-AU" sz="1050" baseline="0" dirty="0">
                          <a:latin typeface="Arial Narrow" panose="020B0606020202030204" pitchFamily="34" charset="0"/>
                        </a:rPr>
                        <a:t>Rivers suppling the beach with sand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Constructive</a:t>
                      </a:r>
                      <a:r>
                        <a:rPr lang="en-AU" sz="1050" baseline="0" dirty="0">
                          <a:latin typeface="Arial Narrow" panose="020B0606020202030204" pitchFamily="34" charset="0"/>
                        </a:rPr>
                        <a:t> waves bringing sand onshore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Longshore drift taking sand </a:t>
                      </a:r>
                      <a:r>
                        <a:rPr lang="en-AU" sz="1050" baseline="0" dirty="0">
                          <a:latin typeface="Arial Narrow" panose="020B0606020202030204" pitchFamily="34" charset="0"/>
                        </a:rPr>
                        <a:t>away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Destructive waves moving sand</a:t>
                      </a:r>
                      <a:r>
                        <a:rPr lang="en-AU" sz="1050" baseline="0" dirty="0">
                          <a:latin typeface="Arial Narrow" panose="020B0606020202030204" pitchFamily="34" charset="0"/>
                        </a:rPr>
                        <a:t> </a:t>
                      </a:r>
                      <a:r>
                        <a:rPr lang="en-AU" sz="1050" dirty="0">
                          <a:latin typeface="Arial Narrow" panose="020B0606020202030204" pitchFamily="34" charset="0"/>
                        </a:rPr>
                        <a:t>offshore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AU" sz="1050" dirty="0">
                          <a:latin typeface="Arial Narrow" panose="020B0606020202030204" pitchFamily="34" charset="0"/>
                        </a:rPr>
                        <a:t>Accretion </a:t>
                      </a:r>
                      <a:r>
                        <a:rPr lang="en-AU" sz="1050" dirty="0">
                          <a:latin typeface="Arial Narrow" panose="020B0606020202030204" pitchFamily="34" charset="0"/>
                          <a:sym typeface="Wingdings" panose="05000000000000000000" pitchFamily="2" charset="2"/>
                        </a:rPr>
                        <a:t> (+)</a:t>
                      </a:r>
                      <a:endParaRPr lang="en-AU" sz="1050" dirty="0">
                        <a:latin typeface="Arial Narrow" panose="020B0606020202030204" pitchFamily="34" charset="0"/>
                      </a:endParaRPr>
                    </a:p>
                    <a:p>
                      <a:pPr marL="171450" indent="-171450" algn="l">
                        <a:buFont typeface="Arial" panose="020B0604020202020204" pitchFamily="34" charset="0"/>
                        <a:buChar char="•"/>
                      </a:pPr>
                      <a:r>
                        <a:rPr lang="en-AU" sz="1050" dirty="0">
                          <a:latin typeface="Arial Narrow" panose="020B0606020202030204" pitchFamily="34" charset="0"/>
                        </a:rPr>
                        <a:t>Erosion </a:t>
                      </a:r>
                      <a:r>
                        <a:rPr lang="en-AU" sz="1050" dirty="0">
                          <a:latin typeface="Arial Narrow" panose="020B0606020202030204" pitchFamily="34" charset="0"/>
                          <a:sym typeface="Wingdings" panose="05000000000000000000" pitchFamily="2" charset="2"/>
                        </a:rPr>
                        <a:t>   </a:t>
                      </a:r>
                      <a:r>
                        <a:rPr lang="en-AU" sz="1050" baseline="0" dirty="0">
                          <a:latin typeface="Arial Narrow" panose="020B0606020202030204" pitchFamily="34" charset="0"/>
                          <a:sym typeface="Wingdings" panose="05000000000000000000" pitchFamily="2" charset="2"/>
                        </a:rPr>
                        <a:t> (</a:t>
                      </a:r>
                      <a:r>
                        <a:rPr lang="en-AU" sz="1050" b="1" baseline="0" dirty="0">
                          <a:latin typeface="Arial Narrow" panose="020B0606020202030204" pitchFamily="34" charset="0"/>
                          <a:sym typeface="Wingdings" panose="05000000000000000000" pitchFamily="2" charset="2"/>
                        </a:rPr>
                        <a:t>-</a:t>
                      </a:r>
                      <a:r>
                        <a:rPr lang="en-AU" sz="1050" baseline="0" dirty="0">
                          <a:latin typeface="Arial Narrow" panose="020B0606020202030204" pitchFamily="34" charset="0"/>
                          <a:sym typeface="Wingdings" panose="05000000000000000000" pitchFamily="2" charset="2"/>
                        </a:rPr>
                        <a:t>)</a:t>
                      </a:r>
                      <a:endParaRPr lang="en-AU" sz="1050" dirty="0">
                        <a:latin typeface="Arial Narrow" panose="020B0606020202030204" pitchFamily="34" charset="0"/>
                      </a:endParaRPr>
                    </a:p>
                    <a:p>
                      <a:pPr marL="171450" indent="-171450" algn="l">
                        <a:buFont typeface="Arial" panose="020B0604020202020204" pitchFamily="34" charset="0"/>
                        <a:buChar char="•"/>
                      </a:pPr>
                      <a:r>
                        <a:rPr lang="en-AU" sz="1050" dirty="0">
                          <a:latin typeface="Arial Narrow" panose="020B0606020202030204" pitchFamily="34" charset="0"/>
                        </a:rPr>
                        <a:t>Steady</a:t>
                      </a:r>
                      <a:r>
                        <a:rPr lang="en-AU" sz="1050" baseline="0" dirty="0">
                          <a:latin typeface="Arial Narrow" panose="020B0606020202030204" pitchFamily="34" charset="0"/>
                        </a:rPr>
                        <a:t> state (0)</a:t>
                      </a:r>
                      <a:endParaRPr lang="en-AU" sz="1050" dirty="0">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5" name="TextBox 54"/>
          <p:cNvSpPr txBox="1"/>
          <p:nvPr/>
        </p:nvSpPr>
        <p:spPr>
          <a:xfrm>
            <a:off x="545486" y="5658961"/>
            <a:ext cx="5783146" cy="83099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Calculate the balance for the hypothetical sand budget below:</a:t>
            </a:r>
          </a:p>
          <a:p>
            <a:endParaRPr lang="en-AU" sz="1200" b="1" dirty="0">
              <a:latin typeface="Arial Narrow" panose="020B0606020202030204" pitchFamily="34" charset="0"/>
            </a:endParaRPr>
          </a:p>
          <a:p>
            <a:endParaRPr lang="en-AU" sz="1200" b="1" dirty="0">
              <a:latin typeface="Arial Narrow" panose="020B0606020202030204" pitchFamily="34" charset="0"/>
            </a:endParaRPr>
          </a:p>
          <a:p>
            <a:r>
              <a:rPr lang="en-AU" sz="1200" b="1" dirty="0">
                <a:latin typeface="Arial Narrow" panose="020B0606020202030204" pitchFamily="34" charset="0"/>
              </a:rPr>
              <a:t>Q. Is the sand budget balance in a state of accretion, erosion or steady? Ans.</a:t>
            </a:r>
          </a:p>
        </p:txBody>
      </p:sp>
      <p:sp>
        <p:nvSpPr>
          <p:cNvPr id="51" name="Rectangle 50"/>
          <p:cNvSpPr/>
          <p:nvPr/>
        </p:nvSpPr>
        <p:spPr>
          <a:xfrm>
            <a:off x="573153" y="5903978"/>
            <a:ext cx="1775727" cy="28803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Narrow" panose="020B0606020202030204" pitchFamily="34" charset="0"/>
              </a:rPr>
              <a:t>Total Inputs:</a:t>
            </a:r>
            <a:r>
              <a:rPr lang="en-AU" sz="1000" b="1" dirty="0">
                <a:solidFill>
                  <a:schemeClr val="tx1"/>
                </a:solidFill>
                <a:latin typeface="Arial Narrow" panose="020B0606020202030204" pitchFamily="34" charset="0"/>
              </a:rPr>
              <a:t> 510,000 </a:t>
            </a:r>
            <a:r>
              <a:rPr lang="en-AU" sz="1000" dirty="0">
                <a:solidFill>
                  <a:schemeClr val="tx1"/>
                </a:solidFill>
                <a:latin typeface="Arial Narrow" panose="020B0606020202030204" pitchFamily="34" charset="0"/>
              </a:rPr>
              <a:t>cubic metres</a:t>
            </a:r>
          </a:p>
        </p:txBody>
      </p:sp>
      <p:sp>
        <p:nvSpPr>
          <p:cNvPr id="57" name="Rectangle 56"/>
          <p:cNvSpPr/>
          <p:nvPr/>
        </p:nvSpPr>
        <p:spPr>
          <a:xfrm>
            <a:off x="2809645" y="5906243"/>
            <a:ext cx="1772406" cy="28803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Total Outputs: </a:t>
            </a:r>
            <a:r>
              <a:rPr lang="en-AU" sz="900" b="1" dirty="0">
                <a:solidFill>
                  <a:schemeClr val="tx1"/>
                </a:solidFill>
                <a:latin typeface="Arial Narrow" panose="020B0606020202030204" pitchFamily="34" charset="0"/>
              </a:rPr>
              <a:t>550,000 </a:t>
            </a:r>
            <a:r>
              <a:rPr lang="en-AU" sz="900" dirty="0">
                <a:solidFill>
                  <a:schemeClr val="tx1"/>
                </a:solidFill>
                <a:latin typeface="Arial Narrow" panose="020B0606020202030204" pitchFamily="34" charset="0"/>
              </a:rPr>
              <a:t>cubic metres</a:t>
            </a:r>
          </a:p>
        </p:txBody>
      </p:sp>
      <p:sp>
        <p:nvSpPr>
          <p:cNvPr id="58" name="Rectangle 57"/>
          <p:cNvSpPr/>
          <p:nvPr/>
        </p:nvSpPr>
        <p:spPr>
          <a:xfrm>
            <a:off x="4729551" y="5895745"/>
            <a:ext cx="1556723" cy="2880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solidFill>
                <a:latin typeface="Arial Narrow" panose="020B0606020202030204" pitchFamily="34" charset="0"/>
              </a:rPr>
              <a:t>Balance:  </a:t>
            </a:r>
            <a:endParaRPr lang="en-AU" sz="800" dirty="0">
              <a:solidFill>
                <a:schemeClr val="bg1">
                  <a:lumMod val="50000"/>
                </a:schemeClr>
              </a:solidFill>
              <a:latin typeface="Comic Sans MS" panose="030F0702030302020204" pitchFamily="66" charset="0"/>
            </a:endParaRPr>
          </a:p>
        </p:txBody>
      </p:sp>
      <p:sp>
        <p:nvSpPr>
          <p:cNvPr id="56" name="TextBox 55"/>
          <p:cNvSpPr txBox="1"/>
          <p:nvPr/>
        </p:nvSpPr>
        <p:spPr>
          <a:xfrm>
            <a:off x="2229334" y="5918136"/>
            <a:ext cx="701778" cy="276999"/>
          </a:xfrm>
          <a:prstGeom prst="rect">
            <a:avLst/>
          </a:prstGeom>
          <a:noFill/>
        </p:spPr>
        <p:txBody>
          <a:bodyPr wrap="square" rtlCol="0">
            <a:spAutoFit/>
          </a:bodyPr>
          <a:lstStyle/>
          <a:p>
            <a:pPr algn="ctr"/>
            <a:r>
              <a:rPr lang="en-AU" sz="1200" dirty="0">
                <a:latin typeface="Arial Narrow" panose="020B0606020202030204" pitchFamily="34" charset="0"/>
              </a:rPr>
              <a:t>(minus)</a:t>
            </a:r>
          </a:p>
        </p:txBody>
      </p:sp>
      <p:sp>
        <p:nvSpPr>
          <p:cNvPr id="60" name="TextBox 59"/>
          <p:cNvSpPr txBox="1"/>
          <p:nvPr/>
        </p:nvSpPr>
        <p:spPr>
          <a:xfrm>
            <a:off x="4314077" y="5922462"/>
            <a:ext cx="701778" cy="276999"/>
          </a:xfrm>
          <a:prstGeom prst="rect">
            <a:avLst/>
          </a:prstGeom>
          <a:noFill/>
        </p:spPr>
        <p:txBody>
          <a:bodyPr wrap="square" rtlCol="0">
            <a:spAutoFit/>
          </a:bodyPr>
          <a:lstStyle/>
          <a:p>
            <a:pPr algn="ctr"/>
            <a:r>
              <a:rPr lang="en-AU" sz="1200" dirty="0">
                <a:latin typeface="Arial Narrow" panose="020B0606020202030204" pitchFamily="34" charset="0"/>
              </a:rPr>
              <a:t>=</a:t>
            </a:r>
          </a:p>
        </p:txBody>
      </p:sp>
      <p:sp>
        <p:nvSpPr>
          <p:cNvPr id="62" name="TextBox 61"/>
          <p:cNvSpPr txBox="1"/>
          <p:nvPr/>
        </p:nvSpPr>
        <p:spPr>
          <a:xfrm>
            <a:off x="548800" y="6631979"/>
            <a:ext cx="5782134" cy="2123658"/>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Describe the processes of coastal erosion in terms of accretion and erosion:</a:t>
            </a:r>
            <a:endParaRPr lang="en-AU" sz="800" b="1" dirty="0">
              <a:latin typeface="Arial Narrow" panose="020B0606020202030204" pitchFamily="34" charset="0"/>
            </a:endParaRPr>
          </a:p>
          <a:p>
            <a:endParaRPr lang="en-AU" sz="8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800" b="1" dirty="0">
              <a:latin typeface="Arial Narrow" panose="020B0606020202030204" pitchFamily="34" charset="0"/>
            </a:endParaRPr>
          </a:p>
          <a:p>
            <a:endParaRPr lang="en-AU" sz="800" b="1" dirty="0">
              <a:latin typeface="Arial Narrow" panose="020B0606020202030204" pitchFamily="34" charset="0"/>
            </a:endParaRPr>
          </a:p>
        </p:txBody>
      </p:sp>
      <p:sp>
        <p:nvSpPr>
          <p:cNvPr id="2" name="Rectangle 1"/>
          <p:cNvSpPr/>
          <p:nvPr/>
        </p:nvSpPr>
        <p:spPr>
          <a:xfrm>
            <a:off x="620688" y="3454399"/>
            <a:ext cx="5631835" cy="2962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0" name="Rectangle 29"/>
          <p:cNvSpPr/>
          <p:nvPr/>
        </p:nvSpPr>
        <p:spPr>
          <a:xfrm>
            <a:off x="5229200" y="6247974"/>
            <a:ext cx="1057074" cy="19555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800" dirty="0">
              <a:solidFill>
                <a:schemeClr val="bg1">
                  <a:lumMod val="50000"/>
                </a:schemeClr>
              </a:solidFill>
              <a:latin typeface="Comic Sans MS" panose="030F0702030302020204" pitchFamily="66" charset="0"/>
            </a:endParaRPr>
          </a:p>
        </p:txBody>
      </p:sp>
      <p:sp>
        <p:nvSpPr>
          <p:cNvPr id="7" name="Rectangle 6"/>
          <p:cNvSpPr/>
          <p:nvPr/>
        </p:nvSpPr>
        <p:spPr>
          <a:xfrm>
            <a:off x="620688" y="6890819"/>
            <a:ext cx="5614127" cy="18122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Comic Sans MS" panose="030F0702030302020204" pitchFamily="66" charset="0"/>
            </a:endParaRPr>
          </a:p>
        </p:txBody>
      </p:sp>
      <p:cxnSp>
        <p:nvCxnSpPr>
          <p:cNvPr id="80" name="Straight Connector 79"/>
          <p:cNvCxnSpPr/>
          <p:nvPr/>
        </p:nvCxnSpPr>
        <p:spPr>
          <a:xfrm flipH="1">
            <a:off x="564258" y="3851920"/>
            <a:ext cx="5722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0665" y="2030942"/>
            <a:ext cx="1516050" cy="8312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p:cNvSpPr/>
          <p:nvPr/>
        </p:nvSpPr>
        <p:spPr>
          <a:xfrm>
            <a:off x="2217901" y="2034062"/>
            <a:ext cx="2419700" cy="8137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p:cNvSpPr/>
          <p:nvPr/>
        </p:nvSpPr>
        <p:spPr>
          <a:xfrm>
            <a:off x="4763866" y="2025336"/>
            <a:ext cx="1488657" cy="8312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Arrow Connector 80"/>
          <p:cNvCxnSpPr/>
          <p:nvPr/>
        </p:nvCxnSpPr>
        <p:spPr>
          <a:xfrm>
            <a:off x="2356142" y="1907704"/>
            <a:ext cx="216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9E737B5-79F4-4473-B08B-8B399D94D23E}"/>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The Sea-Saw of Sand – </a:t>
            </a:r>
            <a:r>
              <a:rPr lang="en-US" sz="1200" dirty="0">
                <a:highlight>
                  <a:srgbClr val="FFFF00"/>
                </a:highlight>
                <a:latin typeface="Arial Narrow" pitchFamily="34" charset="0"/>
              </a:rPr>
              <a:t>Compare accretion and erosion in the processes of coastal erosion</a:t>
            </a:r>
            <a:endParaRPr lang="en-US" sz="1100" i="1" dirty="0">
              <a:highlight>
                <a:srgbClr val="FFFF00"/>
              </a:highlight>
              <a:latin typeface="Arial Narrow" pitchFamily="34" charset="0"/>
            </a:endParaRPr>
          </a:p>
        </p:txBody>
      </p:sp>
      <p:sp>
        <p:nvSpPr>
          <p:cNvPr id="74" name="TextBox 17">
            <a:extLst>
              <a:ext uri="{FF2B5EF4-FFF2-40B4-BE49-F238E27FC236}">
                <a16:creationId xmlns:a16="http://schemas.microsoft.com/office/drawing/2014/main" id="{6BF5FADB-7B46-474E-8CDB-6665B194EE9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5" name="TextBox 74">
            <a:extLst>
              <a:ext uri="{FF2B5EF4-FFF2-40B4-BE49-F238E27FC236}">
                <a16:creationId xmlns:a16="http://schemas.microsoft.com/office/drawing/2014/main" id="{4E7091C8-E99B-4B6F-AF16-46097EF7E0BF}"/>
              </a:ext>
            </a:extLst>
          </p:cNvPr>
          <p:cNvSpPr txBox="1"/>
          <p:nvPr/>
        </p:nvSpPr>
        <p:spPr>
          <a:xfrm>
            <a:off x="545486" y="1039720"/>
            <a:ext cx="5733708" cy="323165"/>
          </a:xfrm>
          <a:prstGeom prst="rect">
            <a:avLst/>
          </a:prstGeom>
          <a:solidFill>
            <a:schemeClr val="tx1"/>
          </a:solidFill>
          <a:ln w="19050">
            <a:solidFill>
              <a:schemeClr val="tx1"/>
            </a:solidFill>
          </a:ln>
          <a:effectLst/>
        </p:spPr>
        <p:txBody>
          <a:bodyPr wrap="square" rtlCol="0">
            <a:spAutoFit/>
          </a:bodyPr>
          <a:lstStyle/>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p:txBody>
      </p:sp>
      <p:sp>
        <p:nvSpPr>
          <p:cNvPr id="76" name="TextBox 75">
            <a:extLst>
              <a:ext uri="{FF2B5EF4-FFF2-40B4-BE49-F238E27FC236}">
                <a16:creationId xmlns:a16="http://schemas.microsoft.com/office/drawing/2014/main" id="{820F316F-DEE2-495B-8F17-759AEB28183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79" name="Straight Connector 78">
            <a:extLst>
              <a:ext uri="{FF2B5EF4-FFF2-40B4-BE49-F238E27FC236}">
                <a16:creationId xmlns:a16="http://schemas.microsoft.com/office/drawing/2014/main" id="{17D2C096-2FFD-4D95-9931-DA5C9BE736E0}"/>
              </a:ext>
            </a:extLst>
          </p:cNvPr>
          <p:cNvCxnSpPr>
            <a:cxnSpLocks/>
          </p:cNvCxnSpPr>
          <p:nvPr/>
        </p:nvCxnSpPr>
        <p:spPr>
          <a:xfrm flipH="1">
            <a:off x="549215" y="979313"/>
            <a:ext cx="5729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AEA43FA-403E-4573-8A9A-5516D2483FE2}"/>
              </a:ext>
            </a:extLst>
          </p:cNvPr>
          <p:cNvSpPr/>
          <p:nvPr/>
        </p:nvSpPr>
        <p:spPr>
          <a:xfrm>
            <a:off x="594923" y="1039052"/>
            <a:ext cx="5733708" cy="276999"/>
          </a:xfrm>
          <a:prstGeom prst="rect">
            <a:avLst/>
          </a:prstGeom>
          <a:effectLst/>
        </p:spPr>
        <p:txBody>
          <a:bodyPr wrap="square">
            <a:spAutoFit/>
          </a:bodyPr>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In the boxes below, draw a definition for weathering, erosion and transport, and deposition</a:t>
            </a:r>
          </a:p>
        </p:txBody>
      </p:sp>
      <p:sp>
        <p:nvSpPr>
          <p:cNvPr id="83" name="TextBox 82">
            <a:extLst>
              <a:ext uri="{FF2B5EF4-FFF2-40B4-BE49-F238E27FC236}">
                <a16:creationId xmlns:a16="http://schemas.microsoft.com/office/drawing/2014/main" id="{3FC8E38C-99AB-44E2-8DA1-8E3FBCFE37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65E9057-306E-E443-9C52-B63E616FA51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89054B2F-79C6-3C7D-0BE4-FF80DA97E8F4}"/>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70D6A4D6-9999-CF99-FB4C-04FB0E2B2AE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282525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84963" y="992074"/>
            <a:ext cx="3304077" cy="1815882"/>
          </a:xfrm>
          <a:prstGeom prst="rect">
            <a:avLst/>
          </a:prstGeom>
          <a:noFill/>
        </p:spPr>
        <p:txBody>
          <a:bodyPr wrap="square" rtlCol="0">
            <a:spAutoFit/>
          </a:bodyPr>
          <a:lstStyle/>
          <a:p>
            <a:pPr algn="just"/>
            <a:r>
              <a:rPr lang="en-AU" sz="1600" b="1" dirty="0">
                <a:latin typeface="Arial Narrow" panose="020B0606020202030204" pitchFamily="34" charset="0"/>
              </a:rPr>
              <a:t>Under Pressure</a:t>
            </a:r>
          </a:p>
          <a:p>
            <a:pPr algn="just"/>
            <a:r>
              <a:rPr lang="en-AU" sz="1200" dirty="0">
                <a:latin typeface="Arial Narrow" panose="020B0606020202030204" pitchFamily="34" charset="0"/>
              </a:rPr>
              <a:t>Atmospheric pressure is essentially the pressure exerted by the weight of the atmosphere. It is measured with a barometer in </a:t>
            </a:r>
            <a:r>
              <a:rPr lang="en-AU" sz="1200" dirty="0" err="1">
                <a:latin typeface="Arial Narrow" panose="020B0606020202030204" pitchFamily="34" charset="0"/>
              </a:rPr>
              <a:t>hectopascals</a:t>
            </a:r>
            <a:r>
              <a:rPr lang="en-AU" sz="1200" dirty="0">
                <a:latin typeface="Arial Narrow" panose="020B0606020202030204" pitchFamily="34" charset="0"/>
              </a:rPr>
              <a:t>. The lines (isobars) on a weather map (synoptic chart) connect areas of equal pressure. For example, a person standing at Point A (pictured right) has the same atmospheric pressure reading on their barometer as a person standing at </a:t>
            </a:r>
            <a:br>
              <a:rPr lang="en-AU" sz="1200" dirty="0">
                <a:latin typeface="Arial Narrow" panose="020B0606020202030204" pitchFamily="34" charset="0"/>
              </a:rPr>
            </a:br>
            <a:r>
              <a:rPr lang="en-AU" sz="1200" dirty="0">
                <a:latin typeface="Arial Narrow" panose="020B0606020202030204" pitchFamily="34" charset="0"/>
              </a:rPr>
              <a:t>Point B. The weight of the air at Point A &amp; B is the same. </a:t>
            </a:r>
          </a:p>
        </p:txBody>
      </p:sp>
      <p:sp>
        <p:nvSpPr>
          <p:cNvPr id="35" name="TextBox 34"/>
          <p:cNvSpPr txBox="1"/>
          <p:nvPr/>
        </p:nvSpPr>
        <p:spPr>
          <a:xfrm>
            <a:off x="509753" y="5942046"/>
            <a:ext cx="5984993" cy="892552"/>
          </a:xfrm>
          <a:prstGeom prst="rect">
            <a:avLst/>
          </a:prstGeom>
          <a:noFill/>
        </p:spPr>
        <p:txBody>
          <a:bodyPr wrap="square" rtlCol="0">
            <a:spAutoFit/>
          </a:bodyPr>
          <a:lstStyle/>
          <a:p>
            <a:r>
              <a:rPr lang="en-AU" sz="1600" b="1" dirty="0">
                <a:latin typeface="Arial Narrow" panose="020B0606020202030204" pitchFamily="34" charset="0"/>
              </a:rPr>
              <a:t>Hadley, Ferrel and Polar pack a punch</a:t>
            </a:r>
          </a:p>
          <a:p>
            <a:r>
              <a:rPr lang="en-AU" sz="1200" dirty="0">
                <a:latin typeface="Arial Narrow" panose="020B0606020202030204" pitchFamily="34" charset="0"/>
              </a:rPr>
              <a:t>Global wind patterns are created by 3 massive convection current </a:t>
            </a:r>
            <a:r>
              <a:rPr lang="en-AU" sz="1200" i="1" dirty="0">
                <a:latin typeface="Arial Narrow" panose="020B0606020202030204" pitchFamily="34" charset="0"/>
              </a:rPr>
              <a:t>cells</a:t>
            </a:r>
            <a:r>
              <a:rPr lang="en-AU" sz="1200" dirty="0">
                <a:latin typeface="Arial Narrow" panose="020B0606020202030204" pitchFamily="34" charset="0"/>
              </a:rPr>
              <a:t> in each hemisphere, as pictured below. These cells, of rising and falling air, create the predictable wind patterns that shape our climate and drive our ocean currents. </a:t>
            </a:r>
            <a:r>
              <a:rPr lang="en-AU" sz="1200" b="1" dirty="0">
                <a:latin typeface="Arial Narrow" panose="020B0606020202030204" pitchFamily="34" charset="0"/>
              </a:rPr>
              <a:t>Q. What is the heat source for the Hadley cell?  Ans. the S </a:t>
            </a:r>
            <a:r>
              <a:rPr lang="en-AU" sz="1200" b="1" u="sng" dirty="0">
                <a:solidFill>
                  <a:schemeClr val="bg1">
                    <a:lumMod val="50000"/>
                  </a:schemeClr>
                </a:solidFill>
                <a:latin typeface="Comic Sans MS" panose="030F0702030302020204" pitchFamily="66" charset="0"/>
              </a:rPr>
              <a:t>u</a:t>
            </a:r>
            <a:r>
              <a:rPr lang="en-AU" sz="1200" b="1" dirty="0">
                <a:solidFill>
                  <a:schemeClr val="bg1">
                    <a:lumMod val="50000"/>
                  </a:schemeClr>
                </a:solidFill>
                <a:latin typeface="Comic Sans MS" panose="030F0702030302020204" pitchFamily="66" charset="0"/>
              </a:rPr>
              <a:t> </a:t>
            </a:r>
            <a:r>
              <a:rPr lang="en-AU" sz="1200" b="1" u="sng" dirty="0">
                <a:solidFill>
                  <a:schemeClr val="bg1">
                    <a:lumMod val="50000"/>
                  </a:schemeClr>
                </a:solidFill>
                <a:latin typeface="Comic Sans MS" panose="030F0702030302020204" pitchFamily="66" charset="0"/>
              </a:rPr>
              <a:t>n</a:t>
            </a:r>
            <a:r>
              <a:rPr lang="en-AU" sz="1200" b="1" dirty="0">
                <a:solidFill>
                  <a:schemeClr val="bg1">
                    <a:lumMod val="50000"/>
                  </a:schemeClr>
                </a:solidFill>
                <a:latin typeface="Comic Sans MS" panose="030F0702030302020204" pitchFamily="66" charset="0"/>
              </a:rPr>
              <a:t> </a:t>
            </a:r>
            <a:r>
              <a:rPr lang="en-AU" sz="1200" b="1" dirty="0">
                <a:latin typeface="Arial Narrow" panose="020B0606020202030204" pitchFamily="34" charset="0"/>
              </a:rPr>
              <a:t>. </a:t>
            </a:r>
          </a:p>
        </p:txBody>
      </p:sp>
      <p:sp>
        <p:nvSpPr>
          <p:cNvPr id="3" name="Rectangle 2"/>
          <p:cNvSpPr/>
          <p:nvPr/>
        </p:nvSpPr>
        <p:spPr>
          <a:xfrm>
            <a:off x="3850124" y="1112365"/>
            <a:ext cx="2466807" cy="20107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37" name="Straight Connector 36"/>
          <p:cNvCxnSpPr/>
          <p:nvPr/>
        </p:nvCxnSpPr>
        <p:spPr>
          <a:xfrm flipH="1">
            <a:off x="556063" y="3204109"/>
            <a:ext cx="5782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5033" y="2712932"/>
            <a:ext cx="5790814" cy="461665"/>
          </a:xfrm>
          <a:prstGeom prst="rect">
            <a:avLst/>
          </a:prstGeom>
          <a:noFill/>
        </p:spPr>
        <p:txBody>
          <a:bodyPr wrap="square" rtlCol="0">
            <a:spAutoFit/>
          </a:bodyPr>
          <a:lstStyle/>
          <a:p>
            <a:r>
              <a:rPr lang="en-AU" sz="1200" b="1" dirty="0">
                <a:latin typeface="Arial Narrow" panose="020B0606020202030204" pitchFamily="34" charset="0"/>
              </a:rPr>
              <a:t>Q. What do the isobars on a synoptic chart connect? </a:t>
            </a:r>
          </a:p>
          <a:p>
            <a:r>
              <a:rPr lang="en-AU" sz="1200" b="1" dirty="0">
                <a:latin typeface="Arial Narrow" panose="020B0606020202030204" pitchFamily="34" charset="0"/>
              </a:rPr>
              <a:t>Ans. areas of [equal][different] pressure </a:t>
            </a:r>
            <a:r>
              <a:rPr lang="en-AU" sz="800" dirty="0">
                <a:latin typeface="Arial Narrow" panose="020B0606020202030204" pitchFamily="34" charset="0"/>
              </a:rPr>
              <a:t>(circle correct ans.)</a:t>
            </a:r>
          </a:p>
        </p:txBody>
      </p:sp>
      <p:sp>
        <p:nvSpPr>
          <p:cNvPr id="40" name="Rectangle 39"/>
          <p:cNvSpPr/>
          <p:nvPr/>
        </p:nvSpPr>
        <p:spPr>
          <a:xfrm>
            <a:off x="564259" y="6845815"/>
            <a:ext cx="2826676" cy="179025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509752" y="3209459"/>
            <a:ext cx="6015591" cy="892552"/>
          </a:xfrm>
          <a:prstGeom prst="rect">
            <a:avLst/>
          </a:prstGeom>
          <a:noFill/>
        </p:spPr>
        <p:txBody>
          <a:bodyPr wrap="square" rtlCol="0">
            <a:spAutoFit/>
          </a:bodyPr>
          <a:lstStyle/>
          <a:p>
            <a:pPr algn="just"/>
            <a:r>
              <a:rPr lang="en-AU" sz="1600" b="1" dirty="0">
                <a:latin typeface="Arial Narrow" panose="020B0606020202030204" pitchFamily="34" charset="0"/>
              </a:rPr>
              <a:t>Synoptic Signs</a:t>
            </a:r>
            <a:endParaRPr lang="en-AU" sz="1200" dirty="0">
              <a:latin typeface="Arial Narrow" panose="020B0606020202030204" pitchFamily="34" charset="0"/>
            </a:endParaRPr>
          </a:p>
          <a:p>
            <a:pPr algn="just"/>
            <a:r>
              <a:rPr lang="en-AU" sz="1200" dirty="0">
                <a:latin typeface="Arial Narrow" panose="020B0606020202030204" pitchFamily="34" charset="0"/>
              </a:rPr>
              <a:t>If the pressure is</a:t>
            </a:r>
            <a:r>
              <a:rPr lang="en-AU" sz="1200" b="1" dirty="0">
                <a:latin typeface="Arial Narrow" panose="020B0606020202030204" pitchFamily="34" charset="0"/>
              </a:rPr>
              <a:t> low </a:t>
            </a:r>
            <a:r>
              <a:rPr lang="en-AU" sz="1200" dirty="0">
                <a:latin typeface="Arial Narrow" panose="020B0606020202030204" pitchFamily="34" charset="0"/>
              </a:rPr>
              <a:t>(L) it is raining (or snowing). If the pressure is </a:t>
            </a:r>
            <a:r>
              <a:rPr lang="en-AU" sz="1200" b="1" dirty="0">
                <a:latin typeface="Arial Narrow" panose="020B0606020202030204" pitchFamily="34" charset="0"/>
              </a:rPr>
              <a:t>high</a:t>
            </a:r>
            <a:r>
              <a:rPr lang="en-AU" sz="1200" dirty="0">
                <a:latin typeface="Arial Narrow" panose="020B0606020202030204" pitchFamily="34" charset="0"/>
              </a:rPr>
              <a:t> (H) it is calm and sunny. </a:t>
            </a:r>
          </a:p>
          <a:p>
            <a:r>
              <a:rPr lang="en-AU" sz="1200" dirty="0">
                <a:latin typeface="Arial Narrow" panose="020B0606020202030204" pitchFamily="34" charset="0"/>
              </a:rPr>
              <a:t>If the isobars (lines) are</a:t>
            </a:r>
            <a:r>
              <a:rPr lang="en-AU" sz="1200" b="1" dirty="0">
                <a:latin typeface="Arial Narrow" panose="020B0606020202030204" pitchFamily="34" charset="0"/>
              </a:rPr>
              <a:t> close </a:t>
            </a:r>
            <a:r>
              <a:rPr lang="en-AU" sz="1200" dirty="0">
                <a:latin typeface="Arial Narrow" panose="020B0606020202030204" pitchFamily="34" charset="0"/>
              </a:rPr>
              <a:t>together, it is very</a:t>
            </a:r>
            <a:r>
              <a:rPr lang="en-AU" sz="1200" i="1" dirty="0">
                <a:latin typeface="Arial Narrow" panose="020B0606020202030204" pitchFamily="34" charset="0"/>
              </a:rPr>
              <a:t> windy</a:t>
            </a:r>
            <a:r>
              <a:rPr lang="en-AU" sz="1200" dirty="0">
                <a:latin typeface="Arial Narrow" panose="020B0606020202030204" pitchFamily="34" charset="0"/>
              </a:rPr>
              <a:t>. </a:t>
            </a:r>
            <a:r>
              <a:rPr lang="en-AU" sz="1200" b="1" dirty="0">
                <a:latin typeface="Arial Narrow" panose="020B0606020202030204" pitchFamily="34" charset="0"/>
              </a:rPr>
              <a:t>Activity: </a:t>
            </a:r>
            <a:r>
              <a:rPr lang="en-AU" sz="1200" dirty="0">
                <a:latin typeface="Arial Narrow" panose="020B0606020202030204" pitchFamily="34" charset="0"/>
              </a:rPr>
              <a:t>On the synoptic chart below, </a:t>
            </a:r>
            <a:r>
              <a:rPr lang="en-AU" sz="1200" b="1" dirty="0">
                <a:latin typeface="Arial Narrow" panose="020B0606020202030204" pitchFamily="34" charset="0"/>
              </a:rPr>
              <a:t>shade</a:t>
            </a:r>
            <a:r>
              <a:rPr lang="en-AU" sz="1200" dirty="0">
                <a:latin typeface="Arial Narrow" panose="020B0606020202030204" pitchFamily="34" charset="0"/>
              </a:rPr>
              <a:t> in the</a:t>
            </a:r>
            <a:r>
              <a:rPr lang="en-AU" sz="1200" i="1" dirty="0">
                <a:latin typeface="Arial Narrow" panose="020B0606020202030204" pitchFamily="34" charset="0"/>
              </a:rPr>
              <a:t> windy </a:t>
            </a:r>
            <a:r>
              <a:rPr lang="en-AU" sz="1200" dirty="0">
                <a:latin typeface="Arial Narrow" panose="020B0606020202030204" pitchFamily="34" charset="0"/>
              </a:rPr>
              <a:t>areas, and </a:t>
            </a:r>
            <a:r>
              <a:rPr lang="en-AU" sz="1200" b="1" dirty="0">
                <a:latin typeface="Arial Narrow" panose="020B0606020202030204" pitchFamily="34" charset="0"/>
              </a:rPr>
              <a:t>draw umbrellas </a:t>
            </a:r>
            <a:r>
              <a:rPr lang="en-AU" sz="1200" dirty="0">
                <a:latin typeface="Arial Narrow" panose="020B0606020202030204" pitchFamily="34" charset="0"/>
              </a:rPr>
              <a:t>in the boxes next to the Lows (L). </a:t>
            </a:r>
            <a:r>
              <a:rPr lang="en-AU" sz="1200" i="1" dirty="0">
                <a:latin typeface="Arial Narrow" panose="020B0606020202030204" pitchFamily="34" charset="0"/>
              </a:rPr>
              <a:t>Note: 60-90°N lat. is not shown.</a:t>
            </a:r>
          </a:p>
        </p:txBody>
      </p:sp>
      <p:cxnSp>
        <p:nvCxnSpPr>
          <p:cNvPr id="23" name="Straight Connector 22"/>
          <p:cNvCxnSpPr/>
          <p:nvPr/>
        </p:nvCxnSpPr>
        <p:spPr>
          <a:xfrm flipH="1">
            <a:off x="536497" y="5940152"/>
            <a:ext cx="58549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33850" y="6845815"/>
            <a:ext cx="29392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4012111" y="1172752"/>
            <a:ext cx="1849272" cy="1576316"/>
          </a:xfrm>
          <a:custGeom>
            <a:avLst/>
            <a:gdLst>
              <a:gd name="connsiteX0" fmla="*/ 95534 w 1849272"/>
              <a:gd name="connsiteY0" fmla="*/ 648268 h 1576316"/>
              <a:gd name="connsiteX1" fmla="*/ 116006 w 1849272"/>
              <a:gd name="connsiteY1" fmla="*/ 593677 h 1576316"/>
              <a:gd name="connsiteX2" fmla="*/ 136477 w 1849272"/>
              <a:gd name="connsiteY2" fmla="*/ 586854 h 1576316"/>
              <a:gd name="connsiteX3" fmla="*/ 143301 w 1849272"/>
              <a:gd name="connsiteY3" fmla="*/ 566382 h 1576316"/>
              <a:gd name="connsiteX4" fmla="*/ 204716 w 1849272"/>
              <a:gd name="connsiteY4" fmla="*/ 539086 h 1576316"/>
              <a:gd name="connsiteX5" fmla="*/ 225188 w 1849272"/>
              <a:gd name="connsiteY5" fmla="*/ 532263 h 1576316"/>
              <a:gd name="connsiteX6" fmla="*/ 238836 w 1849272"/>
              <a:gd name="connsiteY6" fmla="*/ 511791 h 1576316"/>
              <a:gd name="connsiteX7" fmla="*/ 272955 w 1849272"/>
              <a:gd name="connsiteY7" fmla="*/ 470848 h 1576316"/>
              <a:gd name="connsiteX8" fmla="*/ 293427 w 1849272"/>
              <a:gd name="connsiteY8" fmla="*/ 375313 h 1576316"/>
              <a:gd name="connsiteX9" fmla="*/ 307074 w 1849272"/>
              <a:gd name="connsiteY9" fmla="*/ 354842 h 1576316"/>
              <a:gd name="connsiteX10" fmla="*/ 313898 w 1849272"/>
              <a:gd name="connsiteY10" fmla="*/ 334370 h 1576316"/>
              <a:gd name="connsiteX11" fmla="*/ 334370 w 1849272"/>
              <a:gd name="connsiteY11" fmla="*/ 320722 h 1576316"/>
              <a:gd name="connsiteX12" fmla="*/ 402609 w 1849272"/>
              <a:gd name="connsiteY12" fmla="*/ 300251 h 1576316"/>
              <a:gd name="connsiteX13" fmla="*/ 450376 w 1849272"/>
              <a:gd name="connsiteY13" fmla="*/ 293427 h 1576316"/>
              <a:gd name="connsiteX14" fmla="*/ 470848 w 1849272"/>
              <a:gd name="connsiteY14" fmla="*/ 286603 h 1576316"/>
              <a:gd name="connsiteX15" fmla="*/ 532263 w 1849272"/>
              <a:gd name="connsiteY15" fmla="*/ 300251 h 1576316"/>
              <a:gd name="connsiteX16" fmla="*/ 573206 w 1849272"/>
              <a:gd name="connsiteY16" fmla="*/ 279779 h 1576316"/>
              <a:gd name="connsiteX17" fmla="*/ 586854 w 1849272"/>
              <a:gd name="connsiteY17" fmla="*/ 238836 h 1576316"/>
              <a:gd name="connsiteX18" fmla="*/ 593677 w 1849272"/>
              <a:gd name="connsiteY18" fmla="*/ 218364 h 1576316"/>
              <a:gd name="connsiteX19" fmla="*/ 600501 w 1849272"/>
              <a:gd name="connsiteY19" fmla="*/ 184245 h 1576316"/>
              <a:gd name="connsiteX20" fmla="*/ 607325 w 1849272"/>
              <a:gd name="connsiteY20" fmla="*/ 163773 h 1576316"/>
              <a:gd name="connsiteX21" fmla="*/ 634621 w 1849272"/>
              <a:gd name="connsiteY21" fmla="*/ 156949 h 1576316"/>
              <a:gd name="connsiteX22" fmla="*/ 668740 w 1849272"/>
              <a:gd name="connsiteY22" fmla="*/ 150125 h 1576316"/>
              <a:gd name="connsiteX23" fmla="*/ 682388 w 1849272"/>
              <a:gd name="connsiteY23" fmla="*/ 129654 h 1576316"/>
              <a:gd name="connsiteX24" fmla="*/ 723331 w 1849272"/>
              <a:gd name="connsiteY24" fmla="*/ 116006 h 1576316"/>
              <a:gd name="connsiteX25" fmla="*/ 757451 w 1849272"/>
              <a:gd name="connsiteY25" fmla="*/ 54591 h 1576316"/>
              <a:gd name="connsiteX26" fmla="*/ 825689 w 1849272"/>
              <a:gd name="connsiteY26" fmla="*/ 61415 h 1576316"/>
              <a:gd name="connsiteX27" fmla="*/ 887104 w 1849272"/>
              <a:gd name="connsiteY27" fmla="*/ 88710 h 1576316"/>
              <a:gd name="connsiteX28" fmla="*/ 907576 w 1849272"/>
              <a:gd name="connsiteY28" fmla="*/ 95534 h 1576316"/>
              <a:gd name="connsiteX29" fmla="*/ 914400 w 1849272"/>
              <a:gd name="connsiteY29" fmla="*/ 116006 h 1576316"/>
              <a:gd name="connsiteX30" fmla="*/ 900752 w 1849272"/>
              <a:gd name="connsiteY30" fmla="*/ 197892 h 1576316"/>
              <a:gd name="connsiteX31" fmla="*/ 887104 w 1849272"/>
              <a:gd name="connsiteY31" fmla="*/ 245660 h 1576316"/>
              <a:gd name="connsiteX32" fmla="*/ 928048 w 1849272"/>
              <a:gd name="connsiteY32" fmla="*/ 272955 h 1576316"/>
              <a:gd name="connsiteX33" fmla="*/ 948519 w 1849272"/>
              <a:gd name="connsiteY33" fmla="*/ 286603 h 1576316"/>
              <a:gd name="connsiteX34" fmla="*/ 989463 w 1849272"/>
              <a:gd name="connsiteY34" fmla="*/ 300251 h 1576316"/>
              <a:gd name="connsiteX35" fmla="*/ 1009934 w 1849272"/>
              <a:gd name="connsiteY35" fmla="*/ 307074 h 1576316"/>
              <a:gd name="connsiteX36" fmla="*/ 1050877 w 1849272"/>
              <a:gd name="connsiteY36" fmla="*/ 334370 h 1576316"/>
              <a:gd name="connsiteX37" fmla="*/ 1112292 w 1849272"/>
              <a:gd name="connsiteY37" fmla="*/ 361665 h 1576316"/>
              <a:gd name="connsiteX38" fmla="*/ 1139588 w 1849272"/>
              <a:gd name="connsiteY38" fmla="*/ 354842 h 1576316"/>
              <a:gd name="connsiteX39" fmla="*/ 1160060 w 1849272"/>
              <a:gd name="connsiteY39" fmla="*/ 313898 h 1576316"/>
              <a:gd name="connsiteX40" fmla="*/ 1173707 w 1849272"/>
              <a:gd name="connsiteY40" fmla="*/ 286603 h 1576316"/>
              <a:gd name="connsiteX41" fmla="*/ 1187355 w 1849272"/>
              <a:gd name="connsiteY41" fmla="*/ 245660 h 1576316"/>
              <a:gd name="connsiteX42" fmla="*/ 1207827 w 1849272"/>
              <a:gd name="connsiteY42" fmla="*/ 211540 h 1576316"/>
              <a:gd name="connsiteX43" fmla="*/ 1228298 w 1849272"/>
              <a:gd name="connsiteY43" fmla="*/ 184245 h 1576316"/>
              <a:gd name="connsiteX44" fmla="*/ 1241946 w 1849272"/>
              <a:gd name="connsiteY44" fmla="*/ 163773 h 1576316"/>
              <a:gd name="connsiteX45" fmla="*/ 1255594 w 1849272"/>
              <a:gd name="connsiteY45" fmla="*/ 109182 h 1576316"/>
              <a:gd name="connsiteX46" fmla="*/ 1269242 w 1849272"/>
              <a:gd name="connsiteY46" fmla="*/ 88710 h 1576316"/>
              <a:gd name="connsiteX47" fmla="*/ 1282889 w 1849272"/>
              <a:gd name="connsiteY47" fmla="*/ 47767 h 1576316"/>
              <a:gd name="connsiteX48" fmla="*/ 1289713 w 1849272"/>
              <a:gd name="connsiteY48" fmla="*/ 27295 h 1576316"/>
              <a:gd name="connsiteX49" fmla="*/ 1296537 w 1849272"/>
              <a:gd name="connsiteY49" fmla="*/ 6824 h 1576316"/>
              <a:gd name="connsiteX50" fmla="*/ 1317009 w 1849272"/>
              <a:gd name="connsiteY50" fmla="*/ 0 h 1576316"/>
              <a:gd name="connsiteX51" fmla="*/ 1337480 w 1849272"/>
              <a:gd name="connsiteY51" fmla="*/ 6824 h 1576316"/>
              <a:gd name="connsiteX52" fmla="*/ 1357952 w 1849272"/>
              <a:gd name="connsiteY52" fmla="*/ 47767 h 1576316"/>
              <a:gd name="connsiteX53" fmla="*/ 1371600 w 1849272"/>
              <a:gd name="connsiteY53" fmla="*/ 68239 h 1576316"/>
              <a:gd name="connsiteX54" fmla="*/ 1378424 w 1849272"/>
              <a:gd name="connsiteY54" fmla="*/ 102358 h 1576316"/>
              <a:gd name="connsiteX55" fmla="*/ 1385248 w 1849272"/>
              <a:gd name="connsiteY55" fmla="*/ 156949 h 1576316"/>
              <a:gd name="connsiteX56" fmla="*/ 1412543 w 1849272"/>
              <a:gd name="connsiteY56" fmla="*/ 197892 h 1576316"/>
              <a:gd name="connsiteX57" fmla="*/ 1446663 w 1849272"/>
              <a:gd name="connsiteY57" fmla="*/ 204716 h 1576316"/>
              <a:gd name="connsiteX58" fmla="*/ 1473958 w 1849272"/>
              <a:gd name="connsiteY58" fmla="*/ 266131 h 1576316"/>
              <a:gd name="connsiteX59" fmla="*/ 1480782 w 1849272"/>
              <a:gd name="connsiteY59" fmla="*/ 286603 h 1576316"/>
              <a:gd name="connsiteX60" fmla="*/ 1487606 w 1849272"/>
              <a:gd name="connsiteY60" fmla="*/ 307074 h 1576316"/>
              <a:gd name="connsiteX61" fmla="*/ 1501254 w 1849272"/>
              <a:gd name="connsiteY61" fmla="*/ 361665 h 1576316"/>
              <a:gd name="connsiteX62" fmla="*/ 1535373 w 1849272"/>
              <a:gd name="connsiteY62" fmla="*/ 402609 h 1576316"/>
              <a:gd name="connsiteX63" fmla="*/ 1555845 w 1849272"/>
              <a:gd name="connsiteY63" fmla="*/ 416257 h 1576316"/>
              <a:gd name="connsiteX64" fmla="*/ 1576316 w 1849272"/>
              <a:gd name="connsiteY64" fmla="*/ 436728 h 1576316"/>
              <a:gd name="connsiteX65" fmla="*/ 1603612 w 1849272"/>
              <a:gd name="connsiteY65" fmla="*/ 477671 h 1576316"/>
              <a:gd name="connsiteX66" fmla="*/ 1617260 w 1849272"/>
              <a:gd name="connsiteY66" fmla="*/ 498143 h 1576316"/>
              <a:gd name="connsiteX67" fmla="*/ 1651379 w 1849272"/>
              <a:gd name="connsiteY67" fmla="*/ 539086 h 1576316"/>
              <a:gd name="connsiteX68" fmla="*/ 1678674 w 1849272"/>
              <a:gd name="connsiteY68" fmla="*/ 573206 h 1576316"/>
              <a:gd name="connsiteX69" fmla="*/ 1692322 w 1849272"/>
              <a:gd name="connsiteY69" fmla="*/ 614149 h 1576316"/>
              <a:gd name="connsiteX70" fmla="*/ 1705970 w 1849272"/>
              <a:gd name="connsiteY70" fmla="*/ 668740 h 1576316"/>
              <a:gd name="connsiteX71" fmla="*/ 1719618 w 1849272"/>
              <a:gd name="connsiteY71" fmla="*/ 709683 h 1576316"/>
              <a:gd name="connsiteX72" fmla="*/ 1733266 w 1849272"/>
              <a:gd name="connsiteY72" fmla="*/ 730155 h 1576316"/>
              <a:gd name="connsiteX73" fmla="*/ 1760561 w 1849272"/>
              <a:gd name="connsiteY73" fmla="*/ 757451 h 1576316"/>
              <a:gd name="connsiteX74" fmla="*/ 1767385 w 1849272"/>
              <a:gd name="connsiteY74" fmla="*/ 777922 h 1576316"/>
              <a:gd name="connsiteX75" fmla="*/ 1787857 w 1849272"/>
              <a:gd name="connsiteY75" fmla="*/ 798394 h 1576316"/>
              <a:gd name="connsiteX76" fmla="*/ 1801504 w 1849272"/>
              <a:gd name="connsiteY76" fmla="*/ 825689 h 1576316"/>
              <a:gd name="connsiteX77" fmla="*/ 1828800 w 1849272"/>
              <a:gd name="connsiteY77" fmla="*/ 866633 h 1576316"/>
              <a:gd name="connsiteX78" fmla="*/ 1849272 w 1849272"/>
              <a:gd name="connsiteY78" fmla="*/ 846161 h 1576316"/>
              <a:gd name="connsiteX79" fmla="*/ 1835624 w 1849272"/>
              <a:gd name="connsiteY79" fmla="*/ 989463 h 1576316"/>
              <a:gd name="connsiteX80" fmla="*/ 1828800 w 1849272"/>
              <a:gd name="connsiteY80" fmla="*/ 1023582 h 1576316"/>
              <a:gd name="connsiteX81" fmla="*/ 1801504 w 1849272"/>
              <a:gd name="connsiteY81" fmla="*/ 1064525 h 1576316"/>
              <a:gd name="connsiteX82" fmla="*/ 1787857 w 1849272"/>
              <a:gd name="connsiteY82" fmla="*/ 1112292 h 1576316"/>
              <a:gd name="connsiteX83" fmla="*/ 1774209 w 1849272"/>
              <a:gd name="connsiteY83" fmla="*/ 1153236 h 1576316"/>
              <a:gd name="connsiteX84" fmla="*/ 1760561 w 1849272"/>
              <a:gd name="connsiteY84" fmla="*/ 1173707 h 1576316"/>
              <a:gd name="connsiteX85" fmla="*/ 1740089 w 1849272"/>
              <a:gd name="connsiteY85" fmla="*/ 1214651 h 1576316"/>
              <a:gd name="connsiteX86" fmla="*/ 1733266 w 1849272"/>
              <a:gd name="connsiteY86" fmla="*/ 1235122 h 1576316"/>
              <a:gd name="connsiteX87" fmla="*/ 1712794 w 1849272"/>
              <a:gd name="connsiteY87" fmla="*/ 1262418 h 1576316"/>
              <a:gd name="connsiteX88" fmla="*/ 1699146 w 1849272"/>
              <a:gd name="connsiteY88" fmla="*/ 1282889 h 1576316"/>
              <a:gd name="connsiteX89" fmla="*/ 1678674 w 1849272"/>
              <a:gd name="connsiteY89" fmla="*/ 1296537 h 1576316"/>
              <a:gd name="connsiteX90" fmla="*/ 1658203 w 1849272"/>
              <a:gd name="connsiteY90" fmla="*/ 1317009 h 1576316"/>
              <a:gd name="connsiteX91" fmla="*/ 1617260 w 1849272"/>
              <a:gd name="connsiteY91" fmla="*/ 1344304 h 1576316"/>
              <a:gd name="connsiteX92" fmla="*/ 1589964 w 1849272"/>
              <a:gd name="connsiteY92" fmla="*/ 1385248 h 1576316"/>
              <a:gd name="connsiteX93" fmla="*/ 1569492 w 1849272"/>
              <a:gd name="connsiteY93" fmla="*/ 1392071 h 1576316"/>
              <a:gd name="connsiteX94" fmla="*/ 1549021 w 1849272"/>
              <a:gd name="connsiteY94" fmla="*/ 1453486 h 1576316"/>
              <a:gd name="connsiteX95" fmla="*/ 1542197 w 1849272"/>
              <a:gd name="connsiteY95" fmla="*/ 1473958 h 1576316"/>
              <a:gd name="connsiteX96" fmla="*/ 1535373 w 1849272"/>
              <a:gd name="connsiteY96" fmla="*/ 1501254 h 1576316"/>
              <a:gd name="connsiteX97" fmla="*/ 1521725 w 1849272"/>
              <a:gd name="connsiteY97" fmla="*/ 1521725 h 1576316"/>
              <a:gd name="connsiteX98" fmla="*/ 1514901 w 1849272"/>
              <a:gd name="connsiteY98" fmla="*/ 1542197 h 1576316"/>
              <a:gd name="connsiteX99" fmla="*/ 1460310 w 1849272"/>
              <a:gd name="connsiteY99" fmla="*/ 1562668 h 1576316"/>
              <a:gd name="connsiteX100" fmla="*/ 1385248 w 1849272"/>
              <a:gd name="connsiteY100" fmla="*/ 1576316 h 1576316"/>
              <a:gd name="connsiteX101" fmla="*/ 1317009 w 1849272"/>
              <a:gd name="connsiteY101" fmla="*/ 1549021 h 1576316"/>
              <a:gd name="connsiteX102" fmla="*/ 1310185 w 1849272"/>
              <a:gd name="connsiteY102" fmla="*/ 1528549 h 1576316"/>
              <a:gd name="connsiteX103" fmla="*/ 1310185 w 1849272"/>
              <a:gd name="connsiteY103" fmla="*/ 1473958 h 1576316"/>
              <a:gd name="connsiteX104" fmla="*/ 1282889 w 1849272"/>
              <a:gd name="connsiteY104" fmla="*/ 1480782 h 1576316"/>
              <a:gd name="connsiteX105" fmla="*/ 1146412 w 1849272"/>
              <a:gd name="connsiteY105" fmla="*/ 1473958 h 1576316"/>
              <a:gd name="connsiteX106" fmla="*/ 1119116 w 1849272"/>
              <a:gd name="connsiteY106" fmla="*/ 1433015 h 1576316"/>
              <a:gd name="connsiteX107" fmla="*/ 1105469 w 1849272"/>
              <a:gd name="connsiteY107" fmla="*/ 1412543 h 1576316"/>
              <a:gd name="connsiteX108" fmla="*/ 1091821 w 1849272"/>
              <a:gd name="connsiteY108" fmla="*/ 1364776 h 1576316"/>
              <a:gd name="connsiteX109" fmla="*/ 1084997 w 1849272"/>
              <a:gd name="connsiteY109" fmla="*/ 1303361 h 1576316"/>
              <a:gd name="connsiteX110" fmla="*/ 1064525 w 1849272"/>
              <a:gd name="connsiteY110" fmla="*/ 1235122 h 1576316"/>
              <a:gd name="connsiteX111" fmla="*/ 1057701 w 1849272"/>
              <a:gd name="connsiteY111" fmla="*/ 1201003 h 1576316"/>
              <a:gd name="connsiteX112" fmla="*/ 1037230 w 1849272"/>
              <a:gd name="connsiteY112" fmla="*/ 1187355 h 1576316"/>
              <a:gd name="connsiteX113" fmla="*/ 968991 w 1849272"/>
              <a:gd name="connsiteY113" fmla="*/ 1173707 h 1576316"/>
              <a:gd name="connsiteX114" fmla="*/ 975815 w 1849272"/>
              <a:gd name="connsiteY114" fmla="*/ 1153236 h 1576316"/>
              <a:gd name="connsiteX115" fmla="*/ 996286 w 1849272"/>
              <a:gd name="connsiteY115" fmla="*/ 1139588 h 1576316"/>
              <a:gd name="connsiteX116" fmla="*/ 1009934 w 1849272"/>
              <a:gd name="connsiteY116" fmla="*/ 1119116 h 1576316"/>
              <a:gd name="connsiteX117" fmla="*/ 1003110 w 1849272"/>
              <a:gd name="connsiteY117" fmla="*/ 1084997 h 1576316"/>
              <a:gd name="connsiteX118" fmla="*/ 982639 w 1849272"/>
              <a:gd name="connsiteY118" fmla="*/ 1098645 h 1576316"/>
              <a:gd name="connsiteX119" fmla="*/ 948519 w 1849272"/>
              <a:gd name="connsiteY119" fmla="*/ 1105468 h 1576316"/>
              <a:gd name="connsiteX120" fmla="*/ 921224 w 1849272"/>
              <a:gd name="connsiteY120" fmla="*/ 1112292 h 1576316"/>
              <a:gd name="connsiteX121" fmla="*/ 907576 w 1849272"/>
              <a:gd name="connsiteY121" fmla="*/ 1153236 h 1576316"/>
              <a:gd name="connsiteX122" fmla="*/ 893928 w 1849272"/>
              <a:gd name="connsiteY122" fmla="*/ 1132764 h 1576316"/>
              <a:gd name="connsiteX123" fmla="*/ 887104 w 1849272"/>
              <a:gd name="connsiteY123" fmla="*/ 1112292 h 1576316"/>
              <a:gd name="connsiteX124" fmla="*/ 873457 w 1849272"/>
              <a:gd name="connsiteY124" fmla="*/ 1084997 h 1576316"/>
              <a:gd name="connsiteX125" fmla="*/ 859809 w 1849272"/>
              <a:gd name="connsiteY125" fmla="*/ 1064525 h 1576316"/>
              <a:gd name="connsiteX126" fmla="*/ 818866 w 1849272"/>
              <a:gd name="connsiteY126" fmla="*/ 1050877 h 1576316"/>
              <a:gd name="connsiteX127" fmla="*/ 798394 w 1849272"/>
              <a:gd name="connsiteY127" fmla="*/ 1037230 h 1576316"/>
              <a:gd name="connsiteX128" fmla="*/ 757451 w 1849272"/>
              <a:gd name="connsiteY128" fmla="*/ 1030406 h 1576316"/>
              <a:gd name="connsiteX129" fmla="*/ 736979 w 1849272"/>
              <a:gd name="connsiteY129" fmla="*/ 1023582 h 1576316"/>
              <a:gd name="connsiteX130" fmla="*/ 634621 w 1849272"/>
              <a:gd name="connsiteY130" fmla="*/ 1037230 h 1576316"/>
              <a:gd name="connsiteX131" fmla="*/ 586854 w 1849272"/>
              <a:gd name="connsiteY131" fmla="*/ 1050877 h 1576316"/>
              <a:gd name="connsiteX132" fmla="*/ 539086 w 1849272"/>
              <a:gd name="connsiteY132" fmla="*/ 1084997 h 1576316"/>
              <a:gd name="connsiteX133" fmla="*/ 518615 w 1849272"/>
              <a:gd name="connsiteY133" fmla="*/ 1091821 h 1576316"/>
              <a:gd name="connsiteX134" fmla="*/ 491319 w 1849272"/>
              <a:gd name="connsiteY134" fmla="*/ 1153236 h 1576316"/>
              <a:gd name="connsiteX135" fmla="*/ 470848 w 1849272"/>
              <a:gd name="connsiteY135" fmla="*/ 1166883 h 1576316"/>
              <a:gd name="connsiteX136" fmla="*/ 436728 w 1849272"/>
              <a:gd name="connsiteY136" fmla="*/ 1221474 h 1576316"/>
              <a:gd name="connsiteX137" fmla="*/ 416257 w 1849272"/>
              <a:gd name="connsiteY137" fmla="*/ 1228298 h 1576316"/>
              <a:gd name="connsiteX138" fmla="*/ 375313 w 1849272"/>
              <a:gd name="connsiteY138" fmla="*/ 1262418 h 1576316"/>
              <a:gd name="connsiteX139" fmla="*/ 327546 w 1849272"/>
              <a:gd name="connsiteY139" fmla="*/ 1276065 h 1576316"/>
              <a:gd name="connsiteX140" fmla="*/ 307074 w 1849272"/>
              <a:gd name="connsiteY140" fmla="*/ 1289713 h 1576316"/>
              <a:gd name="connsiteX141" fmla="*/ 252483 w 1849272"/>
              <a:gd name="connsiteY141" fmla="*/ 1303361 h 1576316"/>
              <a:gd name="connsiteX142" fmla="*/ 61415 w 1849272"/>
              <a:gd name="connsiteY142" fmla="*/ 1276065 h 1576316"/>
              <a:gd name="connsiteX143" fmla="*/ 75063 w 1849272"/>
              <a:gd name="connsiteY143" fmla="*/ 1201003 h 1576316"/>
              <a:gd name="connsiteX144" fmla="*/ 95534 w 1849272"/>
              <a:gd name="connsiteY144" fmla="*/ 1187355 h 1576316"/>
              <a:gd name="connsiteX145" fmla="*/ 109182 w 1849272"/>
              <a:gd name="connsiteY145" fmla="*/ 1146412 h 1576316"/>
              <a:gd name="connsiteX146" fmla="*/ 102358 w 1849272"/>
              <a:gd name="connsiteY146" fmla="*/ 1071349 h 1576316"/>
              <a:gd name="connsiteX147" fmla="*/ 81886 w 1849272"/>
              <a:gd name="connsiteY147" fmla="*/ 1064525 h 1576316"/>
              <a:gd name="connsiteX148" fmla="*/ 68239 w 1849272"/>
              <a:gd name="connsiteY148" fmla="*/ 1044054 h 1576316"/>
              <a:gd name="connsiteX149" fmla="*/ 61415 w 1849272"/>
              <a:gd name="connsiteY149" fmla="*/ 1009934 h 1576316"/>
              <a:gd name="connsiteX150" fmla="*/ 47767 w 1849272"/>
              <a:gd name="connsiteY150" fmla="*/ 968991 h 1576316"/>
              <a:gd name="connsiteX151" fmla="*/ 40943 w 1849272"/>
              <a:gd name="connsiteY151" fmla="*/ 948519 h 1576316"/>
              <a:gd name="connsiteX152" fmla="*/ 27295 w 1849272"/>
              <a:gd name="connsiteY152" fmla="*/ 900752 h 1576316"/>
              <a:gd name="connsiteX153" fmla="*/ 13648 w 1849272"/>
              <a:gd name="connsiteY153" fmla="*/ 873457 h 1576316"/>
              <a:gd name="connsiteX154" fmla="*/ 0 w 1849272"/>
              <a:gd name="connsiteY154" fmla="*/ 825689 h 1576316"/>
              <a:gd name="connsiteX155" fmla="*/ 6824 w 1849272"/>
              <a:gd name="connsiteY155" fmla="*/ 777922 h 1576316"/>
              <a:gd name="connsiteX156" fmla="*/ 13648 w 1849272"/>
              <a:gd name="connsiteY156" fmla="*/ 723331 h 1576316"/>
              <a:gd name="connsiteX157" fmla="*/ 27295 w 1849272"/>
              <a:gd name="connsiteY157" fmla="*/ 675564 h 1576316"/>
              <a:gd name="connsiteX158" fmla="*/ 47767 w 1849272"/>
              <a:gd name="connsiteY158" fmla="*/ 668740 h 1576316"/>
              <a:gd name="connsiteX159" fmla="*/ 61415 w 1849272"/>
              <a:gd name="connsiteY159" fmla="*/ 648268 h 1576316"/>
              <a:gd name="connsiteX160" fmla="*/ 81886 w 1849272"/>
              <a:gd name="connsiteY160" fmla="*/ 641445 h 1576316"/>
              <a:gd name="connsiteX161" fmla="*/ 95534 w 1849272"/>
              <a:gd name="connsiteY161" fmla="*/ 648268 h 157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849272" h="1576316">
                <a:moveTo>
                  <a:pt x="95534" y="648268"/>
                </a:moveTo>
                <a:cubicBezTo>
                  <a:pt x="101221" y="640307"/>
                  <a:pt x="99272" y="607064"/>
                  <a:pt x="116006" y="593677"/>
                </a:cubicBezTo>
                <a:cubicBezTo>
                  <a:pt x="121623" y="589184"/>
                  <a:pt x="129653" y="589128"/>
                  <a:pt x="136477" y="586854"/>
                </a:cubicBezTo>
                <a:cubicBezTo>
                  <a:pt x="138752" y="580030"/>
                  <a:pt x="138807" y="571999"/>
                  <a:pt x="143301" y="566382"/>
                </a:cubicBezTo>
                <a:cubicBezTo>
                  <a:pt x="155098" y="551636"/>
                  <a:pt x="192206" y="543256"/>
                  <a:pt x="204716" y="539086"/>
                </a:cubicBezTo>
                <a:lnTo>
                  <a:pt x="225188" y="532263"/>
                </a:lnTo>
                <a:cubicBezTo>
                  <a:pt x="229737" y="525439"/>
                  <a:pt x="233586" y="518092"/>
                  <a:pt x="238836" y="511791"/>
                </a:cubicBezTo>
                <a:cubicBezTo>
                  <a:pt x="282624" y="459243"/>
                  <a:pt x="239066" y="521679"/>
                  <a:pt x="272955" y="470848"/>
                </a:cubicBezTo>
                <a:cubicBezTo>
                  <a:pt x="275843" y="447747"/>
                  <a:pt x="278468" y="397753"/>
                  <a:pt x="293427" y="375313"/>
                </a:cubicBezTo>
                <a:cubicBezTo>
                  <a:pt x="297976" y="368489"/>
                  <a:pt x="303406" y="362177"/>
                  <a:pt x="307074" y="354842"/>
                </a:cubicBezTo>
                <a:cubicBezTo>
                  <a:pt x="310291" y="348408"/>
                  <a:pt x="309404" y="339987"/>
                  <a:pt x="313898" y="334370"/>
                </a:cubicBezTo>
                <a:cubicBezTo>
                  <a:pt x="319021" y="327966"/>
                  <a:pt x="326875" y="324053"/>
                  <a:pt x="334370" y="320722"/>
                </a:cubicBezTo>
                <a:cubicBezTo>
                  <a:pt x="346705" y="315240"/>
                  <a:pt x="385807" y="303306"/>
                  <a:pt x="402609" y="300251"/>
                </a:cubicBezTo>
                <a:cubicBezTo>
                  <a:pt x="418434" y="297374"/>
                  <a:pt x="434454" y="295702"/>
                  <a:pt x="450376" y="293427"/>
                </a:cubicBezTo>
                <a:cubicBezTo>
                  <a:pt x="457200" y="291152"/>
                  <a:pt x="463655" y="286603"/>
                  <a:pt x="470848" y="286603"/>
                </a:cubicBezTo>
                <a:cubicBezTo>
                  <a:pt x="494867" y="286603"/>
                  <a:pt x="511153" y="293214"/>
                  <a:pt x="532263" y="300251"/>
                </a:cubicBezTo>
                <a:cubicBezTo>
                  <a:pt x="543417" y="296533"/>
                  <a:pt x="566244" y="290918"/>
                  <a:pt x="573206" y="279779"/>
                </a:cubicBezTo>
                <a:cubicBezTo>
                  <a:pt x="580831" y="267580"/>
                  <a:pt x="582305" y="252484"/>
                  <a:pt x="586854" y="238836"/>
                </a:cubicBezTo>
                <a:cubicBezTo>
                  <a:pt x="589129" y="232012"/>
                  <a:pt x="592266" y="225417"/>
                  <a:pt x="593677" y="218364"/>
                </a:cubicBezTo>
                <a:cubicBezTo>
                  <a:pt x="595952" y="206991"/>
                  <a:pt x="597688" y="195497"/>
                  <a:pt x="600501" y="184245"/>
                </a:cubicBezTo>
                <a:cubicBezTo>
                  <a:pt x="602246" y="177267"/>
                  <a:pt x="601708" y="168267"/>
                  <a:pt x="607325" y="163773"/>
                </a:cubicBezTo>
                <a:cubicBezTo>
                  <a:pt x="614649" y="157914"/>
                  <a:pt x="625466" y="158984"/>
                  <a:pt x="634621" y="156949"/>
                </a:cubicBezTo>
                <a:cubicBezTo>
                  <a:pt x="645943" y="154433"/>
                  <a:pt x="657367" y="152400"/>
                  <a:pt x="668740" y="150125"/>
                </a:cubicBezTo>
                <a:cubicBezTo>
                  <a:pt x="673289" y="143301"/>
                  <a:pt x="675433" y="134001"/>
                  <a:pt x="682388" y="129654"/>
                </a:cubicBezTo>
                <a:cubicBezTo>
                  <a:pt x="694587" y="122030"/>
                  <a:pt x="723331" y="116006"/>
                  <a:pt x="723331" y="116006"/>
                </a:cubicBezTo>
                <a:cubicBezTo>
                  <a:pt x="754617" y="69078"/>
                  <a:pt x="745440" y="90624"/>
                  <a:pt x="757451" y="54591"/>
                </a:cubicBezTo>
                <a:cubicBezTo>
                  <a:pt x="780197" y="56866"/>
                  <a:pt x="803221" y="57202"/>
                  <a:pt x="825689" y="61415"/>
                </a:cubicBezTo>
                <a:cubicBezTo>
                  <a:pt x="882027" y="71979"/>
                  <a:pt x="850323" y="70320"/>
                  <a:pt x="887104" y="88710"/>
                </a:cubicBezTo>
                <a:cubicBezTo>
                  <a:pt x="893538" y="91927"/>
                  <a:pt x="900752" y="93259"/>
                  <a:pt x="907576" y="95534"/>
                </a:cubicBezTo>
                <a:cubicBezTo>
                  <a:pt x="909851" y="102358"/>
                  <a:pt x="914400" y="108813"/>
                  <a:pt x="914400" y="116006"/>
                </a:cubicBezTo>
                <a:cubicBezTo>
                  <a:pt x="914400" y="177006"/>
                  <a:pt x="911429" y="160522"/>
                  <a:pt x="900752" y="197892"/>
                </a:cubicBezTo>
                <a:cubicBezTo>
                  <a:pt x="883612" y="257880"/>
                  <a:pt x="903468" y="196569"/>
                  <a:pt x="887104" y="245660"/>
                </a:cubicBezTo>
                <a:lnTo>
                  <a:pt x="928048" y="272955"/>
                </a:lnTo>
                <a:cubicBezTo>
                  <a:pt x="934872" y="277504"/>
                  <a:pt x="940739" y="284010"/>
                  <a:pt x="948519" y="286603"/>
                </a:cubicBezTo>
                <a:lnTo>
                  <a:pt x="989463" y="300251"/>
                </a:lnTo>
                <a:lnTo>
                  <a:pt x="1009934" y="307074"/>
                </a:lnTo>
                <a:cubicBezTo>
                  <a:pt x="1023582" y="316173"/>
                  <a:pt x="1035316" y="329183"/>
                  <a:pt x="1050877" y="334370"/>
                </a:cubicBezTo>
                <a:cubicBezTo>
                  <a:pt x="1099601" y="350611"/>
                  <a:pt x="1079851" y="340038"/>
                  <a:pt x="1112292" y="361665"/>
                </a:cubicBezTo>
                <a:cubicBezTo>
                  <a:pt x="1121391" y="359391"/>
                  <a:pt x="1131784" y="360044"/>
                  <a:pt x="1139588" y="354842"/>
                </a:cubicBezTo>
                <a:cubicBezTo>
                  <a:pt x="1152702" y="346100"/>
                  <a:pt x="1154611" y="326614"/>
                  <a:pt x="1160060" y="313898"/>
                </a:cubicBezTo>
                <a:cubicBezTo>
                  <a:pt x="1164067" y="304548"/>
                  <a:pt x="1169929" y="296048"/>
                  <a:pt x="1173707" y="286603"/>
                </a:cubicBezTo>
                <a:cubicBezTo>
                  <a:pt x="1179050" y="273246"/>
                  <a:pt x="1179953" y="257996"/>
                  <a:pt x="1187355" y="245660"/>
                </a:cubicBezTo>
                <a:cubicBezTo>
                  <a:pt x="1194179" y="234287"/>
                  <a:pt x="1200470" y="222576"/>
                  <a:pt x="1207827" y="211540"/>
                </a:cubicBezTo>
                <a:cubicBezTo>
                  <a:pt x="1214135" y="202077"/>
                  <a:pt x="1221688" y="193500"/>
                  <a:pt x="1228298" y="184245"/>
                </a:cubicBezTo>
                <a:cubicBezTo>
                  <a:pt x="1233065" y="177571"/>
                  <a:pt x="1237397" y="170597"/>
                  <a:pt x="1241946" y="163773"/>
                </a:cubicBezTo>
                <a:cubicBezTo>
                  <a:pt x="1246495" y="145576"/>
                  <a:pt x="1245189" y="124789"/>
                  <a:pt x="1255594" y="109182"/>
                </a:cubicBezTo>
                <a:cubicBezTo>
                  <a:pt x="1260143" y="102358"/>
                  <a:pt x="1265911" y="96205"/>
                  <a:pt x="1269242" y="88710"/>
                </a:cubicBezTo>
                <a:cubicBezTo>
                  <a:pt x="1275085" y="75564"/>
                  <a:pt x="1278340" y="61415"/>
                  <a:pt x="1282889" y="47767"/>
                </a:cubicBezTo>
                <a:lnTo>
                  <a:pt x="1289713" y="27295"/>
                </a:lnTo>
                <a:cubicBezTo>
                  <a:pt x="1291988" y="20471"/>
                  <a:pt x="1289713" y="9099"/>
                  <a:pt x="1296537" y="6824"/>
                </a:cubicBezTo>
                <a:lnTo>
                  <a:pt x="1317009" y="0"/>
                </a:lnTo>
                <a:cubicBezTo>
                  <a:pt x="1323833" y="2275"/>
                  <a:pt x="1331863" y="2331"/>
                  <a:pt x="1337480" y="6824"/>
                </a:cubicBezTo>
                <a:cubicBezTo>
                  <a:pt x="1353778" y="19862"/>
                  <a:pt x="1349710" y="31283"/>
                  <a:pt x="1357952" y="47767"/>
                </a:cubicBezTo>
                <a:cubicBezTo>
                  <a:pt x="1361620" y="55103"/>
                  <a:pt x="1367051" y="61415"/>
                  <a:pt x="1371600" y="68239"/>
                </a:cubicBezTo>
                <a:cubicBezTo>
                  <a:pt x="1373875" y="79612"/>
                  <a:pt x="1376660" y="90895"/>
                  <a:pt x="1378424" y="102358"/>
                </a:cubicBezTo>
                <a:cubicBezTo>
                  <a:pt x="1381213" y="120483"/>
                  <a:pt x="1379080" y="139679"/>
                  <a:pt x="1385248" y="156949"/>
                </a:cubicBezTo>
                <a:cubicBezTo>
                  <a:pt x="1390765" y="172396"/>
                  <a:pt x="1396459" y="194675"/>
                  <a:pt x="1412543" y="197892"/>
                </a:cubicBezTo>
                <a:lnTo>
                  <a:pt x="1446663" y="204716"/>
                </a:lnTo>
                <a:cubicBezTo>
                  <a:pt x="1468289" y="237158"/>
                  <a:pt x="1457717" y="217408"/>
                  <a:pt x="1473958" y="266131"/>
                </a:cubicBezTo>
                <a:lnTo>
                  <a:pt x="1480782" y="286603"/>
                </a:lnTo>
                <a:cubicBezTo>
                  <a:pt x="1483057" y="293427"/>
                  <a:pt x="1486195" y="300021"/>
                  <a:pt x="1487606" y="307074"/>
                </a:cubicBezTo>
                <a:cubicBezTo>
                  <a:pt x="1490202" y="320055"/>
                  <a:pt x="1494259" y="347674"/>
                  <a:pt x="1501254" y="361665"/>
                </a:cubicBezTo>
                <a:cubicBezTo>
                  <a:pt x="1508923" y="377004"/>
                  <a:pt x="1522435" y="391827"/>
                  <a:pt x="1535373" y="402609"/>
                </a:cubicBezTo>
                <a:cubicBezTo>
                  <a:pt x="1541674" y="407859"/>
                  <a:pt x="1549544" y="411007"/>
                  <a:pt x="1555845" y="416257"/>
                </a:cubicBezTo>
                <a:cubicBezTo>
                  <a:pt x="1563258" y="422435"/>
                  <a:pt x="1569492" y="429904"/>
                  <a:pt x="1576316" y="436728"/>
                </a:cubicBezTo>
                <a:cubicBezTo>
                  <a:pt x="1588309" y="472706"/>
                  <a:pt x="1575214" y="443594"/>
                  <a:pt x="1603612" y="477671"/>
                </a:cubicBezTo>
                <a:cubicBezTo>
                  <a:pt x="1608863" y="483971"/>
                  <a:pt x="1612010" y="491842"/>
                  <a:pt x="1617260" y="498143"/>
                </a:cubicBezTo>
                <a:cubicBezTo>
                  <a:pt x="1661048" y="550691"/>
                  <a:pt x="1617490" y="488255"/>
                  <a:pt x="1651379" y="539086"/>
                </a:cubicBezTo>
                <a:cubicBezTo>
                  <a:pt x="1676266" y="613747"/>
                  <a:pt x="1634581" y="502656"/>
                  <a:pt x="1678674" y="573206"/>
                </a:cubicBezTo>
                <a:cubicBezTo>
                  <a:pt x="1686298" y="585405"/>
                  <a:pt x="1687773" y="600501"/>
                  <a:pt x="1692322" y="614149"/>
                </a:cubicBezTo>
                <a:cubicBezTo>
                  <a:pt x="1713028" y="676264"/>
                  <a:pt x="1681266" y="578163"/>
                  <a:pt x="1705970" y="668740"/>
                </a:cubicBezTo>
                <a:cubicBezTo>
                  <a:pt x="1709755" y="682619"/>
                  <a:pt x="1711638" y="697713"/>
                  <a:pt x="1719618" y="709683"/>
                </a:cubicBezTo>
                <a:lnTo>
                  <a:pt x="1733266" y="730155"/>
                </a:lnTo>
                <a:cubicBezTo>
                  <a:pt x="1751459" y="784743"/>
                  <a:pt x="1724169" y="721060"/>
                  <a:pt x="1760561" y="757451"/>
                </a:cubicBezTo>
                <a:cubicBezTo>
                  <a:pt x="1765647" y="762537"/>
                  <a:pt x="1763395" y="771937"/>
                  <a:pt x="1767385" y="777922"/>
                </a:cubicBezTo>
                <a:cubicBezTo>
                  <a:pt x="1772738" y="785952"/>
                  <a:pt x="1781033" y="791570"/>
                  <a:pt x="1787857" y="798394"/>
                </a:cubicBezTo>
                <a:cubicBezTo>
                  <a:pt x="1792406" y="807492"/>
                  <a:pt x="1796270" y="816966"/>
                  <a:pt x="1801504" y="825689"/>
                </a:cubicBezTo>
                <a:cubicBezTo>
                  <a:pt x="1809943" y="839754"/>
                  <a:pt x="1828800" y="866633"/>
                  <a:pt x="1828800" y="866633"/>
                </a:cubicBezTo>
                <a:cubicBezTo>
                  <a:pt x="1844723" y="818865"/>
                  <a:pt x="1837899" y="812041"/>
                  <a:pt x="1849272" y="846161"/>
                </a:cubicBezTo>
                <a:cubicBezTo>
                  <a:pt x="1830706" y="976123"/>
                  <a:pt x="1857940" y="777466"/>
                  <a:pt x="1835624" y="989463"/>
                </a:cubicBezTo>
                <a:cubicBezTo>
                  <a:pt x="1834410" y="1000998"/>
                  <a:pt x="1833599" y="1013023"/>
                  <a:pt x="1828800" y="1023582"/>
                </a:cubicBezTo>
                <a:cubicBezTo>
                  <a:pt x="1822012" y="1038514"/>
                  <a:pt x="1801504" y="1064525"/>
                  <a:pt x="1801504" y="1064525"/>
                </a:cubicBezTo>
                <a:cubicBezTo>
                  <a:pt x="1778570" y="1133327"/>
                  <a:pt x="1813562" y="1026607"/>
                  <a:pt x="1787857" y="1112292"/>
                </a:cubicBezTo>
                <a:cubicBezTo>
                  <a:pt x="1783723" y="1126072"/>
                  <a:pt x="1782189" y="1141266"/>
                  <a:pt x="1774209" y="1153236"/>
                </a:cubicBezTo>
                <a:lnTo>
                  <a:pt x="1760561" y="1173707"/>
                </a:lnTo>
                <a:cubicBezTo>
                  <a:pt x="1743408" y="1225167"/>
                  <a:pt x="1766547" y="1161733"/>
                  <a:pt x="1740089" y="1214651"/>
                </a:cubicBezTo>
                <a:cubicBezTo>
                  <a:pt x="1736872" y="1221084"/>
                  <a:pt x="1736835" y="1228877"/>
                  <a:pt x="1733266" y="1235122"/>
                </a:cubicBezTo>
                <a:cubicBezTo>
                  <a:pt x="1727623" y="1244997"/>
                  <a:pt x="1719405" y="1253163"/>
                  <a:pt x="1712794" y="1262418"/>
                </a:cubicBezTo>
                <a:cubicBezTo>
                  <a:pt x="1708027" y="1269092"/>
                  <a:pt x="1704945" y="1277090"/>
                  <a:pt x="1699146" y="1282889"/>
                </a:cubicBezTo>
                <a:cubicBezTo>
                  <a:pt x="1693347" y="1288688"/>
                  <a:pt x="1684974" y="1291286"/>
                  <a:pt x="1678674" y="1296537"/>
                </a:cubicBezTo>
                <a:cubicBezTo>
                  <a:pt x="1671260" y="1302715"/>
                  <a:pt x="1665820" y="1311084"/>
                  <a:pt x="1658203" y="1317009"/>
                </a:cubicBezTo>
                <a:cubicBezTo>
                  <a:pt x="1645256" y="1327079"/>
                  <a:pt x="1617260" y="1344304"/>
                  <a:pt x="1617260" y="1344304"/>
                </a:cubicBezTo>
                <a:cubicBezTo>
                  <a:pt x="1610106" y="1365767"/>
                  <a:pt x="1611871" y="1370644"/>
                  <a:pt x="1589964" y="1385248"/>
                </a:cubicBezTo>
                <a:cubicBezTo>
                  <a:pt x="1583979" y="1389238"/>
                  <a:pt x="1576316" y="1389797"/>
                  <a:pt x="1569492" y="1392071"/>
                </a:cubicBezTo>
                <a:lnTo>
                  <a:pt x="1549021" y="1453486"/>
                </a:lnTo>
                <a:cubicBezTo>
                  <a:pt x="1546746" y="1460310"/>
                  <a:pt x="1543942" y="1466980"/>
                  <a:pt x="1542197" y="1473958"/>
                </a:cubicBezTo>
                <a:cubicBezTo>
                  <a:pt x="1539922" y="1483057"/>
                  <a:pt x="1539068" y="1492634"/>
                  <a:pt x="1535373" y="1501254"/>
                </a:cubicBezTo>
                <a:cubicBezTo>
                  <a:pt x="1532142" y="1508792"/>
                  <a:pt x="1526274" y="1514901"/>
                  <a:pt x="1521725" y="1521725"/>
                </a:cubicBezTo>
                <a:cubicBezTo>
                  <a:pt x="1519450" y="1528549"/>
                  <a:pt x="1519394" y="1536580"/>
                  <a:pt x="1514901" y="1542197"/>
                </a:cubicBezTo>
                <a:cubicBezTo>
                  <a:pt x="1501230" y="1559286"/>
                  <a:pt x="1479207" y="1558469"/>
                  <a:pt x="1460310" y="1562668"/>
                </a:cubicBezTo>
                <a:cubicBezTo>
                  <a:pt x="1402382" y="1575540"/>
                  <a:pt x="1468075" y="1564483"/>
                  <a:pt x="1385248" y="1576316"/>
                </a:cubicBezTo>
                <a:cubicBezTo>
                  <a:pt x="1336724" y="1570250"/>
                  <a:pt x="1334477" y="1583956"/>
                  <a:pt x="1317009" y="1549021"/>
                </a:cubicBezTo>
                <a:cubicBezTo>
                  <a:pt x="1313792" y="1542587"/>
                  <a:pt x="1312460" y="1535373"/>
                  <a:pt x="1310185" y="1528549"/>
                </a:cubicBezTo>
                <a:cubicBezTo>
                  <a:pt x="1310274" y="1528102"/>
                  <a:pt x="1325728" y="1480175"/>
                  <a:pt x="1310185" y="1473958"/>
                </a:cubicBezTo>
                <a:cubicBezTo>
                  <a:pt x="1301477" y="1470475"/>
                  <a:pt x="1291988" y="1478507"/>
                  <a:pt x="1282889" y="1480782"/>
                </a:cubicBezTo>
                <a:cubicBezTo>
                  <a:pt x="1237397" y="1478507"/>
                  <a:pt x="1191288" y="1481763"/>
                  <a:pt x="1146412" y="1473958"/>
                </a:cubicBezTo>
                <a:cubicBezTo>
                  <a:pt x="1125161" y="1470262"/>
                  <a:pt x="1125782" y="1446347"/>
                  <a:pt x="1119116" y="1433015"/>
                </a:cubicBezTo>
                <a:cubicBezTo>
                  <a:pt x="1115448" y="1425680"/>
                  <a:pt x="1109137" y="1419878"/>
                  <a:pt x="1105469" y="1412543"/>
                </a:cubicBezTo>
                <a:cubicBezTo>
                  <a:pt x="1100574" y="1402753"/>
                  <a:pt x="1094008" y="1373522"/>
                  <a:pt x="1091821" y="1364776"/>
                </a:cubicBezTo>
                <a:cubicBezTo>
                  <a:pt x="1089546" y="1344304"/>
                  <a:pt x="1088129" y="1323719"/>
                  <a:pt x="1084997" y="1303361"/>
                </a:cubicBezTo>
                <a:cubicBezTo>
                  <a:pt x="1077431" y="1254181"/>
                  <a:pt x="1076925" y="1297123"/>
                  <a:pt x="1064525" y="1235122"/>
                </a:cubicBezTo>
                <a:cubicBezTo>
                  <a:pt x="1062250" y="1223749"/>
                  <a:pt x="1063455" y="1211073"/>
                  <a:pt x="1057701" y="1201003"/>
                </a:cubicBezTo>
                <a:cubicBezTo>
                  <a:pt x="1053632" y="1193882"/>
                  <a:pt x="1044565" y="1191023"/>
                  <a:pt x="1037230" y="1187355"/>
                </a:cubicBezTo>
                <a:cubicBezTo>
                  <a:pt x="1018174" y="1177827"/>
                  <a:pt x="986593" y="1176222"/>
                  <a:pt x="968991" y="1173707"/>
                </a:cubicBezTo>
                <a:cubicBezTo>
                  <a:pt x="971266" y="1166883"/>
                  <a:pt x="971322" y="1158853"/>
                  <a:pt x="975815" y="1153236"/>
                </a:cubicBezTo>
                <a:cubicBezTo>
                  <a:pt x="980938" y="1146832"/>
                  <a:pt x="990487" y="1145387"/>
                  <a:pt x="996286" y="1139588"/>
                </a:cubicBezTo>
                <a:cubicBezTo>
                  <a:pt x="1002085" y="1133789"/>
                  <a:pt x="1005385" y="1125940"/>
                  <a:pt x="1009934" y="1119116"/>
                </a:cubicBezTo>
                <a:cubicBezTo>
                  <a:pt x="1007659" y="1107743"/>
                  <a:pt x="1012389" y="1091956"/>
                  <a:pt x="1003110" y="1084997"/>
                </a:cubicBezTo>
                <a:cubicBezTo>
                  <a:pt x="996549" y="1080076"/>
                  <a:pt x="990318" y="1095765"/>
                  <a:pt x="982639" y="1098645"/>
                </a:cubicBezTo>
                <a:cubicBezTo>
                  <a:pt x="971779" y="1102717"/>
                  <a:pt x="959841" y="1102952"/>
                  <a:pt x="948519" y="1105468"/>
                </a:cubicBezTo>
                <a:cubicBezTo>
                  <a:pt x="939364" y="1107502"/>
                  <a:pt x="930322" y="1110017"/>
                  <a:pt x="921224" y="1112292"/>
                </a:cubicBezTo>
                <a:cubicBezTo>
                  <a:pt x="916675" y="1125940"/>
                  <a:pt x="915556" y="1165206"/>
                  <a:pt x="907576" y="1153236"/>
                </a:cubicBezTo>
                <a:cubicBezTo>
                  <a:pt x="903027" y="1146412"/>
                  <a:pt x="897596" y="1140100"/>
                  <a:pt x="893928" y="1132764"/>
                </a:cubicBezTo>
                <a:cubicBezTo>
                  <a:pt x="890711" y="1126330"/>
                  <a:pt x="889937" y="1118904"/>
                  <a:pt x="887104" y="1112292"/>
                </a:cubicBezTo>
                <a:cubicBezTo>
                  <a:pt x="883097" y="1102942"/>
                  <a:pt x="878504" y="1093829"/>
                  <a:pt x="873457" y="1084997"/>
                </a:cubicBezTo>
                <a:cubicBezTo>
                  <a:pt x="869388" y="1077876"/>
                  <a:pt x="866764" y="1068872"/>
                  <a:pt x="859809" y="1064525"/>
                </a:cubicBezTo>
                <a:cubicBezTo>
                  <a:pt x="847610" y="1056900"/>
                  <a:pt x="830836" y="1058856"/>
                  <a:pt x="818866" y="1050877"/>
                </a:cubicBezTo>
                <a:cubicBezTo>
                  <a:pt x="812042" y="1046328"/>
                  <a:pt x="806174" y="1039823"/>
                  <a:pt x="798394" y="1037230"/>
                </a:cubicBezTo>
                <a:cubicBezTo>
                  <a:pt x="785268" y="1032855"/>
                  <a:pt x="770957" y="1033407"/>
                  <a:pt x="757451" y="1030406"/>
                </a:cubicBezTo>
                <a:cubicBezTo>
                  <a:pt x="750429" y="1028846"/>
                  <a:pt x="743803" y="1025857"/>
                  <a:pt x="736979" y="1023582"/>
                </a:cubicBezTo>
                <a:cubicBezTo>
                  <a:pt x="696011" y="1028134"/>
                  <a:pt x="672910" y="1029572"/>
                  <a:pt x="634621" y="1037230"/>
                </a:cubicBezTo>
                <a:cubicBezTo>
                  <a:pt x="613202" y="1041514"/>
                  <a:pt x="606363" y="1044374"/>
                  <a:pt x="586854" y="1050877"/>
                </a:cubicBezTo>
                <a:cubicBezTo>
                  <a:pt x="580671" y="1055514"/>
                  <a:pt x="549065" y="1080007"/>
                  <a:pt x="539086" y="1084997"/>
                </a:cubicBezTo>
                <a:cubicBezTo>
                  <a:pt x="532653" y="1088214"/>
                  <a:pt x="525439" y="1089546"/>
                  <a:pt x="518615" y="1091821"/>
                </a:cubicBezTo>
                <a:cubicBezTo>
                  <a:pt x="511858" y="1112091"/>
                  <a:pt x="507540" y="1137015"/>
                  <a:pt x="491319" y="1153236"/>
                </a:cubicBezTo>
                <a:cubicBezTo>
                  <a:pt x="485520" y="1159035"/>
                  <a:pt x="477672" y="1162334"/>
                  <a:pt x="470848" y="1166883"/>
                </a:cubicBezTo>
                <a:cubicBezTo>
                  <a:pt x="458400" y="1204228"/>
                  <a:pt x="467008" y="1206334"/>
                  <a:pt x="436728" y="1221474"/>
                </a:cubicBezTo>
                <a:cubicBezTo>
                  <a:pt x="430295" y="1224691"/>
                  <a:pt x="423081" y="1226023"/>
                  <a:pt x="416257" y="1228298"/>
                </a:cubicBezTo>
                <a:cubicBezTo>
                  <a:pt x="401164" y="1243391"/>
                  <a:pt x="394315" y="1252917"/>
                  <a:pt x="375313" y="1262418"/>
                </a:cubicBezTo>
                <a:cubicBezTo>
                  <a:pt x="365519" y="1267315"/>
                  <a:pt x="336297" y="1273878"/>
                  <a:pt x="327546" y="1276065"/>
                </a:cubicBezTo>
                <a:cubicBezTo>
                  <a:pt x="320722" y="1280614"/>
                  <a:pt x="314410" y="1286045"/>
                  <a:pt x="307074" y="1289713"/>
                </a:cubicBezTo>
                <a:cubicBezTo>
                  <a:pt x="293084" y="1296708"/>
                  <a:pt x="265462" y="1300765"/>
                  <a:pt x="252483" y="1303361"/>
                </a:cubicBezTo>
                <a:cubicBezTo>
                  <a:pt x="73711" y="1289059"/>
                  <a:pt x="129352" y="1321358"/>
                  <a:pt x="61415" y="1276065"/>
                </a:cubicBezTo>
                <a:cubicBezTo>
                  <a:pt x="65964" y="1251044"/>
                  <a:pt x="65934" y="1224739"/>
                  <a:pt x="75063" y="1201003"/>
                </a:cubicBezTo>
                <a:cubicBezTo>
                  <a:pt x="78007" y="1193348"/>
                  <a:pt x="91187" y="1194310"/>
                  <a:pt x="95534" y="1187355"/>
                </a:cubicBezTo>
                <a:cubicBezTo>
                  <a:pt x="103158" y="1175156"/>
                  <a:pt x="109182" y="1146412"/>
                  <a:pt x="109182" y="1146412"/>
                </a:cubicBezTo>
                <a:cubicBezTo>
                  <a:pt x="106907" y="1121391"/>
                  <a:pt x="110303" y="1095184"/>
                  <a:pt x="102358" y="1071349"/>
                </a:cubicBezTo>
                <a:cubicBezTo>
                  <a:pt x="100083" y="1064525"/>
                  <a:pt x="87503" y="1069018"/>
                  <a:pt x="81886" y="1064525"/>
                </a:cubicBezTo>
                <a:cubicBezTo>
                  <a:pt x="75482" y="1059402"/>
                  <a:pt x="72788" y="1050878"/>
                  <a:pt x="68239" y="1044054"/>
                </a:cubicBezTo>
                <a:cubicBezTo>
                  <a:pt x="65964" y="1032681"/>
                  <a:pt x="64467" y="1021124"/>
                  <a:pt x="61415" y="1009934"/>
                </a:cubicBezTo>
                <a:cubicBezTo>
                  <a:pt x="57630" y="996055"/>
                  <a:pt x="52316" y="982639"/>
                  <a:pt x="47767" y="968991"/>
                </a:cubicBezTo>
                <a:cubicBezTo>
                  <a:pt x="45492" y="962167"/>
                  <a:pt x="42688" y="955497"/>
                  <a:pt x="40943" y="948519"/>
                </a:cubicBezTo>
                <a:cubicBezTo>
                  <a:pt x="37480" y="934668"/>
                  <a:pt x="33169" y="914458"/>
                  <a:pt x="27295" y="900752"/>
                </a:cubicBezTo>
                <a:cubicBezTo>
                  <a:pt x="23288" y="891402"/>
                  <a:pt x="17655" y="882807"/>
                  <a:pt x="13648" y="873457"/>
                </a:cubicBezTo>
                <a:cubicBezTo>
                  <a:pt x="7774" y="859750"/>
                  <a:pt x="3463" y="839542"/>
                  <a:pt x="0" y="825689"/>
                </a:cubicBezTo>
                <a:cubicBezTo>
                  <a:pt x="2275" y="809767"/>
                  <a:pt x="4698" y="793865"/>
                  <a:pt x="6824" y="777922"/>
                </a:cubicBezTo>
                <a:cubicBezTo>
                  <a:pt x="9248" y="759744"/>
                  <a:pt x="10633" y="741420"/>
                  <a:pt x="13648" y="723331"/>
                </a:cubicBezTo>
                <a:cubicBezTo>
                  <a:pt x="13683" y="723121"/>
                  <a:pt x="24052" y="678807"/>
                  <a:pt x="27295" y="675564"/>
                </a:cubicBezTo>
                <a:cubicBezTo>
                  <a:pt x="32381" y="670478"/>
                  <a:pt x="40943" y="671015"/>
                  <a:pt x="47767" y="668740"/>
                </a:cubicBezTo>
                <a:cubicBezTo>
                  <a:pt x="52316" y="661916"/>
                  <a:pt x="55011" y="653391"/>
                  <a:pt x="61415" y="648268"/>
                </a:cubicBezTo>
                <a:cubicBezTo>
                  <a:pt x="67032" y="643775"/>
                  <a:pt x="75453" y="644662"/>
                  <a:pt x="81886" y="641445"/>
                </a:cubicBezTo>
                <a:cubicBezTo>
                  <a:pt x="84763" y="640006"/>
                  <a:pt x="89847" y="656229"/>
                  <a:pt x="95534" y="64826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5314323" y="2830955"/>
            <a:ext cx="234724" cy="150125"/>
          </a:xfrm>
          <a:custGeom>
            <a:avLst/>
            <a:gdLst>
              <a:gd name="connsiteX0" fmla="*/ 1149 w 234724"/>
              <a:gd name="connsiteY0" fmla="*/ 0 h 150125"/>
              <a:gd name="connsiteX1" fmla="*/ 35268 w 234724"/>
              <a:gd name="connsiteY1" fmla="*/ 6824 h 150125"/>
              <a:gd name="connsiteX2" fmla="*/ 76212 w 234724"/>
              <a:gd name="connsiteY2" fmla="*/ 20471 h 150125"/>
              <a:gd name="connsiteX3" fmla="*/ 137627 w 234724"/>
              <a:gd name="connsiteY3" fmla="*/ 13648 h 150125"/>
              <a:gd name="connsiteX4" fmla="*/ 185394 w 234724"/>
              <a:gd name="connsiteY4" fmla="*/ 27295 h 150125"/>
              <a:gd name="connsiteX5" fmla="*/ 226337 w 234724"/>
              <a:gd name="connsiteY5" fmla="*/ 34119 h 150125"/>
              <a:gd name="connsiteX6" fmla="*/ 226337 w 234724"/>
              <a:gd name="connsiteY6" fmla="*/ 88710 h 150125"/>
              <a:gd name="connsiteX7" fmla="*/ 185394 w 234724"/>
              <a:gd name="connsiteY7" fmla="*/ 116006 h 150125"/>
              <a:gd name="connsiteX8" fmla="*/ 164922 w 234724"/>
              <a:gd name="connsiteY8" fmla="*/ 129654 h 150125"/>
              <a:gd name="connsiteX9" fmla="*/ 144451 w 234724"/>
              <a:gd name="connsiteY9" fmla="*/ 143301 h 150125"/>
              <a:gd name="connsiteX10" fmla="*/ 110331 w 234724"/>
              <a:gd name="connsiteY10" fmla="*/ 150125 h 150125"/>
              <a:gd name="connsiteX11" fmla="*/ 69388 w 234724"/>
              <a:gd name="connsiteY11" fmla="*/ 143301 h 150125"/>
              <a:gd name="connsiteX12" fmla="*/ 48916 w 234724"/>
              <a:gd name="connsiteY12" fmla="*/ 136477 h 150125"/>
              <a:gd name="connsiteX13" fmla="*/ 28445 w 234724"/>
              <a:gd name="connsiteY13" fmla="*/ 75062 h 150125"/>
              <a:gd name="connsiteX14" fmla="*/ 21621 w 234724"/>
              <a:gd name="connsiteY14" fmla="*/ 54591 h 150125"/>
              <a:gd name="connsiteX15" fmla="*/ 7973 w 234724"/>
              <a:gd name="connsiteY15" fmla="*/ 6824 h 150125"/>
              <a:gd name="connsiteX16" fmla="*/ 1149 w 234724"/>
              <a:gd name="connsiteY16" fmla="*/ 0 h 1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724" h="150125">
                <a:moveTo>
                  <a:pt x="1149" y="0"/>
                </a:moveTo>
                <a:cubicBezTo>
                  <a:pt x="5698" y="0"/>
                  <a:pt x="24078" y="3772"/>
                  <a:pt x="35268" y="6824"/>
                </a:cubicBezTo>
                <a:cubicBezTo>
                  <a:pt x="49147" y="10609"/>
                  <a:pt x="76212" y="20471"/>
                  <a:pt x="76212" y="20471"/>
                </a:cubicBezTo>
                <a:cubicBezTo>
                  <a:pt x="96684" y="18197"/>
                  <a:pt x="117029" y="13648"/>
                  <a:pt x="137627" y="13648"/>
                </a:cubicBezTo>
                <a:cubicBezTo>
                  <a:pt x="152492" y="13648"/>
                  <a:pt x="170911" y="24077"/>
                  <a:pt x="185394" y="27295"/>
                </a:cubicBezTo>
                <a:cubicBezTo>
                  <a:pt x="198900" y="30296"/>
                  <a:pt x="212689" y="31844"/>
                  <a:pt x="226337" y="34119"/>
                </a:cubicBezTo>
                <a:cubicBezTo>
                  <a:pt x="232403" y="52316"/>
                  <a:pt x="241708" y="68947"/>
                  <a:pt x="226337" y="88710"/>
                </a:cubicBezTo>
                <a:cubicBezTo>
                  <a:pt x="216267" y="101657"/>
                  <a:pt x="199042" y="106907"/>
                  <a:pt x="185394" y="116006"/>
                </a:cubicBezTo>
                <a:lnTo>
                  <a:pt x="164922" y="129654"/>
                </a:lnTo>
                <a:cubicBezTo>
                  <a:pt x="158098" y="134203"/>
                  <a:pt x="152493" y="141693"/>
                  <a:pt x="144451" y="143301"/>
                </a:cubicBezTo>
                <a:lnTo>
                  <a:pt x="110331" y="150125"/>
                </a:lnTo>
                <a:cubicBezTo>
                  <a:pt x="96683" y="147850"/>
                  <a:pt x="82894" y="146302"/>
                  <a:pt x="69388" y="143301"/>
                </a:cubicBezTo>
                <a:cubicBezTo>
                  <a:pt x="62366" y="141741"/>
                  <a:pt x="53097" y="142330"/>
                  <a:pt x="48916" y="136477"/>
                </a:cubicBezTo>
                <a:cubicBezTo>
                  <a:pt x="48910" y="136468"/>
                  <a:pt x="31858" y="85303"/>
                  <a:pt x="28445" y="75062"/>
                </a:cubicBezTo>
                <a:cubicBezTo>
                  <a:pt x="26171" y="68238"/>
                  <a:pt x="23366" y="61569"/>
                  <a:pt x="21621" y="54591"/>
                </a:cubicBezTo>
                <a:cubicBezTo>
                  <a:pt x="19435" y="45845"/>
                  <a:pt x="12868" y="16614"/>
                  <a:pt x="7973" y="6824"/>
                </a:cubicBezTo>
                <a:cubicBezTo>
                  <a:pt x="6956" y="4790"/>
                  <a:pt x="-3400" y="0"/>
                  <a:pt x="1149" y="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4940159" y="1172752"/>
            <a:ext cx="661916" cy="1924334"/>
          </a:xfrm>
          <a:custGeom>
            <a:avLst/>
            <a:gdLst>
              <a:gd name="connsiteX0" fmla="*/ 661916 w 661916"/>
              <a:gd name="connsiteY0" fmla="*/ 0 h 1924334"/>
              <a:gd name="connsiteX1" fmla="*/ 641444 w 661916"/>
              <a:gd name="connsiteY1" fmla="*/ 34119 h 1924334"/>
              <a:gd name="connsiteX2" fmla="*/ 620973 w 661916"/>
              <a:gd name="connsiteY2" fmla="*/ 47767 h 1924334"/>
              <a:gd name="connsiteX3" fmla="*/ 614149 w 661916"/>
              <a:gd name="connsiteY3" fmla="*/ 68239 h 1924334"/>
              <a:gd name="connsiteX4" fmla="*/ 573206 w 661916"/>
              <a:gd name="connsiteY4" fmla="*/ 95534 h 1924334"/>
              <a:gd name="connsiteX5" fmla="*/ 552734 w 661916"/>
              <a:gd name="connsiteY5" fmla="*/ 109182 h 1924334"/>
              <a:gd name="connsiteX6" fmla="*/ 470847 w 661916"/>
              <a:gd name="connsiteY6" fmla="*/ 116006 h 1924334"/>
              <a:gd name="connsiteX7" fmla="*/ 341194 w 661916"/>
              <a:gd name="connsiteY7" fmla="*/ 109182 h 1924334"/>
              <a:gd name="connsiteX8" fmla="*/ 238835 w 661916"/>
              <a:gd name="connsiteY8" fmla="*/ 109182 h 1924334"/>
              <a:gd name="connsiteX9" fmla="*/ 218364 w 661916"/>
              <a:gd name="connsiteY9" fmla="*/ 116006 h 1924334"/>
              <a:gd name="connsiteX10" fmla="*/ 156949 w 661916"/>
              <a:gd name="connsiteY10" fmla="*/ 163773 h 1924334"/>
              <a:gd name="connsiteX11" fmla="*/ 122829 w 661916"/>
              <a:gd name="connsiteY11" fmla="*/ 225188 h 1924334"/>
              <a:gd name="connsiteX12" fmla="*/ 88710 w 661916"/>
              <a:gd name="connsiteY12" fmla="*/ 266131 h 1924334"/>
              <a:gd name="connsiteX13" fmla="*/ 75062 w 661916"/>
              <a:gd name="connsiteY13" fmla="*/ 300251 h 1924334"/>
              <a:gd name="connsiteX14" fmla="*/ 68238 w 661916"/>
              <a:gd name="connsiteY14" fmla="*/ 327546 h 1924334"/>
              <a:gd name="connsiteX15" fmla="*/ 54591 w 661916"/>
              <a:gd name="connsiteY15" fmla="*/ 348018 h 1924334"/>
              <a:gd name="connsiteX16" fmla="*/ 34119 w 661916"/>
              <a:gd name="connsiteY16" fmla="*/ 402609 h 1924334"/>
              <a:gd name="connsiteX17" fmla="*/ 20471 w 661916"/>
              <a:gd name="connsiteY17" fmla="*/ 470848 h 1924334"/>
              <a:gd name="connsiteX18" fmla="*/ 0 w 661916"/>
              <a:gd name="connsiteY18" fmla="*/ 552734 h 1924334"/>
              <a:gd name="connsiteX19" fmla="*/ 6824 w 661916"/>
              <a:gd name="connsiteY19" fmla="*/ 614149 h 1924334"/>
              <a:gd name="connsiteX20" fmla="*/ 20471 w 661916"/>
              <a:gd name="connsiteY20" fmla="*/ 634621 h 1924334"/>
              <a:gd name="connsiteX21" fmla="*/ 61415 w 661916"/>
              <a:gd name="connsiteY21" fmla="*/ 675564 h 1924334"/>
              <a:gd name="connsiteX22" fmla="*/ 81886 w 661916"/>
              <a:gd name="connsiteY22" fmla="*/ 696036 h 1924334"/>
              <a:gd name="connsiteX23" fmla="*/ 109182 w 661916"/>
              <a:gd name="connsiteY23" fmla="*/ 709683 h 1924334"/>
              <a:gd name="connsiteX24" fmla="*/ 177421 w 661916"/>
              <a:gd name="connsiteY24" fmla="*/ 750627 h 1924334"/>
              <a:gd name="connsiteX25" fmla="*/ 218364 w 661916"/>
              <a:gd name="connsiteY25" fmla="*/ 764274 h 1924334"/>
              <a:gd name="connsiteX26" fmla="*/ 266131 w 661916"/>
              <a:gd name="connsiteY26" fmla="*/ 791570 h 1924334"/>
              <a:gd name="connsiteX27" fmla="*/ 286603 w 661916"/>
              <a:gd name="connsiteY27" fmla="*/ 805218 h 1924334"/>
              <a:gd name="connsiteX28" fmla="*/ 327546 w 661916"/>
              <a:gd name="connsiteY28" fmla="*/ 818865 h 1924334"/>
              <a:gd name="connsiteX29" fmla="*/ 341194 w 661916"/>
              <a:gd name="connsiteY29" fmla="*/ 839337 h 1924334"/>
              <a:gd name="connsiteX30" fmla="*/ 361665 w 661916"/>
              <a:gd name="connsiteY30" fmla="*/ 852985 h 1924334"/>
              <a:gd name="connsiteX31" fmla="*/ 368489 w 661916"/>
              <a:gd name="connsiteY31" fmla="*/ 873457 h 1924334"/>
              <a:gd name="connsiteX32" fmla="*/ 382137 w 661916"/>
              <a:gd name="connsiteY32" fmla="*/ 893928 h 1924334"/>
              <a:gd name="connsiteX33" fmla="*/ 375313 w 661916"/>
              <a:gd name="connsiteY33" fmla="*/ 968991 h 1924334"/>
              <a:gd name="connsiteX34" fmla="*/ 368489 w 661916"/>
              <a:gd name="connsiteY34" fmla="*/ 996286 h 1924334"/>
              <a:gd name="connsiteX35" fmla="*/ 348018 w 661916"/>
              <a:gd name="connsiteY35" fmla="*/ 1009934 h 1924334"/>
              <a:gd name="connsiteX36" fmla="*/ 238835 w 661916"/>
              <a:gd name="connsiteY36" fmla="*/ 1023582 h 1924334"/>
              <a:gd name="connsiteX37" fmla="*/ 211540 w 661916"/>
              <a:gd name="connsiteY37" fmla="*/ 1064525 h 1924334"/>
              <a:gd name="connsiteX38" fmla="*/ 197892 w 661916"/>
              <a:gd name="connsiteY38" fmla="*/ 1084997 h 1924334"/>
              <a:gd name="connsiteX39" fmla="*/ 177421 w 661916"/>
              <a:gd name="connsiteY39" fmla="*/ 1098645 h 1924334"/>
              <a:gd name="connsiteX40" fmla="*/ 143301 w 661916"/>
              <a:gd name="connsiteY40" fmla="*/ 1139588 h 1924334"/>
              <a:gd name="connsiteX41" fmla="*/ 122829 w 661916"/>
              <a:gd name="connsiteY41" fmla="*/ 1207827 h 1924334"/>
              <a:gd name="connsiteX42" fmla="*/ 116006 w 661916"/>
              <a:gd name="connsiteY42" fmla="*/ 1228298 h 1924334"/>
              <a:gd name="connsiteX43" fmla="*/ 102358 w 661916"/>
              <a:gd name="connsiteY43" fmla="*/ 1289713 h 1924334"/>
              <a:gd name="connsiteX44" fmla="*/ 116006 w 661916"/>
              <a:gd name="connsiteY44" fmla="*/ 1392071 h 1924334"/>
              <a:gd name="connsiteX45" fmla="*/ 122829 w 661916"/>
              <a:gd name="connsiteY45" fmla="*/ 1412543 h 1924334"/>
              <a:gd name="connsiteX46" fmla="*/ 143301 w 661916"/>
              <a:gd name="connsiteY46" fmla="*/ 1433015 h 1924334"/>
              <a:gd name="connsiteX47" fmla="*/ 150125 w 661916"/>
              <a:gd name="connsiteY47" fmla="*/ 1453486 h 1924334"/>
              <a:gd name="connsiteX48" fmla="*/ 170597 w 661916"/>
              <a:gd name="connsiteY48" fmla="*/ 1473958 h 1924334"/>
              <a:gd name="connsiteX49" fmla="*/ 184244 w 661916"/>
              <a:gd name="connsiteY49" fmla="*/ 1494430 h 1924334"/>
              <a:gd name="connsiteX50" fmla="*/ 204716 w 661916"/>
              <a:gd name="connsiteY50" fmla="*/ 1555845 h 1924334"/>
              <a:gd name="connsiteX51" fmla="*/ 232012 w 661916"/>
              <a:gd name="connsiteY51" fmla="*/ 1596788 h 1924334"/>
              <a:gd name="connsiteX52" fmla="*/ 245659 w 661916"/>
              <a:gd name="connsiteY52" fmla="*/ 1617260 h 1924334"/>
              <a:gd name="connsiteX53" fmla="*/ 286603 w 661916"/>
              <a:gd name="connsiteY53" fmla="*/ 1685498 h 1924334"/>
              <a:gd name="connsiteX54" fmla="*/ 307074 w 661916"/>
              <a:gd name="connsiteY54" fmla="*/ 1699146 h 1924334"/>
              <a:gd name="connsiteX55" fmla="*/ 320722 w 661916"/>
              <a:gd name="connsiteY55" fmla="*/ 1719618 h 1924334"/>
              <a:gd name="connsiteX56" fmla="*/ 341194 w 661916"/>
              <a:gd name="connsiteY56" fmla="*/ 1740089 h 1924334"/>
              <a:gd name="connsiteX57" fmla="*/ 361665 w 661916"/>
              <a:gd name="connsiteY57" fmla="*/ 1787857 h 1924334"/>
              <a:gd name="connsiteX58" fmla="*/ 375313 w 661916"/>
              <a:gd name="connsiteY58" fmla="*/ 1808328 h 1924334"/>
              <a:gd name="connsiteX59" fmla="*/ 388961 w 661916"/>
              <a:gd name="connsiteY59" fmla="*/ 1856095 h 1924334"/>
              <a:gd name="connsiteX60" fmla="*/ 395785 w 661916"/>
              <a:gd name="connsiteY60" fmla="*/ 1876567 h 1924334"/>
              <a:gd name="connsiteX61" fmla="*/ 402609 w 661916"/>
              <a:gd name="connsiteY61" fmla="*/ 1903863 h 1924334"/>
              <a:gd name="connsiteX62" fmla="*/ 409432 w 661916"/>
              <a:gd name="connsiteY62" fmla="*/ 1924334 h 19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61916" h="1924334">
                <a:moveTo>
                  <a:pt x="661916" y="0"/>
                </a:moveTo>
                <a:cubicBezTo>
                  <a:pt x="655092" y="11373"/>
                  <a:pt x="650076" y="24049"/>
                  <a:pt x="641444" y="34119"/>
                </a:cubicBezTo>
                <a:cubicBezTo>
                  <a:pt x="636107" y="40346"/>
                  <a:pt x="626096" y="41363"/>
                  <a:pt x="620973" y="47767"/>
                </a:cubicBezTo>
                <a:cubicBezTo>
                  <a:pt x="616480" y="53384"/>
                  <a:pt x="619235" y="63153"/>
                  <a:pt x="614149" y="68239"/>
                </a:cubicBezTo>
                <a:cubicBezTo>
                  <a:pt x="602551" y="79837"/>
                  <a:pt x="586854" y="86436"/>
                  <a:pt x="573206" y="95534"/>
                </a:cubicBezTo>
                <a:cubicBezTo>
                  <a:pt x="566382" y="100083"/>
                  <a:pt x="560907" y="108501"/>
                  <a:pt x="552734" y="109182"/>
                </a:cubicBezTo>
                <a:lnTo>
                  <a:pt x="470847" y="116006"/>
                </a:lnTo>
                <a:cubicBezTo>
                  <a:pt x="427629" y="113731"/>
                  <a:pt x="384353" y="112379"/>
                  <a:pt x="341194" y="109182"/>
                </a:cubicBezTo>
                <a:cubicBezTo>
                  <a:pt x="254080" y="102729"/>
                  <a:pt x="319284" y="97689"/>
                  <a:pt x="238835" y="109182"/>
                </a:cubicBezTo>
                <a:cubicBezTo>
                  <a:pt x="232011" y="111457"/>
                  <a:pt x="224652" y="112513"/>
                  <a:pt x="218364" y="116006"/>
                </a:cubicBezTo>
                <a:cubicBezTo>
                  <a:pt x="181633" y="136412"/>
                  <a:pt x="181816" y="138906"/>
                  <a:pt x="156949" y="163773"/>
                </a:cubicBezTo>
                <a:cubicBezTo>
                  <a:pt x="148368" y="189517"/>
                  <a:pt x="146295" y="201721"/>
                  <a:pt x="122829" y="225188"/>
                </a:cubicBezTo>
                <a:cubicBezTo>
                  <a:pt x="107740" y="240277"/>
                  <a:pt x="98209" y="247133"/>
                  <a:pt x="88710" y="266131"/>
                </a:cubicBezTo>
                <a:cubicBezTo>
                  <a:pt x="83232" y="277087"/>
                  <a:pt x="78936" y="288630"/>
                  <a:pt x="75062" y="300251"/>
                </a:cubicBezTo>
                <a:cubicBezTo>
                  <a:pt x="72096" y="309148"/>
                  <a:pt x="71932" y="318926"/>
                  <a:pt x="68238" y="327546"/>
                </a:cubicBezTo>
                <a:cubicBezTo>
                  <a:pt x="65007" y="335084"/>
                  <a:pt x="59140" y="341194"/>
                  <a:pt x="54591" y="348018"/>
                </a:cubicBezTo>
                <a:cubicBezTo>
                  <a:pt x="37075" y="418079"/>
                  <a:pt x="60882" y="331242"/>
                  <a:pt x="34119" y="402609"/>
                </a:cubicBezTo>
                <a:cubicBezTo>
                  <a:pt x="25613" y="425291"/>
                  <a:pt x="26367" y="447262"/>
                  <a:pt x="20471" y="470848"/>
                </a:cubicBezTo>
                <a:cubicBezTo>
                  <a:pt x="-6563" y="578990"/>
                  <a:pt x="17857" y="445595"/>
                  <a:pt x="0" y="552734"/>
                </a:cubicBezTo>
                <a:cubicBezTo>
                  <a:pt x="2275" y="573206"/>
                  <a:pt x="1829" y="594166"/>
                  <a:pt x="6824" y="614149"/>
                </a:cubicBezTo>
                <a:cubicBezTo>
                  <a:pt x="8813" y="622105"/>
                  <a:pt x="15022" y="628491"/>
                  <a:pt x="20471" y="634621"/>
                </a:cubicBezTo>
                <a:cubicBezTo>
                  <a:pt x="33294" y="649047"/>
                  <a:pt x="47767" y="661916"/>
                  <a:pt x="61415" y="675564"/>
                </a:cubicBezTo>
                <a:cubicBezTo>
                  <a:pt x="68239" y="682388"/>
                  <a:pt x="73254" y="691720"/>
                  <a:pt x="81886" y="696036"/>
                </a:cubicBezTo>
                <a:cubicBezTo>
                  <a:pt x="90985" y="700585"/>
                  <a:pt x="100459" y="704449"/>
                  <a:pt x="109182" y="709683"/>
                </a:cubicBezTo>
                <a:cubicBezTo>
                  <a:pt x="141227" y="728910"/>
                  <a:pt x="146222" y="738148"/>
                  <a:pt x="177421" y="750627"/>
                </a:cubicBezTo>
                <a:cubicBezTo>
                  <a:pt x="190778" y="755970"/>
                  <a:pt x="218364" y="764274"/>
                  <a:pt x="218364" y="764274"/>
                </a:cubicBezTo>
                <a:cubicBezTo>
                  <a:pt x="284361" y="813774"/>
                  <a:pt x="214031" y="765520"/>
                  <a:pt x="266131" y="791570"/>
                </a:cubicBezTo>
                <a:cubicBezTo>
                  <a:pt x="273467" y="795238"/>
                  <a:pt x="279108" y="801887"/>
                  <a:pt x="286603" y="805218"/>
                </a:cubicBezTo>
                <a:cubicBezTo>
                  <a:pt x="299749" y="811061"/>
                  <a:pt x="327546" y="818865"/>
                  <a:pt x="327546" y="818865"/>
                </a:cubicBezTo>
                <a:cubicBezTo>
                  <a:pt x="332095" y="825689"/>
                  <a:pt x="335395" y="833538"/>
                  <a:pt x="341194" y="839337"/>
                </a:cubicBezTo>
                <a:cubicBezTo>
                  <a:pt x="346993" y="845136"/>
                  <a:pt x="356542" y="846581"/>
                  <a:pt x="361665" y="852985"/>
                </a:cubicBezTo>
                <a:cubicBezTo>
                  <a:pt x="366158" y="858602"/>
                  <a:pt x="365272" y="867023"/>
                  <a:pt x="368489" y="873457"/>
                </a:cubicBezTo>
                <a:cubicBezTo>
                  <a:pt x="372157" y="880792"/>
                  <a:pt x="377588" y="887104"/>
                  <a:pt x="382137" y="893928"/>
                </a:cubicBezTo>
                <a:cubicBezTo>
                  <a:pt x="379862" y="918949"/>
                  <a:pt x="378634" y="944087"/>
                  <a:pt x="375313" y="968991"/>
                </a:cubicBezTo>
                <a:cubicBezTo>
                  <a:pt x="374073" y="978287"/>
                  <a:pt x="373691" y="988483"/>
                  <a:pt x="368489" y="996286"/>
                </a:cubicBezTo>
                <a:cubicBezTo>
                  <a:pt x="363940" y="1003110"/>
                  <a:pt x="355556" y="1006703"/>
                  <a:pt x="348018" y="1009934"/>
                </a:cubicBezTo>
                <a:cubicBezTo>
                  <a:pt x="322013" y="1021079"/>
                  <a:pt x="248693" y="1022761"/>
                  <a:pt x="238835" y="1023582"/>
                </a:cubicBezTo>
                <a:lnTo>
                  <a:pt x="211540" y="1064525"/>
                </a:lnTo>
                <a:cubicBezTo>
                  <a:pt x="206991" y="1071349"/>
                  <a:pt x="204716" y="1080448"/>
                  <a:pt x="197892" y="1084997"/>
                </a:cubicBezTo>
                <a:cubicBezTo>
                  <a:pt x="191068" y="1089546"/>
                  <a:pt x="183721" y="1093395"/>
                  <a:pt x="177421" y="1098645"/>
                </a:cubicBezTo>
                <a:cubicBezTo>
                  <a:pt x="166076" y="1108099"/>
                  <a:pt x="149617" y="1125378"/>
                  <a:pt x="143301" y="1139588"/>
                </a:cubicBezTo>
                <a:cubicBezTo>
                  <a:pt x="130329" y="1168775"/>
                  <a:pt x="130768" y="1180039"/>
                  <a:pt x="122829" y="1207827"/>
                </a:cubicBezTo>
                <a:cubicBezTo>
                  <a:pt x="120853" y="1214743"/>
                  <a:pt x="117566" y="1221277"/>
                  <a:pt x="116006" y="1228298"/>
                </a:cubicBezTo>
                <a:cubicBezTo>
                  <a:pt x="99997" y="1300345"/>
                  <a:pt x="117718" y="1243635"/>
                  <a:pt x="102358" y="1289713"/>
                </a:cubicBezTo>
                <a:cubicBezTo>
                  <a:pt x="107725" y="1348754"/>
                  <a:pt x="103949" y="1349869"/>
                  <a:pt x="116006" y="1392071"/>
                </a:cubicBezTo>
                <a:cubicBezTo>
                  <a:pt x="117982" y="1398987"/>
                  <a:pt x="118839" y="1406558"/>
                  <a:pt x="122829" y="1412543"/>
                </a:cubicBezTo>
                <a:cubicBezTo>
                  <a:pt x="128182" y="1420573"/>
                  <a:pt x="136477" y="1426191"/>
                  <a:pt x="143301" y="1433015"/>
                </a:cubicBezTo>
                <a:cubicBezTo>
                  <a:pt x="145576" y="1439839"/>
                  <a:pt x="146135" y="1447501"/>
                  <a:pt x="150125" y="1453486"/>
                </a:cubicBezTo>
                <a:cubicBezTo>
                  <a:pt x="155478" y="1461516"/>
                  <a:pt x="164419" y="1466544"/>
                  <a:pt x="170597" y="1473958"/>
                </a:cubicBezTo>
                <a:cubicBezTo>
                  <a:pt x="175847" y="1480258"/>
                  <a:pt x="179695" y="1487606"/>
                  <a:pt x="184244" y="1494430"/>
                </a:cubicBezTo>
                <a:cubicBezTo>
                  <a:pt x="190003" y="1517465"/>
                  <a:pt x="192857" y="1534103"/>
                  <a:pt x="204716" y="1555845"/>
                </a:cubicBezTo>
                <a:cubicBezTo>
                  <a:pt x="212570" y="1570245"/>
                  <a:pt x="222914" y="1583140"/>
                  <a:pt x="232012" y="1596788"/>
                </a:cubicBezTo>
                <a:cubicBezTo>
                  <a:pt x="236561" y="1603612"/>
                  <a:pt x="241991" y="1609925"/>
                  <a:pt x="245659" y="1617260"/>
                </a:cubicBezTo>
                <a:cubicBezTo>
                  <a:pt x="253876" y="1633693"/>
                  <a:pt x="274251" y="1677263"/>
                  <a:pt x="286603" y="1685498"/>
                </a:cubicBezTo>
                <a:lnTo>
                  <a:pt x="307074" y="1699146"/>
                </a:lnTo>
                <a:cubicBezTo>
                  <a:pt x="311623" y="1705970"/>
                  <a:pt x="315471" y="1713318"/>
                  <a:pt x="320722" y="1719618"/>
                </a:cubicBezTo>
                <a:cubicBezTo>
                  <a:pt x="326900" y="1727032"/>
                  <a:pt x="335585" y="1732236"/>
                  <a:pt x="341194" y="1740089"/>
                </a:cubicBezTo>
                <a:cubicBezTo>
                  <a:pt x="364858" y="1773219"/>
                  <a:pt x="346815" y="1758159"/>
                  <a:pt x="361665" y="1787857"/>
                </a:cubicBezTo>
                <a:cubicBezTo>
                  <a:pt x="365333" y="1795192"/>
                  <a:pt x="370764" y="1801504"/>
                  <a:pt x="375313" y="1808328"/>
                </a:cubicBezTo>
                <a:cubicBezTo>
                  <a:pt x="391675" y="1857413"/>
                  <a:pt x="371824" y="1796116"/>
                  <a:pt x="388961" y="1856095"/>
                </a:cubicBezTo>
                <a:cubicBezTo>
                  <a:pt x="390937" y="1863011"/>
                  <a:pt x="393809" y="1869651"/>
                  <a:pt x="395785" y="1876567"/>
                </a:cubicBezTo>
                <a:cubicBezTo>
                  <a:pt x="398362" y="1885585"/>
                  <a:pt x="400033" y="1894845"/>
                  <a:pt x="402609" y="1903863"/>
                </a:cubicBezTo>
                <a:cubicBezTo>
                  <a:pt x="404585" y="1910779"/>
                  <a:pt x="409432" y="1924334"/>
                  <a:pt x="409432" y="1924334"/>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5472421" y="1445707"/>
            <a:ext cx="832514" cy="1678675"/>
          </a:xfrm>
          <a:custGeom>
            <a:avLst/>
            <a:gdLst>
              <a:gd name="connsiteX0" fmla="*/ 832514 w 832514"/>
              <a:gd name="connsiteY0" fmla="*/ 34119 h 1678675"/>
              <a:gd name="connsiteX1" fmla="*/ 757451 w 832514"/>
              <a:gd name="connsiteY1" fmla="*/ 27296 h 1678675"/>
              <a:gd name="connsiteX2" fmla="*/ 702860 w 832514"/>
              <a:gd name="connsiteY2" fmla="*/ 13648 h 1678675"/>
              <a:gd name="connsiteX3" fmla="*/ 655093 w 832514"/>
              <a:gd name="connsiteY3" fmla="*/ 0 h 1678675"/>
              <a:gd name="connsiteX4" fmla="*/ 450376 w 832514"/>
              <a:gd name="connsiteY4" fmla="*/ 13648 h 1678675"/>
              <a:gd name="connsiteX5" fmla="*/ 416257 w 832514"/>
              <a:gd name="connsiteY5" fmla="*/ 27296 h 1678675"/>
              <a:gd name="connsiteX6" fmla="*/ 395785 w 832514"/>
              <a:gd name="connsiteY6" fmla="*/ 34119 h 1678675"/>
              <a:gd name="connsiteX7" fmla="*/ 341194 w 832514"/>
              <a:gd name="connsiteY7" fmla="*/ 54591 h 1678675"/>
              <a:gd name="connsiteX8" fmla="*/ 320723 w 832514"/>
              <a:gd name="connsiteY8" fmla="*/ 68239 h 1678675"/>
              <a:gd name="connsiteX9" fmla="*/ 300251 w 832514"/>
              <a:gd name="connsiteY9" fmla="*/ 75063 h 1678675"/>
              <a:gd name="connsiteX10" fmla="*/ 272956 w 832514"/>
              <a:gd name="connsiteY10" fmla="*/ 95534 h 1678675"/>
              <a:gd name="connsiteX11" fmla="*/ 225188 w 832514"/>
              <a:gd name="connsiteY11" fmla="*/ 116006 h 1678675"/>
              <a:gd name="connsiteX12" fmla="*/ 191069 w 832514"/>
              <a:gd name="connsiteY12" fmla="*/ 156949 h 1678675"/>
              <a:gd name="connsiteX13" fmla="*/ 163773 w 832514"/>
              <a:gd name="connsiteY13" fmla="*/ 184245 h 1678675"/>
              <a:gd name="connsiteX14" fmla="*/ 136478 w 832514"/>
              <a:gd name="connsiteY14" fmla="*/ 225188 h 1678675"/>
              <a:gd name="connsiteX15" fmla="*/ 122830 w 832514"/>
              <a:gd name="connsiteY15" fmla="*/ 245660 h 1678675"/>
              <a:gd name="connsiteX16" fmla="*/ 102359 w 832514"/>
              <a:gd name="connsiteY16" fmla="*/ 286603 h 1678675"/>
              <a:gd name="connsiteX17" fmla="*/ 102359 w 832514"/>
              <a:gd name="connsiteY17" fmla="*/ 429905 h 1678675"/>
              <a:gd name="connsiteX18" fmla="*/ 116006 w 832514"/>
              <a:gd name="connsiteY18" fmla="*/ 450376 h 1678675"/>
              <a:gd name="connsiteX19" fmla="*/ 136478 w 832514"/>
              <a:gd name="connsiteY19" fmla="*/ 491319 h 1678675"/>
              <a:gd name="connsiteX20" fmla="*/ 143302 w 832514"/>
              <a:gd name="connsiteY20" fmla="*/ 511791 h 1678675"/>
              <a:gd name="connsiteX21" fmla="*/ 156950 w 832514"/>
              <a:gd name="connsiteY21" fmla="*/ 573206 h 1678675"/>
              <a:gd name="connsiteX22" fmla="*/ 170597 w 832514"/>
              <a:gd name="connsiteY22" fmla="*/ 593678 h 1678675"/>
              <a:gd name="connsiteX23" fmla="*/ 177421 w 832514"/>
              <a:gd name="connsiteY23" fmla="*/ 627797 h 1678675"/>
              <a:gd name="connsiteX24" fmla="*/ 191069 w 832514"/>
              <a:gd name="connsiteY24" fmla="*/ 668740 h 1678675"/>
              <a:gd name="connsiteX25" fmla="*/ 184245 w 832514"/>
              <a:gd name="connsiteY25" fmla="*/ 702860 h 1678675"/>
              <a:gd name="connsiteX26" fmla="*/ 170597 w 832514"/>
              <a:gd name="connsiteY26" fmla="*/ 723331 h 1678675"/>
              <a:gd name="connsiteX27" fmla="*/ 156950 w 832514"/>
              <a:gd name="connsiteY27" fmla="*/ 750627 h 1678675"/>
              <a:gd name="connsiteX28" fmla="*/ 150126 w 832514"/>
              <a:gd name="connsiteY28" fmla="*/ 887105 h 1678675"/>
              <a:gd name="connsiteX29" fmla="*/ 122830 w 832514"/>
              <a:gd name="connsiteY29" fmla="*/ 934872 h 1678675"/>
              <a:gd name="connsiteX30" fmla="*/ 116006 w 832514"/>
              <a:gd name="connsiteY30" fmla="*/ 955343 h 1678675"/>
              <a:gd name="connsiteX31" fmla="*/ 102359 w 832514"/>
              <a:gd name="connsiteY31" fmla="*/ 975815 h 1678675"/>
              <a:gd name="connsiteX32" fmla="*/ 81887 w 832514"/>
              <a:gd name="connsiteY32" fmla="*/ 1016758 h 1678675"/>
              <a:gd name="connsiteX33" fmla="*/ 75063 w 832514"/>
              <a:gd name="connsiteY33" fmla="*/ 1037230 h 1678675"/>
              <a:gd name="connsiteX34" fmla="*/ 61415 w 832514"/>
              <a:gd name="connsiteY34" fmla="*/ 1057702 h 1678675"/>
              <a:gd name="connsiteX35" fmla="*/ 54591 w 832514"/>
              <a:gd name="connsiteY35" fmla="*/ 1091821 h 1678675"/>
              <a:gd name="connsiteX36" fmla="*/ 27296 w 832514"/>
              <a:gd name="connsiteY36" fmla="*/ 1146412 h 1678675"/>
              <a:gd name="connsiteX37" fmla="*/ 20472 w 832514"/>
              <a:gd name="connsiteY37" fmla="*/ 1166884 h 1678675"/>
              <a:gd name="connsiteX38" fmla="*/ 13648 w 832514"/>
              <a:gd name="connsiteY38" fmla="*/ 1221475 h 1678675"/>
              <a:gd name="connsiteX39" fmla="*/ 0 w 832514"/>
              <a:gd name="connsiteY39" fmla="*/ 1269242 h 1678675"/>
              <a:gd name="connsiteX40" fmla="*/ 6824 w 832514"/>
              <a:gd name="connsiteY40" fmla="*/ 1344305 h 1678675"/>
              <a:gd name="connsiteX41" fmla="*/ 13648 w 832514"/>
              <a:gd name="connsiteY41" fmla="*/ 1371600 h 1678675"/>
              <a:gd name="connsiteX42" fmla="*/ 27296 w 832514"/>
              <a:gd name="connsiteY42" fmla="*/ 1460310 h 1678675"/>
              <a:gd name="connsiteX43" fmla="*/ 40944 w 832514"/>
              <a:gd name="connsiteY43" fmla="*/ 1480782 h 1678675"/>
              <a:gd name="connsiteX44" fmla="*/ 47767 w 832514"/>
              <a:gd name="connsiteY44" fmla="*/ 1501254 h 1678675"/>
              <a:gd name="connsiteX45" fmla="*/ 54591 w 832514"/>
              <a:gd name="connsiteY45" fmla="*/ 1535373 h 1678675"/>
              <a:gd name="connsiteX46" fmla="*/ 61415 w 832514"/>
              <a:gd name="connsiteY46" fmla="*/ 1562669 h 1678675"/>
              <a:gd name="connsiteX47" fmla="*/ 68239 w 832514"/>
              <a:gd name="connsiteY47" fmla="*/ 1624084 h 1678675"/>
              <a:gd name="connsiteX48" fmla="*/ 81887 w 832514"/>
              <a:gd name="connsiteY48" fmla="*/ 1678675 h 16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32514" h="1678675">
                <a:moveTo>
                  <a:pt x="832514" y="34119"/>
                </a:moveTo>
                <a:cubicBezTo>
                  <a:pt x="807493" y="31845"/>
                  <a:pt x="782381" y="30412"/>
                  <a:pt x="757451" y="27296"/>
                </a:cubicBezTo>
                <a:cubicBezTo>
                  <a:pt x="720458" y="22672"/>
                  <a:pt x="731743" y="21900"/>
                  <a:pt x="702860" y="13648"/>
                </a:cubicBezTo>
                <a:cubicBezTo>
                  <a:pt x="642889" y="-3487"/>
                  <a:pt x="704169" y="16359"/>
                  <a:pt x="655093" y="0"/>
                </a:cubicBezTo>
                <a:cubicBezTo>
                  <a:pt x="586854" y="4549"/>
                  <a:pt x="518324" y="5882"/>
                  <a:pt x="450376" y="13648"/>
                </a:cubicBezTo>
                <a:cubicBezTo>
                  <a:pt x="438206" y="15039"/>
                  <a:pt x="427726" y="22995"/>
                  <a:pt x="416257" y="27296"/>
                </a:cubicBezTo>
                <a:cubicBezTo>
                  <a:pt x="409522" y="29822"/>
                  <a:pt x="402520" y="31593"/>
                  <a:pt x="395785" y="34119"/>
                </a:cubicBezTo>
                <a:cubicBezTo>
                  <a:pt x="330479" y="58608"/>
                  <a:pt x="387679" y="39096"/>
                  <a:pt x="341194" y="54591"/>
                </a:cubicBezTo>
                <a:cubicBezTo>
                  <a:pt x="334370" y="59140"/>
                  <a:pt x="328058" y="64571"/>
                  <a:pt x="320723" y="68239"/>
                </a:cubicBezTo>
                <a:cubicBezTo>
                  <a:pt x="314289" y="71456"/>
                  <a:pt x="306496" y="71494"/>
                  <a:pt x="300251" y="75063"/>
                </a:cubicBezTo>
                <a:cubicBezTo>
                  <a:pt x="290377" y="80705"/>
                  <a:pt x="282600" y="89506"/>
                  <a:pt x="272956" y="95534"/>
                </a:cubicBezTo>
                <a:cubicBezTo>
                  <a:pt x="253681" y="107580"/>
                  <a:pt x="245089" y="109372"/>
                  <a:pt x="225188" y="116006"/>
                </a:cubicBezTo>
                <a:cubicBezTo>
                  <a:pt x="182293" y="144604"/>
                  <a:pt x="225701" y="110774"/>
                  <a:pt x="191069" y="156949"/>
                </a:cubicBezTo>
                <a:cubicBezTo>
                  <a:pt x="183348" y="167243"/>
                  <a:pt x="171811" y="174197"/>
                  <a:pt x="163773" y="184245"/>
                </a:cubicBezTo>
                <a:cubicBezTo>
                  <a:pt x="153527" y="197053"/>
                  <a:pt x="145576" y="211540"/>
                  <a:pt x="136478" y="225188"/>
                </a:cubicBezTo>
                <a:cubicBezTo>
                  <a:pt x="131929" y="232012"/>
                  <a:pt x="125424" y="237879"/>
                  <a:pt x="122830" y="245660"/>
                </a:cubicBezTo>
                <a:cubicBezTo>
                  <a:pt x="113412" y="273911"/>
                  <a:pt x="119996" y="260146"/>
                  <a:pt x="102359" y="286603"/>
                </a:cubicBezTo>
                <a:cubicBezTo>
                  <a:pt x="95719" y="346361"/>
                  <a:pt x="89557" y="365895"/>
                  <a:pt x="102359" y="429905"/>
                </a:cubicBezTo>
                <a:cubicBezTo>
                  <a:pt x="103967" y="437947"/>
                  <a:pt x="112338" y="443041"/>
                  <a:pt x="116006" y="450376"/>
                </a:cubicBezTo>
                <a:cubicBezTo>
                  <a:pt x="144253" y="506871"/>
                  <a:pt x="97372" y="432663"/>
                  <a:pt x="136478" y="491319"/>
                </a:cubicBezTo>
                <a:cubicBezTo>
                  <a:pt x="138753" y="498143"/>
                  <a:pt x="141742" y="504769"/>
                  <a:pt x="143302" y="511791"/>
                </a:cubicBezTo>
                <a:cubicBezTo>
                  <a:pt x="147496" y="530664"/>
                  <a:pt x="147733" y="554771"/>
                  <a:pt x="156950" y="573206"/>
                </a:cubicBezTo>
                <a:cubicBezTo>
                  <a:pt x="160618" y="580541"/>
                  <a:pt x="166048" y="586854"/>
                  <a:pt x="170597" y="593678"/>
                </a:cubicBezTo>
                <a:cubicBezTo>
                  <a:pt x="172872" y="605051"/>
                  <a:pt x="174369" y="616607"/>
                  <a:pt x="177421" y="627797"/>
                </a:cubicBezTo>
                <a:cubicBezTo>
                  <a:pt x="181206" y="641676"/>
                  <a:pt x="191069" y="668740"/>
                  <a:pt x="191069" y="668740"/>
                </a:cubicBezTo>
                <a:cubicBezTo>
                  <a:pt x="188794" y="680113"/>
                  <a:pt x="188318" y="692000"/>
                  <a:pt x="184245" y="702860"/>
                </a:cubicBezTo>
                <a:cubicBezTo>
                  <a:pt x="181365" y="710539"/>
                  <a:pt x="174666" y="716210"/>
                  <a:pt x="170597" y="723331"/>
                </a:cubicBezTo>
                <a:cubicBezTo>
                  <a:pt x="165550" y="732163"/>
                  <a:pt x="161499" y="741528"/>
                  <a:pt x="156950" y="750627"/>
                </a:cubicBezTo>
                <a:cubicBezTo>
                  <a:pt x="154675" y="796120"/>
                  <a:pt x="155776" y="841907"/>
                  <a:pt x="150126" y="887105"/>
                </a:cubicBezTo>
                <a:cubicBezTo>
                  <a:pt x="148132" y="903054"/>
                  <a:pt x="129767" y="920998"/>
                  <a:pt x="122830" y="934872"/>
                </a:cubicBezTo>
                <a:cubicBezTo>
                  <a:pt x="119613" y="941305"/>
                  <a:pt x="119223" y="948910"/>
                  <a:pt x="116006" y="955343"/>
                </a:cubicBezTo>
                <a:cubicBezTo>
                  <a:pt x="112338" y="962678"/>
                  <a:pt x="106027" y="968480"/>
                  <a:pt x="102359" y="975815"/>
                </a:cubicBezTo>
                <a:cubicBezTo>
                  <a:pt x="74115" y="1032306"/>
                  <a:pt x="120990" y="958106"/>
                  <a:pt x="81887" y="1016758"/>
                </a:cubicBezTo>
                <a:cubicBezTo>
                  <a:pt x="79612" y="1023582"/>
                  <a:pt x="78280" y="1030796"/>
                  <a:pt x="75063" y="1037230"/>
                </a:cubicBezTo>
                <a:cubicBezTo>
                  <a:pt x="71395" y="1044566"/>
                  <a:pt x="64295" y="1050023"/>
                  <a:pt x="61415" y="1057702"/>
                </a:cubicBezTo>
                <a:cubicBezTo>
                  <a:pt x="57343" y="1068562"/>
                  <a:pt x="58755" y="1080996"/>
                  <a:pt x="54591" y="1091821"/>
                </a:cubicBezTo>
                <a:cubicBezTo>
                  <a:pt x="47288" y="1110810"/>
                  <a:pt x="33730" y="1127111"/>
                  <a:pt x="27296" y="1146412"/>
                </a:cubicBezTo>
                <a:lnTo>
                  <a:pt x="20472" y="1166884"/>
                </a:lnTo>
                <a:cubicBezTo>
                  <a:pt x="18197" y="1185081"/>
                  <a:pt x="16663" y="1203386"/>
                  <a:pt x="13648" y="1221475"/>
                </a:cubicBezTo>
                <a:cubicBezTo>
                  <a:pt x="10792" y="1238610"/>
                  <a:pt x="5408" y="1253018"/>
                  <a:pt x="0" y="1269242"/>
                </a:cubicBezTo>
                <a:cubicBezTo>
                  <a:pt x="2275" y="1294263"/>
                  <a:pt x="3503" y="1319401"/>
                  <a:pt x="6824" y="1344305"/>
                </a:cubicBezTo>
                <a:cubicBezTo>
                  <a:pt x="8064" y="1353601"/>
                  <a:pt x="12322" y="1362316"/>
                  <a:pt x="13648" y="1371600"/>
                </a:cubicBezTo>
                <a:cubicBezTo>
                  <a:pt x="16780" y="1393522"/>
                  <a:pt x="14630" y="1434978"/>
                  <a:pt x="27296" y="1460310"/>
                </a:cubicBezTo>
                <a:cubicBezTo>
                  <a:pt x="30964" y="1467646"/>
                  <a:pt x="36395" y="1473958"/>
                  <a:pt x="40944" y="1480782"/>
                </a:cubicBezTo>
                <a:cubicBezTo>
                  <a:pt x="43218" y="1487606"/>
                  <a:pt x="46023" y="1494276"/>
                  <a:pt x="47767" y="1501254"/>
                </a:cubicBezTo>
                <a:cubicBezTo>
                  <a:pt x="50580" y="1512506"/>
                  <a:pt x="52075" y="1524051"/>
                  <a:pt x="54591" y="1535373"/>
                </a:cubicBezTo>
                <a:cubicBezTo>
                  <a:pt x="56626" y="1544528"/>
                  <a:pt x="59140" y="1553570"/>
                  <a:pt x="61415" y="1562669"/>
                </a:cubicBezTo>
                <a:cubicBezTo>
                  <a:pt x="63690" y="1583141"/>
                  <a:pt x="63243" y="1604101"/>
                  <a:pt x="68239" y="1624084"/>
                </a:cubicBezTo>
                <a:cubicBezTo>
                  <a:pt x="88196" y="1703910"/>
                  <a:pt x="81887" y="1567164"/>
                  <a:pt x="81887" y="16786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5834087" y="2107623"/>
            <a:ext cx="484496" cy="1003111"/>
          </a:xfrm>
          <a:custGeom>
            <a:avLst/>
            <a:gdLst>
              <a:gd name="connsiteX0" fmla="*/ 484496 w 484496"/>
              <a:gd name="connsiteY0" fmla="*/ 156950 h 1003111"/>
              <a:gd name="connsiteX1" fmla="*/ 464024 w 484496"/>
              <a:gd name="connsiteY1" fmla="*/ 122830 h 1003111"/>
              <a:gd name="connsiteX2" fmla="*/ 423081 w 484496"/>
              <a:gd name="connsiteY2" fmla="*/ 95535 h 1003111"/>
              <a:gd name="connsiteX3" fmla="*/ 402609 w 484496"/>
              <a:gd name="connsiteY3" fmla="*/ 81887 h 1003111"/>
              <a:gd name="connsiteX4" fmla="*/ 382137 w 484496"/>
              <a:gd name="connsiteY4" fmla="*/ 61415 h 1003111"/>
              <a:gd name="connsiteX5" fmla="*/ 354842 w 484496"/>
              <a:gd name="connsiteY5" fmla="*/ 54592 h 1003111"/>
              <a:gd name="connsiteX6" fmla="*/ 313898 w 484496"/>
              <a:gd name="connsiteY6" fmla="*/ 40944 h 1003111"/>
              <a:gd name="connsiteX7" fmla="*/ 293427 w 484496"/>
              <a:gd name="connsiteY7" fmla="*/ 27296 h 1003111"/>
              <a:gd name="connsiteX8" fmla="*/ 279779 w 484496"/>
              <a:gd name="connsiteY8" fmla="*/ 6824 h 1003111"/>
              <a:gd name="connsiteX9" fmla="*/ 252484 w 484496"/>
              <a:gd name="connsiteY9" fmla="*/ 0 h 1003111"/>
              <a:gd name="connsiteX10" fmla="*/ 163773 w 484496"/>
              <a:gd name="connsiteY10" fmla="*/ 6824 h 1003111"/>
              <a:gd name="connsiteX11" fmla="*/ 122830 w 484496"/>
              <a:gd name="connsiteY11" fmla="*/ 34120 h 1003111"/>
              <a:gd name="connsiteX12" fmla="*/ 102358 w 484496"/>
              <a:gd name="connsiteY12" fmla="*/ 47768 h 1003111"/>
              <a:gd name="connsiteX13" fmla="*/ 88710 w 484496"/>
              <a:gd name="connsiteY13" fmla="*/ 68239 h 1003111"/>
              <a:gd name="connsiteX14" fmla="*/ 47767 w 484496"/>
              <a:gd name="connsiteY14" fmla="*/ 95535 h 1003111"/>
              <a:gd name="connsiteX15" fmla="*/ 34119 w 484496"/>
              <a:gd name="connsiteY15" fmla="*/ 136478 h 1003111"/>
              <a:gd name="connsiteX16" fmla="*/ 20472 w 484496"/>
              <a:gd name="connsiteY16" fmla="*/ 156950 h 1003111"/>
              <a:gd name="connsiteX17" fmla="*/ 6824 w 484496"/>
              <a:gd name="connsiteY17" fmla="*/ 197893 h 1003111"/>
              <a:gd name="connsiteX18" fmla="*/ 0 w 484496"/>
              <a:gd name="connsiteY18" fmla="*/ 218365 h 1003111"/>
              <a:gd name="connsiteX19" fmla="*/ 6824 w 484496"/>
              <a:gd name="connsiteY19" fmla="*/ 272956 h 1003111"/>
              <a:gd name="connsiteX20" fmla="*/ 13648 w 484496"/>
              <a:gd name="connsiteY20" fmla="*/ 341194 h 1003111"/>
              <a:gd name="connsiteX21" fmla="*/ 27296 w 484496"/>
              <a:gd name="connsiteY21" fmla="*/ 382138 h 1003111"/>
              <a:gd name="connsiteX22" fmla="*/ 34119 w 484496"/>
              <a:gd name="connsiteY22" fmla="*/ 402609 h 1003111"/>
              <a:gd name="connsiteX23" fmla="*/ 20472 w 484496"/>
              <a:gd name="connsiteY23" fmla="*/ 696036 h 1003111"/>
              <a:gd name="connsiteX24" fmla="*/ 6824 w 484496"/>
              <a:gd name="connsiteY24" fmla="*/ 750627 h 1003111"/>
              <a:gd name="connsiteX25" fmla="*/ 13648 w 484496"/>
              <a:gd name="connsiteY25" fmla="*/ 893929 h 1003111"/>
              <a:gd name="connsiteX26" fmla="*/ 47767 w 484496"/>
              <a:gd name="connsiteY26" fmla="*/ 921224 h 1003111"/>
              <a:gd name="connsiteX27" fmla="*/ 88710 w 484496"/>
              <a:gd name="connsiteY27" fmla="*/ 948520 h 1003111"/>
              <a:gd name="connsiteX28" fmla="*/ 109182 w 484496"/>
              <a:gd name="connsiteY28" fmla="*/ 989463 h 1003111"/>
              <a:gd name="connsiteX29" fmla="*/ 150125 w 484496"/>
              <a:gd name="connsiteY29" fmla="*/ 1003111 h 1003111"/>
              <a:gd name="connsiteX30" fmla="*/ 232012 w 484496"/>
              <a:gd name="connsiteY30" fmla="*/ 989463 h 1003111"/>
              <a:gd name="connsiteX31" fmla="*/ 272955 w 484496"/>
              <a:gd name="connsiteY31" fmla="*/ 962168 h 1003111"/>
              <a:gd name="connsiteX32" fmla="*/ 300251 w 484496"/>
              <a:gd name="connsiteY32" fmla="*/ 921224 h 1003111"/>
              <a:gd name="connsiteX33" fmla="*/ 307075 w 484496"/>
              <a:gd name="connsiteY33" fmla="*/ 900753 h 1003111"/>
              <a:gd name="connsiteX34" fmla="*/ 327546 w 484496"/>
              <a:gd name="connsiteY34" fmla="*/ 859809 h 1003111"/>
              <a:gd name="connsiteX35" fmla="*/ 320722 w 484496"/>
              <a:gd name="connsiteY35" fmla="*/ 723332 h 1003111"/>
              <a:gd name="connsiteX36" fmla="*/ 313898 w 484496"/>
              <a:gd name="connsiteY36" fmla="*/ 682389 h 1003111"/>
              <a:gd name="connsiteX37" fmla="*/ 334370 w 484496"/>
              <a:gd name="connsiteY37" fmla="*/ 525439 h 1003111"/>
              <a:gd name="connsiteX38" fmla="*/ 341194 w 484496"/>
              <a:gd name="connsiteY38" fmla="*/ 504968 h 1003111"/>
              <a:gd name="connsiteX39" fmla="*/ 375313 w 484496"/>
              <a:gd name="connsiteY39" fmla="*/ 450377 h 1003111"/>
              <a:gd name="connsiteX40" fmla="*/ 395785 w 484496"/>
              <a:gd name="connsiteY40" fmla="*/ 429905 h 1003111"/>
              <a:gd name="connsiteX41" fmla="*/ 429904 w 484496"/>
              <a:gd name="connsiteY41" fmla="*/ 395786 h 1003111"/>
              <a:gd name="connsiteX42" fmla="*/ 457200 w 484496"/>
              <a:gd name="connsiteY42" fmla="*/ 354842 h 1003111"/>
              <a:gd name="connsiteX43" fmla="*/ 477672 w 484496"/>
              <a:gd name="connsiteY43" fmla="*/ 334371 h 100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4496" h="1003111">
                <a:moveTo>
                  <a:pt x="484496" y="156950"/>
                </a:moveTo>
                <a:cubicBezTo>
                  <a:pt x="477672" y="145577"/>
                  <a:pt x="473403" y="132209"/>
                  <a:pt x="464024" y="122830"/>
                </a:cubicBezTo>
                <a:cubicBezTo>
                  <a:pt x="452426" y="111232"/>
                  <a:pt x="436729" y="104633"/>
                  <a:pt x="423081" y="95535"/>
                </a:cubicBezTo>
                <a:cubicBezTo>
                  <a:pt x="416257" y="90986"/>
                  <a:pt x="408408" y="87686"/>
                  <a:pt x="402609" y="81887"/>
                </a:cubicBezTo>
                <a:cubicBezTo>
                  <a:pt x="395785" y="75063"/>
                  <a:pt x="390516" y="66203"/>
                  <a:pt x="382137" y="61415"/>
                </a:cubicBezTo>
                <a:cubicBezTo>
                  <a:pt x="373994" y="56762"/>
                  <a:pt x="363825" y="57287"/>
                  <a:pt x="354842" y="54592"/>
                </a:cubicBezTo>
                <a:cubicBezTo>
                  <a:pt x="341062" y="50458"/>
                  <a:pt x="313898" y="40944"/>
                  <a:pt x="313898" y="40944"/>
                </a:cubicBezTo>
                <a:cubicBezTo>
                  <a:pt x="307074" y="36395"/>
                  <a:pt x="299226" y="33095"/>
                  <a:pt x="293427" y="27296"/>
                </a:cubicBezTo>
                <a:cubicBezTo>
                  <a:pt x="287628" y="21497"/>
                  <a:pt x="286603" y="11373"/>
                  <a:pt x="279779" y="6824"/>
                </a:cubicBezTo>
                <a:cubicBezTo>
                  <a:pt x="271976" y="1622"/>
                  <a:pt x="261582" y="2275"/>
                  <a:pt x="252484" y="0"/>
                </a:cubicBezTo>
                <a:cubicBezTo>
                  <a:pt x="222914" y="2275"/>
                  <a:pt x="192454" y="-724"/>
                  <a:pt x="163773" y="6824"/>
                </a:cubicBezTo>
                <a:cubicBezTo>
                  <a:pt x="147911" y="10998"/>
                  <a:pt x="136478" y="25021"/>
                  <a:pt x="122830" y="34120"/>
                </a:cubicBezTo>
                <a:lnTo>
                  <a:pt x="102358" y="47768"/>
                </a:lnTo>
                <a:cubicBezTo>
                  <a:pt x="97809" y="54592"/>
                  <a:pt x="94882" y="62839"/>
                  <a:pt x="88710" y="68239"/>
                </a:cubicBezTo>
                <a:cubicBezTo>
                  <a:pt x="76366" y="79040"/>
                  <a:pt x="47767" y="95535"/>
                  <a:pt x="47767" y="95535"/>
                </a:cubicBezTo>
                <a:cubicBezTo>
                  <a:pt x="43218" y="109183"/>
                  <a:pt x="42098" y="124508"/>
                  <a:pt x="34119" y="136478"/>
                </a:cubicBezTo>
                <a:cubicBezTo>
                  <a:pt x="29570" y="143302"/>
                  <a:pt x="23803" y="149456"/>
                  <a:pt x="20472" y="156950"/>
                </a:cubicBezTo>
                <a:cubicBezTo>
                  <a:pt x="14629" y="170096"/>
                  <a:pt x="11373" y="184245"/>
                  <a:pt x="6824" y="197893"/>
                </a:cubicBezTo>
                <a:lnTo>
                  <a:pt x="0" y="218365"/>
                </a:lnTo>
                <a:cubicBezTo>
                  <a:pt x="2275" y="236562"/>
                  <a:pt x="4799" y="254730"/>
                  <a:pt x="6824" y="272956"/>
                </a:cubicBezTo>
                <a:cubicBezTo>
                  <a:pt x="9348" y="295676"/>
                  <a:pt x="9435" y="318726"/>
                  <a:pt x="13648" y="341194"/>
                </a:cubicBezTo>
                <a:cubicBezTo>
                  <a:pt x="16299" y="355334"/>
                  <a:pt x="22747" y="368490"/>
                  <a:pt x="27296" y="382138"/>
                </a:cubicBezTo>
                <a:lnTo>
                  <a:pt x="34119" y="402609"/>
                </a:lnTo>
                <a:cubicBezTo>
                  <a:pt x="33785" y="410288"/>
                  <a:pt x="22546" y="676680"/>
                  <a:pt x="20472" y="696036"/>
                </a:cubicBezTo>
                <a:cubicBezTo>
                  <a:pt x="18474" y="714686"/>
                  <a:pt x="6824" y="750627"/>
                  <a:pt x="6824" y="750627"/>
                </a:cubicBezTo>
                <a:cubicBezTo>
                  <a:pt x="9099" y="798394"/>
                  <a:pt x="7716" y="846477"/>
                  <a:pt x="13648" y="893929"/>
                </a:cubicBezTo>
                <a:cubicBezTo>
                  <a:pt x="16847" y="919521"/>
                  <a:pt x="32179" y="912564"/>
                  <a:pt x="47767" y="921224"/>
                </a:cubicBezTo>
                <a:cubicBezTo>
                  <a:pt x="62105" y="929190"/>
                  <a:pt x="88710" y="948520"/>
                  <a:pt x="88710" y="948520"/>
                </a:cubicBezTo>
                <a:cubicBezTo>
                  <a:pt x="92428" y="959675"/>
                  <a:pt x="98042" y="982500"/>
                  <a:pt x="109182" y="989463"/>
                </a:cubicBezTo>
                <a:cubicBezTo>
                  <a:pt x="121381" y="997087"/>
                  <a:pt x="150125" y="1003111"/>
                  <a:pt x="150125" y="1003111"/>
                </a:cubicBezTo>
                <a:cubicBezTo>
                  <a:pt x="161401" y="1001858"/>
                  <a:pt x="212005" y="1000578"/>
                  <a:pt x="232012" y="989463"/>
                </a:cubicBezTo>
                <a:cubicBezTo>
                  <a:pt x="246350" y="981497"/>
                  <a:pt x="272955" y="962168"/>
                  <a:pt x="272955" y="962168"/>
                </a:cubicBezTo>
                <a:cubicBezTo>
                  <a:pt x="282054" y="948520"/>
                  <a:pt x="295064" y="936785"/>
                  <a:pt x="300251" y="921224"/>
                </a:cubicBezTo>
                <a:cubicBezTo>
                  <a:pt x="302526" y="914400"/>
                  <a:pt x="303858" y="907186"/>
                  <a:pt x="307075" y="900753"/>
                </a:cubicBezTo>
                <a:cubicBezTo>
                  <a:pt x="333530" y="847843"/>
                  <a:pt x="310395" y="911263"/>
                  <a:pt x="327546" y="859809"/>
                </a:cubicBezTo>
                <a:cubicBezTo>
                  <a:pt x="325271" y="814317"/>
                  <a:pt x="324216" y="768747"/>
                  <a:pt x="320722" y="723332"/>
                </a:cubicBezTo>
                <a:cubicBezTo>
                  <a:pt x="319661" y="709537"/>
                  <a:pt x="313898" y="696225"/>
                  <a:pt x="313898" y="682389"/>
                </a:cubicBezTo>
                <a:cubicBezTo>
                  <a:pt x="313898" y="604245"/>
                  <a:pt x="316856" y="589656"/>
                  <a:pt x="334370" y="525439"/>
                </a:cubicBezTo>
                <a:cubicBezTo>
                  <a:pt x="336263" y="518500"/>
                  <a:pt x="338361" y="511579"/>
                  <a:pt x="341194" y="504968"/>
                </a:cubicBezTo>
                <a:cubicBezTo>
                  <a:pt x="351180" y="481668"/>
                  <a:pt x="358519" y="469970"/>
                  <a:pt x="375313" y="450377"/>
                </a:cubicBezTo>
                <a:cubicBezTo>
                  <a:pt x="381594" y="443050"/>
                  <a:pt x="389607" y="437319"/>
                  <a:pt x="395785" y="429905"/>
                </a:cubicBezTo>
                <a:cubicBezTo>
                  <a:pt x="424218" y="395786"/>
                  <a:pt x="392374" y="420805"/>
                  <a:pt x="429904" y="395786"/>
                </a:cubicBezTo>
                <a:cubicBezTo>
                  <a:pt x="439003" y="382138"/>
                  <a:pt x="445601" y="366440"/>
                  <a:pt x="457200" y="354842"/>
                </a:cubicBezTo>
                <a:lnTo>
                  <a:pt x="477672" y="33437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5909430" y="2212456"/>
            <a:ext cx="284676" cy="369332"/>
          </a:xfrm>
          <a:prstGeom prst="rect">
            <a:avLst/>
          </a:prstGeom>
          <a:noFill/>
        </p:spPr>
        <p:txBody>
          <a:bodyPr wrap="square" rtlCol="0">
            <a:spAutoFit/>
          </a:bodyPr>
          <a:lstStyle/>
          <a:p>
            <a:r>
              <a:rPr lang="en-AU" dirty="0"/>
              <a:t>H</a:t>
            </a:r>
          </a:p>
        </p:txBody>
      </p:sp>
      <p:sp>
        <p:nvSpPr>
          <p:cNvPr id="19" name="Freeform 18"/>
          <p:cNvSpPr/>
          <p:nvPr/>
        </p:nvSpPr>
        <p:spPr>
          <a:xfrm>
            <a:off x="4018935" y="1493474"/>
            <a:ext cx="1146412" cy="1617260"/>
          </a:xfrm>
          <a:custGeom>
            <a:avLst/>
            <a:gdLst>
              <a:gd name="connsiteX0" fmla="*/ 0 w 1146412"/>
              <a:gd name="connsiteY0" fmla="*/ 1610436 h 1617260"/>
              <a:gd name="connsiteX1" fmla="*/ 61415 w 1146412"/>
              <a:gd name="connsiteY1" fmla="*/ 1542197 h 1617260"/>
              <a:gd name="connsiteX2" fmla="*/ 81886 w 1146412"/>
              <a:gd name="connsiteY2" fmla="*/ 1508078 h 1617260"/>
              <a:gd name="connsiteX3" fmla="*/ 95534 w 1146412"/>
              <a:gd name="connsiteY3" fmla="*/ 1487606 h 1617260"/>
              <a:gd name="connsiteX4" fmla="*/ 116006 w 1146412"/>
              <a:gd name="connsiteY4" fmla="*/ 1473958 h 1617260"/>
              <a:gd name="connsiteX5" fmla="*/ 122830 w 1146412"/>
              <a:gd name="connsiteY5" fmla="*/ 1453487 h 1617260"/>
              <a:gd name="connsiteX6" fmla="*/ 129653 w 1146412"/>
              <a:gd name="connsiteY6" fmla="*/ 1426191 h 1617260"/>
              <a:gd name="connsiteX7" fmla="*/ 150125 w 1146412"/>
              <a:gd name="connsiteY7" fmla="*/ 1412543 h 1617260"/>
              <a:gd name="connsiteX8" fmla="*/ 163773 w 1146412"/>
              <a:gd name="connsiteY8" fmla="*/ 1385248 h 1617260"/>
              <a:gd name="connsiteX9" fmla="*/ 177421 w 1146412"/>
              <a:gd name="connsiteY9" fmla="*/ 1364776 h 1617260"/>
              <a:gd name="connsiteX10" fmla="*/ 191068 w 1146412"/>
              <a:gd name="connsiteY10" fmla="*/ 1323833 h 1617260"/>
              <a:gd name="connsiteX11" fmla="*/ 197892 w 1146412"/>
              <a:gd name="connsiteY11" fmla="*/ 1303361 h 1617260"/>
              <a:gd name="connsiteX12" fmla="*/ 204716 w 1146412"/>
              <a:gd name="connsiteY12" fmla="*/ 1276066 h 1617260"/>
              <a:gd name="connsiteX13" fmla="*/ 225188 w 1146412"/>
              <a:gd name="connsiteY13" fmla="*/ 1262418 h 1617260"/>
              <a:gd name="connsiteX14" fmla="*/ 259307 w 1146412"/>
              <a:gd name="connsiteY14" fmla="*/ 1194179 h 1617260"/>
              <a:gd name="connsiteX15" fmla="*/ 307074 w 1146412"/>
              <a:gd name="connsiteY15" fmla="*/ 1091821 h 1617260"/>
              <a:gd name="connsiteX16" fmla="*/ 334370 w 1146412"/>
              <a:gd name="connsiteY16" fmla="*/ 1023582 h 1617260"/>
              <a:gd name="connsiteX17" fmla="*/ 348018 w 1146412"/>
              <a:gd name="connsiteY17" fmla="*/ 982639 h 1617260"/>
              <a:gd name="connsiteX18" fmla="*/ 368489 w 1146412"/>
              <a:gd name="connsiteY18" fmla="*/ 941696 h 1617260"/>
              <a:gd name="connsiteX19" fmla="*/ 382137 w 1146412"/>
              <a:gd name="connsiteY19" fmla="*/ 921224 h 1617260"/>
              <a:gd name="connsiteX20" fmla="*/ 409433 w 1146412"/>
              <a:gd name="connsiteY20" fmla="*/ 859809 h 1617260"/>
              <a:gd name="connsiteX21" fmla="*/ 429904 w 1146412"/>
              <a:gd name="connsiteY21" fmla="*/ 832514 h 1617260"/>
              <a:gd name="connsiteX22" fmla="*/ 436728 w 1146412"/>
              <a:gd name="connsiteY22" fmla="*/ 805218 h 1617260"/>
              <a:gd name="connsiteX23" fmla="*/ 443552 w 1146412"/>
              <a:gd name="connsiteY23" fmla="*/ 784746 h 1617260"/>
              <a:gd name="connsiteX24" fmla="*/ 450376 w 1146412"/>
              <a:gd name="connsiteY24" fmla="*/ 723332 h 1617260"/>
              <a:gd name="connsiteX25" fmla="*/ 457200 w 1146412"/>
              <a:gd name="connsiteY25" fmla="*/ 675564 h 1617260"/>
              <a:gd name="connsiteX26" fmla="*/ 477671 w 1146412"/>
              <a:gd name="connsiteY26" fmla="*/ 655093 h 1617260"/>
              <a:gd name="connsiteX27" fmla="*/ 457200 w 1146412"/>
              <a:gd name="connsiteY27" fmla="*/ 607326 h 1617260"/>
              <a:gd name="connsiteX28" fmla="*/ 450376 w 1146412"/>
              <a:gd name="connsiteY28" fmla="*/ 586854 h 1617260"/>
              <a:gd name="connsiteX29" fmla="*/ 409433 w 1146412"/>
              <a:gd name="connsiteY29" fmla="*/ 559558 h 1617260"/>
              <a:gd name="connsiteX30" fmla="*/ 388961 w 1146412"/>
              <a:gd name="connsiteY30" fmla="*/ 545911 h 1617260"/>
              <a:gd name="connsiteX31" fmla="*/ 279779 w 1146412"/>
              <a:gd name="connsiteY31" fmla="*/ 532263 h 1617260"/>
              <a:gd name="connsiteX32" fmla="*/ 259307 w 1146412"/>
              <a:gd name="connsiteY32" fmla="*/ 518615 h 1617260"/>
              <a:gd name="connsiteX33" fmla="*/ 245659 w 1146412"/>
              <a:gd name="connsiteY33" fmla="*/ 498143 h 1617260"/>
              <a:gd name="connsiteX34" fmla="*/ 225188 w 1146412"/>
              <a:gd name="connsiteY34" fmla="*/ 491320 h 1617260"/>
              <a:gd name="connsiteX35" fmla="*/ 197892 w 1146412"/>
              <a:gd name="connsiteY35" fmla="*/ 450376 h 1617260"/>
              <a:gd name="connsiteX36" fmla="*/ 184245 w 1146412"/>
              <a:gd name="connsiteY36" fmla="*/ 395785 h 1617260"/>
              <a:gd name="connsiteX37" fmla="*/ 191068 w 1146412"/>
              <a:gd name="connsiteY37" fmla="*/ 327546 h 1617260"/>
              <a:gd name="connsiteX38" fmla="*/ 232012 w 1146412"/>
              <a:gd name="connsiteY38" fmla="*/ 313899 h 1617260"/>
              <a:gd name="connsiteX39" fmla="*/ 252483 w 1146412"/>
              <a:gd name="connsiteY39" fmla="*/ 300251 h 1617260"/>
              <a:gd name="connsiteX40" fmla="*/ 272955 w 1146412"/>
              <a:gd name="connsiteY40" fmla="*/ 293427 h 1617260"/>
              <a:gd name="connsiteX41" fmla="*/ 279779 w 1146412"/>
              <a:gd name="connsiteY41" fmla="*/ 259308 h 1617260"/>
              <a:gd name="connsiteX42" fmla="*/ 300250 w 1146412"/>
              <a:gd name="connsiteY42" fmla="*/ 252484 h 1617260"/>
              <a:gd name="connsiteX43" fmla="*/ 320722 w 1146412"/>
              <a:gd name="connsiteY43" fmla="*/ 238836 h 1617260"/>
              <a:gd name="connsiteX44" fmla="*/ 334370 w 1146412"/>
              <a:gd name="connsiteY44" fmla="*/ 211541 h 1617260"/>
              <a:gd name="connsiteX45" fmla="*/ 361665 w 1146412"/>
              <a:gd name="connsiteY45" fmla="*/ 163773 h 1617260"/>
              <a:gd name="connsiteX46" fmla="*/ 388961 w 1146412"/>
              <a:gd name="connsiteY46" fmla="*/ 150126 h 1617260"/>
              <a:gd name="connsiteX47" fmla="*/ 429904 w 1146412"/>
              <a:gd name="connsiteY47" fmla="*/ 136478 h 1617260"/>
              <a:gd name="connsiteX48" fmla="*/ 457200 w 1146412"/>
              <a:gd name="connsiteY48" fmla="*/ 116006 h 1617260"/>
              <a:gd name="connsiteX49" fmla="*/ 477671 w 1146412"/>
              <a:gd name="connsiteY49" fmla="*/ 95535 h 1617260"/>
              <a:gd name="connsiteX50" fmla="*/ 532262 w 1146412"/>
              <a:gd name="connsiteY50" fmla="*/ 75063 h 1617260"/>
              <a:gd name="connsiteX51" fmla="*/ 552734 w 1146412"/>
              <a:gd name="connsiteY51" fmla="*/ 61415 h 1617260"/>
              <a:gd name="connsiteX52" fmla="*/ 607325 w 1146412"/>
              <a:gd name="connsiteY52" fmla="*/ 47767 h 1617260"/>
              <a:gd name="connsiteX53" fmla="*/ 648268 w 1146412"/>
              <a:gd name="connsiteY53" fmla="*/ 34120 h 1617260"/>
              <a:gd name="connsiteX54" fmla="*/ 709683 w 1146412"/>
              <a:gd name="connsiteY54" fmla="*/ 0 h 1617260"/>
              <a:gd name="connsiteX55" fmla="*/ 777922 w 1146412"/>
              <a:gd name="connsiteY55" fmla="*/ 27296 h 1617260"/>
              <a:gd name="connsiteX56" fmla="*/ 791570 w 1146412"/>
              <a:gd name="connsiteY56" fmla="*/ 68239 h 1617260"/>
              <a:gd name="connsiteX57" fmla="*/ 798394 w 1146412"/>
              <a:gd name="connsiteY57" fmla="*/ 88711 h 1617260"/>
              <a:gd name="connsiteX58" fmla="*/ 791570 w 1146412"/>
              <a:gd name="connsiteY58" fmla="*/ 245660 h 1617260"/>
              <a:gd name="connsiteX59" fmla="*/ 777922 w 1146412"/>
              <a:gd name="connsiteY59" fmla="*/ 266132 h 1617260"/>
              <a:gd name="connsiteX60" fmla="*/ 757450 w 1146412"/>
              <a:gd name="connsiteY60" fmla="*/ 307075 h 1617260"/>
              <a:gd name="connsiteX61" fmla="*/ 743803 w 1146412"/>
              <a:gd name="connsiteY61" fmla="*/ 348018 h 1617260"/>
              <a:gd name="connsiteX62" fmla="*/ 736979 w 1146412"/>
              <a:gd name="connsiteY62" fmla="*/ 368490 h 1617260"/>
              <a:gd name="connsiteX63" fmla="*/ 743803 w 1146412"/>
              <a:gd name="connsiteY63" fmla="*/ 504967 h 1617260"/>
              <a:gd name="connsiteX64" fmla="*/ 764274 w 1146412"/>
              <a:gd name="connsiteY64" fmla="*/ 580030 h 1617260"/>
              <a:gd name="connsiteX65" fmla="*/ 771098 w 1146412"/>
              <a:gd name="connsiteY65" fmla="*/ 600502 h 1617260"/>
              <a:gd name="connsiteX66" fmla="*/ 812042 w 1146412"/>
              <a:gd name="connsiteY66" fmla="*/ 668741 h 1617260"/>
              <a:gd name="connsiteX67" fmla="*/ 825689 w 1146412"/>
              <a:gd name="connsiteY67" fmla="*/ 716508 h 1617260"/>
              <a:gd name="connsiteX68" fmla="*/ 852985 w 1146412"/>
              <a:gd name="connsiteY68" fmla="*/ 771099 h 1617260"/>
              <a:gd name="connsiteX69" fmla="*/ 907576 w 1146412"/>
              <a:gd name="connsiteY69" fmla="*/ 832514 h 1617260"/>
              <a:gd name="connsiteX70" fmla="*/ 921224 w 1146412"/>
              <a:gd name="connsiteY70" fmla="*/ 866633 h 1617260"/>
              <a:gd name="connsiteX71" fmla="*/ 928048 w 1146412"/>
              <a:gd name="connsiteY71" fmla="*/ 900752 h 1617260"/>
              <a:gd name="connsiteX72" fmla="*/ 934871 w 1146412"/>
              <a:gd name="connsiteY72" fmla="*/ 921224 h 1617260"/>
              <a:gd name="connsiteX73" fmla="*/ 941695 w 1146412"/>
              <a:gd name="connsiteY73" fmla="*/ 948520 h 1617260"/>
              <a:gd name="connsiteX74" fmla="*/ 955343 w 1146412"/>
              <a:gd name="connsiteY74" fmla="*/ 989463 h 1617260"/>
              <a:gd name="connsiteX75" fmla="*/ 962167 w 1146412"/>
              <a:gd name="connsiteY75" fmla="*/ 1023582 h 1617260"/>
              <a:gd name="connsiteX76" fmla="*/ 968991 w 1146412"/>
              <a:gd name="connsiteY76" fmla="*/ 1044054 h 1617260"/>
              <a:gd name="connsiteX77" fmla="*/ 975815 w 1146412"/>
              <a:gd name="connsiteY77" fmla="*/ 1071349 h 1617260"/>
              <a:gd name="connsiteX78" fmla="*/ 982639 w 1146412"/>
              <a:gd name="connsiteY78" fmla="*/ 1091821 h 1617260"/>
              <a:gd name="connsiteX79" fmla="*/ 1003110 w 1146412"/>
              <a:gd name="connsiteY79" fmla="*/ 1160060 h 1617260"/>
              <a:gd name="connsiteX80" fmla="*/ 1016758 w 1146412"/>
              <a:gd name="connsiteY80" fmla="*/ 1187355 h 1617260"/>
              <a:gd name="connsiteX81" fmla="*/ 1030406 w 1146412"/>
              <a:gd name="connsiteY81" fmla="*/ 1241946 h 1617260"/>
              <a:gd name="connsiteX82" fmla="*/ 1057701 w 1146412"/>
              <a:gd name="connsiteY82" fmla="*/ 1289714 h 1617260"/>
              <a:gd name="connsiteX83" fmla="*/ 1071349 w 1146412"/>
              <a:gd name="connsiteY83" fmla="*/ 1364776 h 1617260"/>
              <a:gd name="connsiteX84" fmla="*/ 1091821 w 1146412"/>
              <a:gd name="connsiteY84" fmla="*/ 1405720 h 1617260"/>
              <a:gd name="connsiteX85" fmla="*/ 1098645 w 1146412"/>
              <a:gd name="connsiteY85" fmla="*/ 1446663 h 1617260"/>
              <a:gd name="connsiteX86" fmla="*/ 1112292 w 1146412"/>
              <a:gd name="connsiteY86" fmla="*/ 1487606 h 1617260"/>
              <a:gd name="connsiteX87" fmla="*/ 1119116 w 1146412"/>
              <a:gd name="connsiteY87" fmla="*/ 1514902 h 1617260"/>
              <a:gd name="connsiteX88" fmla="*/ 1125940 w 1146412"/>
              <a:gd name="connsiteY88" fmla="*/ 1576317 h 1617260"/>
              <a:gd name="connsiteX89" fmla="*/ 1132764 w 1146412"/>
              <a:gd name="connsiteY89" fmla="*/ 1596788 h 1617260"/>
              <a:gd name="connsiteX90" fmla="*/ 1146412 w 1146412"/>
              <a:gd name="connsiteY90" fmla="*/ 1617260 h 1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46412" h="1617260">
                <a:moveTo>
                  <a:pt x="0" y="1610436"/>
                </a:moveTo>
                <a:cubicBezTo>
                  <a:pt x="27235" y="1583201"/>
                  <a:pt x="39632" y="1573316"/>
                  <a:pt x="61415" y="1542197"/>
                </a:cubicBezTo>
                <a:cubicBezTo>
                  <a:pt x="69021" y="1531331"/>
                  <a:pt x="74857" y="1519325"/>
                  <a:pt x="81886" y="1508078"/>
                </a:cubicBezTo>
                <a:cubicBezTo>
                  <a:pt x="86233" y="1501123"/>
                  <a:pt x="89735" y="1493405"/>
                  <a:pt x="95534" y="1487606"/>
                </a:cubicBezTo>
                <a:cubicBezTo>
                  <a:pt x="101333" y="1481807"/>
                  <a:pt x="109182" y="1478507"/>
                  <a:pt x="116006" y="1473958"/>
                </a:cubicBezTo>
                <a:cubicBezTo>
                  <a:pt x="118281" y="1467134"/>
                  <a:pt x="120854" y="1460403"/>
                  <a:pt x="122830" y="1453487"/>
                </a:cubicBezTo>
                <a:cubicBezTo>
                  <a:pt x="125406" y="1444469"/>
                  <a:pt x="124451" y="1433995"/>
                  <a:pt x="129653" y="1426191"/>
                </a:cubicBezTo>
                <a:cubicBezTo>
                  <a:pt x="134202" y="1419367"/>
                  <a:pt x="143301" y="1417092"/>
                  <a:pt x="150125" y="1412543"/>
                </a:cubicBezTo>
                <a:cubicBezTo>
                  <a:pt x="154674" y="1403445"/>
                  <a:pt x="158726" y="1394080"/>
                  <a:pt x="163773" y="1385248"/>
                </a:cubicBezTo>
                <a:cubicBezTo>
                  <a:pt x="167842" y="1378127"/>
                  <a:pt x="174090" y="1372271"/>
                  <a:pt x="177421" y="1364776"/>
                </a:cubicBezTo>
                <a:cubicBezTo>
                  <a:pt x="183264" y="1351630"/>
                  <a:pt x="186519" y="1337481"/>
                  <a:pt x="191068" y="1323833"/>
                </a:cubicBezTo>
                <a:cubicBezTo>
                  <a:pt x="193343" y="1317009"/>
                  <a:pt x="196147" y="1310339"/>
                  <a:pt x="197892" y="1303361"/>
                </a:cubicBezTo>
                <a:cubicBezTo>
                  <a:pt x="200167" y="1294263"/>
                  <a:pt x="199514" y="1283869"/>
                  <a:pt x="204716" y="1276066"/>
                </a:cubicBezTo>
                <a:cubicBezTo>
                  <a:pt x="209265" y="1269242"/>
                  <a:pt x="218364" y="1266967"/>
                  <a:pt x="225188" y="1262418"/>
                </a:cubicBezTo>
                <a:cubicBezTo>
                  <a:pt x="267048" y="1192649"/>
                  <a:pt x="226799" y="1263837"/>
                  <a:pt x="259307" y="1194179"/>
                </a:cubicBezTo>
                <a:cubicBezTo>
                  <a:pt x="314736" y="1075404"/>
                  <a:pt x="276357" y="1168618"/>
                  <a:pt x="307074" y="1091821"/>
                </a:cubicBezTo>
                <a:cubicBezTo>
                  <a:pt x="321602" y="1004657"/>
                  <a:pt x="300801" y="1090719"/>
                  <a:pt x="334370" y="1023582"/>
                </a:cubicBezTo>
                <a:cubicBezTo>
                  <a:pt x="340804" y="1010715"/>
                  <a:pt x="340039" y="994609"/>
                  <a:pt x="348018" y="982639"/>
                </a:cubicBezTo>
                <a:cubicBezTo>
                  <a:pt x="387135" y="923959"/>
                  <a:pt x="340232" y="998208"/>
                  <a:pt x="368489" y="941696"/>
                </a:cubicBezTo>
                <a:cubicBezTo>
                  <a:pt x="372157" y="934360"/>
                  <a:pt x="378469" y="928560"/>
                  <a:pt x="382137" y="921224"/>
                </a:cubicBezTo>
                <a:cubicBezTo>
                  <a:pt x="398315" y="888869"/>
                  <a:pt x="391344" y="888752"/>
                  <a:pt x="409433" y="859809"/>
                </a:cubicBezTo>
                <a:cubicBezTo>
                  <a:pt x="415461" y="850165"/>
                  <a:pt x="423080" y="841612"/>
                  <a:pt x="429904" y="832514"/>
                </a:cubicBezTo>
                <a:cubicBezTo>
                  <a:pt x="432179" y="823415"/>
                  <a:pt x="434151" y="814236"/>
                  <a:pt x="436728" y="805218"/>
                </a:cubicBezTo>
                <a:cubicBezTo>
                  <a:pt x="438704" y="798302"/>
                  <a:pt x="442369" y="791841"/>
                  <a:pt x="443552" y="784746"/>
                </a:cubicBezTo>
                <a:cubicBezTo>
                  <a:pt x="446938" y="764429"/>
                  <a:pt x="447821" y="743770"/>
                  <a:pt x="450376" y="723332"/>
                </a:cubicBezTo>
                <a:cubicBezTo>
                  <a:pt x="452371" y="707372"/>
                  <a:pt x="451227" y="690498"/>
                  <a:pt x="457200" y="675564"/>
                </a:cubicBezTo>
                <a:cubicBezTo>
                  <a:pt x="460784" y="666604"/>
                  <a:pt x="470847" y="661917"/>
                  <a:pt x="477671" y="655093"/>
                </a:cubicBezTo>
                <a:cubicBezTo>
                  <a:pt x="463471" y="598286"/>
                  <a:pt x="480762" y="654449"/>
                  <a:pt x="457200" y="607326"/>
                </a:cubicBezTo>
                <a:cubicBezTo>
                  <a:pt x="453983" y="600892"/>
                  <a:pt x="455462" y="591940"/>
                  <a:pt x="450376" y="586854"/>
                </a:cubicBezTo>
                <a:cubicBezTo>
                  <a:pt x="438778" y="575256"/>
                  <a:pt x="423081" y="568656"/>
                  <a:pt x="409433" y="559558"/>
                </a:cubicBezTo>
                <a:cubicBezTo>
                  <a:pt x="402609" y="555009"/>
                  <a:pt x="397099" y="546928"/>
                  <a:pt x="388961" y="545911"/>
                </a:cubicBezTo>
                <a:lnTo>
                  <a:pt x="279779" y="532263"/>
                </a:lnTo>
                <a:cubicBezTo>
                  <a:pt x="272955" y="527714"/>
                  <a:pt x="265106" y="524414"/>
                  <a:pt x="259307" y="518615"/>
                </a:cubicBezTo>
                <a:cubicBezTo>
                  <a:pt x="253508" y="512816"/>
                  <a:pt x="252063" y="503266"/>
                  <a:pt x="245659" y="498143"/>
                </a:cubicBezTo>
                <a:cubicBezTo>
                  <a:pt x="240042" y="493650"/>
                  <a:pt x="232012" y="493594"/>
                  <a:pt x="225188" y="491320"/>
                </a:cubicBezTo>
                <a:cubicBezTo>
                  <a:pt x="202943" y="469075"/>
                  <a:pt x="205298" y="477534"/>
                  <a:pt x="197892" y="450376"/>
                </a:cubicBezTo>
                <a:cubicBezTo>
                  <a:pt x="192957" y="432280"/>
                  <a:pt x="184245" y="395785"/>
                  <a:pt x="184245" y="395785"/>
                </a:cubicBezTo>
                <a:cubicBezTo>
                  <a:pt x="186519" y="373039"/>
                  <a:pt x="179550" y="347292"/>
                  <a:pt x="191068" y="327546"/>
                </a:cubicBezTo>
                <a:cubicBezTo>
                  <a:pt x="198317" y="315120"/>
                  <a:pt x="232012" y="313899"/>
                  <a:pt x="232012" y="313899"/>
                </a:cubicBezTo>
                <a:cubicBezTo>
                  <a:pt x="238836" y="309350"/>
                  <a:pt x="245148" y="303919"/>
                  <a:pt x="252483" y="300251"/>
                </a:cubicBezTo>
                <a:cubicBezTo>
                  <a:pt x="258917" y="297034"/>
                  <a:pt x="268965" y="299412"/>
                  <a:pt x="272955" y="293427"/>
                </a:cubicBezTo>
                <a:cubicBezTo>
                  <a:pt x="279389" y="283777"/>
                  <a:pt x="273346" y="268958"/>
                  <a:pt x="279779" y="259308"/>
                </a:cubicBezTo>
                <a:cubicBezTo>
                  <a:pt x="283769" y="253323"/>
                  <a:pt x="293817" y="255701"/>
                  <a:pt x="300250" y="252484"/>
                </a:cubicBezTo>
                <a:cubicBezTo>
                  <a:pt x="307586" y="248816"/>
                  <a:pt x="313898" y="243385"/>
                  <a:pt x="320722" y="238836"/>
                </a:cubicBezTo>
                <a:cubicBezTo>
                  <a:pt x="325271" y="229738"/>
                  <a:pt x="330363" y="220891"/>
                  <a:pt x="334370" y="211541"/>
                </a:cubicBezTo>
                <a:cubicBezTo>
                  <a:pt x="344439" y="188047"/>
                  <a:pt x="337434" y="184542"/>
                  <a:pt x="361665" y="163773"/>
                </a:cubicBezTo>
                <a:cubicBezTo>
                  <a:pt x="369389" y="157153"/>
                  <a:pt x="379516" y="153904"/>
                  <a:pt x="388961" y="150126"/>
                </a:cubicBezTo>
                <a:cubicBezTo>
                  <a:pt x="402318" y="144783"/>
                  <a:pt x="429904" y="136478"/>
                  <a:pt x="429904" y="136478"/>
                </a:cubicBezTo>
                <a:cubicBezTo>
                  <a:pt x="439003" y="129654"/>
                  <a:pt x="448565" y="123408"/>
                  <a:pt x="457200" y="116006"/>
                </a:cubicBezTo>
                <a:cubicBezTo>
                  <a:pt x="464527" y="109726"/>
                  <a:pt x="469818" y="101144"/>
                  <a:pt x="477671" y="95535"/>
                </a:cubicBezTo>
                <a:cubicBezTo>
                  <a:pt x="496886" y="81810"/>
                  <a:pt x="510282" y="80558"/>
                  <a:pt x="532262" y="75063"/>
                </a:cubicBezTo>
                <a:cubicBezTo>
                  <a:pt x="539086" y="70514"/>
                  <a:pt x="545398" y="65083"/>
                  <a:pt x="552734" y="61415"/>
                </a:cubicBezTo>
                <a:cubicBezTo>
                  <a:pt x="569298" y="53133"/>
                  <a:pt x="590196" y="52438"/>
                  <a:pt x="607325" y="47767"/>
                </a:cubicBezTo>
                <a:cubicBezTo>
                  <a:pt x="621204" y="43982"/>
                  <a:pt x="648268" y="34120"/>
                  <a:pt x="648268" y="34120"/>
                </a:cubicBezTo>
                <a:cubicBezTo>
                  <a:pt x="695197" y="2834"/>
                  <a:pt x="673651" y="12011"/>
                  <a:pt x="709683" y="0"/>
                </a:cubicBezTo>
                <a:cubicBezTo>
                  <a:pt x="753614" y="5491"/>
                  <a:pt x="762509" y="-7384"/>
                  <a:pt x="777922" y="27296"/>
                </a:cubicBezTo>
                <a:cubicBezTo>
                  <a:pt x="783765" y="40442"/>
                  <a:pt x="787021" y="54591"/>
                  <a:pt x="791570" y="68239"/>
                </a:cubicBezTo>
                <a:lnTo>
                  <a:pt x="798394" y="88711"/>
                </a:lnTo>
                <a:cubicBezTo>
                  <a:pt x="796119" y="141027"/>
                  <a:pt x="797572" y="193639"/>
                  <a:pt x="791570" y="245660"/>
                </a:cubicBezTo>
                <a:cubicBezTo>
                  <a:pt x="790630" y="253807"/>
                  <a:pt x="781590" y="258796"/>
                  <a:pt x="777922" y="266132"/>
                </a:cubicBezTo>
                <a:cubicBezTo>
                  <a:pt x="749669" y="322636"/>
                  <a:pt x="796564" y="248404"/>
                  <a:pt x="757450" y="307075"/>
                </a:cubicBezTo>
                <a:lnTo>
                  <a:pt x="743803" y="348018"/>
                </a:lnTo>
                <a:lnTo>
                  <a:pt x="736979" y="368490"/>
                </a:lnTo>
                <a:cubicBezTo>
                  <a:pt x="739254" y="413982"/>
                  <a:pt x="740171" y="459563"/>
                  <a:pt x="743803" y="504967"/>
                </a:cubicBezTo>
                <a:cubicBezTo>
                  <a:pt x="745833" y="530348"/>
                  <a:pt x="756404" y="556420"/>
                  <a:pt x="764274" y="580030"/>
                </a:cubicBezTo>
                <a:cubicBezTo>
                  <a:pt x="766549" y="586854"/>
                  <a:pt x="767108" y="594517"/>
                  <a:pt x="771098" y="600502"/>
                </a:cubicBezTo>
                <a:cubicBezTo>
                  <a:pt x="804037" y="649909"/>
                  <a:pt x="791059" y="626774"/>
                  <a:pt x="812042" y="668741"/>
                </a:cubicBezTo>
                <a:cubicBezTo>
                  <a:pt x="817419" y="690252"/>
                  <a:pt x="818346" y="696928"/>
                  <a:pt x="825689" y="716508"/>
                </a:cubicBezTo>
                <a:cubicBezTo>
                  <a:pt x="833743" y="737984"/>
                  <a:pt x="838327" y="753998"/>
                  <a:pt x="852985" y="771099"/>
                </a:cubicBezTo>
                <a:cubicBezTo>
                  <a:pt x="877099" y="799232"/>
                  <a:pt x="887501" y="799056"/>
                  <a:pt x="907576" y="832514"/>
                </a:cubicBezTo>
                <a:cubicBezTo>
                  <a:pt x="913878" y="843018"/>
                  <a:pt x="917704" y="854900"/>
                  <a:pt x="921224" y="866633"/>
                </a:cubicBezTo>
                <a:cubicBezTo>
                  <a:pt x="924557" y="877742"/>
                  <a:pt x="925235" y="889500"/>
                  <a:pt x="928048" y="900752"/>
                </a:cubicBezTo>
                <a:cubicBezTo>
                  <a:pt x="929792" y="907730"/>
                  <a:pt x="932895" y="914308"/>
                  <a:pt x="934871" y="921224"/>
                </a:cubicBezTo>
                <a:cubicBezTo>
                  <a:pt x="937447" y="930242"/>
                  <a:pt x="939000" y="939537"/>
                  <a:pt x="941695" y="948520"/>
                </a:cubicBezTo>
                <a:cubicBezTo>
                  <a:pt x="945829" y="962299"/>
                  <a:pt x="952522" y="975356"/>
                  <a:pt x="955343" y="989463"/>
                </a:cubicBezTo>
                <a:cubicBezTo>
                  <a:pt x="957618" y="1000836"/>
                  <a:pt x="959354" y="1012330"/>
                  <a:pt x="962167" y="1023582"/>
                </a:cubicBezTo>
                <a:cubicBezTo>
                  <a:pt x="963912" y="1030560"/>
                  <a:pt x="967015" y="1037138"/>
                  <a:pt x="968991" y="1044054"/>
                </a:cubicBezTo>
                <a:cubicBezTo>
                  <a:pt x="971567" y="1053072"/>
                  <a:pt x="973239" y="1062331"/>
                  <a:pt x="975815" y="1071349"/>
                </a:cubicBezTo>
                <a:cubicBezTo>
                  <a:pt x="977791" y="1078265"/>
                  <a:pt x="980663" y="1084905"/>
                  <a:pt x="982639" y="1091821"/>
                </a:cubicBezTo>
                <a:cubicBezTo>
                  <a:pt x="992694" y="1127017"/>
                  <a:pt x="986889" y="1119509"/>
                  <a:pt x="1003110" y="1160060"/>
                </a:cubicBezTo>
                <a:cubicBezTo>
                  <a:pt x="1006888" y="1169505"/>
                  <a:pt x="1012209" y="1178257"/>
                  <a:pt x="1016758" y="1187355"/>
                </a:cubicBezTo>
                <a:cubicBezTo>
                  <a:pt x="1019354" y="1200336"/>
                  <a:pt x="1023411" y="1227955"/>
                  <a:pt x="1030406" y="1241946"/>
                </a:cubicBezTo>
                <a:cubicBezTo>
                  <a:pt x="1050202" y="1281539"/>
                  <a:pt x="1039757" y="1241865"/>
                  <a:pt x="1057701" y="1289714"/>
                </a:cubicBezTo>
                <a:cubicBezTo>
                  <a:pt x="1066371" y="1312834"/>
                  <a:pt x="1066723" y="1341646"/>
                  <a:pt x="1071349" y="1364776"/>
                </a:cubicBezTo>
                <a:cubicBezTo>
                  <a:pt x="1075385" y="1384957"/>
                  <a:pt x="1080319" y="1388466"/>
                  <a:pt x="1091821" y="1405720"/>
                </a:cubicBezTo>
                <a:cubicBezTo>
                  <a:pt x="1094096" y="1419368"/>
                  <a:pt x="1095289" y="1433240"/>
                  <a:pt x="1098645" y="1446663"/>
                </a:cubicBezTo>
                <a:cubicBezTo>
                  <a:pt x="1102134" y="1460619"/>
                  <a:pt x="1108803" y="1473650"/>
                  <a:pt x="1112292" y="1487606"/>
                </a:cubicBezTo>
                <a:lnTo>
                  <a:pt x="1119116" y="1514902"/>
                </a:lnTo>
                <a:cubicBezTo>
                  <a:pt x="1121391" y="1535374"/>
                  <a:pt x="1122554" y="1556000"/>
                  <a:pt x="1125940" y="1576317"/>
                </a:cubicBezTo>
                <a:cubicBezTo>
                  <a:pt x="1127123" y="1583412"/>
                  <a:pt x="1129547" y="1590355"/>
                  <a:pt x="1132764" y="1596788"/>
                </a:cubicBezTo>
                <a:cubicBezTo>
                  <a:pt x="1136432" y="1604124"/>
                  <a:pt x="1146412" y="1617260"/>
                  <a:pt x="1146412" y="161726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4196356" y="2401050"/>
            <a:ext cx="880280" cy="730156"/>
          </a:xfrm>
          <a:custGeom>
            <a:avLst/>
            <a:gdLst>
              <a:gd name="connsiteX0" fmla="*/ 0 w 880280"/>
              <a:gd name="connsiteY0" fmla="*/ 730156 h 730156"/>
              <a:gd name="connsiteX1" fmla="*/ 13647 w 880280"/>
              <a:gd name="connsiteY1" fmla="*/ 696036 h 730156"/>
              <a:gd name="connsiteX2" fmla="*/ 20471 w 880280"/>
              <a:gd name="connsiteY2" fmla="*/ 661917 h 730156"/>
              <a:gd name="connsiteX3" fmla="*/ 68238 w 880280"/>
              <a:gd name="connsiteY3" fmla="*/ 607326 h 730156"/>
              <a:gd name="connsiteX4" fmla="*/ 75062 w 880280"/>
              <a:gd name="connsiteY4" fmla="*/ 573206 h 730156"/>
              <a:gd name="connsiteX5" fmla="*/ 88710 w 880280"/>
              <a:gd name="connsiteY5" fmla="*/ 545911 h 730156"/>
              <a:gd name="connsiteX6" fmla="*/ 102358 w 880280"/>
              <a:gd name="connsiteY6" fmla="*/ 504967 h 730156"/>
              <a:gd name="connsiteX7" fmla="*/ 116006 w 880280"/>
              <a:gd name="connsiteY7" fmla="*/ 464024 h 730156"/>
              <a:gd name="connsiteX8" fmla="*/ 122829 w 880280"/>
              <a:gd name="connsiteY8" fmla="*/ 443553 h 730156"/>
              <a:gd name="connsiteX9" fmla="*/ 150125 w 880280"/>
              <a:gd name="connsiteY9" fmla="*/ 402609 h 730156"/>
              <a:gd name="connsiteX10" fmla="*/ 163773 w 880280"/>
              <a:gd name="connsiteY10" fmla="*/ 382138 h 730156"/>
              <a:gd name="connsiteX11" fmla="*/ 191068 w 880280"/>
              <a:gd name="connsiteY11" fmla="*/ 334370 h 730156"/>
              <a:gd name="connsiteX12" fmla="*/ 204716 w 880280"/>
              <a:gd name="connsiteY12" fmla="*/ 307075 h 730156"/>
              <a:gd name="connsiteX13" fmla="*/ 218364 w 880280"/>
              <a:gd name="connsiteY13" fmla="*/ 286603 h 730156"/>
              <a:gd name="connsiteX14" fmla="*/ 232012 w 880280"/>
              <a:gd name="connsiteY14" fmla="*/ 245660 h 730156"/>
              <a:gd name="connsiteX15" fmla="*/ 238835 w 880280"/>
              <a:gd name="connsiteY15" fmla="*/ 225188 h 730156"/>
              <a:gd name="connsiteX16" fmla="*/ 252483 w 880280"/>
              <a:gd name="connsiteY16" fmla="*/ 204717 h 730156"/>
              <a:gd name="connsiteX17" fmla="*/ 259307 w 880280"/>
              <a:gd name="connsiteY17" fmla="*/ 184245 h 730156"/>
              <a:gd name="connsiteX18" fmla="*/ 279779 w 880280"/>
              <a:gd name="connsiteY18" fmla="*/ 156950 h 730156"/>
              <a:gd name="connsiteX19" fmla="*/ 286603 w 880280"/>
              <a:gd name="connsiteY19" fmla="*/ 122830 h 730156"/>
              <a:gd name="connsiteX20" fmla="*/ 348018 w 880280"/>
              <a:gd name="connsiteY20" fmla="*/ 68239 h 730156"/>
              <a:gd name="connsiteX21" fmla="*/ 361665 w 880280"/>
              <a:gd name="connsiteY21" fmla="*/ 47767 h 730156"/>
              <a:gd name="connsiteX22" fmla="*/ 402609 w 880280"/>
              <a:gd name="connsiteY22" fmla="*/ 27296 h 730156"/>
              <a:gd name="connsiteX23" fmla="*/ 443552 w 880280"/>
              <a:gd name="connsiteY23" fmla="*/ 20472 h 730156"/>
              <a:gd name="connsiteX24" fmla="*/ 484495 w 880280"/>
              <a:gd name="connsiteY24" fmla="*/ 6824 h 730156"/>
              <a:gd name="connsiteX25" fmla="*/ 504967 w 880280"/>
              <a:gd name="connsiteY25" fmla="*/ 0 h 730156"/>
              <a:gd name="connsiteX26" fmla="*/ 532262 w 880280"/>
              <a:gd name="connsiteY26" fmla="*/ 6824 h 730156"/>
              <a:gd name="connsiteX27" fmla="*/ 573206 w 880280"/>
              <a:gd name="connsiteY27" fmla="*/ 20472 h 730156"/>
              <a:gd name="connsiteX28" fmla="*/ 593677 w 880280"/>
              <a:gd name="connsiteY28" fmla="*/ 34120 h 730156"/>
              <a:gd name="connsiteX29" fmla="*/ 620973 w 880280"/>
              <a:gd name="connsiteY29" fmla="*/ 75063 h 730156"/>
              <a:gd name="connsiteX30" fmla="*/ 641444 w 880280"/>
              <a:gd name="connsiteY30" fmla="*/ 81887 h 730156"/>
              <a:gd name="connsiteX31" fmla="*/ 675564 w 880280"/>
              <a:gd name="connsiteY31" fmla="*/ 122830 h 730156"/>
              <a:gd name="connsiteX32" fmla="*/ 682388 w 880280"/>
              <a:gd name="connsiteY32" fmla="*/ 143302 h 730156"/>
              <a:gd name="connsiteX33" fmla="*/ 702859 w 880280"/>
              <a:gd name="connsiteY33" fmla="*/ 184245 h 730156"/>
              <a:gd name="connsiteX34" fmla="*/ 709683 w 880280"/>
              <a:gd name="connsiteY34" fmla="*/ 211541 h 730156"/>
              <a:gd name="connsiteX35" fmla="*/ 716507 w 880280"/>
              <a:gd name="connsiteY35" fmla="*/ 245660 h 730156"/>
              <a:gd name="connsiteX36" fmla="*/ 730155 w 880280"/>
              <a:gd name="connsiteY36" fmla="*/ 286603 h 730156"/>
              <a:gd name="connsiteX37" fmla="*/ 736979 w 880280"/>
              <a:gd name="connsiteY37" fmla="*/ 313899 h 730156"/>
              <a:gd name="connsiteX38" fmla="*/ 757450 w 880280"/>
              <a:gd name="connsiteY38" fmla="*/ 361666 h 730156"/>
              <a:gd name="connsiteX39" fmla="*/ 784746 w 880280"/>
              <a:gd name="connsiteY39" fmla="*/ 402609 h 730156"/>
              <a:gd name="connsiteX40" fmla="*/ 798394 w 880280"/>
              <a:gd name="connsiteY40" fmla="*/ 457200 h 730156"/>
              <a:gd name="connsiteX41" fmla="*/ 812041 w 880280"/>
              <a:gd name="connsiteY41" fmla="*/ 504967 h 730156"/>
              <a:gd name="connsiteX42" fmla="*/ 832513 w 880280"/>
              <a:gd name="connsiteY42" fmla="*/ 593678 h 730156"/>
              <a:gd name="connsiteX43" fmla="*/ 839337 w 880280"/>
              <a:gd name="connsiteY43" fmla="*/ 614150 h 730156"/>
              <a:gd name="connsiteX44" fmla="*/ 852985 w 880280"/>
              <a:gd name="connsiteY44" fmla="*/ 634621 h 730156"/>
              <a:gd name="connsiteX45" fmla="*/ 866632 w 880280"/>
              <a:gd name="connsiteY45" fmla="*/ 675565 h 730156"/>
              <a:gd name="connsiteX46" fmla="*/ 873456 w 880280"/>
              <a:gd name="connsiteY46" fmla="*/ 696036 h 730156"/>
              <a:gd name="connsiteX47" fmla="*/ 880280 w 880280"/>
              <a:gd name="connsiteY47" fmla="*/ 709684 h 73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80280" h="730156">
                <a:moveTo>
                  <a:pt x="0" y="730156"/>
                </a:moveTo>
                <a:cubicBezTo>
                  <a:pt x="4549" y="718783"/>
                  <a:pt x="10127" y="707769"/>
                  <a:pt x="13647" y="696036"/>
                </a:cubicBezTo>
                <a:cubicBezTo>
                  <a:pt x="16980" y="684927"/>
                  <a:pt x="15672" y="672476"/>
                  <a:pt x="20471" y="661917"/>
                </a:cubicBezTo>
                <a:cubicBezTo>
                  <a:pt x="37779" y="623841"/>
                  <a:pt x="41387" y="625226"/>
                  <a:pt x="68238" y="607326"/>
                </a:cubicBezTo>
                <a:cubicBezTo>
                  <a:pt x="70513" y="595953"/>
                  <a:pt x="71394" y="584209"/>
                  <a:pt x="75062" y="573206"/>
                </a:cubicBezTo>
                <a:cubicBezTo>
                  <a:pt x="78279" y="563556"/>
                  <a:pt x="84932" y="555356"/>
                  <a:pt x="88710" y="545911"/>
                </a:cubicBezTo>
                <a:cubicBezTo>
                  <a:pt x="94053" y="532554"/>
                  <a:pt x="97809" y="518615"/>
                  <a:pt x="102358" y="504967"/>
                </a:cubicBezTo>
                <a:lnTo>
                  <a:pt x="116006" y="464024"/>
                </a:lnTo>
                <a:cubicBezTo>
                  <a:pt x="118280" y="457200"/>
                  <a:pt x="118839" y="449538"/>
                  <a:pt x="122829" y="443553"/>
                </a:cubicBezTo>
                <a:lnTo>
                  <a:pt x="150125" y="402609"/>
                </a:lnTo>
                <a:cubicBezTo>
                  <a:pt x="154674" y="395785"/>
                  <a:pt x="160105" y="389473"/>
                  <a:pt x="163773" y="382138"/>
                </a:cubicBezTo>
                <a:cubicBezTo>
                  <a:pt x="205010" y="299665"/>
                  <a:pt x="152493" y="401877"/>
                  <a:pt x="191068" y="334370"/>
                </a:cubicBezTo>
                <a:cubicBezTo>
                  <a:pt x="196115" y="325538"/>
                  <a:pt x="199669" y="315907"/>
                  <a:pt x="204716" y="307075"/>
                </a:cubicBezTo>
                <a:cubicBezTo>
                  <a:pt x="208785" y="299954"/>
                  <a:pt x="215033" y="294098"/>
                  <a:pt x="218364" y="286603"/>
                </a:cubicBezTo>
                <a:cubicBezTo>
                  <a:pt x="224207" y="273457"/>
                  <a:pt x="227463" y="259308"/>
                  <a:pt x="232012" y="245660"/>
                </a:cubicBezTo>
                <a:cubicBezTo>
                  <a:pt x="234287" y="238836"/>
                  <a:pt x="234845" y="231173"/>
                  <a:pt x="238835" y="225188"/>
                </a:cubicBezTo>
                <a:lnTo>
                  <a:pt x="252483" y="204717"/>
                </a:lnTo>
                <a:cubicBezTo>
                  <a:pt x="254758" y="197893"/>
                  <a:pt x="255738" y="190490"/>
                  <a:pt x="259307" y="184245"/>
                </a:cubicBezTo>
                <a:cubicBezTo>
                  <a:pt x="264950" y="174370"/>
                  <a:pt x="275160" y="167343"/>
                  <a:pt x="279779" y="156950"/>
                </a:cubicBezTo>
                <a:cubicBezTo>
                  <a:pt x="284490" y="146351"/>
                  <a:pt x="280376" y="132615"/>
                  <a:pt x="286603" y="122830"/>
                </a:cubicBezTo>
                <a:cubicBezTo>
                  <a:pt x="303824" y="95769"/>
                  <a:pt x="324031" y="84230"/>
                  <a:pt x="348018" y="68239"/>
                </a:cubicBezTo>
                <a:cubicBezTo>
                  <a:pt x="352567" y="61415"/>
                  <a:pt x="355866" y="53566"/>
                  <a:pt x="361665" y="47767"/>
                </a:cubicBezTo>
                <a:cubicBezTo>
                  <a:pt x="372180" y="37252"/>
                  <a:pt x="388339" y="30467"/>
                  <a:pt x="402609" y="27296"/>
                </a:cubicBezTo>
                <a:cubicBezTo>
                  <a:pt x="416115" y="24295"/>
                  <a:pt x="430129" y="23828"/>
                  <a:pt x="443552" y="20472"/>
                </a:cubicBezTo>
                <a:cubicBezTo>
                  <a:pt x="457508" y="16983"/>
                  <a:pt x="470847" y="11373"/>
                  <a:pt x="484495" y="6824"/>
                </a:cubicBezTo>
                <a:lnTo>
                  <a:pt x="504967" y="0"/>
                </a:lnTo>
                <a:cubicBezTo>
                  <a:pt x="514065" y="2275"/>
                  <a:pt x="523279" y="4129"/>
                  <a:pt x="532262" y="6824"/>
                </a:cubicBezTo>
                <a:cubicBezTo>
                  <a:pt x="546042" y="10958"/>
                  <a:pt x="573206" y="20472"/>
                  <a:pt x="573206" y="20472"/>
                </a:cubicBezTo>
                <a:cubicBezTo>
                  <a:pt x="580030" y="25021"/>
                  <a:pt x="588277" y="27948"/>
                  <a:pt x="593677" y="34120"/>
                </a:cubicBezTo>
                <a:cubicBezTo>
                  <a:pt x="604478" y="46464"/>
                  <a:pt x="605412" y="69876"/>
                  <a:pt x="620973" y="75063"/>
                </a:cubicBezTo>
                <a:lnTo>
                  <a:pt x="641444" y="81887"/>
                </a:lnTo>
                <a:cubicBezTo>
                  <a:pt x="656534" y="96977"/>
                  <a:pt x="666064" y="103831"/>
                  <a:pt x="675564" y="122830"/>
                </a:cubicBezTo>
                <a:cubicBezTo>
                  <a:pt x="678781" y="129264"/>
                  <a:pt x="679171" y="136868"/>
                  <a:pt x="682388" y="143302"/>
                </a:cubicBezTo>
                <a:cubicBezTo>
                  <a:pt x="702325" y="183177"/>
                  <a:pt x="691424" y="144223"/>
                  <a:pt x="702859" y="184245"/>
                </a:cubicBezTo>
                <a:cubicBezTo>
                  <a:pt x="705436" y="193263"/>
                  <a:pt x="707648" y="202386"/>
                  <a:pt x="709683" y="211541"/>
                </a:cubicBezTo>
                <a:cubicBezTo>
                  <a:pt x="712199" y="222863"/>
                  <a:pt x="713455" y="234470"/>
                  <a:pt x="716507" y="245660"/>
                </a:cubicBezTo>
                <a:cubicBezTo>
                  <a:pt x="720292" y="259539"/>
                  <a:pt x="726666" y="272647"/>
                  <a:pt x="730155" y="286603"/>
                </a:cubicBezTo>
                <a:cubicBezTo>
                  <a:pt x="732430" y="295702"/>
                  <a:pt x="734402" y="304881"/>
                  <a:pt x="736979" y="313899"/>
                </a:cubicBezTo>
                <a:cubicBezTo>
                  <a:pt x="742112" y="331864"/>
                  <a:pt x="747528" y="345128"/>
                  <a:pt x="757450" y="361666"/>
                </a:cubicBezTo>
                <a:cubicBezTo>
                  <a:pt x="765889" y="375731"/>
                  <a:pt x="784746" y="402609"/>
                  <a:pt x="784746" y="402609"/>
                </a:cubicBezTo>
                <a:cubicBezTo>
                  <a:pt x="796940" y="439191"/>
                  <a:pt x="787415" y="407794"/>
                  <a:pt x="798394" y="457200"/>
                </a:cubicBezTo>
                <a:cubicBezTo>
                  <a:pt x="804106" y="482904"/>
                  <a:pt x="804443" y="482171"/>
                  <a:pt x="812041" y="504967"/>
                </a:cubicBezTo>
                <a:cubicBezTo>
                  <a:pt x="820900" y="566977"/>
                  <a:pt x="813778" y="537475"/>
                  <a:pt x="832513" y="593678"/>
                </a:cubicBezTo>
                <a:cubicBezTo>
                  <a:pt x="834788" y="600502"/>
                  <a:pt x="835347" y="608165"/>
                  <a:pt x="839337" y="614150"/>
                </a:cubicBezTo>
                <a:lnTo>
                  <a:pt x="852985" y="634621"/>
                </a:lnTo>
                <a:lnTo>
                  <a:pt x="866632" y="675565"/>
                </a:lnTo>
                <a:cubicBezTo>
                  <a:pt x="868907" y="682389"/>
                  <a:pt x="870239" y="689603"/>
                  <a:pt x="873456" y="696036"/>
                </a:cubicBezTo>
                <a:lnTo>
                  <a:pt x="880280" y="70968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394248" y="2667182"/>
            <a:ext cx="566391" cy="457200"/>
          </a:xfrm>
          <a:custGeom>
            <a:avLst/>
            <a:gdLst>
              <a:gd name="connsiteX0" fmla="*/ 0 w 566391"/>
              <a:gd name="connsiteY0" fmla="*/ 436728 h 457200"/>
              <a:gd name="connsiteX1" fmla="*/ 6824 w 566391"/>
              <a:gd name="connsiteY1" fmla="*/ 375313 h 457200"/>
              <a:gd name="connsiteX2" fmla="*/ 34120 w 566391"/>
              <a:gd name="connsiteY2" fmla="*/ 313898 h 457200"/>
              <a:gd name="connsiteX3" fmla="*/ 40943 w 566391"/>
              <a:gd name="connsiteY3" fmla="*/ 293427 h 457200"/>
              <a:gd name="connsiteX4" fmla="*/ 54591 w 566391"/>
              <a:gd name="connsiteY4" fmla="*/ 272955 h 457200"/>
              <a:gd name="connsiteX5" fmla="*/ 68239 w 566391"/>
              <a:gd name="connsiteY5" fmla="*/ 218364 h 457200"/>
              <a:gd name="connsiteX6" fmla="*/ 81887 w 566391"/>
              <a:gd name="connsiteY6" fmla="*/ 197892 h 457200"/>
              <a:gd name="connsiteX7" fmla="*/ 102358 w 566391"/>
              <a:gd name="connsiteY7" fmla="*/ 156949 h 457200"/>
              <a:gd name="connsiteX8" fmla="*/ 122830 w 566391"/>
              <a:gd name="connsiteY8" fmla="*/ 95534 h 457200"/>
              <a:gd name="connsiteX9" fmla="*/ 143302 w 566391"/>
              <a:gd name="connsiteY9" fmla="*/ 88710 h 457200"/>
              <a:gd name="connsiteX10" fmla="*/ 170597 w 566391"/>
              <a:gd name="connsiteY10" fmla="*/ 61415 h 457200"/>
              <a:gd name="connsiteX11" fmla="*/ 184245 w 566391"/>
              <a:gd name="connsiteY11" fmla="*/ 34119 h 457200"/>
              <a:gd name="connsiteX12" fmla="*/ 245660 w 566391"/>
              <a:gd name="connsiteY12" fmla="*/ 0 h 457200"/>
              <a:gd name="connsiteX13" fmla="*/ 307075 w 566391"/>
              <a:gd name="connsiteY13" fmla="*/ 6824 h 457200"/>
              <a:gd name="connsiteX14" fmla="*/ 388961 w 566391"/>
              <a:gd name="connsiteY14" fmla="*/ 75062 h 457200"/>
              <a:gd name="connsiteX15" fmla="*/ 402609 w 566391"/>
              <a:gd name="connsiteY15" fmla="*/ 95534 h 457200"/>
              <a:gd name="connsiteX16" fmla="*/ 423081 w 566391"/>
              <a:gd name="connsiteY16" fmla="*/ 109182 h 457200"/>
              <a:gd name="connsiteX17" fmla="*/ 457200 w 566391"/>
              <a:gd name="connsiteY17" fmla="*/ 150125 h 457200"/>
              <a:gd name="connsiteX18" fmla="*/ 470848 w 566391"/>
              <a:gd name="connsiteY18" fmla="*/ 170597 h 457200"/>
              <a:gd name="connsiteX19" fmla="*/ 484496 w 566391"/>
              <a:gd name="connsiteY19" fmla="*/ 218364 h 457200"/>
              <a:gd name="connsiteX20" fmla="*/ 498143 w 566391"/>
              <a:gd name="connsiteY20" fmla="*/ 238835 h 457200"/>
              <a:gd name="connsiteX21" fmla="*/ 511791 w 566391"/>
              <a:gd name="connsiteY21" fmla="*/ 279779 h 457200"/>
              <a:gd name="connsiteX22" fmla="*/ 545911 w 566391"/>
              <a:gd name="connsiteY22" fmla="*/ 382137 h 457200"/>
              <a:gd name="connsiteX23" fmla="*/ 559558 w 566391"/>
              <a:gd name="connsiteY23" fmla="*/ 423080 h 457200"/>
              <a:gd name="connsiteX24" fmla="*/ 566382 w 566391"/>
              <a:gd name="connsiteY24"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6391" h="457200">
                <a:moveTo>
                  <a:pt x="0" y="436728"/>
                </a:moveTo>
                <a:cubicBezTo>
                  <a:pt x="2275" y="416256"/>
                  <a:pt x="2508" y="395453"/>
                  <a:pt x="6824" y="375313"/>
                </a:cubicBezTo>
                <a:cubicBezTo>
                  <a:pt x="11359" y="354152"/>
                  <a:pt x="25700" y="333545"/>
                  <a:pt x="34120" y="313898"/>
                </a:cubicBezTo>
                <a:cubicBezTo>
                  <a:pt x="36953" y="307287"/>
                  <a:pt x="37726" y="299860"/>
                  <a:pt x="40943" y="293427"/>
                </a:cubicBezTo>
                <a:cubicBezTo>
                  <a:pt x="44611" y="286091"/>
                  <a:pt x="50923" y="280291"/>
                  <a:pt x="54591" y="272955"/>
                </a:cubicBezTo>
                <a:cubicBezTo>
                  <a:pt x="67219" y="247698"/>
                  <a:pt x="56559" y="249510"/>
                  <a:pt x="68239" y="218364"/>
                </a:cubicBezTo>
                <a:cubicBezTo>
                  <a:pt x="71119" y="210685"/>
                  <a:pt x="78219" y="205228"/>
                  <a:pt x="81887" y="197892"/>
                </a:cubicBezTo>
                <a:cubicBezTo>
                  <a:pt x="110144" y="141380"/>
                  <a:pt x="63241" y="215629"/>
                  <a:pt x="102358" y="156949"/>
                </a:cubicBezTo>
                <a:cubicBezTo>
                  <a:pt x="105808" y="139698"/>
                  <a:pt x="108704" y="109660"/>
                  <a:pt x="122830" y="95534"/>
                </a:cubicBezTo>
                <a:cubicBezTo>
                  <a:pt x="127916" y="90448"/>
                  <a:pt x="136478" y="90985"/>
                  <a:pt x="143302" y="88710"/>
                </a:cubicBezTo>
                <a:cubicBezTo>
                  <a:pt x="161500" y="34116"/>
                  <a:pt x="134203" y="97809"/>
                  <a:pt x="170597" y="61415"/>
                </a:cubicBezTo>
                <a:cubicBezTo>
                  <a:pt x="177790" y="54222"/>
                  <a:pt x="177052" y="41312"/>
                  <a:pt x="184245" y="34119"/>
                </a:cubicBezTo>
                <a:cubicBezTo>
                  <a:pt x="207708" y="10656"/>
                  <a:pt x="219918" y="8581"/>
                  <a:pt x="245660" y="0"/>
                </a:cubicBezTo>
                <a:cubicBezTo>
                  <a:pt x="266132" y="2275"/>
                  <a:pt x="287534" y="311"/>
                  <a:pt x="307075" y="6824"/>
                </a:cubicBezTo>
                <a:cubicBezTo>
                  <a:pt x="328655" y="14017"/>
                  <a:pt x="378101" y="58772"/>
                  <a:pt x="388961" y="75062"/>
                </a:cubicBezTo>
                <a:cubicBezTo>
                  <a:pt x="393510" y="81886"/>
                  <a:pt x="396810" y="89735"/>
                  <a:pt x="402609" y="95534"/>
                </a:cubicBezTo>
                <a:cubicBezTo>
                  <a:pt x="408408" y="101333"/>
                  <a:pt x="416257" y="104633"/>
                  <a:pt x="423081" y="109182"/>
                </a:cubicBezTo>
                <a:cubicBezTo>
                  <a:pt x="456970" y="160013"/>
                  <a:pt x="413412" y="97577"/>
                  <a:pt x="457200" y="150125"/>
                </a:cubicBezTo>
                <a:cubicBezTo>
                  <a:pt x="462450" y="156426"/>
                  <a:pt x="466299" y="163773"/>
                  <a:pt x="470848" y="170597"/>
                </a:cubicBezTo>
                <a:cubicBezTo>
                  <a:pt x="473034" y="179342"/>
                  <a:pt x="479601" y="208575"/>
                  <a:pt x="484496" y="218364"/>
                </a:cubicBezTo>
                <a:cubicBezTo>
                  <a:pt x="488164" y="225699"/>
                  <a:pt x="494812" y="231341"/>
                  <a:pt x="498143" y="238835"/>
                </a:cubicBezTo>
                <a:cubicBezTo>
                  <a:pt x="503986" y="251981"/>
                  <a:pt x="507242" y="266131"/>
                  <a:pt x="511791" y="279779"/>
                </a:cubicBezTo>
                <a:lnTo>
                  <a:pt x="545911" y="382137"/>
                </a:lnTo>
                <a:cubicBezTo>
                  <a:pt x="545914" y="382147"/>
                  <a:pt x="559555" y="423069"/>
                  <a:pt x="559558" y="423080"/>
                </a:cubicBezTo>
                <a:cubicBezTo>
                  <a:pt x="566934" y="452583"/>
                  <a:pt x="566382" y="440997"/>
                  <a:pt x="566382" y="45720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41"/>
          <p:cNvSpPr/>
          <p:nvPr/>
        </p:nvSpPr>
        <p:spPr>
          <a:xfrm>
            <a:off x="4592141" y="2953785"/>
            <a:ext cx="197892" cy="163773"/>
          </a:xfrm>
          <a:custGeom>
            <a:avLst/>
            <a:gdLst>
              <a:gd name="connsiteX0" fmla="*/ 0 w 197892"/>
              <a:gd name="connsiteY0" fmla="*/ 150125 h 163773"/>
              <a:gd name="connsiteX1" fmla="*/ 13647 w 197892"/>
              <a:gd name="connsiteY1" fmla="*/ 95534 h 163773"/>
              <a:gd name="connsiteX2" fmla="*/ 27295 w 197892"/>
              <a:gd name="connsiteY2" fmla="*/ 75062 h 163773"/>
              <a:gd name="connsiteX3" fmla="*/ 47767 w 197892"/>
              <a:gd name="connsiteY3" fmla="*/ 34119 h 163773"/>
              <a:gd name="connsiteX4" fmla="*/ 109182 w 197892"/>
              <a:gd name="connsiteY4" fmla="*/ 0 h 163773"/>
              <a:gd name="connsiteX5" fmla="*/ 156949 w 197892"/>
              <a:gd name="connsiteY5" fmla="*/ 47767 h 163773"/>
              <a:gd name="connsiteX6" fmla="*/ 170597 w 197892"/>
              <a:gd name="connsiteY6" fmla="*/ 68238 h 163773"/>
              <a:gd name="connsiteX7" fmla="*/ 184244 w 197892"/>
              <a:gd name="connsiteY7" fmla="*/ 109182 h 163773"/>
              <a:gd name="connsiteX8" fmla="*/ 191068 w 197892"/>
              <a:gd name="connsiteY8" fmla="*/ 129653 h 163773"/>
              <a:gd name="connsiteX9" fmla="*/ 197892 w 197892"/>
              <a:gd name="connsiteY9" fmla="*/ 163773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92" h="163773">
                <a:moveTo>
                  <a:pt x="0" y="150125"/>
                </a:moveTo>
                <a:cubicBezTo>
                  <a:pt x="2594" y="137155"/>
                  <a:pt x="6655" y="109519"/>
                  <a:pt x="13647" y="95534"/>
                </a:cubicBezTo>
                <a:cubicBezTo>
                  <a:pt x="17315" y="88198"/>
                  <a:pt x="23627" y="82398"/>
                  <a:pt x="27295" y="75062"/>
                </a:cubicBezTo>
                <a:cubicBezTo>
                  <a:pt x="36489" y="56674"/>
                  <a:pt x="30384" y="49329"/>
                  <a:pt x="47767" y="34119"/>
                </a:cubicBezTo>
                <a:cubicBezTo>
                  <a:pt x="76645" y="8851"/>
                  <a:pt x="81065" y="9372"/>
                  <a:pt x="109182" y="0"/>
                </a:cubicBezTo>
                <a:cubicBezTo>
                  <a:pt x="145214" y="12011"/>
                  <a:pt x="125663" y="839"/>
                  <a:pt x="156949" y="47767"/>
                </a:cubicBezTo>
                <a:lnTo>
                  <a:pt x="170597" y="68238"/>
                </a:lnTo>
                <a:lnTo>
                  <a:pt x="184244" y="109182"/>
                </a:lnTo>
                <a:cubicBezTo>
                  <a:pt x="186519" y="116006"/>
                  <a:pt x="189657" y="122600"/>
                  <a:pt x="191068" y="129653"/>
                </a:cubicBezTo>
                <a:lnTo>
                  <a:pt x="197892" y="16377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375773" y="1622087"/>
            <a:ext cx="264137" cy="369332"/>
          </a:xfrm>
          <a:prstGeom prst="rect">
            <a:avLst/>
          </a:prstGeom>
          <a:noFill/>
        </p:spPr>
        <p:txBody>
          <a:bodyPr wrap="square" rtlCol="0">
            <a:spAutoFit/>
          </a:bodyPr>
          <a:lstStyle/>
          <a:p>
            <a:r>
              <a:rPr lang="en-AU" dirty="0"/>
              <a:t>L</a:t>
            </a:r>
          </a:p>
        </p:txBody>
      </p:sp>
      <p:sp>
        <p:nvSpPr>
          <p:cNvPr id="45" name="Freeform 44"/>
          <p:cNvSpPr/>
          <p:nvPr/>
        </p:nvSpPr>
        <p:spPr>
          <a:xfrm>
            <a:off x="3848338" y="1124985"/>
            <a:ext cx="423080" cy="1978925"/>
          </a:xfrm>
          <a:custGeom>
            <a:avLst/>
            <a:gdLst>
              <a:gd name="connsiteX0" fmla="*/ 354842 w 423080"/>
              <a:gd name="connsiteY0" fmla="*/ 0 h 1978925"/>
              <a:gd name="connsiteX1" fmla="*/ 327546 w 423080"/>
              <a:gd name="connsiteY1" fmla="*/ 40943 h 1978925"/>
              <a:gd name="connsiteX2" fmla="*/ 307074 w 423080"/>
              <a:gd name="connsiteY2" fmla="*/ 54591 h 1978925"/>
              <a:gd name="connsiteX3" fmla="*/ 293427 w 423080"/>
              <a:gd name="connsiteY3" fmla="*/ 95534 h 1978925"/>
              <a:gd name="connsiteX4" fmla="*/ 259307 w 423080"/>
              <a:gd name="connsiteY4" fmla="*/ 136477 h 1978925"/>
              <a:gd name="connsiteX5" fmla="*/ 218364 w 423080"/>
              <a:gd name="connsiteY5" fmla="*/ 170597 h 1978925"/>
              <a:gd name="connsiteX6" fmla="*/ 184245 w 423080"/>
              <a:gd name="connsiteY6" fmla="*/ 225188 h 1978925"/>
              <a:gd name="connsiteX7" fmla="*/ 170597 w 423080"/>
              <a:gd name="connsiteY7" fmla="*/ 266131 h 1978925"/>
              <a:gd name="connsiteX8" fmla="*/ 163773 w 423080"/>
              <a:gd name="connsiteY8" fmla="*/ 286603 h 1978925"/>
              <a:gd name="connsiteX9" fmla="*/ 156949 w 423080"/>
              <a:gd name="connsiteY9" fmla="*/ 307074 h 1978925"/>
              <a:gd name="connsiteX10" fmla="*/ 143301 w 423080"/>
              <a:gd name="connsiteY10" fmla="*/ 361665 h 1978925"/>
              <a:gd name="connsiteX11" fmla="*/ 129653 w 423080"/>
              <a:gd name="connsiteY11" fmla="*/ 402609 h 1978925"/>
              <a:gd name="connsiteX12" fmla="*/ 109182 w 423080"/>
              <a:gd name="connsiteY12" fmla="*/ 470847 h 1978925"/>
              <a:gd name="connsiteX13" fmla="*/ 95534 w 423080"/>
              <a:gd name="connsiteY13" fmla="*/ 491319 h 1978925"/>
              <a:gd name="connsiteX14" fmla="*/ 88710 w 423080"/>
              <a:gd name="connsiteY14" fmla="*/ 518615 h 1978925"/>
              <a:gd name="connsiteX15" fmla="*/ 75062 w 423080"/>
              <a:gd name="connsiteY15" fmla="*/ 559558 h 1978925"/>
              <a:gd name="connsiteX16" fmla="*/ 68239 w 423080"/>
              <a:gd name="connsiteY16" fmla="*/ 593677 h 1978925"/>
              <a:gd name="connsiteX17" fmla="*/ 61415 w 423080"/>
              <a:gd name="connsiteY17" fmla="*/ 641444 h 1978925"/>
              <a:gd name="connsiteX18" fmla="*/ 54591 w 423080"/>
              <a:gd name="connsiteY18" fmla="*/ 661916 h 1978925"/>
              <a:gd name="connsiteX19" fmla="*/ 68239 w 423080"/>
              <a:gd name="connsiteY19" fmla="*/ 743803 h 1978925"/>
              <a:gd name="connsiteX20" fmla="*/ 81886 w 423080"/>
              <a:gd name="connsiteY20" fmla="*/ 784746 h 1978925"/>
              <a:gd name="connsiteX21" fmla="*/ 95534 w 423080"/>
              <a:gd name="connsiteY21" fmla="*/ 805218 h 1978925"/>
              <a:gd name="connsiteX22" fmla="*/ 109182 w 423080"/>
              <a:gd name="connsiteY22" fmla="*/ 846161 h 1978925"/>
              <a:gd name="connsiteX23" fmla="*/ 143301 w 423080"/>
              <a:gd name="connsiteY23" fmla="*/ 880280 h 1978925"/>
              <a:gd name="connsiteX24" fmla="*/ 156949 w 423080"/>
              <a:gd name="connsiteY24" fmla="*/ 900752 h 1978925"/>
              <a:gd name="connsiteX25" fmla="*/ 184245 w 423080"/>
              <a:gd name="connsiteY25" fmla="*/ 921224 h 1978925"/>
              <a:gd name="connsiteX26" fmla="*/ 218364 w 423080"/>
              <a:gd name="connsiteY26" fmla="*/ 955343 h 1978925"/>
              <a:gd name="connsiteX27" fmla="*/ 259307 w 423080"/>
              <a:gd name="connsiteY27" fmla="*/ 968991 h 1978925"/>
              <a:gd name="connsiteX28" fmla="*/ 279779 w 423080"/>
              <a:gd name="connsiteY28" fmla="*/ 989462 h 1978925"/>
              <a:gd name="connsiteX29" fmla="*/ 293427 w 423080"/>
              <a:gd name="connsiteY29" fmla="*/ 1009934 h 1978925"/>
              <a:gd name="connsiteX30" fmla="*/ 313898 w 423080"/>
              <a:gd name="connsiteY30" fmla="*/ 1016758 h 1978925"/>
              <a:gd name="connsiteX31" fmla="*/ 354842 w 423080"/>
              <a:gd name="connsiteY31" fmla="*/ 1044053 h 1978925"/>
              <a:gd name="connsiteX32" fmla="*/ 375313 w 423080"/>
              <a:gd name="connsiteY32" fmla="*/ 1057701 h 1978925"/>
              <a:gd name="connsiteX33" fmla="*/ 382137 w 423080"/>
              <a:gd name="connsiteY33" fmla="*/ 1078173 h 1978925"/>
              <a:gd name="connsiteX34" fmla="*/ 402609 w 423080"/>
              <a:gd name="connsiteY34" fmla="*/ 1119116 h 1978925"/>
              <a:gd name="connsiteX35" fmla="*/ 409433 w 423080"/>
              <a:gd name="connsiteY35" fmla="*/ 1166883 h 1978925"/>
              <a:gd name="connsiteX36" fmla="*/ 416256 w 423080"/>
              <a:gd name="connsiteY36" fmla="*/ 1187355 h 1978925"/>
              <a:gd name="connsiteX37" fmla="*/ 423080 w 423080"/>
              <a:gd name="connsiteY37" fmla="*/ 1241946 h 1978925"/>
              <a:gd name="connsiteX38" fmla="*/ 409433 w 423080"/>
              <a:gd name="connsiteY38" fmla="*/ 1323832 h 1978925"/>
              <a:gd name="connsiteX39" fmla="*/ 402609 w 423080"/>
              <a:gd name="connsiteY39" fmla="*/ 1351128 h 1978925"/>
              <a:gd name="connsiteX40" fmla="*/ 395785 w 423080"/>
              <a:gd name="connsiteY40" fmla="*/ 1385247 h 1978925"/>
              <a:gd name="connsiteX41" fmla="*/ 388961 w 423080"/>
              <a:gd name="connsiteY41" fmla="*/ 1412543 h 1978925"/>
              <a:gd name="connsiteX42" fmla="*/ 382137 w 423080"/>
              <a:gd name="connsiteY42" fmla="*/ 1460310 h 1978925"/>
              <a:gd name="connsiteX43" fmla="*/ 354842 w 423080"/>
              <a:gd name="connsiteY43" fmla="*/ 1501253 h 1978925"/>
              <a:gd name="connsiteX44" fmla="*/ 313898 w 423080"/>
              <a:gd name="connsiteY44" fmla="*/ 1596788 h 1978925"/>
              <a:gd name="connsiteX45" fmla="*/ 300250 w 423080"/>
              <a:gd name="connsiteY45" fmla="*/ 1617259 h 1978925"/>
              <a:gd name="connsiteX46" fmla="*/ 279779 w 423080"/>
              <a:gd name="connsiteY46" fmla="*/ 1637731 h 1978925"/>
              <a:gd name="connsiteX47" fmla="*/ 266131 w 423080"/>
              <a:gd name="connsiteY47" fmla="*/ 1685498 h 1978925"/>
              <a:gd name="connsiteX48" fmla="*/ 245659 w 423080"/>
              <a:gd name="connsiteY48" fmla="*/ 1699146 h 1978925"/>
              <a:gd name="connsiteX49" fmla="*/ 232012 w 423080"/>
              <a:gd name="connsiteY49" fmla="*/ 1719618 h 1978925"/>
              <a:gd name="connsiteX50" fmla="*/ 184245 w 423080"/>
              <a:gd name="connsiteY50" fmla="*/ 1781032 h 1978925"/>
              <a:gd name="connsiteX51" fmla="*/ 163773 w 423080"/>
              <a:gd name="connsiteY51" fmla="*/ 1821976 h 1978925"/>
              <a:gd name="connsiteX52" fmla="*/ 143301 w 423080"/>
              <a:gd name="connsiteY52" fmla="*/ 1835624 h 1978925"/>
              <a:gd name="connsiteX53" fmla="*/ 136477 w 423080"/>
              <a:gd name="connsiteY53" fmla="*/ 1856095 h 1978925"/>
              <a:gd name="connsiteX54" fmla="*/ 129653 w 423080"/>
              <a:gd name="connsiteY54" fmla="*/ 1883391 h 1978925"/>
              <a:gd name="connsiteX55" fmla="*/ 116006 w 423080"/>
              <a:gd name="connsiteY55" fmla="*/ 1903862 h 1978925"/>
              <a:gd name="connsiteX56" fmla="*/ 95534 w 423080"/>
              <a:gd name="connsiteY56" fmla="*/ 1924334 h 1978925"/>
              <a:gd name="connsiteX57" fmla="*/ 54591 w 423080"/>
              <a:gd name="connsiteY57" fmla="*/ 1937982 h 1978925"/>
              <a:gd name="connsiteX58" fmla="*/ 34119 w 423080"/>
              <a:gd name="connsiteY58" fmla="*/ 1944806 h 1978925"/>
              <a:gd name="connsiteX59" fmla="*/ 20471 w 423080"/>
              <a:gd name="connsiteY59" fmla="*/ 1965277 h 1978925"/>
              <a:gd name="connsiteX60" fmla="*/ 0 w 423080"/>
              <a:gd name="connsiteY60" fmla="*/ 1978925 h 19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3080" h="1978925">
                <a:moveTo>
                  <a:pt x="354842" y="0"/>
                </a:moveTo>
                <a:cubicBezTo>
                  <a:pt x="345743" y="13648"/>
                  <a:pt x="338347" y="28599"/>
                  <a:pt x="327546" y="40943"/>
                </a:cubicBezTo>
                <a:cubicBezTo>
                  <a:pt x="322145" y="47115"/>
                  <a:pt x="311421" y="47636"/>
                  <a:pt x="307074" y="54591"/>
                </a:cubicBezTo>
                <a:cubicBezTo>
                  <a:pt x="299450" y="66790"/>
                  <a:pt x="303599" y="85362"/>
                  <a:pt x="293427" y="95534"/>
                </a:cubicBezTo>
                <a:cubicBezTo>
                  <a:pt x="233626" y="155335"/>
                  <a:pt x="306802" y="79483"/>
                  <a:pt x="259307" y="136477"/>
                </a:cubicBezTo>
                <a:cubicBezTo>
                  <a:pt x="203415" y="203548"/>
                  <a:pt x="272040" y="116922"/>
                  <a:pt x="218364" y="170597"/>
                </a:cubicBezTo>
                <a:cubicBezTo>
                  <a:pt x="204673" y="184288"/>
                  <a:pt x="191453" y="207166"/>
                  <a:pt x="184245" y="225188"/>
                </a:cubicBezTo>
                <a:cubicBezTo>
                  <a:pt x="178902" y="238545"/>
                  <a:pt x="175146" y="252483"/>
                  <a:pt x="170597" y="266131"/>
                </a:cubicBezTo>
                <a:lnTo>
                  <a:pt x="163773" y="286603"/>
                </a:lnTo>
                <a:cubicBezTo>
                  <a:pt x="161498" y="293427"/>
                  <a:pt x="158694" y="300096"/>
                  <a:pt x="156949" y="307074"/>
                </a:cubicBezTo>
                <a:cubicBezTo>
                  <a:pt x="152400" y="325271"/>
                  <a:pt x="149233" y="343870"/>
                  <a:pt x="143301" y="361665"/>
                </a:cubicBezTo>
                <a:cubicBezTo>
                  <a:pt x="138752" y="375313"/>
                  <a:pt x="133142" y="388652"/>
                  <a:pt x="129653" y="402609"/>
                </a:cubicBezTo>
                <a:cubicBezTo>
                  <a:pt x="125838" y="417870"/>
                  <a:pt x="115830" y="460875"/>
                  <a:pt x="109182" y="470847"/>
                </a:cubicBezTo>
                <a:lnTo>
                  <a:pt x="95534" y="491319"/>
                </a:lnTo>
                <a:cubicBezTo>
                  <a:pt x="93259" y="500418"/>
                  <a:pt x="91405" y="509632"/>
                  <a:pt x="88710" y="518615"/>
                </a:cubicBezTo>
                <a:cubicBezTo>
                  <a:pt x="84576" y="532394"/>
                  <a:pt x="77883" y="545451"/>
                  <a:pt x="75062" y="559558"/>
                </a:cubicBezTo>
                <a:cubicBezTo>
                  <a:pt x="72788" y="570931"/>
                  <a:pt x="70146" y="582237"/>
                  <a:pt x="68239" y="593677"/>
                </a:cubicBezTo>
                <a:cubicBezTo>
                  <a:pt x="65595" y="609542"/>
                  <a:pt x="64569" y="625672"/>
                  <a:pt x="61415" y="641444"/>
                </a:cubicBezTo>
                <a:cubicBezTo>
                  <a:pt x="60004" y="648497"/>
                  <a:pt x="56866" y="655092"/>
                  <a:pt x="54591" y="661916"/>
                </a:cubicBezTo>
                <a:cubicBezTo>
                  <a:pt x="57521" y="682422"/>
                  <a:pt x="62252" y="721850"/>
                  <a:pt x="68239" y="743803"/>
                </a:cubicBezTo>
                <a:cubicBezTo>
                  <a:pt x="72024" y="757682"/>
                  <a:pt x="73906" y="772776"/>
                  <a:pt x="81886" y="784746"/>
                </a:cubicBezTo>
                <a:cubicBezTo>
                  <a:pt x="86435" y="791570"/>
                  <a:pt x="92203" y="797723"/>
                  <a:pt x="95534" y="805218"/>
                </a:cubicBezTo>
                <a:cubicBezTo>
                  <a:pt x="101377" y="818364"/>
                  <a:pt x="99010" y="835989"/>
                  <a:pt x="109182" y="846161"/>
                </a:cubicBezTo>
                <a:cubicBezTo>
                  <a:pt x="120555" y="857534"/>
                  <a:pt x="132710" y="868176"/>
                  <a:pt x="143301" y="880280"/>
                </a:cubicBezTo>
                <a:cubicBezTo>
                  <a:pt x="148702" y="886452"/>
                  <a:pt x="151150" y="894953"/>
                  <a:pt x="156949" y="900752"/>
                </a:cubicBezTo>
                <a:cubicBezTo>
                  <a:pt x="164991" y="908794"/>
                  <a:pt x="175146" y="914400"/>
                  <a:pt x="184245" y="921224"/>
                </a:cubicBezTo>
                <a:cubicBezTo>
                  <a:pt x="196695" y="939900"/>
                  <a:pt x="196814" y="945765"/>
                  <a:pt x="218364" y="955343"/>
                </a:cubicBezTo>
                <a:cubicBezTo>
                  <a:pt x="231510" y="961186"/>
                  <a:pt x="259307" y="968991"/>
                  <a:pt x="259307" y="968991"/>
                </a:cubicBezTo>
                <a:cubicBezTo>
                  <a:pt x="266131" y="975815"/>
                  <a:pt x="273601" y="982048"/>
                  <a:pt x="279779" y="989462"/>
                </a:cubicBezTo>
                <a:cubicBezTo>
                  <a:pt x="285030" y="995762"/>
                  <a:pt x="287023" y="1004811"/>
                  <a:pt x="293427" y="1009934"/>
                </a:cubicBezTo>
                <a:cubicBezTo>
                  <a:pt x="299044" y="1014427"/>
                  <a:pt x="307610" y="1013265"/>
                  <a:pt x="313898" y="1016758"/>
                </a:cubicBezTo>
                <a:cubicBezTo>
                  <a:pt x="328237" y="1024724"/>
                  <a:pt x="341194" y="1034954"/>
                  <a:pt x="354842" y="1044053"/>
                </a:cubicBezTo>
                <a:lnTo>
                  <a:pt x="375313" y="1057701"/>
                </a:lnTo>
                <a:cubicBezTo>
                  <a:pt x="377588" y="1064525"/>
                  <a:pt x="378920" y="1071739"/>
                  <a:pt x="382137" y="1078173"/>
                </a:cubicBezTo>
                <a:cubicBezTo>
                  <a:pt x="408594" y="1131086"/>
                  <a:pt x="385456" y="1067658"/>
                  <a:pt x="402609" y="1119116"/>
                </a:cubicBezTo>
                <a:cubicBezTo>
                  <a:pt x="404884" y="1135038"/>
                  <a:pt x="406279" y="1151111"/>
                  <a:pt x="409433" y="1166883"/>
                </a:cubicBezTo>
                <a:cubicBezTo>
                  <a:pt x="410844" y="1173936"/>
                  <a:pt x="414969" y="1180278"/>
                  <a:pt x="416256" y="1187355"/>
                </a:cubicBezTo>
                <a:cubicBezTo>
                  <a:pt x="419536" y="1205398"/>
                  <a:pt x="420805" y="1223749"/>
                  <a:pt x="423080" y="1241946"/>
                </a:cubicBezTo>
                <a:cubicBezTo>
                  <a:pt x="417385" y="1281809"/>
                  <a:pt x="417413" y="1287920"/>
                  <a:pt x="409433" y="1323832"/>
                </a:cubicBezTo>
                <a:cubicBezTo>
                  <a:pt x="407399" y="1332987"/>
                  <a:pt x="404644" y="1341973"/>
                  <a:pt x="402609" y="1351128"/>
                </a:cubicBezTo>
                <a:cubicBezTo>
                  <a:pt x="400093" y="1362450"/>
                  <a:pt x="398301" y="1373925"/>
                  <a:pt x="395785" y="1385247"/>
                </a:cubicBezTo>
                <a:cubicBezTo>
                  <a:pt x="393750" y="1394402"/>
                  <a:pt x="390639" y="1403316"/>
                  <a:pt x="388961" y="1412543"/>
                </a:cubicBezTo>
                <a:cubicBezTo>
                  <a:pt x="386084" y="1428368"/>
                  <a:pt x="387911" y="1445298"/>
                  <a:pt x="382137" y="1460310"/>
                </a:cubicBezTo>
                <a:cubicBezTo>
                  <a:pt x="376249" y="1475619"/>
                  <a:pt x="360934" y="1486024"/>
                  <a:pt x="354842" y="1501253"/>
                </a:cubicBezTo>
                <a:cubicBezTo>
                  <a:pt x="343522" y="1529552"/>
                  <a:pt x="330300" y="1568086"/>
                  <a:pt x="313898" y="1596788"/>
                </a:cubicBezTo>
                <a:cubicBezTo>
                  <a:pt x="309829" y="1603909"/>
                  <a:pt x="305500" y="1610959"/>
                  <a:pt x="300250" y="1617259"/>
                </a:cubicBezTo>
                <a:cubicBezTo>
                  <a:pt x="294072" y="1624673"/>
                  <a:pt x="286603" y="1630907"/>
                  <a:pt x="279779" y="1637731"/>
                </a:cubicBezTo>
                <a:cubicBezTo>
                  <a:pt x="279333" y="1639515"/>
                  <a:pt x="269691" y="1681048"/>
                  <a:pt x="266131" y="1685498"/>
                </a:cubicBezTo>
                <a:cubicBezTo>
                  <a:pt x="261008" y="1691902"/>
                  <a:pt x="252483" y="1694597"/>
                  <a:pt x="245659" y="1699146"/>
                </a:cubicBezTo>
                <a:cubicBezTo>
                  <a:pt x="241110" y="1705970"/>
                  <a:pt x="237262" y="1713318"/>
                  <a:pt x="232012" y="1719618"/>
                </a:cubicBezTo>
                <a:cubicBezTo>
                  <a:pt x="212384" y="1743172"/>
                  <a:pt x="195745" y="1746532"/>
                  <a:pt x="184245" y="1781032"/>
                </a:cubicBezTo>
                <a:cubicBezTo>
                  <a:pt x="178695" y="1797682"/>
                  <a:pt x="177002" y="1808747"/>
                  <a:pt x="163773" y="1821976"/>
                </a:cubicBezTo>
                <a:cubicBezTo>
                  <a:pt x="157974" y="1827775"/>
                  <a:pt x="150125" y="1831075"/>
                  <a:pt x="143301" y="1835624"/>
                </a:cubicBezTo>
                <a:cubicBezTo>
                  <a:pt x="141026" y="1842448"/>
                  <a:pt x="138453" y="1849179"/>
                  <a:pt x="136477" y="1856095"/>
                </a:cubicBezTo>
                <a:cubicBezTo>
                  <a:pt x="133900" y="1865113"/>
                  <a:pt x="133347" y="1874771"/>
                  <a:pt x="129653" y="1883391"/>
                </a:cubicBezTo>
                <a:cubicBezTo>
                  <a:pt x="126423" y="1890929"/>
                  <a:pt x="121256" y="1897562"/>
                  <a:pt x="116006" y="1903862"/>
                </a:cubicBezTo>
                <a:cubicBezTo>
                  <a:pt x="109828" y="1911276"/>
                  <a:pt x="103970" y="1919647"/>
                  <a:pt x="95534" y="1924334"/>
                </a:cubicBezTo>
                <a:cubicBezTo>
                  <a:pt x="82958" y="1931321"/>
                  <a:pt x="68239" y="1933433"/>
                  <a:pt x="54591" y="1937982"/>
                </a:cubicBezTo>
                <a:lnTo>
                  <a:pt x="34119" y="1944806"/>
                </a:lnTo>
                <a:cubicBezTo>
                  <a:pt x="29570" y="1951630"/>
                  <a:pt x="26270" y="1959478"/>
                  <a:pt x="20471" y="1965277"/>
                </a:cubicBezTo>
                <a:cubicBezTo>
                  <a:pt x="14672" y="1971076"/>
                  <a:pt x="0" y="1978925"/>
                  <a:pt x="0" y="197892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3855162" y="2244101"/>
            <a:ext cx="143301" cy="675564"/>
          </a:xfrm>
          <a:custGeom>
            <a:avLst/>
            <a:gdLst>
              <a:gd name="connsiteX0" fmla="*/ 6823 w 143301"/>
              <a:gd name="connsiteY0" fmla="*/ 0 h 675564"/>
              <a:gd name="connsiteX1" fmla="*/ 47767 w 143301"/>
              <a:gd name="connsiteY1" fmla="*/ 6824 h 675564"/>
              <a:gd name="connsiteX2" fmla="*/ 81886 w 143301"/>
              <a:gd name="connsiteY2" fmla="*/ 40943 h 675564"/>
              <a:gd name="connsiteX3" fmla="*/ 102358 w 143301"/>
              <a:gd name="connsiteY3" fmla="*/ 54591 h 675564"/>
              <a:gd name="connsiteX4" fmla="*/ 116006 w 143301"/>
              <a:gd name="connsiteY4" fmla="*/ 95534 h 675564"/>
              <a:gd name="connsiteX5" fmla="*/ 143301 w 143301"/>
              <a:gd name="connsiteY5" fmla="*/ 136478 h 675564"/>
              <a:gd name="connsiteX6" fmla="*/ 136477 w 143301"/>
              <a:gd name="connsiteY6" fmla="*/ 211540 h 675564"/>
              <a:gd name="connsiteX7" fmla="*/ 129653 w 143301"/>
              <a:gd name="connsiteY7" fmla="*/ 238836 h 675564"/>
              <a:gd name="connsiteX8" fmla="*/ 122829 w 143301"/>
              <a:gd name="connsiteY8" fmla="*/ 279779 h 675564"/>
              <a:gd name="connsiteX9" fmla="*/ 102358 w 143301"/>
              <a:gd name="connsiteY9" fmla="*/ 348018 h 675564"/>
              <a:gd name="connsiteX10" fmla="*/ 95534 w 143301"/>
              <a:gd name="connsiteY10" fmla="*/ 368490 h 675564"/>
              <a:gd name="connsiteX11" fmla="*/ 81886 w 143301"/>
              <a:gd name="connsiteY11" fmla="*/ 484496 h 675564"/>
              <a:gd name="connsiteX12" fmla="*/ 61415 w 143301"/>
              <a:gd name="connsiteY12" fmla="*/ 525439 h 675564"/>
              <a:gd name="connsiteX13" fmla="*/ 34119 w 143301"/>
              <a:gd name="connsiteY13" fmla="*/ 593678 h 675564"/>
              <a:gd name="connsiteX14" fmla="*/ 20471 w 143301"/>
              <a:gd name="connsiteY14" fmla="*/ 634621 h 675564"/>
              <a:gd name="connsiteX15" fmla="*/ 13647 w 143301"/>
              <a:gd name="connsiteY15" fmla="*/ 655093 h 675564"/>
              <a:gd name="connsiteX16" fmla="*/ 0 w 143301"/>
              <a:gd name="connsiteY16" fmla="*/ 675564 h 6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301" h="675564">
                <a:moveTo>
                  <a:pt x="6823" y="0"/>
                </a:moveTo>
                <a:cubicBezTo>
                  <a:pt x="20471" y="2275"/>
                  <a:pt x="34641" y="2449"/>
                  <a:pt x="47767" y="6824"/>
                </a:cubicBezTo>
                <a:cubicBezTo>
                  <a:pt x="75060" y="15922"/>
                  <a:pt x="63690" y="22748"/>
                  <a:pt x="81886" y="40943"/>
                </a:cubicBezTo>
                <a:cubicBezTo>
                  <a:pt x="87685" y="46742"/>
                  <a:pt x="95534" y="50042"/>
                  <a:pt x="102358" y="54591"/>
                </a:cubicBezTo>
                <a:cubicBezTo>
                  <a:pt x="106907" y="68239"/>
                  <a:pt x="108026" y="83564"/>
                  <a:pt x="116006" y="95534"/>
                </a:cubicBezTo>
                <a:lnTo>
                  <a:pt x="143301" y="136478"/>
                </a:lnTo>
                <a:cubicBezTo>
                  <a:pt x="141026" y="161499"/>
                  <a:pt x="139798" y="186637"/>
                  <a:pt x="136477" y="211540"/>
                </a:cubicBezTo>
                <a:cubicBezTo>
                  <a:pt x="135237" y="220836"/>
                  <a:pt x="131492" y="229639"/>
                  <a:pt x="129653" y="238836"/>
                </a:cubicBezTo>
                <a:cubicBezTo>
                  <a:pt x="126940" y="252403"/>
                  <a:pt x="125542" y="266212"/>
                  <a:pt x="122829" y="279779"/>
                </a:cubicBezTo>
                <a:cubicBezTo>
                  <a:pt x="117671" y="305572"/>
                  <a:pt x="111067" y="321891"/>
                  <a:pt x="102358" y="348018"/>
                </a:cubicBezTo>
                <a:lnTo>
                  <a:pt x="95534" y="368490"/>
                </a:lnTo>
                <a:cubicBezTo>
                  <a:pt x="91347" y="418731"/>
                  <a:pt x="92557" y="441813"/>
                  <a:pt x="81886" y="484496"/>
                </a:cubicBezTo>
                <a:cubicBezTo>
                  <a:pt x="74936" y="512294"/>
                  <a:pt x="76238" y="499499"/>
                  <a:pt x="61415" y="525439"/>
                </a:cubicBezTo>
                <a:cubicBezTo>
                  <a:pt x="45348" y="553557"/>
                  <a:pt x="45306" y="560117"/>
                  <a:pt x="34119" y="593678"/>
                </a:cubicBezTo>
                <a:lnTo>
                  <a:pt x="20471" y="634621"/>
                </a:lnTo>
                <a:cubicBezTo>
                  <a:pt x="18196" y="641445"/>
                  <a:pt x="17637" y="649108"/>
                  <a:pt x="13647" y="655093"/>
                </a:cubicBezTo>
                <a:lnTo>
                  <a:pt x="0" y="67556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4523975" y="1483587"/>
            <a:ext cx="481084" cy="215444"/>
          </a:xfrm>
          <a:prstGeom prst="rect">
            <a:avLst/>
          </a:prstGeom>
          <a:noFill/>
        </p:spPr>
        <p:txBody>
          <a:bodyPr wrap="square" rtlCol="0">
            <a:spAutoFit/>
          </a:bodyPr>
          <a:lstStyle/>
          <a:p>
            <a:r>
              <a:rPr lang="en-AU" sz="800" dirty="0">
                <a:latin typeface="Arial Narrow" panose="020B0606020202030204" pitchFamily="34" charset="0"/>
              </a:rPr>
              <a:t>1004</a:t>
            </a:r>
          </a:p>
        </p:txBody>
      </p:sp>
      <p:sp>
        <p:nvSpPr>
          <p:cNvPr id="49" name="TextBox 48"/>
          <p:cNvSpPr txBox="1"/>
          <p:nvPr/>
        </p:nvSpPr>
        <p:spPr>
          <a:xfrm>
            <a:off x="5856319" y="2098388"/>
            <a:ext cx="481084" cy="215444"/>
          </a:xfrm>
          <a:prstGeom prst="rect">
            <a:avLst/>
          </a:prstGeom>
          <a:noFill/>
        </p:spPr>
        <p:txBody>
          <a:bodyPr wrap="square" rtlCol="0">
            <a:spAutoFit/>
          </a:bodyPr>
          <a:lstStyle/>
          <a:p>
            <a:r>
              <a:rPr lang="en-AU" sz="800" dirty="0">
                <a:latin typeface="Arial Narrow" panose="020B0606020202030204" pitchFamily="34" charset="0"/>
              </a:rPr>
              <a:t>1016</a:t>
            </a:r>
          </a:p>
        </p:txBody>
      </p:sp>
      <p:sp>
        <p:nvSpPr>
          <p:cNvPr id="50" name="TextBox 49"/>
          <p:cNvSpPr txBox="1"/>
          <p:nvPr/>
        </p:nvSpPr>
        <p:spPr>
          <a:xfrm>
            <a:off x="4500027" y="2624725"/>
            <a:ext cx="481084" cy="215444"/>
          </a:xfrm>
          <a:prstGeom prst="rect">
            <a:avLst/>
          </a:prstGeom>
          <a:noFill/>
        </p:spPr>
        <p:txBody>
          <a:bodyPr wrap="square" rtlCol="0">
            <a:spAutoFit/>
          </a:bodyPr>
          <a:lstStyle/>
          <a:p>
            <a:r>
              <a:rPr lang="en-AU" sz="800" dirty="0">
                <a:latin typeface="Arial Narrow" panose="020B0606020202030204" pitchFamily="34" charset="0"/>
              </a:rPr>
              <a:t>996</a:t>
            </a:r>
          </a:p>
        </p:txBody>
      </p:sp>
      <p:sp>
        <p:nvSpPr>
          <p:cNvPr id="52" name="TextBox 51"/>
          <p:cNvSpPr txBox="1"/>
          <p:nvPr/>
        </p:nvSpPr>
        <p:spPr>
          <a:xfrm>
            <a:off x="5082903" y="1789335"/>
            <a:ext cx="481084" cy="215444"/>
          </a:xfrm>
          <a:prstGeom prst="rect">
            <a:avLst/>
          </a:prstGeom>
          <a:noFill/>
        </p:spPr>
        <p:txBody>
          <a:bodyPr wrap="square" rtlCol="0">
            <a:spAutoFit/>
          </a:bodyPr>
          <a:lstStyle/>
          <a:p>
            <a:r>
              <a:rPr lang="en-AU" sz="800" dirty="0">
                <a:latin typeface="Arial Narrow" panose="020B0606020202030204" pitchFamily="34" charset="0"/>
              </a:rPr>
              <a:t>1008</a:t>
            </a:r>
          </a:p>
        </p:txBody>
      </p:sp>
      <p:sp>
        <p:nvSpPr>
          <p:cNvPr id="48" name="Explosion 1 47"/>
          <p:cNvSpPr/>
          <p:nvPr/>
        </p:nvSpPr>
        <p:spPr>
          <a:xfrm>
            <a:off x="5629071" y="1375975"/>
            <a:ext cx="233898" cy="297699"/>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55" name="Explosion 1 54"/>
          <p:cNvSpPr/>
          <p:nvPr/>
        </p:nvSpPr>
        <p:spPr>
          <a:xfrm>
            <a:off x="5429430" y="2327151"/>
            <a:ext cx="251120" cy="307153"/>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a:t>
            </a:r>
          </a:p>
        </p:txBody>
      </p:sp>
      <p:sp>
        <p:nvSpPr>
          <p:cNvPr id="56" name="TextBox 55"/>
          <p:cNvSpPr txBox="1"/>
          <p:nvPr/>
        </p:nvSpPr>
        <p:spPr>
          <a:xfrm>
            <a:off x="5451949" y="2903307"/>
            <a:ext cx="481084" cy="215444"/>
          </a:xfrm>
          <a:prstGeom prst="rect">
            <a:avLst/>
          </a:prstGeom>
          <a:noFill/>
        </p:spPr>
        <p:txBody>
          <a:bodyPr wrap="square" rtlCol="0">
            <a:spAutoFit/>
          </a:bodyPr>
          <a:lstStyle/>
          <a:p>
            <a:r>
              <a:rPr lang="en-AU" sz="800" dirty="0">
                <a:latin typeface="Arial Narrow" panose="020B0606020202030204" pitchFamily="34" charset="0"/>
              </a:rPr>
              <a:t>1012</a:t>
            </a:r>
          </a:p>
        </p:txBody>
      </p:sp>
      <p:cxnSp>
        <p:nvCxnSpPr>
          <p:cNvPr id="58" name="Straight Connector 57"/>
          <p:cNvCxnSpPr/>
          <p:nvPr/>
        </p:nvCxnSpPr>
        <p:spPr>
          <a:xfrm>
            <a:off x="673486" y="8178774"/>
            <a:ext cx="26106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724309" y="8403292"/>
            <a:ext cx="519360" cy="215444"/>
          </a:xfrm>
          <a:prstGeom prst="rect">
            <a:avLst/>
          </a:prstGeom>
          <a:noFill/>
        </p:spPr>
        <p:txBody>
          <a:bodyPr wrap="square" rtlCol="0">
            <a:spAutoFit/>
          </a:bodyPr>
          <a:lstStyle/>
          <a:p>
            <a:r>
              <a:rPr lang="en-AU" sz="800" dirty="0">
                <a:latin typeface="Arial Narrow" panose="020B0606020202030204" pitchFamily="34" charset="0"/>
              </a:rPr>
              <a:t>Equator</a:t>
            </a:r>
          </a:p>
        </p:txBody>
      </p:sp>
      <p:cxnSp>
        <p:nvCxnSpPr>
          <p:cNvPr id="63" name="Straight Connector 62"/>
          <p:cNvCxnSpPr/>
          <p:nvPr/>
        </p:nvCxnSpPr>
        <p:spPr>
          <a:xfrm>
            <a:off x="692696" y="8172400"/>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86474"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4924"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556792"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24744" y="8176032"/>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09889" y="8178774"/>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60123" y="8178774"/>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845903" y="8260085"/>
            <a:ext cx="372819" cy="276999"/>
          </a:xfrm>
          <a:prstGeom prst="rect">
            <a:avLst/>
          </a:prstGeom>
          <a:noFill/>
        </p:spPr>
        <p:txBody>
          <a:bodyPr wrap="square" rtlCol="0">
            <a:spAutoFit/>
          </a:bodyPr>
          <a:lstStyle/>
          <a:p>
            <a:r>
              <a:rPr lang="en-AU" sz="1200" dirty="0">
                <a:latin typeface="Arial Narrow" panose="020B0606020202030204" pitchFamily="34" charset="0"/>
              </a:rPr>
              <a:t>0°</a:t>
            </a:r>
          </a:p>
        </p:txBody>
      </p:sp>
      <p:sp>
        <p:nvSpPr>
          <p:cNvPr id="72" name="TextBox 71"/>
          <p:cNvSpPr txBox="1"/>
          <p:nvPr/>
        </p:nvSpPr>
        <p:spPr>
          <a:xfrm>
            <a:off x="2202896" y="8255973"/>
            <a:ext cx="508388" cy="276999"/>
          </a:xfrm>
          <a:prstGeom prst="rect">
            <a:avLst/>
          </a:prstGeom>
          <a:noFill/>
        </p:spPr>
        <p:txBody>
          <a:bodyPr wrap="square" rtlCol="0">
            <a:spAutoFit/>
          </a:bodyPr>
          <a:lstStyle/>
          <a:p>
            <a:r>
              <a:rPr lang="en-AU" sz="1200" dirty="0">
                <a:latin typeface="Arial Narrow" panose="020B0606020202030204" pitchFamily="34" charset="0"/>
              </a:rPr>
              <a:t>30°S</a:t>
            </a:r>
          </a:p>
        </p:txBody>
      </p:sp>
      <p:sp>
        <p:nvSpPr>
          <p:cNvPr id="73" name="TextBox 72"/>
          <p:cNvSpPr txBox="1"/>
          <p:nvPr/>
        </p:nvSpPr>
        <p:spPr>
          <a:xfrm>
            <a:off x="2626669" y="8260178"/>
            <a:ext cx="493796" cy="276999"/>
          </a:xfrm>
          <a:prstGeom prst="rect">
            <a:avLst/>
          </a:prstGeom>
          <a:noFill/>
        </p:spPr>
        <p:txBody>
          <a:bodyPr wrap="square" rtlCol="0">
            <a:spAutoFit/>
          </a:bodyPr>
          <a:lstStyle/>
          <a:p>
            <a:r>
              <a:rPr lang="en-AU" sz="1200" dirty="0">
                <a:latin typeface="Arial Narrow" panose="020B0606020202030204" pitchFamily="34" charset="0"/>
              </a:rPr>
              <a:t>60°S</a:t>
            </a:r>
          </a:p>
        </p:txBody>
      </p:sp>
      <p:sp>
        <p:nvSpPr>
          <p:cNvPr id="74" name="TextBox 73"/>
          <p:cNvSpPr txBox="1"/>
          <p:nvPr/>
        </p:nvSpPr>
        <p:spPr>
          <a:xfrm>
            <a:off x="2989824" y="8262931"/>
            <a:ext cx="588548" cy="276999"/>
          </a:xfrm>
          <a:prstGeom prst="rect">
            <a:avLst/>
          </a:prstGeom>
          <a:noFill/>
        </p:spPr>
        <p:txBody>
          <a:bodyPr wrap="square" rtlCol="0">
            <a:spAutoFit/>
          </a:bodyPr>
          <a:lstStyle/>
          <a:p>
            <a:r>
              <a:rPr lang="en-AU" sz="1200" dirty="0">
                <a:latin typeface="Arial Narrow" panose="020B0606020202030204" pitchFamily="34" charset="0"/>
              </a:rPr>
              <a:t>90°S</a:t>
            </a:r>
          </a:p>
        </p:txBody>
      </p:sp>
      <p:sp>
        <p:nvSpPr>
          <p:cNvPr id="75" name="TextBox 74"/>
          <p:cNvSpPr txBox="1"/>
          <p:nvPr/>
        </p:nvSpPr>
        <p:spPr>
          <a:xfrm>
            <a:off x="1331206" y="8251457"/>
            <a:ext cx="508388" cy="276999"/>
          </a:xfrm>
          <a:prstGeom prst="rect">
            <a:avLst/>
          </a:prstGeom>
          <a:noFill/>
        </p:spPr>
        <p:txBody>
          <a:bodyPr wrap="square" rtlCol="0">
            <a:spAutoFit/>
          </a:bodyPr>
          <a:lstStyle/>
          <a:p>
            <a:r>
              <a:rPr lang="en-AU" sz="1200" dirty="0">
                <a:latin typeface="Arial Narrow" panose="020B0606020202030204" pitchFamily="34" charset="0"/>
              </a:rPr>
              <a:t>30°N</a:t>
            </a:r>
          </a:p>
        </p:txBody>
      </p:sp>
      <p:sp>
        <p:nvSpPr>
          <p:cNvPr id="77" name="TextBox 76"/>
          <p:cNvSpPr txBox="1"/>
          <p:nvPr/>
        </p:nvSpPr>
        <p:spPr>
          <a:xfrm>
            <a:off x="916921" y="8253716"/>
            <a:ext cx="493796" cy="276999"/>
          </a:xfrm>
          <a:prstGeom prst="rect">
            <a:avLst/>
          </a:prstGeom>
          <a:noFill/>
        </p:spPr>
        <p:txBody>
          <a:bodyPr wrap="square" rtlCol="0">
            <a:spAutoFit/>
          </a:bodyPr>
          <a:lstStyle/>
          <a:p>
            <a:r>
              <a:rPr lang="en-AU" sz="1200" dirty="0">
                <a:latin typeface="Arial Narrow" panose="020B0606020202030204" pitchFamily="34" charset="0"/>
              </a:rPr>
              <a:t>60°N</a:t>
            </a:r>
          </a:p>
        </p:txBody>
      </p:sp>
      <p:sp>
        <p:nvSpPr>
          <p:cNvPr id="78" name="TextBox 77"/>
          <p:cNvSpPr txBox="1"/>
          <p:nvPr/>
        </p:nvSpPr>
        <p:spPr>
          <a:xfrm>
            <a:off x="506416" y="8248992"/>
            <a:ext cx="588548" cy="276999"/>
          </a:xfrm>
          <a:prstGeom prst="rect">
            <a:avLst/>
          </a:prstGeom>
          <a:noFill/>
        </p:spPr>
        <p:txBody>
          <a:bodyPr wrap="square" rtlCol="0">
            <a:spAutoFit/>
          </a:bodyPr>
          <a:lstStyle/>
          <a:p>
            <a:r>
              <a:rPr lang="en-AU" sz="1200" dirty="0">
                <a:latin typeface="Arial Narrow" panose="020B0606020202030204" pitchFamily="34" charset="0"/>
              </a:rPr>
              <a:t>90°N</a:t>
            </a:r>
          </a:p>
        </p:txBody>
      </p:sp>
      <p:sp>
        <p:nvSpPr>
          <p:cNvPr id="79" name="TextBox 78"/>
          <p:cNvSpPr txBox="1"/>
          <p:nvPr/>
        </p:nvSpPr>
        <p:spPr>
          <a:xfrm>
            <a:off x="2964748" y="8403292"/>
            <a:ext cx="519360" cy="215444"/>
          </a:xfrm>
          <a:prstGeom prst="rect">
            <a:avLst/>
          </a:prstGeom>
          <a:noFill/>
        </p:spPr>
        <p:txBody>
          <a:bodyPr wrap="square" rtlCol="0">
            <a:spAutoFit/>
          </a:bodyPr>
          <a:lstStyle/>
          <a:p>
            <a:r>
              <a:rPr lang="en-AU" sz="800" dirty="0" err="1">
                <a:latin typeface="Arial Narrow" panose="020B0606020202030204" pitchFamily="34" charset="0"/>
              </a:rPr>
              <a:t>Sth</a:t>
            </a:r>
            <a:r>
              <a:rPr lang="en-AU" sz="800" dirty="0">
                <a:latin typeface="Arial Narrow" panose="020B0606020202030204" pitchFamily="34" charset="0"/>
              </a:rPr>
              <a:t> Pole</a:t>
            </a:r>
          </a:p>
        </p:txBody>
      </p:sp>
      <p:sp>
        <p:nvSpPr>
          <p:cNvPr id="80" name="TextBox 79"/>
          <p:cNvSpPr txBox="1"/>
          <p:nvPr/>
        </p:nvSpPr>
        <p:spPr>
          <a:xfrm>
            <a:off x="504702" y="8424242"/>
            <a:ext cx="519360" cy="215444"/>
          </a:xfrm>
          <a:prstGeom prst="rect">
            <a:avLst/>
          </a:prstGeom>
          <a:noFill/>
        </p:spPr>
        <p:txBody>
          <a:bodyPr wrap="square" rtlCol="0">
            <a:spAutoFit/>
          </a:bodyPr>
          <a:lstStyle/>
          <a:p>
            <a:r>
              <a:rPr lang="en-AU" sz="800" dirty="0">
                <a:latin typeface="Arial Narrow" panose="020B0606020202030204" pitchFamily="34" charset="0"/>
              </a:rPr>
              <a:t>Nth Pole</a:t>
            </a:r>
          </a:p>
        </p:txBody>
      </p:sp>
      <p:sp>
        <p:nvSpPr>
          <p:cNvPr id="81" name="Up Arrow 80"/>
          <p:cNvSpPr/>
          <p:nvPr/>
        </p:nvSpPr>
        <p:spPr>
          <a:xfrm>
            <a:off x="1852602" y="7121008"/>
            <a:ext cx="216043" cy="707378"/>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83" name="Up Arrow 82"/>
          <p:cNvSpPr/>
          <p:nvPr/>
        </p:nvSpPr>
        <p:spPr>
          <a:xfrm rot="10800000">
            <a:off x="2301868" y="7148462"/>
            <a:ext cx="216043" cy="688489"/>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85" name="Left Arrow 84"/>
          <p:cNvSpPr/>
          <p:nvPr/>
        </p:nvSpPr>
        <p:spPr>
          <a:xfrm>
            <a:off x="2004919" y="7871408"/>
            <a:ext cx="366897" cy="1714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86" name="Left Arrow 85"/>
          <p:cNvSpPr/>
          <p:nvPr/>
        </p:nvSpPr>
        <p:spPr>
          <a:xfrm rot="10800000">
            <a:off x="2016297" y="6917481"/>
            <a:ext cx="343592" cy="18296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2" name="Rounded Rectangle 91"/>
          <p:cNvSpPr/>
          <p:nvPr/>
        </p:nvSpPr>
        <p:spPr>
          <a:xfrm>
            <a:off x="2068645" y="7236296"/>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p:cNvSpPr txBox="1"/>
          <p:nvPr/>
        </p:nvSpPr>
        <p:spPr>
          <a:xfrm>
            <a:off x="2017516" y="7136620"/>
            <a:ext cx="307777" cy="720291"/>
          </a:xfrm>
          <a:prstGeom prst="rect">
            <a:avLst/>
          </a:prstGeom>
          <a:noFill/>
        </p:spPr>
        <p:txBody>
          <a:bodyPr vert="vert270" wrap="square" rtlCol="0">
            <a:spAutoFit/>
          </a:bodyPr>
          <a:lstStyle/>
          <a:p>
            <a:r>
              <a:rPr lang="en-AU" sz="800" b="1" dirty="0">
                <a:latin typeface="Arial Narrow" panose="020B0606020202030204" pitchFamily="34" charset="0"/>
              </a:rPr>
              <a:t>HADLEY CELL</a:t>
            </a:r>
          </a:p>
        </p:txBody>
      </p:sp>
      <p:sp>
        <p:nvSpPr>
          <p:cNvPr id="94" name="Left Arrow 93"/>
          <p:cNvSpPr/>
          <p:nvPr/>
        </p:nvSpPr>
        <p:spPr>
          <a:xfrm rot="10800000">
            <a:off x="2459006" y="7864470"/>
            <a:ext cx="348761" cy="172800"/>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5" name="Up Arrow 94"/>
          <p:cNvSpPr/>
          <p:nvPr/>
        </p:nvSpPr>
        <p:spPr>
          <a:xfrm>
            <a:off x="2749950" y="7111066"/>
            <a:ext cx="216043" cy="706115"/>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96" name="Left Arrow 95"/>
          <p:cNvSpPr/>
          <p:nvPr/>
        </p:nvSpPr>
        <p:spPr>
          <a:xfrm rot="11558589">
            <a:off x="2937788" y="6967115"/>
            <a:ext cx="321794" cy="19202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7" name="Left Arrow 96"/>
          <p:cNvSpPr/>
          <p:nvPr/>
        </p:nvSpPr>
        <p:spPr>
          <a:xfrm>
            <a:off x="2881204" y="7857883"/>
            <a:ext cx="307148" cy="1682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8" name="Left Arrow 97"/>
          <p:cNvSpPr/>
          <p:nvPr/>
        </p:nvSpPr>
        <p:spPr>
          <a:xfrm>
            <a:off x="1162190" y="7861926"/>
            <a:ext cx="323348" cy="186252"/>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9" name="Left Arrow 98"/>
          <p:cNvSpPr/>
          <p:nvPr/>
        </p:nvSpPr>
        <p:spPr>
          <a:xfrm>
            <a:off x="1611665" y="6909837"/>
            <a:ext cx="285949" cy="19564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00" name="Left Arrow 99"/>
          <p:cNvSpPr/>
          <p:nvPr/>
        </p:nvSpPr>
        <p:spPr>
          <a:xfrm rot="20427919">
            <a:off x="701583" y="6993616"/>
            <a:ext cx="307601" cy="17879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02" name="Rounded Rectangle 101"/>
          <p:cNvSpPr/>
          <p:nvPr/>
        </p:nvSpPr>
        <p:spPr>
          <a:xfrm>
            <a:off x="2534112" y="7243826"/>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10800000">
            <a:off x="3152454" y="7236296"/>
            <a:ext cx="216043" cy="682862"/>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03" name="Rounded Rectangle 102"/>
          <p:cNvSpPr/>
          <p:nvPr/>
        </p:nvSpPr>
        <p:spPr>
          <a:xfrm>
            <a:off x="2955808" y="7250222"/>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ounded Rectangle 103"/>
          <p:cNvSpPr/>
          <p:nvPr/>
        </p:nvSpPr>
        <p:spPr>
          <a:xfrm>
            <a:off x="1238667" y="7262273"/>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ounded Rectangle 104"/>
          <p:cNvSpPr/>
          <p:nvPr/>
        </p:nvSpPr>
        <p:spPr>
          <a:xfrm>
            <a:off x="1640586" y="7250221"/>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ounded Rectangle 105"/>
          <p:cNvSpPr/>
          <p:nvPr/>
        </p:nvSpPr>
        <p:spPr>
          <a:xfrm>
            <a:off x="807448" y="7257154"/>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TextBox 106"/>
          <p:cNvSpPr txBox="1"/>
          <p:nvPr/>
        </p:nvSpPr>
        <p:spPr>
          <a:xfrm>
            <a:off x="2494738" y="7152381"/>
            <a:ext cx="307777" cy="720291"/>
          </a:xfrm>
          <a:prstGeom prst="rect">
            <a:avLst/>
          </a:prstGeom>
          <a:noFill/>
        </p:spPr>
        <p:txBody>
          <a:bodyPr vert="vert270" wrap="square" rtlCol="0">
            <a:spAutoFit/>
          </a:bodyPr>
          <a:lstStyle/>
          <a:p>
            <a:r>
              <a:rPr lang="en-AU" sz="800" b="1" dirty="0">
                <a:latin typeface="Arial Narrow" panose="020B0606020202030204" pitchFamily="34" charset="0"/>
              </a:rPr>
              <a:t>FERREL CELL</a:t>
            </a:r>
          </a:p>
        </p:txBody>
      </p:sp>
      <p:sp>
        <p:nvSpPr>
          <p:cNvPr id="108" name="TextBox 107"/>
          <p:cNvSpPr txBox="1"/>
          <p:nvPr/>
        </p:nvSpPr>
        <p:spPr>
          <a:xfrm>
            <a:off x="2916651" y="7139430"/>
            <a:ext cx="307777" cy="720291"/>
          </a:xfrm>
          <a:prstGeom prst="rect">
            <a:avLst/>
          </a:prstGeom>
          <a:noFill/>
        </p:spPr>
        <p:txBody>
          <a:bodyPr vert="vert270" wrap="square" rtlCol="0">
            <a:spAutoFit/>
          </a:bodyPr>
          <a:lstStyle/>
          <a:p>
            <a:r>
              <a:rPr lang="en-AU" sz="800" b="1" dirty="0">
                <a:latin typeface="Arial Narrow" panose="020B0606020202030204" pitchFamily="34" charset="0"/>
              </a:rPr>
              <a:t>POLAR CELL</a:t>
            </a:r>
          </a:p>
        </p:txBody>
      </p:sp>
      <p:sp>
        <p:nvSpPr>
          <p:cNvPr id="109" name="TextBox 108"/>
          <p:cNvSpPr txBox="1"/>
          <p:nvPr/>
        </p:nvSpPr>
        <p:spPr>
          <a:xfrm>
            <a:off x="1591819" y="7145159"/>
            <a:ext cx="307777" cy="720291"/>
          </a:xfrm>
          <a:prstGeom prst="rect">
            <a:avLst/>
          </a:prstGeom>
          <a:noFill/>
        </p:spPr>
        <p:txBody>
          <a:bodyPr vert="vert270" wrap="square" rtlCol="0">
            <a:spAutoFit/>
          </a:bodyPr>
          <a:lstStyle/>
          <a:p>
            <a:r>
              <a:rPr lang="en-AU" sz="800" b="1" dirty="0">
                <a:latin typeface="Arial Narrow" panose="020B0606020202030204" pitchFamily="34" charset="0"/>
              </a:rPr>
              <a:t>HADLEY CELL</a:t>
            </a:r>
          </a:p>
        </p:txBody>
      </p:sp>
      <p:sp>
        <p:nvSpPr>
          <p:cNvPr id="110" name="TextBox 109"/>
          <p:cNvSpPr txBox="1"/>
          <p:nvPr/>
        </p:nvSpPr>
        <p:spPr>
          <a:xfrm>
            <a:off x="1191868" y="7139760"/>
            <a:ext cx="307777" cy="720291"/>
          </a:xfrm>
          <a:prstGeom prst="rect">
            <a:avLst/>
          </a:prstGeom>
          <a:noFill/>
        </p:spPr>
        <p:txBody>
          <a:bodyPr vert="vert270" wrap="square" rtlCol="0">
            <a:spAutoFit/>
          </a:bodyPr>
          <a:lstStyle/>
          <a:p>
            <a:r>
              <a:rPr lang="en-AU" sz="800" b="1" dirty="0">
                <a:latin typeface="Arial Narrow" panose="020B0606020202030204" pitchFamily="34" charset="0"/>
              </a:rPr>
              <a:t>FERREL CELL</a:t>
            </a:r>
          </a:p>
        </p:txBody>
      </p:sp>
      <p:sp>
        <p:nvSpPr>
          <p:cNvPr id="111" name="TextBox 110"/>
          <p:cNvSpPr txBox="1"/>
          <p:nvPr/>
        </p:nvSpPr>
        <p:spPr>
          <a:xfrm>
            <a:off x="752970" y="7132562"/>
            <a:ext cx="307777" cy="720291"/>
          </a:xfrm>
          <a:prstGeom prst="rect">
            <a:avLst/>
          </a:prstGeom>
          <a:noFill/>
        </p:spPr>
        <p:txBody>
          <a:bodyPr vert="vert270" wrap="square" rtlCol="0">
            <a:spAutoFit/>
          </a:bodyPr>
          <a:lstStyle/>
          <a:p>
            <a:r>
              <a:rPr lang="en-AU" sz="800" b="1" dirty="0">
                <a:latin typeface="Arial Narrow" panose="020B0606020202030204" pitchFamily="34" charset="0"/>
              </a:rPr>
              <a:t>POLAR CELL</a:t>
            </a:r>
          </a:p>
        </p:txBody>
      </p:sp>
      <p:sp>
        <p:nvSpPr>
          <p:cNvPr id="113" name="Left Arrow 112"/>
          <p:cNvSpPr/>
          <p:nvPr/>
        </p:nvSpPr>
        <p:spPr>
          <a:xfrm rot="10800000">
            <a:off x="1616712" y="7879425"/>
            <a:ext cx="322605" cy="14338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4" name="Up Arrow 113"/>
          <p:cNvSpPr/>
          <p:nvPr/>
        </p:nvSpPr>
        <p:spPr>
          <a:xfrm rot="10800000">
            <a:off x="1440390" y="7175905"/>
            <a:ext cx="216043" cy="696400"/>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15" name="Up Arrow 114"/>
          <p:cNvSpPr/>
          <p:nvPr/>
        </p:nvSpPr>
        <p:spPr>
          <a:xfrm>
            <a:off x="1022395" y="7123536"/>
            <a:ext cx="216043" cy="706961"/>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116" name="Up Arrow 115"/>
          <p:cNvSpPr/>
          <p:nvPr/>
        </p:nvSpPr>
        <p:spPr>
          <a:xfrm rot="10800000">
            <a:off x="598684" y="7247498"/>
            <a:ext cx="216043" cy="680649"/>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17" name="Left Arrow 116"/>
          <p:cNvSpPr/>
          <p:nvPr/>
        </p:nvSpPr>
        <p:spPr>
          <a:xfrm rot="10800000">
            <a:off x="808603" y="7872672"/>
            <a:ext cx="289955" cy="1645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8" name="Left Arrow 117"/>
          <p:cNvSpPr/>
          <p:nvPr/>
        </p:nvSpPr>
        <p:spPr>
          <a:xfrm rot="10800000">
            <a:off x="1164937" y="6915262"/>
            <a:ext cx="321367" cy="190555"/>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9" name="Left Arrow 118"/>
          <p:cNvSpPr/>
          <p:nvPr/>
        </p:nvSpPr>
        <p:spPr>
          <a:xfrm>
            <a:off x="2465868" y="6917289"/>
            <a:ext cx="355360" cy="184486"/>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39" name="TextBox 138"/>
          <p:cNvSpPr txBox="1"/>
          <p:nvPr/>
        </p:nvSpPr>
        <p:spPr>
          <a:xfrm>
            <a:off x="472987" y="8604378"/>
            <a:ext cx="2818405" cy="200055"/>
          </a:xfrm>
          <a:prstGeom prst="rect">
            <a:avLst/>
          </a:prstGeom>
          <a:noFill/>
        </p:spPr>
        <p:txBody>
          <a:bodyPr wrap="square" rtlCol="0">
            <a:spAutoFit/>
          </a:bodyPr>
          <a:lstStyle/>
          <a:p>
            <a:r>
              <a:rPr lang="en-AU" sz="700" dirty="0">
                <a:latin typeface="Arial Narrow" panose="020B0606020202030204" pitchFamily="34" charset="0"/>
              </a:rPr>
              <a:t>Hadley, Ferrel and Polar Cells positioning when sun is above equator</a:t>
            </a:r>
          </a:p>
        </p:txBody>
      </p:sp>
      <p:sp>
        <p:nvSpPr>
          <p:cNvPr id="145" name="TextBox 144"/>
          <p:cNvSpPr txBox="1"/>
          <p:nvPr/>
        </p:nvSpPr>
        <p:spPr>
          <a:xfrm rot="10800000">
            <a:off x="339033" y="7704616"/>
            <a:ext cx="307777" cy="633257"/>
          </a:xfrm>
          <a:prstGeom prst="rect">
            <a:avLst/>
          </a:prstGeom>
          <a:noFill/>
        </p:spPr>
        <p:txBody>
          <a:bodyPr vert="vert" wrap="square" rtlCol="0">
            <a:spAutoFit/>
          </a:bodyPr>
          <a:lstStyle/>
          <a:p>
            <a:r>
              <a:rPr lang="en-AU" sz="800" dirty="0">
                <a:latin typeface="Arial Narrow" panose="020B0606020202030204" pitchFamily="34" charset="0"/>
              </a:rPr>
              <a:t>Sea level</a:t>
            </a:r>
          </a:p>
        </p:txBody>
      </p:sp>
      <p:sp>
        <p:nvSpPr>
          <p:cNvPr id="147" name="TextBox 146"/>
          <p:cNvSpPr txBox="1"/>
          <p:nvPr/>
        </p:nvSpPr>
        <p:spPr>
          <a:xfrm rot="10800000">
            <a:off x="333457" y="6624854"/>
            <a:ext cx="307777" cy="961245"/>
          </a:xfrm>
          <a:prstGeom prst="rect">
            <a:avLst/>
          </a:prstGeom>
          <a:noFill/>
        </p:spPr>
        <p:txBody>
          <a:bodyPr vert="vert" wrap="square" rtlCol="0">
            <a:spAutoFit/>
          </a:bodyPr>
          <a:lstStyle/>
          <a:p>
            <a:r>
              <a:rPr lang="en-AU" sz="800" dirty="0">
                <a:latin typeface="Arial Narrow" panose="020B0606020202030204" pitchFamily="34" charset="0"/>
              </a:rPr>
              <a:t>Upper atmosphere</a:t>
            </a:r>
          </a:p>
        </p:txBody>
      </p:sp>
      <p:sp>
        <p:nvSpPr>
          <p:cNvPr id="149" name="TextBox 148"/>
          <p:cNvSpPr txBox="1"/>
          <p:nvPr/>
        </p:nvSpPr>
        <p:spPr>
          <a:xfrm>
            <a:off x="525903" y="7977073"/>
            <a:ext cx="511276"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0" name="TextBox 149"/>
          <p:cNvSpPr txBox="1"/>
          <p:nvPr/>
        </p:nvSpPr>
        <p:spPr>
          <a:xfrm>
            <a:off x="2237015" y="7974472"/>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1" name="TextBox 150"/>
          <p:cNvSpPr txBox="1"/>
          <p:nvPr/>
        </p:nvSpPr>
        <p:spPr>
          <a:xfrm>
            <a:off x="1388260" y="7974507"/>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2" name="TextBox 151"/>
          <p:cNvSpPr txBox="1"/>
          <p:nvPr/>
        </p:nvSpPr>
        <p:spPr>
          <a:xfrm>
            <a:off x="3098509" y="7980084"/>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3" name="TextBox 152"/>
          <p:cNvSpPr txBox="1"/>
          <p:nvPr/>
        </p:nvSpPr>
        <p:spPr>
          <a:xfrm>
            <a:off x="951951" y="7982564"/>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4" name="TextBox 153"/>
          <p:cNvSpPr txBox="1"/>
          <p:nvPr/>
        </p:nvSpPr>
        <p:spPr>
          <a:xfrm>
            <a:off x="2697345" y="7982564"/>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5" name="TextBox 154"/>
          <p:cNvSpPr txBox="1"/>
          <p:nvPr/>
        </p:nvSpPr>
        <p:spPr>
          <a:xfrm>
            <a:off x="1819330" y="7983413"/>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6" name="TextBox 155"/>
          <p:cNvSpPr txBox="1"/>
          <p:nvPr/>
        </p:nvSpPr>
        <p:spPr>
          <a:xfrm>
            <a:off x="1547972" y="7842014"/>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Trade</a:t>
            </a:r>
          </a:p>
        </p:txBody>
      </p:sp>
      <p:sp>
        <p:nvSpPr>
          <p:cNvPr id="157" name="TextBox 156"/>
          <p:cNvSpPr txBox="1"/>
          <p:nvPr/>
        </p:nvSpPr>
        <p:spPr>
          <a:xfrm>
            <a:off x="2028119" y="7844096"/>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Winds</a:t>
            </a:r>
          </a:p>
        </p:txBody>
      </p:sp>
      <p:sp>
        <p:nvSpPr>
          <p:cNvPr id="158" name="TextBox 157"/>
          <p:cNvSpPr txBox="1"/>
          <p:nvPr/>
        </p:nvSpPr>
        <p:spPr>
          <a:xfrm>
            <a:off x="1673475" y="6888013"/>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Jet</a:t>
            </a:r>
          </a:p>
        </p:txBody>
      </p:sp>
      <p:sp>
        <p:nvSpPr>
          <p:cNvPr id="159" name="TextBox 158"/>
          <p:cNvSpPr txBox="1"/>
          <p:nvPr/>
        </p:nvSpPr>
        <p:spPr>
          <a:xfrm>
            <a:off x="1926770" y="6895332"/>
            <a:ext cx="754079" cy="215444"/>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Streams</a:t>
            </a:r>
          </a:p>
        </p:txBody>
      </p:sp>
      <p:sp>
        <p:nvSpPr>
          <p:cNvPr id="5" name="Freeform 4"/>
          <p:cNvSpPr/>
          <p:nvPr/>
        </p:nvSpPr>
        <p:spPr>
          <a:xfrm>
            <a:off x="3910070" y="1399267"/>
            <a:ext cx="584975" cy="895616"/>
          </a:xfrm>
          <a:custGeom>
            <a:avLst/>
            <a:gdLst>
              <a:gd name="connsiteX0" fmla="*/ 584791 w 584975"/>
              <a:gd name="connsiteY0" fmla="*/ 55644 h 895616"/>
              <a:gd name="connsiteX1" fmla="*/ 558209 w 584975"/>
              <a:gd name="connsiteY1" fmla="*/ 45012 h 895616"/>
              <a:gd name="connsiteX2" fmla="*/ 526312 w 584975"/>
              <a:gd name="connsiteY2" fmla="*/ 23747 h 895616"/>
              <a:gd name="connsiteX3" fmla="*/ 520995 w 584975"/>
              <a:gd name="connsiteY3" fmla="*/ 2482 h 895616"/>
              <a:gd name="connsiteX4" fmla="*/ 467833 w 584975"/>
              <a:gd name="connsiteY4" fmla="*/ 18430 h 895616"/>
              <a:gd name="connsiteX5" fmla="*/ 457200 w 584975"/>
              <a:gd name="connsiteY5" fmla="*/ 34379 h 895616"/>
              <a:gd name="connsiteX6" fmla="*/ 409354 w 584975"/>
              <a:gd name="connsiteY6" fmla="*/ 45012 h 895616"/>
              <a:gd name="connsiteX7" fmla="*/ 388088 w 584975"/>
              <a:gd name="connsiteY7" fmla="*/ 76909 h 895616"/>
              <a:gd name="connsiteX8" fmla="*/ 366823 w 584975"/>
              <a:gd name="connsiteY8" fmla="*/ 108807 h 895616"/>
              <a:gd name="connsiteX9" fmla="*/ 366823 w 584975"/>
              <a:gd name="connsiteY9" fmla="*/ 151337 h 895616"/>
              <a:gd name="connsiteX10" fmla="*/ 377456 w 584975"/>
              <a:gd name="connsiteY10" fmla="*/ 183235 h 895616"/>
              <a:gd name="connsiteX11" fmla="*/ 361507 w 584975"/>
              <a:gd name="connsiteY11" fmla="*/ 215133 h 895616"/>
              <a:gd name="connsiteX12" fmla="*/ 345558 w 584975"/>
              <a:gd name="connsiteY12" fmla="*/ 220449 h 895616"/>
              <a:gd name="connsiteX13" fmla="*/ 329609 w 584975"/>
              <a:gd name="connsiteY13" fmla="*/ 209816 h 895616"/>
              <a:gd name="connsiteX14" fmla="*/ 324293 w 584975"/>
              <a:gd name="connsiteY14" fmla="*/ 225765 h 895616"/>
              <a:gd name="connsiteX15" fmla="*/ 329609 w 584975"/>
              <a:gd name="connsiteY15" fmla="*/ 257663 h 895616"/>
              <a:gd name="connsiteX16" fmla="*/ 313661 w 584975"/>
              <a:gd name="connsiteY16" fmla="*/ 268296 h 895616"/>
              <a:gd name="connsiteX17" fmla="*/ 281763 w 584975"/>
              <a:gd name="connsiteY17" fmla="*/ 278928 h 895616"/>
              <a:gd name="connsiteX18" fmla="*/ 265814 w 584975"/>
              <a:gd name="connsiteY18" fmla="*/ 289561 h 895616"/>
              <a:gd name="connsiteX19" fmla="*/ 244549 w 584975"/>
              <a:gd name="connsiteY19" fmla="*/ 294877 h 895616"/>
              <a:gd name="connsiteX20" fmla="*/ 170121 w 584975"/>
              <a:gd name="connsiteY20" fmla="*/ 305509 h 895616"/>
              <a:gd name="connsiteX21" fmla="*/ 154172 w 584975"/>
              <a:gd name="connsiteY21" fmla="*/ 316142 h 895616"/>
              <a:gd name="connsiteX22" fmla="*/ 138223 w 584975"/>
              <a:gd name="connsiteY22" fmla="*/ 348040 h 895616"/>
              <a:gd name="connsiteX23" fmla="*/ 122274 w 584975"/>
              <a:gd name="connsiteY23" fmla="*/ 358672 h 895616"/>
              <a:gd name="connsiteX24" fmla="*/ 106326 w 584975"/>
              <a:gd name="connsiteY24" fmla="*/ 374621 h 895616"/>
              <a:gd name="connsiteX25" fmla="*/ 74428 w 584975"/>
              <a:gd name="connsiteY25" fmla="*/ 395886 h 895616"/>
              <a:gd name="connsiteX26" fmla="*/ 53163 w 584975"/>
              <a:gd name="connsiteY26" fmla="*/ 427784 h 895616"/>
              <a:gd name="connsiteX27" fmla="*/ 42530 w 584975"/>
              <a:gd name="connsiteY27" fmla="*/ 443733 h 895616"/>
              <a:gd name="connsiteX28" fmla="*/ 37214 w 584975"/>
              <a:gd name="connsiteY28" fmla="*/ 459682 h 895616"/>
              <a:gd name="connsiteX29" fmla="*/ 15949 w 584975"/>
              <a:gd name="connsiteY29" fmla="*/ 491579 h 895616"/>
              <a:gd name="connsiteX30" fmla="*/ 5316 w 584975"/>
              <a:gd name="connsiteY30" fmla="*/ 523477 h 895616"/>
              <a:gd name="connsiteX31" fmla="*/ 0 w 584975"/>
              <a:gd name="connsiteY31" fmla="*/ 539426 h 895616"/>
              <a:gd name="connsiteX32" fmla="*/ 10633 w 584975"/>
              <a:gd name="connsiteY32" fmla="*/ 613854 h 895616"/>
              <a:gd name="connsiteX33" fmla="*/ 15949 w 584975"/>
              <a:gd name="connsiteY33" fmla="*/ 629802 h 895616"/>
              <a:gd name="connsiteX34" fmla="*/ 37214 w 584975"/>
              <a:gd name="connsiteY34" fmla="*/ 661700 h 895616"/>
              <a:gd name="connsiteX35" fmla="*/ 47847 w 584975"/>
              <a:gd name="connsiteY35" fmla="*/ 677649 h 895616"/>
              <a:gd name="connsiteX36" fmla="*/ 63795 w 584975"/>
              <a:gd name="connsiteY36" fmla="*/ 688282 h 895616"/>
              <a:gd name="connsiteX37" fmla="*/ 90377 w 584975"/>
              <a:gd name="connsiteY37" fmla="*/ 730812 h 895616"/>
              <a:gd name="connsiteX38" fmla="*/ 127591 w 584975"/>
              <a:gd name="connsiteY38" fmla="*/ 773342 h 895616"/>
              <a:gd name="connsiteX39" fmla="*/ 148856 w 584975"/>
              <a:gd name="connsiteY39" fmla="*/ 805240 h 895616"/>
              <a:gd name="connsiteX40" fmla="*/ 154172 w 584975"/>
              <a:gd name="connsiteY40" fmla="*/ 821189 h 895616"/>
              <a:gd name="connsiteX41" fmla="*/ 186070 w 584975"/>
              <a:gd name="connsiteY41" fmla="*/ 837137 h 895616"/>
              <a:gd name="connsiteX42" fmla="*/ 191386 w 584975"/>
              <a:gd name="connsiteY42" fmla="*/ 858402 h 895616"/>
              <a:gd name="connsiteX43" fmla="*/ 196702 w 584975"/>
              <a:gd name="connsiteY43" fmla="*/ 874351 h 895616"/>
              <a:gd name="connsiteX44" fmla="*/ 228600 w 584975"/>
              <a:gd name="connsiteY44" fmla="*/ 884984 h 895616"/>
              <a:gd name="connsiteX45" fmla="*/ 244549 w 584975"/>
              <a:gd name="connsiteY45" fmla="*/ 895616 h 895616"/>
              <a:gd name="connsiteX46" fmla="*/ 255181 w 584975"/>
              <a:gd name="connsiteY46" fmla="*/ 879668 h 895616"/>
              <a:gd name="connsiteX47" fmla="*/ 265814 w 584975"/>
              <a:gd name="connsiteY47" fmla="*/ 847770 h 895616"/>
              <a:gd name="connsiteX48" fmla="*/ 271130 w 584975"/>
              <a:gd name="connsiteY48" fmla="*/ 831821 h 895616"/>
              <a:gd name="connsiteX49" fmla="*/ 281763 w 584975"/>
              <a:gd name="connsiteY49" fmla="*/ 810556 h 895616"/>
              <a:gd name="connsiteX50" fmla="*/ 287079 w 584975"/>
              <a:gd name="connsiteY50" fmla="*/ 783975 h 895616"/>
              <a:gd name="connsiteX51" fmla="*/ 308344 w 584975"/>
              <a:gd name="connsiteY51" fmla="*/ 725496 h 895616"/>
              <a:gd name="connsiteX52" fmla="*/ 313661 w 584975"/>
              <a:gd name="connsiteY52" fmla="*/ 704230 h 895616"/>
              <a:gd name="connsiteX53" fmla="*/ 324293 w 584975"/>
              <a:gd name="connsiteY53" fmla="*/ 682965 h 895616"/>
              <a:gd name="connsiteX54" fmla="*/ 329609 w 584975"/>
              <a:gd name="connsiteY54" fmla="*/ 661700 h 895616"/>
              <a:gd name="connsiteX55" fmla="*/ 340242 w 584975"/>
              <a:gd name="connsiteY55" fmla="*/ 629802 h 895616"/>
              <a:gd name="connsiteX56" fmla="*/ 372140 w 584975"/>
              <a:gd name="connsiteY56" fmla="*/ 587272 h 895616"/>
              <a:gd name="connsiteX57" fmla="*/ 377456 w 584975"/>
              <a:gd name="connsiteY57" fmla="*/ 566007 h 895616"/>
              <a:gd name="connsiteX58" fmla="*/ 404037 w 584975"/>
              <a:gd name="connsiteY58" fmla="*/ 507528 h 895616"/>
              <a:gd name="connsiteX59" fmla="*/ 419986 w 584975"/>
              <a:gd name="connsiteY59" fmla="*/ 480947 h 895616"/>
              <a:gd name="connsiteX60" fmla="*/ 430619 w 584975"/>
              <a:gd name="connsiteY60" fmla="*/ 459682 h 895616"/>
              <a:gd name="connsiteX61" fmla="*/ 451884 w 584975"/>
              <a:gd name="connsiteY61" fmla="*/ 427784 h 895616"/>
              <a:gd name="connsiteX62" fmla="*/ 462516 w 584975"/>
              <a:gd name="connsiteY62" fmla="*/ 390570 h 895616"/>
              <a:gd name="connsiteX63" fmla="*/ 467833 w 584975"/>
              <a:gd name="connsiteY63" fmla="*/ 363989 h 895616"/>
              <a:gd name="connsiteX64" fmla="*/ 473149 w 584975"/>
              <a:gd name="connsiteY64" fmla="*/ 348040 h 895616"/>
              <a:gd name="connsiteX65" fmla="*/ 478465 w 584975"/>
              <a:gd name="connsiteY65" fmla="*/ 321458 h 895616"/>
              <a:gd name="connsiteX66" fmla="*/ 494414 w 584975"/>
              <a:gd name="connsiteY66" fmla="*/ 284244 h 895616"/>
              <a:gd name="connsiteX67" fmla="*/ 510363 w 584975"/>
              <a:gd name="connsiteY67" fmla="*/ 236398 h 895616"/>
              <a:gd name="connsiteX68" fmla="*/ 520995 w 584975"/>
              <a:gd name="connsiteY68" fmla="*/ 209816 h 895616"/>
              <a:gd name="connsiteX69" fmla="*/ 526312 w 584975"/>
              <a:gd name="connsiteY69" fmla="*/ 193868 h 895616"/>
              <a:gd name="connsiteX70" fmla="*/ 542261 w 584975"/>
              <a:gd name="connsiteY70" fmla="*/ 177919 h 895616"/>
              <a:gd name="connsiteX71" fmla="*/ 547577 w 584975"/>
              <a:gd name="connsiteY71" fmla="*/ 161970 h 895616"/>
              <a:gd name="connsiteX72" fmla="*/ 568842 w 584975"/>
              <a:gd name="connsiteY72" fmla="*/ 124756 h 895616"/>
              <a:gd name="connsiteX73" fmla="*/ 584791 w 584975"/>
              <a:gd name="connsiteY73" fmla="*/ 55644 h 89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84975" h="895616">
                <a:moveTo>
                  <a:pt x="584791" y="55644"/>
                </a:moveTo>
                <a:cubicBezTo>
                  <a:pt x="583019" y="42354"/>
                  <a:pt x="566587" y="49582"/>
                  <a:pt x="558209" y="45012"/>
                </a:cubicBezTo>
                <a:cubicBezTo>
                  <a:pt x="546991" y="38893"/>
                  <a:pt x="526312" y="23747"/>
                  <a:pt x="526312" y="23747"/>
                </a:cubicBezTo>
                <a:cubicBezTo>
                  <a:pt x="524540" y="16659"/>
                  <a:pt x="527836" y="5047"/>
                  <a:pt x="520995" y="2482"/>
                </a:cubicBezTo>
                <a:cubicBezTo>
                  <a:pt x="499101" y="-5728"/>
                  <a:pt x="483171" y="8205"/>
                  <a:pt x="467833" y="18430"/>
                </a:cubicBezTo>
                <a:cubicBezTo>
                  <a:pt x="464289" y="23746"/>
                  <a:pt x="462189" y="30387"/>
                  <a:pt x="457200" y="34379"/>
                </a:cubicBezTo>
                <a:cubicBezTo>
                  <a:pt x="450310" y="39891"/>
                  <a:pt x="409685" y="44957"/>
                  <a:pt x="409354" y="45012"/>
                </a:cubicBezTo>
                <a:cubicBezTo>
                  <a:pt x="378321" y="65700"/>
                  <a:pt x="405252" y="42581"/>
                  <a:pt x="388088" y="76909"/>
                </a:cubicBezTo>
                <a:cubicBezTo>
                  <a:pt x="382373" y="88339"/>
                  <a:pt x="366823" y="108807"/>
                  <a:pt x="366823" y="108807"/>
                </a:cubicBezTo>
                <a:cubicBezTo>
                  <a:pt x="359446" y="130941"/>
                  <a:pt x="359125" y="123111"/>
                  <a:pt x="366823" y="151337"/>
                </a:cubicBezTo>
                <a:cubicBezTo>
                  <a:pt x="369772" y="162150"/>
                  <a:pt x="377456" y="183235"/>
                  <a:pt x="377456" y="183235"/>
                </a:cubicBezTo>
                <a:cubicBezTo>
                  <a:pt x="373954" y="193742"/>
                  <a:pt x="370877" y="207637"/>
                  <a:pt x="361507" y="215133"/>
                </a:cubicBezTo>
                <a:cubicBezTo>
                  <a:pt x="357131" y="218634"/>
                  <a:pt x="350874" y="218677"/>
                  <a:pt x="345558" y="220449"/>
                </a:cubicBezTo>
                <a:cubicBezTo>
                  <a:pt x="340242" y="216905"/>
                  <a:pt x="335808" y="208266"/>
                  <a:pt x="329609" y="209816"/>
                </a:cubicBezTo>
                <a:cubicBezTo>
                  <a:pt x="324172" y="211175"/>
                  <a:pt x="324293" y="220161"/>
                  <a:pt x="324293" y="225765"/>
                </a:cubicBezTo>
                <a:cubicBezTo>
                  <a:pt x="324293" y="236544"/>
                  <a:pt x="327837" y="247030"/>
                  <a:pt x="329609" y="257663"/>
                </a:cubicBezTo>
                <a:cubicBezTo>
                  <a:pt x="324293" y="261207"/>
                  <a:pt x="319500" y="265701"/>
                  <a:pt x="313661" y="268296"/>
                </a:cubicBezTo>
                <a:cubicBezTo>
                  <a:pt x="303419" y="272848"/>
                  <a:pt x="281763" y="278928"/>
                  <a:pt x="281763" y="278928"/>
                </a:cubicBezTo>
                <a:cubicBezTo>
                  <a:pt x="276447" y="282472"/>
                  <a:pt x="271687" y="287044"/>
                  <a:pt x="265814" y="289561"/>
                </a:cubicBezTo>
                <a:cubicBezTo>
                  <a:pt x="259098" y="292439"/>
                  <a:pt x="251714" y="293444"/>
                  <a:pt x="244549" y="294877"/>
                </a:cubicBezTo>
                <a:cubicBezTo>
                  <a:pt x="219000" y="299987"/>
                  <a:pt x="196254" y="302243"/>
                  <a:pt x="170121" y="305509"/>
                </a:cubicBezTo>
                <a:cubicBezTo>
                  <a:pt x="164805" y="309053"/>
                  <a:pt x="158163" y="311153"/>
                  <a:pt x="154172" y="316142"/>
                </a:cubicBezTo>
                <a:cubicBezTo>
                  <a:pt x="119587" y="359374"/>
                  <a:pt x="183033" y="303232"/>
                  <a:pt x="138223" y="348040"/>
                </a:cubicBezTo>
                <a:cubicBezTo>
                  <a:pt x="133705" y="352558"/>
                  <a:pt x="127182" y="354582"/>
                  <a:pt x="122274" y="358672"/>
                </a:cubicBezTo>
                <a:cubicBezTo>
                  <a:pt x="116498" y="363485"/>
                  <a:pt x="112260" y="370005"/>
                  <a:pt x="106326" y="374621"/>
                </a:cubicBezTo>
                <a:cubicBezTo>
                  <a:pt x="96239" y="382466"/>
                  <a:pt x="74428" y="395886"/>
                  <a:pt x="74428" y="395886"/>
                </a:cubicBezTo>
                <a:lnTo>
                  <a:pt x="53163" y="427784"/>
                </a:lnTo>
                <a:lnTo>
                  <a:pt x="42530" y="443733"/>
                </a:lnTo>
                <a:cubicBezTo>
                  <a:pt x="40758" y="449049"/>
                  <a:pt x="39935" y="454783"/>
                  <a:pt x="37214" y="459682"/>
                </a:cubicBezTo>
                <a:cubicBezTo>
                  <a:pt x="31008" y="470852"/>
                  <a:pt x="19990" y="479456"/>
                  <a:pt x="15949" y="491579"/>
                </a:cubicBezTo>
                <a:lnTo>
                  <a:pt x="5316" y="523477"/>
                </a:lnTo>
                <a:lnTo>
                  <a:pt x="0" y="539426"/>
                </a:lnTo>
                <a:cubicBezTo>
                  <a:pt x="3309" y="569209"/>
                  <a:pt x="3861" y="586766"/>
                  <a:pt x="10633" y="613854"/>
                </a:cubicBezTo>
                <a:cubicBezTo>
                  <a:pt x="11992" y="619290"/>
                  <a:pt x="13228" y="624904"/>
                  <a:pt x="15949" y="629802"/>
                </a:cubicBezTo>
                <a:cubicBezTo>
                  <a:pt x="22155" y="640973"/>
                  <a:pt x="30126" y="651067"/>
                  <a:pt x="37214" y="661700"/>
                </a:cubicBezTo>
                <a:cubicBezTo>
                  <a:pt x="40758" y="667016"/>
                  <a:pt x="42531" y="674105"/>
                  <a:pt x="47847" y="677649"/>
                </a:cubicBezTo>
                <a:lnTo>
                  <a:pt x="63795" y="688282"/>
                </a:lnTo>
                <a:cubicBezTo>
                  <a:pt x="76449" y="726241"/>
                  <a:pt x="65103" y="713962"/>
                  <a:pt x="90377" y="730812"/>
                </a:cubicBezTo>
                <a:cubicBezTo>
                  <a:pt x="115186" y="768025"/>
                  <a:pt x="101010" y="755621"/>
                  <a:pt x="127591" y="773342"/>
                </a:cubicBezTo>
                <a:cubicBezTo>
                  <a:pt x="134679" y="783975"/>
                  <a:pt x="144815" y="793117"/>
                  <a:pt x="148856" y="805240"/>
                </a:cubicBezTo>
                <a:cubicBezTo>
                  <a:pt x="150628" y="810556"/>
                  <a:pt x="150671" y="816813"/>
                  <a:pt x="154172" y="821189"/>
                </a:cubicBezTo>
                <a:cubicBezTo>
                  <a:pt x="161667" y="830557"/>
                  <a:pt x="175564" y="833635"/>
                  <a:pt x="186070" y="837137"/>
                </a:cubicBezTo>
                <a:cubicBezTo>
                  <a:pt x="187842" y="844225"/>
                  <a:pt x="189379" y="851377"/>
                  <a:pt x="191386" y="858402"/>
                </a:cubicBezTo>
                <a:cubicBezTo>
                  <a:pt x="192925" y="863790"/>
                  <a:pt x="192142" y="871094"/>
                  <a:pt x="196702" y="874351"/>
                </a:cubicBezTo>
                <a:cubicBezTo>
                  <a:pt x="205822" y="880866"/>
                  <a:pt x="219274" y="878767"/>
                  <a:pt x="228600" y="884984"/>
                </a:cubicBezTo>
                <a:lnTo>
                  <a:pt x="244549" y="895616"/>
                </a:lnTo>
                <a:cubicBezTo>
                  <a:pt x="248093" y="890300"/>
                  <a:pt x="252586" y="885506"/>
                  <a:pt x="255181" y="879668"/>
                </a:cubicBezTo>
                <a:cubicBezTo>
                  <a:pt x="259733" y="869426"/>
                  <a:pt x="262270" y="858403"/>
                  <a:pt x="265814" y="847770"/>
                </a:cubicBezTo>
                <a:cubicBezTo>
                  <a:pt x="267586" y="842454"/>
                  <a:pt x="268624" y="836833"/>
                  <a:pt x="271130" y="831821"/>
                </a:cubicBezTo>
                <a:lnTo>
                  <a:pt x="281763" y="810556"/>
                </a:lnTo>
                <a:cubicBezTo>
                  <a:pt x="283535" y="801696"/>
                  <a:pt x="284702" y="792692"/>
                  <a:pt x="287079" y="783975"/>
                </a:cubicBezTo>
                <a:cubicBezTo>
                  <a:pt x="300107" y="736206"/>
                  <a:pt x="294080" y="768289"/>
                  <a:pt x="308344" y="725496"/>
                </a:cubicBezTo>
                <a:cubicBezTo>
                  <a:pt x="310655" y="718564"/>
                  <a:pt x="311095" y="711072"/>
                  <a:pt x="313661" y="704230"/>
                </a:cubicBezTo>
                <a:cubicBezTo>
                  <a:pt x="316444" y="696810"/>
                  <a:pt x="321510" y="690385"/>
                  <a:pt x="324293" y="682965"/>
                </a:cubicBezTo>
                <a:cubicBezTo>
                  <a:pt x="326858" y="676124"/>
                  <a:pt x="327509" y="668698"/>
                  <a:pt x="329609" y="661700"/>
                </a:cubicBezTo>
                <a:cubicBezTo>
                  <a:pt x="332830" y="650965"/>
                  <a:pt x="334681" y="639533"/>
                  <a:pt x="340242" y="629802"/>
                </a:cubicBezTo>
                <a:cubicBezTo>
                  <a:pt x="349034" y="614416"/>
                  <a:pt x="372140" y="587272"/>
                  <a:pt x="372140" y="587272"/>
                </a:cubicBezTo>
                <a:cubicBezTo>
                  <a:pt x="373912" y="580184"/>
                  <a:pt x="374959" y="572874"/>
                  <a:pt x="377456" y="566007"/>
                </a:cubicBezTo>
                <a:cubicBezTo>
                  <a:pt x="382184" y="553006"/>
                  <a:pt x="395792" y="522369"/>
                  <a:pt x="404037" y="507528"/>
                </a:cubicBezTo>
                <a:cubicBezTo>
                  <a:pt x="409055" y="498495"/>
                  <a:pt x="414968" y="489980"/>
                  <a:pt x="419986" y="480947"/>
                </a:cubicBezTo>
                <a:cubicBezTo>
                  <a:pt x="423835" y="474019"/>
                  <a:pt x="426542" y="466478"/>
                  <a:pt x="430619" y="459682"/>
                </a:cubicBezTo>
                <a:cubicBezTo>
                  <a:pt x="437194" y="448724"/>
                  <a:pt x="451884" y="427784"/>
                  <a:pt x="451884" y="427784"/>
                </a:cubicBezTo>
                <a:cubicBezTo>
                  <a:pt x="455428" y="415379"/>
                  <a:pt x="459387" y="403086"/>
                  <a:pt x="462516" y="390570"/>
                </a:cubicBezTo>
                <a:cubicBezTo>
                  <a:pt x="464708" y="381804"/>
                  <a:pt x="465641" y="372755"/>
                  <a:pt x="467833" y="363989"/>
                </a:cubicBezTo>
                <a:cubicBezTo>
                  <a:pt x="469192" y="358552"/>
                  <a:pt x="471790" y="353477"/>
                  <a:pt x="473149" y="348040"/>
                </a:cubicBezTo>
                <a:cubicBezTo>
                  <a:pt x="475340" y="339274"/>
                  <a:pt x="476274" y="330224"/>
                  <a:pt x="478465" y="321458"/>
                </a:cubicBezTo>
                <a:cubicBezTo>
                  <a:pt x="482376" y="305811"/>
                  <a:pt x="486805" y="299461"/>
                  <a:pt x="494414" y="284244"/>
                </a:cubicBezTo>
                <a:cubicBezTo>
                  <a:pt x="502806" y="242283"/>
                  <a:pt x="494354" y="272418"/>
                  <a:pt x="510363" y="236398"/>
                </a:cubicBezTo>
                <a:cubicBezTo>
                  <a:pt x="514239" y="227677"/>
                  <a:pt x="517644" y="218751"/>
                  <a:pt x="520995" y="209816"/>
                </a:cubicBezTo>
                <a:cubicBezTo>
                  <a:pt x="522963" y="204569"/>
                  <a:pt x="523204" y="198530"/>
                  <a:pt x="526312" y="193868"/>
                </a:cubicBezTo>
                <a:cubicBezTo>
                  <a:pt x="530483" y="187612"/>
                  <a:pt x="536945" y="183235"/>
                  <a:pt x="542261" y="177919"/>
                </a:cubicBezTo>
                <a:cubicBezTo>
                  <a:pt x="544033" y="172603"/>
                  <a:pt x="545370" y="167121"/>
                  <a:pt x="547577" y="161970"/>
                </a:cubicBezTo>
                <a:cubicBezTo>
                  <a:pt x="555671" y="143082"/>
                  <a:pt x="558163" y="140774"/>
                  <a:pt x="568842" y="124756"/>
                </a:cubicBezTo>
                <a:cubicBezTo>
                  <a:pt x="575160" y="80525"/>
                  <a:pt x="586563" y="68934"/>
                  <a:pt x="584791" y="55644"/>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p:cNvSpPr/>
          <p:nvPr/>
        </p:nvSpPr>
        <p:spPr>
          <a:xfrm>
            <a:off x="3888805" y="1390614"/>
            <a:ext cx="643270" cy="904269"/>
          </a:xfrm>
          <a:custGeom>
            <a:avLst/>
            <a:gdLst>
              <a:gd name="connsiteX0" fmla="*/ 643270 w 643270"/>
              <a:gd name="connsiteY0" fmla="*/ 80246 h 904269"/>
              <a:gd name="connsiteX1" fmla="*/ 584791 w 643270"/>
              <a:gd name="connsiteY1" fmla="*/ 64297 h 904269"/>
              <a:gd name="connsiteX2" fmla="*/ 568842 w 643270"/>
              <a:gd name="connsiteY2" fmla="*/ 53665 h 904269"/>
              <a:gd name="connsiteX3" fmla="*/ 563526 w 643270"/>
              <a:gd name="connsiteY3" fmla="*/ 11135 h 904269"/>
              <a:gd name="connsiteX4" fmla="*/ 505046 w 643270"/>
              <a:gd name="connsiteY4" fmla="*/ 5818 h 904269"/>
              <a:gd name="connsiteX5" fmla="*/ 473149 w 643270"/>
              <a:gd name="connsiteY5" fmla="*/ 32400 h 904269"/>
              <a:gd name="connsiteX6" fmla="*/ 404037 w 643270"/>
              <a:gd name="connsiteY6" fmla="*/ 48349 h 904269"/>
              <a:gd name="connsiteX7" fmla="*/ 388088 w 643270"/>
              <a:gd name="connsiteY7" fmla="*/ 80246 h 904269"/>
              <a:gd name="connsiteX8" fmla="*/ 372139 w 643270"/>
              <a:gd name="connsiteY8" fmla="*/ 144042 h 904269"/>
              <a:gd name="connsiteX9" fmla="*/ 366823 w 643270"/>
              <a:gd name="connsiteY9" fmla="*/ 159990 h 904269"/>
              <a:gd name="connsiteX10" fmla="*/ 382772 w 643270"/>
              <a:gd name="connsiteY10" fmla="*/ 191888 h 904269"/>
              <a:gd name="connsiteX11" fmla="*/ 340242 w 643270"/>
              <a:gd name="connsiteY11" fmla="*/ 218469 h 904269"/>
              <a:gd name="connsiteX12" fmla="*/ 318977 w 643270"/>
              <a:gd name="connsiteY12" fmla="*/ 245051 h 904269"/>
              <a:gd name="connsiteX13" fmla="*/ 303028 w 643270"/>
              <a:gd name="connsiteY13" fmla="*/ 261000 h 904269"/>
              <a:gd name="connsiteX14" fmla="*/ 271130 w 643270"/>
              <a:gd name="connsiteY14" fmla="*/ 271632 h 904269"/>
              <a:gd name="connsiteX15" fmla="*/ 239232 w 643270"/>
              <a:gd name="connsiteY15" fmla="*/ 282265 h 904269"/>
              <a:gd name="connsiteX16" fmla="*/ 207335 w 643270"/>
              <a:gd name="connsiteY16" fmla="*/ 287581 h 904269"/>
              <a:gd name="connsiteX17" fmla="*/ 170121 w 643270"/>
              <a:gd name="connsiteY17" fmla="*/ 308846 h 904269"/>
              <a:gd name="connsiteX18" fmla="*/ 122274 w 643270"/>
              <a:gd name="connsiteY18" fmla="*/ 346060 h 904269"/>
              <a:gd name="connsiteX19" fmla="*/ 111642 w 643270"/>
              <a:gd name="connsiteY19" fmla="*/ 362009 h 904269"/>
              <a:gd name="connsiteX20" fmla="*/ 95693 w 643270"/>
              <a:gd name="connsiteY20" fmla="*/ 367325 h 904269"/>
              <a:gd name="connsiteX21" fmla="*/ 79744 w 643270"/>
              <a:gd name="connsiteY21" fmla="*/ 377958 h 904269"/>
              <a:gd name="connsiteX22" fmla="*/ 63795 w 643270"/>
              <a:gd name="connsiteY22" fmla="*/ 415172 h 904269"/>
              <a:gd name="connsiteX23" fmla="*/ 53163 w 643270"/>
              <a:gd name="connsiteY23" fmla="*/ 431121 h 904269"/>
              <a:gd name="connsiteX24" fmla="*/ 42530 w 643270"/>
              <a:gd name="connsiteY24" fmla="*/ 463018 h 904269"/>
              <a:gd name="connsiteX25" fmla="*/ 37214 w 643270"/>
              <a:gd name="connsiteY25" fmla="*/ 478967 h 904269"/>
              <a:gd name="connsiteX26" fmla="*/ 26581 w 643270"/>
              <a:gd name="connsiteY26" fmla="*/ 494916 h 904269"/>
              <a:gd name="connsiteX27" fmla="*/ 21265 w 643270"/>
              <a:gd name="connsiteY27" fmla="*/ 510865 h 904269"/>
              <a:gd name="connsiteX28" fmla="*/ 10632 w 643270"/>
              <a:gd name="connsiteY28" fmla="*/ 526814 h 904269"/>
              <a:gd name="connsiteX29" fmla="*/ 0 w 643270"/>
              <a:gd name="connsiteY29" fmla="*/ 558711 h 904269"/>
              <a:gd name="connsiteX30" fmla="*/ 10632 w 643270"/>
              <a:gd name="connsiteY30" fmla="*/ 617190 h 904269"/>
              <a:gd name="connsiteX31" fmla="*/ 31898 w 643270"/>
              <a:gd name="connsiteY31" fmla="*/ 665037 h 904269"/>
              <a:gd name="connsiteX32" fmla="*/ 47846 w 643270"/>
              <a:gd name="connsiteY32" fmla="*/ 680986 h 904269"/>
              <a:gd name="connsiteX33" fmla="*/ 79744 w 643270"/>
              <a:gd name="connsiteY33" fmla="*/ 718200 h 904269"/>
              <a:gd name="connsiteX34" fmla="*/ 106326 w 643270"/>
              <a:gd name="connsiteY34" fmla="*/ 760730 h 904269"/>
              <a:gd name="connsiteX35" fmla="*/ 122274 w 643270"/>
              <a:gd name="connsiteY35" fmla="*/ 766046 h 904269"/>
              <a:gd name="connsiteX36" fmla="*/ 132907 w 643270"/>
              <a:gd name="connsiteY36" fmla="*/ 781995 h 904269"/>
              <a:gd name="connsiteX37" fmla="*/ 148856 w 643270"/>
              <a:gd name="connsiteY37" fmla="*/ 813893 h 904269"/>
              <a:gd name="connsiteX38" fmla="*/ 159488 w 643270"/>
              <a:gd name="connsiteY38" fmla="*/ 845790 h 904269"/>
              <a:gd name="connsiteX39" fmla="*/ 207335 w 643270"/>
              <a:gd name="connsiteY39" fmla="*/ 872372 h 904269"/>
              <a:gd name="connsiteX40" fmla="*/ 228600 w 643270"/>
              <a:gd name="connsiteY40" fmla="*/ 904269 h 90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3270" h="904269">
                <a:moveTo>
                  <a:pt x="643270" y="80246"/>
                </a:moveTo>
                <a:cubicBezTo>
                  <a:pt x="629001" y="77392"/>
                  <a:pt x="596357" y="72007"/>
                  <a:pt x="584791" y="64297"/>
                </a:cubicBezTo>
                <a:lnTo>
                  <a:pt x="568842" y="53665"/>
                </a:lnTo>
                <a:cubicBezTo>
                  <a:pt x="567070" y="39488"/>
                  <a:pt x="568832" y="24400"/>
                  <a:pt x="563526" y="11135"/>
                </a:cubicBezTo>
                <a:cubicBezTo>
                  <a:pt x="555131" y="-9853"/>
                  <a:pt x="510445" y="5143"/>
                  <a:pt x="505046" y="5818"/>
                </a:cubicBezTo>
                <a:cubicBezTo>
                  <a:pt x="495031" y="15834"/>
                  <a:pt x="486472" y="26479"/>
                  <a:pt x="473149" y="32400"/>
                </a:cubicBezTo>
                <a:cubicBezTo>
                  <a:pt x="445498" y="44689"/>
                  <a:pt x="434307" y="44024"/>
                  <a:pt x="404037" y="48349"/>
                </a:cubicBezTo>
                <a:cubicBezTo>
                  <a:pt x="395874" y="60593"/>
                  <a:pt x="390533" y="65574"/>
                  <a:pt x="388088" y="80246"/>
                </a:cubicBezTo>
                <a:cubicBezTo>
                  <a:pt x="378051" y="140466"/>
                  <a:pt x="393272" y="112343"/>
                  <a:pt x="372139" y="144042"/>
                </a:cubicBezTo>
                <a:cubicBezTo>
                  <a:pt x="370367" y="149358"/>
                  <a:pt x="366823" y="154386"/>
                  <a:pt x="366823" y="159990"/>
                </a:cubicBezTo>
                <a:cubicBezTo>
                  <a:pt x="366823" y="170996"/>
                  <a:pt x="377395" y="183823"/>
                  <a:pt x="382772" y="191888"/>
                </a:cubicBezTo>
                <a:cubicBezTo>
                  <a:pt x="344813" y="204541"/>
                  <a:pt x="357091" y="193196"/>
                  <a:pt x="340242" y="218469"/>
                </a:cubicBezTo>
                <a:cubicBezTo>
                  <a:pt x="331515" y="244651"/>
                  <a:pt x="341174" y="226553"/>
                  <a:pt x="318977" y="245051"/>
                </a:cubicBezTo>
                <a:cubicBezTo>
                  <a:pt x="313201" y="249864"/>
                  <a:pt x="309600" y="257349"/>
                  <a:pt x="303028" y="261000"/>
                </a:cubicBezTo>
                <a:cubicBezTo>
                  <a:pt x="293231" y="266443"/>
                  <a:pt x="281763" y="268088"/>
                  <a:pt x="271130" y="271632"/>
                </a:cubicBezTo>
                <a:cubicBezTo>
                  <a:pt x="271123" y="271634"/>
                  <a:pt x="239240" y="282264"/>
                  <a:pt x="239232" y="282265"/>
                </a:cubicBezTo>
                <a:lnTo>
                  <a:pt x="207335" y="287581"/>
                </a:lnTo>
                <a:cubicBezTo>
                  <a:pt x="196337" y="293080"/>
                  <a:pt x="179780" y="300261"/>
                  <a:pt x="170121" y="308846"/>
                </a:cubicBezTo>
                <a:cubicBezTo>
                  <a:pt x="127088" y="347097"/>
                  <a:pt x="155161" y="335098"/>
                  <a:pt x="122274" y="346060"/>
                </a:cubicBezTo>
                <a:cubicBezTo>
                  <a:pt x="118730" y="351376"/>
                  <a:pt x="116631" y="358018"/>
                  <a:pt x="111642" y="362009"/>
                </a:cubicBezTo>
                <a:cubicBezTo>
                  <a:pt x="107266" y="365510"/>
                  <a:pt x="100705" y="364819"/>
                  <a:pt x="95693" y="367325"/>
                </a:cubicBezTo>
                <a:cubicBezTo>
                  <a:pt x="89978" y="370182"/>
                  <a:pt x="85060" y="374414"/>
                  <a:pt x="79744" y="377958"/>
                </a:cubicBezTo>
                <a:cubicBezTo>
                  <a:pt x="73779" y="395854"/>
                  <a:pt x="74308" y="396774"/>
                  <a:pt x="63795" y="415172"/>
                </a:cubicBezTo>
                <a:cubicBezTo>
                  <a:pt x="60625" y="420719"/>
                  <a:pt x="55758" y="425282"/>
                  <a:pt x="53163" y="431121"/>
                </a:cubicBezTo>
                <a:cubicBezTo>
                  <a:pt x="48611" y="441363"/>
                  <a:pt x="46074" y="452386"/>
                  <a:pt x="42530" y="463018"/>
                </a:cubicBezTo>
                <a:cubicBezTo>
                  <a:pt x="40758" y="468334"/>
                  <a:pt x="40323" y="474304"/>
                  <a:pt x="37214" y="478967"/>
                </a:cubicBezTo>
                <a:lnTo>
                  <a:pt x="26581" y="494916"/>
                </a:lnTo>
                <a:cubicBezTo>
                  <a:pt x="24809" y="500232"/>
                  <a:pt x="23771" y="505853"/>
                  <a:pt x="21265" y="510865"/>
                </a:cubicBezTo>
                <a:cubicBezTo>
                  <a:pt x="18408" y="516580"/>
                  <a:pt x="13227" y="520975"/>
                  <a:pt x="10632" y="526814"/>
                </a:cubicBezTo>
                <a:cubicBezTo>
                  <a:pt x="6080" y="537055"/>
                  <a:pt x="0" y="558711"/>
                  <a:pt x="0" y="558711"/>
                </a:cubicBezTo>
                <a:cubicBezTo>
                  <a:pt x="3544" y="578204"/>
                  <a:pt x="6094" y="597904"/>
                  <a:pt x="10632" y="617190"/>
                </a:cubicBezTo>
                <a:cubicBezTo>
                  <a:pt x="15193" y="636573"/>
                  <a:pt x="19662" y="650353"/>
                  <a:pt x="31898" y="665037"/>
                </a:cubicBezTo>
                <a:cubicBezTo>
                  <a:pt x="36711" y="670813"/>
                  <a:pt x="42953" y="675278"/>
                  <a:pt x="47846" y="680986"/>
                </a:cubicBezTo>
                <a:cubicBezTo>
                  <a:pt x="88757" y="728717"/>
                  <a:pt x="40176" y="678632"/>
                  <a:pt x="79744" y="718200"/>
                </a:cubicBezTo>
                <a:cubicBezTo>
                  <a:pt x="89442" y="747292"/>
                  <a:pt x="82737" y="748935"/>
                  <a:pt x="106326" y="760730"/>
                </a:cubicBezTo>
                <a:cubicBezTo>
                  <a:pt x="111338" y="763236"/>
                  <a:pt x="116958" y="764274"/>
                  <a:pt x="122274" y="766046"/>
                </a:cubicBezTo>
                <a:cubicBezTo>
                  <a:pt x="125818" y="771362"/>
                  <a:pt x="130050" y="776280"/>
                  <a:pt x="132907" y="781995"/>
                </a:cubicBezTo>
                <a:cubicBezTo>
                  <a:pt x="154918" y="826016"/>
                  <a:pt x="118383" y="768185"/>
                  <a:pt x="148856" y="813893"/>
                </a:cubicBezTo>
                <a:cubicBezTo>
                  <a:pt x="152400" y="824525"/>
                  <a:pt x="150163" y="839573"/>
                  <a:pt x="159488" y="845790"/>
                </a:cubicBezTo>
                <a:cubicBezTo>
                  <a:pt x="196049" y="870163"/>
                  <a:pt x="179263" y="863014"/>
                  <a:pt x="207335" y="872372"/>
                </a:cubicBezTo>
                <a:lnTo>
                  <a:pt x="228600" y="9042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p:cNvSpPr/>
          <p:nvPr/>
        </p:nvSpPr>
        <p:spPr>
          <a:xfrm>
            <a:off x="3926019" y="1885530"/>
            <a:ext cx="303028" cy="287079"/>
          </a:xfrm>
          <a:custGeom>
            <a:avLst/>
            <a:gdLst>
              <a:gd name="connsiteX0" fmla="*/ 0 w 303028"/>
              <a:gd name="connsiteY0" fmla="*/ 0 h 287079"/>
              <a:gd name="connsiteX1" fmla="*/ 26581 w 303028"/>
              <a:gd name="connsiteY1" fmla="*/ 21265 h 287079"/>
              <a:gd name="connsiteX2" fmla="*/ 31898 w 303028"/>
              <a:gd name="connsiteY2" fmla="*/ 37214 h 287079"/>
              <a:gd name="connsiteX3" fmla="*/ 47846 w 303028"/>
              <a:gd name="connsiteY3" fmla="*/ 47846 h 287079"/>
              <a:gd name="connsiteX4" fmla="*/ 79744 w 303028"/>
              <a:gd name="connsiteY4" fmla="*/ 69112 h 287079"/>
              <a:gd name="connsiteX5" fmla="*/ 111642 w 303028"/>
              <a:gd name="connsiteY5" fmla="*/ 101009 h 287079"/>
              <a:gd name="connsiteX6" fmla="*/ 122274 w 303028"/>
              <a:gd name="connsiteY6" fmla="*/ 116958 h 287079"/>
              <a:gd name="connsiteX7" fmla="*/ 143539 w 303028"/>
              <a:gd name="connsiteY7" fmla="*/ 127591 h 287079"/>
              <a:gd name="connsiteX8" fmla="*/ 175437 w 303028"/>
              <a:gd name="connsiteY8" fmla="*/ 159488 h 287079"/>
              <a:gd name="connsiteX9" fmla="*/ 180753 w 303028"/>
              <a:gd name="connsiteY9" fmla="*/ 175437 h 287079"/>
              <a:gd name="connsiteX10" fmla="*/ 196702 w 303028"/>
              <a:gd name="connsiteY10" fmla="*/ 186070 h 287079"/>
              <a:gd name="connsiteX11" fmla="*/ 212651 w 303028"/>
              <a:gd name="connsiteY11" fmla="*/ 202019 h 287079"/>
              <a:gd name="connsiteX12" fmla="*/ 223284 w 303028"/>
              <a:gd name="connsiteY12" fmla="*/ 217967 h 287079"/>
              <a:gd name="connsiteX13" fmla="*/ 255181 w 303028"/>
              <a:gd name="connsiteY13" fmla="*/ 239233 h 287079"/>
              <a:gd name="connsiteX14" fmla="*/ 276446 w 303028"/>
              <a:gd name="connsiteY14" fmla="*/ 271130 h 287079"/>
              <a:gd name="connsiteX15" fmla="*/ 303028 w 303028"/>
              <a:gd name="connsiteY15" fmla="*/ 287079 h 28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028" h="287079">
                <a:moveTo>
                  <a:pt x="0" y="0"/>
                </a:moveTo>
                <a:cubicBezTo>
                  <a:pt x="8860" y="7088"/>
                  <a:pt x="19197" y="12650"/>
                  <a:pt x="26581" y="21265"/>
                </a:cubicBezTo>
                <a:cubicBezTo>
                  <a:pt x="30228" y="25520"/>
                  <a:pt x="28397" y="32838"/>
                  <a:pt x="31898" y="37214"/>
                </a:cubicBezTo>
                <a:cubicBezTo>
                  <a:pt x="35889" y="42203"/>
                  <a:pt x="42938" y="43756"/>
                  <a:pt x="47846" y="47846"/>
                </a:cubicBezTo>
                <a:cubicBezTo>
                  <a:pt x="74395" y="69970"/>
                  <a:pt x="51715" y="59768"/>
                  <a:pt x="79744" y="69112"/>
                </a:cubicBezTo>
                <a:cubicBezTo>
                  <a:pt x="90377" y="79744"/>
                  <a:pt x="103302" y="88498"/>
                  <a:pt x="111642" y="101009"/>
                </a:cubicBezTo>
                <a:cubicBezTo>
                  <a:pt x="115186" y="106325"/>
                  <a:pt x="117366" y="112868"/>
                  <a:pt x="122274" y="116958"/>
                </a:cubicBezTo>
                <a:cubicBezTo>
                  <a:pt x="128362" y="122032"/>
                  <a:pt x="137351" y="122640"/>
                  <a:pt x="143539" y="127591"/>
                </a:cubicBezTo>
                <a:cubicBezTo>
                  <a:pt x="155281" y="136984"/>
                  <a:pt x="175437" y="159488"/>
                  <a:pt x="175437" y="159488"/>
                </a:cubicBezTo>
                <a:cubicBezTo>
                  <a:pt x="177209" y="164804"/>
                  <a:pt x="177252" y="171061"/>
                  <a:pt x="180753" y="175437"/>
                </a:cubicBezTo>
                <a:cubicBezTo>
                  <a:pt x="184744" y="180426"/>
                  <a:pt x="191793" y="181980"/>
                  <a:pt x="196702" y="186070"/>
                </a:cubicBezTo>
                <a:cubicBezTo>
                  <a:pt x="202478" y="190883"/>
                  <a:pt x="207838" y="196243"/>
                  <a:pt x="212651" y="202019"/>
                </a:cubicBezTo>
                <a:cubicBezTo>
                  <a:pt x="216741" y="206927"/>
                  <a:pt x="218476" y="213760"/>
                  <a:pt x="223284" y="217967"/>
                </a:cubicBezTo>
                <a:cubicBezTo>
                  <a:pt x="232901" y="226382"/>
                  <a:pt x="255181" y="239233"/>
                  <a:pt x="255181" y="239233"/>
                </a:cubicBezTo>
                <a:cubicBezTo>
                  <a:pt x="260755" y="255952"/>
                  <a:pt x="259381" y="259753"/>
                  <a:pt x="276446" y="271130"/>
                </a:cubicBezTo>
                <a:cubicBezTo>
                  <a:pt x="317857" y="298738"/>
                  <a:pt x="269911" y="253962"/>
                  <a:pt x="303028" y="287079"/>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4229047" y="1640981"/>
            <a:ext cx="207335" cy="382772"/>
          </a:xfrm>
          <a:custGeom>
            <a:avLst/>
            <a:gdLst>
              <a:gd name="connsiteX0" fmla="*/ 207335 w 207335"/>
              <a:gd name="connsiteY0" fmla="*/ 0 h 382772"/>
              <a:gd name="connsiteX1" fmla="*/ 186070 w 207335"/>
              <a:gd name="connsiteY1" fmla="*/ 26582 h 382772"/>
              <a:gd name="connsiteX2" fmla="*/ 154172 w 207335"/>
              <a:gd name="connsiteY2" fmla="*/ 47847 h 382772"/>
              <a:gd name="connsiteX3" fmla="*/ 138223 w 207335"/>
              <a:gd name="connsiteY3" fmla="*/ 63795 h 382772"/>
              <a:gd name="connsiteX4" fmla="*/ 127590 w 207335"/>
              <a:gd name="connsiteY4" fmla="*/ 79744 h 382772"/>
              <a:gd name="connsiteX5" fmla="*/ 111642 w 207335"/>
              <a:gd name="connsiteY5" fmla="*/ 90377 h 382772"/>
              <a:gd name="connsiteX6" fmla="*/ 79744 w 207335"/>
              <a:gd name="connsiteY6" fmla="*/ 127591 h 382772"/>
              <a:gd name="connsiteX7" fmla="*/ 53163 w 207335"/>
              <a:gd name="connsiteY7" fmla="*/ 148856 h 382772"/>
              <a:gd name="connsiteX8" fmla="*/ 42530 w 207335"/>
              <a:gd name="connsiteY8" fmla="*/ 164805 h 382772"/>
              <a:gd name="connsiteX9" fmla="*/ 31897 w 207335"/>
              <a:gd name="connsiteY9" fmla="*/ 196702 h 382772"/>
              <a:gd name="connsiteX10" fmla="*/ 15949 w 207335"/>
              <a:gd name="connsiteY10" fmla="*/ 207335 h 382772"/>
              <a:gd name="connsiteX11" fmla="*/ 0 w 207335"/>
              <a:gd name="connsiteY11" fmla="*/ 260498 h 382772"/>
              <a:gd name="connsiteX12" fmla="*/ 21265 w 207335"/>
              <a:gd name="connsiteY12" fmla="*/ 308344 h 382772"/>
              <a:gd name="connsiteX13" fmla="*/ 26581 w 207335"/>
              <a:gd name="connsiteY13" fmla="*/ 324293 h 382772"/>
              <a:gd name="connsiteX14" fmla="*/ 37214 w 207335"/>
              <a:gd name="connsiteY14" fmla="*/ 340242 h 382772"/>
              <a:gd name="connsiteX15" fmla="*/ 42530 w 207335"/>
              <a:gd name="connsiteY15" fmla="*/ 361507 h 382772"/>
              <a:gd name="connsiteX16" fmla="*/ 58479 w 207335"/>
              <a:gd name="connsiteY16" fmla="*/ 382772 h 3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335" h="382772">
                <a:moveTo>
                  <a:pt x="207335" y="0"/>
                </a:moveTo>
                <a:cubicBezTo>
                  <a:pt x="200247" y="8861"/>
                  <a:pt x="194504" y="18991"/>
                  <a:pt x="186070" y="26582"/>
                </a:cubicBezTo>
                <a:cubicBezTo>
                  <a:pt x="176572" y="35131"/>
                  <a:pt x="163208" y="38811"/>
                  <a:pt x="154172" y="47847"/>
                </a:cubicBezTo>
                <a:cubicBezTo>
                  <a:pt x="148856" y="53163"/>
                  <a:pt x="143036" y="58019"/>
                  <a:pt x="138223" y="63795"/>
                </a:cubicBezTo>
                <a:cubicBezTo>
                  <a:pt x="134132" y="68703"/>
                  <a:pt x="132108" y="75226"/>
                  <a:pt x="127590" y="79744"/>
                </a:cubicBezTo>
                <a:cubicBezTo>
                  <a:pt x="123072" y="84262"/>
                  <a:pt x="116958" y="86833"/>
                  <a:pt x="111642" y="90377"/>
                </a:cubicBezTo>
                <a:cubicBezTo>
                  <a:pt x="101207" y="121677"/>
                  <a:pt x="113797" y="93538"/>
                  <a:pt x="79744" y="127591"/>
                </a:cubicBezTo>
                <a:cubicBezTo>
                  <a:pt x="55698" y="151637"/>
                  <a:pt x="84210" y="138507"/>
                  <a:pt x="53163" y="148856"/>
                </a:cubicBezTo>
                <a:cubicBezTo>
                  <a:pt x="49619" y="154172"/>
                  <a:pt x="45125" y="158966"/>
                  <a:pt x="42530" y="164805"/>
                </a:cubicBezTo>
                <a:cubicBezTo>
                  <a:pt x="37978" y="175046"/>
                  <a:pt x="41222" y="190485"/>
                  <a:pt x="31897" y="196702"/>
                </a:cubicBezTo>
                <a:lnTo>
                  <a:pt x="15949" y="207335"/>
                </a:lnTo>
                <a:cubicBezTo>
                  <a:pt x="3005" y="246165"/>
                  <a:pt x="8034" y="228360"/>
                  <a:pt x="0" y="260498"/>
                </a:cubicBezTo>
                <a:cubicBezTo>
                  <a:pt x="12652" y="298457"/>
                  <a:pt x="4415" y="283070"/>
                  <a:pt x="21265" y="308344"/>
                </a:cubicBezTo>
                <a:cubicBezTo>
                  <a:pt x="23037" y="313660"/>
                  <a:pt x="24075" y="319281"/>
                  <a:pt x="26581" y="324293"/>
                </a:cubicBezTo>
                <a:cubicBezTo>
                  <a:pt x="29438" y="330008"/>
                  <a:pt x="34697" y="334369"/>
                  <a:pt x="37214" y="340242"/>
                </a:cubicBezTo>
                <a:cubicBezTo>
                  <a:pt x="40092" y="346958"/>
                  <a:pt x="38477" y="355428"/>
                  <a:pt x="42530" y="361507"/>
                </a:cubicBezTo>
                <a:cubicBezTo>
                  <a:pt x="61428" y="389854"/>
                  <a:pt x="58479" y="357016"/>
                  <a:pt x="58479" y="38277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2944" b="2522"/>
          <a:stretch/>
        </p:blipFill>
        <p:spPr>
          <a:xfrm>
            <a:off x="594471" y="4143211"/>
            <a:ext cx="3403992" cy="1630495"/>
          </a:xfrm>
          <a:prstGeom prst="rect">
            <a:avLst/>
          </a:prstGeom>
          <a:ln w="19050">
            <a:solidFill>
              <a:schemeClr val="tx1"/>
            </a:solidFill>
          </a:ln>
        </p:spPr>
      </p:pic>
      <p:sp>
        <p:nvSpPr>
          <p:cNvPr id="123" name="Rectangle 122"/>
          <p:cNvSpPr/>
          <p:nvPr/>
        </p:nvSpPr>
        <p:spPr>
          <a:xfrm>
            <a:off x="1166257" y="4694707"/>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88173" y="5755177"/>
            <a:ext cx="6156181" cy="200055"/>
          </a:xfrm>
          <a:prstGeom prst="rect">
            <a:avLst/>
          </a:prstGeom>
          <a:noFill/>
        </p:spPr>
        <p:txBody>
          <a:bodyPr wrap="square" rtlCol="0">
            <a:spAutoFit/>
          </a:bodyPr>
          <a:lstStyle/>
          <a:p>
            <a:r>
              <a:rPr lang="en-AU" sz="680" b="1" dirty="0">
                <a:latin typeface="Arial Narrow" panose="020B0606020202030204" pitchFamily="34" charset="0"/>
              </a:rPr>
              <a:t>Figure 1: Interactive Weather and Wave Forecast Map for 14.01.2018 at 1200 hours (www.bom.gov.au).</a:t>
            </a:r>
          </a:p>
        </p:txBody>
      </p:sp>
      <p:sp>
        <p:nvSpPr>
          <p:cNvPr id="26" name="Rectangle 25"/>
          <p:cNvSpPr/>
          <p:nvPr/>
        </p:nvSpPr>
        <p:spPr>
          <a:xfrm>
            <a:off x="4097075" y="4124540"/>
            <a:ext cx="2263175" cy="17435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patterns do you identify?</a:t>
            </a:r>
          </a:p>
        </p:txBody>
      </p:sp>
      <p:sp>
        <p:nvSpPr>
          <p:cNvPr id="27" name="Rectangle 26"/>
          <p:cNvSpPr/>
          <p:nvPr/>
        </p:nvSpPr>
        <p:spPr>
          <a:xfrm>
            <a:off x="4153272" y="4435392"/>
            <a:ext cx="2135937" cy="13816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Ans</a:t>
            </a:r>
            <a:r>
              <a:rPr lang="en-AU" sz="1200" dirty="0">
                <a:solidFill>
                  <a:schemeClr val="tx1"/>
                </a:solidFill>
                <a:latin typeface="Arial Narrow" panose="020B0606020202030204" pitchFamily="34" charset="0"/>
              </a:rPr>
              <a:t>. </a:t>
            </a:r>
            <a:endParaRPr lang="en-AU" sz="1200" dirty="0">
              <a:solidFill>
                <a:schemeClr val="tx1"/>
              </a:solidFill>
              <a:latin typeface="Comic Sans MS" panose="030F0702030302020204" pitchFamily="66" charset="0"/>
            </a:endParaRPr>
          </a:p>
          <a:p>
            <a:endParaRPr lang="en-AU" sz="1200" dirty="0">
              <a:solidFill>
                <a:schemeClr val="tx1"/>
              </a:solidFill>
              <a:latin typeface="Arial Narrow" panose="020B0606020202030204" pitchFamily="34" charset="0"/>
            </a:endParaRPr>
          </a:p>
        </p:txBody>
      </p:sp>
      <p:sp>
        <p:nvSpPr>
          <p:cNvPr id="129" name="Rectangle 128"/>
          <p:cNvSpPr/>
          <p:nvPr/>
        </p:nvSpPr>
        <p:spPr>
          <a:xfrm>
            <a:off x="1991488" y="4649170"/>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p:cNvSpPr/>
          <p:nvPr/>
        </p:nvSpPr>
        <p:spPr>
          <a:xfrm>
            <a:off x="2609653" y="4727726"/>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Rectangle 130"/>
          <p:cNvSpPr/>
          <p:nvPr/>
        </p:nvSpPr>
        <p:spPr>
          <a:xfrm>
            <a:off x="3320976" y="4624673"/>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Rectangle 131"/>
          <p:cNvSpPr/>
          <p:nvPr/>
        </p:nvSpPr>
        <p:spPr>
          <a:xfrm>
            <a:off x="1558868"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Rectangle 132"/>
          <p:cNvSpPr/>
          <p:nvPr/>
        </p:nvSpPr>
        <p:spPr>
          <a:xfrm>
            <a:off x="2130400"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Rectangle 133"/>
          <p:cNvSpPr/>
          <p:nvPr/>
        </p:nvSpPr>
        <p:spPr>
          <a:xfrm>
            <a:off x="2663788"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3128771" y="5483760"/>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3420606" y="6843822"/>
            <a:ext cx="3048849" cy="2000548"/>
          </a:xfrm>
          <a:prstGeom prst="rect">
            <a:avLst/>
          </a:prstGeom>
          <a:noFill/>
        </p:spPr>
        <p:txBody>
          <a:bodyPr wrap="square" rtlCol="0">
            <a:spAutoFit/>
          </a:bodyPr>
          <a:lstStyle/>
          <a:p>
            <a:r>
              <a:rPr lang="en-AU" sz="1600" b="1" dirty="0">
                <a:latin typeface="Arial Narrow" panose="020B0606020202030204" pitchFamily="34" charset="0"/>
              </a:rPr>
              <a:t>Why wet summers and dry winters?</a:t>
            </a:r>
          </a:p>
          <a:p>
            <a:pPr algn="just"/>
            <a:r>
              <a:rPr lang="en-AU" sz="1200" dirty="0">
                <a:latin typeface="Arial Narrow" panose="020B0606020202030204" pitchFamily="34" charset="0"/>
              </a:rPr>
              <a:t>Locations such as Darwin have wet summers and dry winters because of the changing position of the sun and convection cells. For example, in summer, the sun in Darwin is overhead. It is hot. Warm air is rising and it is the wet season. During winter, the sun is in the northern sky. It is not so hot. Cold air is sinking over Darwin and it is mostly dry and calm.</a:t>
            </a:r>
          </a:p>
          <a:p>
            <a:pPr algn="just"/>
            <a:r>
              <a:rPr lang="en-AU" sz="1200" b="1" dirty="0">
                <a:latin typeface="Arial Narrow" panose="020B0606020202030204" pitchFamily="34" charset="0"/>
              </a:rPr>
              <a:t>Q. What cell influences N</a:t>
            </a:r>
            <a:r>
              <a:rPr lang="en-AU" sz="1200" b="1" baseline="30000" dirty="0">
                <a:latin typeface="Arial Narrow" panose="020B0606020202030204" pitchFamily="34" charset="0"/>
              </a:rPr>
              <a:t>th</a:t>
            </a:r>
            <a:r>
              <a:rPr lang="en-AU" sz="1200" b="1" dirty="0">
                <a:latin typeface="Arial Narrow" panose="020B0606020202030204" pitchFamily="34" charset="0"/>
              </a:rPr>
              <a:t> Qld. weather? </a:t>
            </a:r>
          </a:p>
          <a:p>
            <a:pPr algn="just"/>
            <a:r>
              <a:rPr lang="en-AU" sz="1200" b="1" dirty="0">
                <a:latin typeface="Arial Narrow" panose="020B0606020202030204" pitchFamily="34" charset="0"/>
              </a:rPr>
              <a:t>Ans. </a:t>
            </a:r>
          </a:p>
        </p:txBody>
      </p:sp>
      <p:cxnSp>
        <p:nvCxnSpPr>
          <p:cNvPr id="166" name="Straight Connector 165">
            <a:extLst>
              <a:ext uri="{FF2B5EF4-FFF2-40B4-BE49-F238E27FC236}">
                <a16:creationId xmlns:a16="http://schemas.microsoft.com/office/drawing/2014/main" id="{F0D8311F-44CB-4D49-A34B-14BB33B88BA1}"/>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8F6E6EC0-5DAE-4454-8980-6CFC32C4414C}"/>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Well, blow me down – </a:t>
            </a:r>
            <a:r>
              <a:rPr lang="en-US" sz="1200" dirty="0">
                <a:highlight>
                  <a:srgbClr val="FFFF00"/>
                </a:highlight>
                <a:latin typeface="Arial Narrow" pitchFamily="34" charset="0"/>
              </a:rPr>
              <a:t>Explain how weather patterns and climate (e.g. temperature, wind speed and direction, rainfall, breezes, barometric pressure) are driven by atmosphere/ocean interactions</a:t>
            </a:r>
            <a:endParaRPr lang="en-US" sz="1100" i="1" dirty="0">
              <a:highlight>
                <a:srgbClr val="FFFF00"/>
              </a:highlight>
              <a:latin typeface="Arial Narrow" pitchFamily="34" charset="0"/>
            </a:endParaRPr>
          </a:p>
        </p:txBody>
      </p:sp>
      <p:sp>
        <p:nvSpPr>
          <p:cNvPr id="168" name="TextBox 17">
            <a:extLst>
              <a:ext uri="{FF2B5EF4-FFF2-40B4-BE49-F238E27FC236}">
                <a16:creationId xmlns:a16="http://schemas.microsoft.com/office/drawing/2014/main" id="{BFA43A7F-3DA2-4FB8-9AC4-F3ABC8635FF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9" name="TextBox 168">
            <a:extLst>
              <a:ext uri="{FF2B5EF4-FFF2-40B4-BE49-F238E27FC236}">
                <a16:creationId xmlns:a16="http://schemas.microsoft.com/office/drawing/2014/main" id="{4C62E255-5200-4F77-B27E-D52CF6743F1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0" name="TextBox 169">
            <a:extLst>
              <a:ext uri="{FF2B5EF4-FFF2-40B4-BE49-F238E27FC236}">
                <a16:creationId xmlns:a16="http://schemas.microsoft.com/office/drawing/2014/main" id="{08ECE3BA-3446-460E-B103-FD48517CA3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808D03D7-19C0-8C7B-4A6C-939A3879929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B3E68198-E546-1676-AB76-864ED833895A}"/>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0" name="TextBox 36">
            <a:extLst>
              <a:ext uri="{FF2B5EF4-FFF2-40B4-BE49-F238E27FC236}">
                <a16:creationId xmlns:a16="http://schemas.microsoft.com/office/drawing/2014/main" id="{0B682F56-B7CE-4B4E-A67D-13F21E16307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15177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84963" y="992074"/>
            <a:ext cx="5838760" cy="1261884"/>
          </a:xfrm>
          <a:prstGeom prst="rect">
            <a:avLst/>
          </a:prstGeom>
          <a:noFill/>
        </p:spPr>
        <p:txBody>
          <a:bodyPr wrap="square" rtlCol="0">
            <a:spAutoFit/>
          </a:bodyPr>
          <a:lstStyle/>
          <a:p>
            <a:pPr algn="just"/>
            <a:r>
              <a:rPr lang="en-AU" sz="1600" b="1" dirty="0">
                <a:latin typeface="Arial Narrow" panose="020B0606020202030204" pitchFamily="34" charset="0"/>
              </a:rPr>
              <a:t>Wave Characteristics</a:t>
            </a:r>
          </a:p>
          <a:p>
            <a:pPr algn="just"/>
            <a:r>
              <a:rPr lang="en-AU" sz="1200" b="1" dirty="0">
                <a:latin typeface="Arial Narrow" panose="020B0606020202030204" pitchFamily="34" charset="0"/>
              </a:rPr>
              <a:t>Crest: </a:t>
            </a:r>
            <a:r>
              <a:rPr lang="en-AU" sz="1200" dirty="0">
                <a:latin typeface="Arial Narrow" panose="020B0606020202030204" pitchFamily="34" charset="0"/>
              </a:rPr>
              <a:t>Highest point of the wave</a:t>
            </a:r>
          </a:p>
          <a:p>
            <a:pPr algn="just"/>
            <a:r>
              <a:rPr lang="en-AU" sz="1200" b="1" dirty="0">
                <a:latin typeface="Arial Narrow" panose="020B0606020202030204" pitchFamily="34" charset="0"/>
              </a:rPr>
              <a:t>Wavelength (</a:t>
            </a:r>
            <a:r>
              <a:rPr lang="el-GR" sz="1200" b="1" dirty="0">
                <a:latin typeface="Arial Narrow" panose="020B0606020202030204" pitchFamily="34" charset="0"/>
              </a:rPr>
              <a:t>λ</a:t>
            </a:r>
            <a:r>
              <a:rPr lang="en-AU" sz="1200" b="1" dirty="0">
                <a:latin typeface="Arial Narrow" panose="020B0606020202030204" pitchFamily="34" charset="0"/>
              </a:rPr>
              <a:t>): </a:t>
            </a:r>
            <a:r>
              <a:rPr lang="en-AU" sz="1200" dirty="0">
                <a:latin typeface="Arial Narrow" panose="020B0606020202030204" pitchFamily="34" charset="0"/>
              </a:rPr>
              <a:t>Distance between crests</a:t>
            </a:r>
          </a:p>
          <a:p>
            <a:pPr algn="just"/>
            <a:r>
              <a:rPr lang="en-AU" sz="1200" b="1" dirty="0">
                <a:latin typeface="Arial Narrow" panose="020B0606020202030204" pitchFamily="34" charset="0"/>
              </a:rPr>
              <a:t>Trough: </a:t>
            </a:r>
            <a:r>
              <a:rPr lang="en-AU" sz="1200" dirty="0">
                <a:latin typeface="Arial Narrow" panose="020B0606020202030204" pitchFamily="34" charset="0"/>
              </a:rPr>
              <a:t>Lowest point of the wave</a:t>
            </a:r>
          </a:p>
          <a:p>
            <a:pPr algn="just"/>
            <a:r>
              <a:rPr lang="en-AU" sz="1200" b="1" dirty="0">
                <a:latin typeface="Arial Narrow" panose="020B0606020202030204" pitchFamily="34" charset="0"/>
              </a:rPr>
              <a:t>Wave Period (T): </a:t>
            </a:r>
            <a:r>
              <a:rPr lang="en-AU" sz="1200" dirty="0">
                <a:latin typeface="Arial Narrow" panose="020B0606020202030204" pitchFamily="34" charset="0"/>
              </a:rPr>
              <a:t>Time between crests (sec.)</a:t>
            </a:r>
          </a:p>
          <a:p>
            <a:pPr algn="just"/>
            <a:r>
              <a:rPr lang="en-AU" sz="1200" b="1" dirty="0">
                <a:latin typeface="Arial Narrow" panose="020B0606020202030204" pitchFamily="34" charset="0"/>
              </a:rPr>
              <a:t>Wave Speed (Celerity*): </a:t>
            </a:r>
            <a:r>
              <a:rPr lang="el-GR" sz="1200" dirty="0">
                <a:latin typeface="Arial Narrow" panose="020B0606020202030204" pitchFamily="34" charset="0"/>
              </a:rPr>
              <a:t>λ</a:t>
            </a:r>
            <a:r>
              <a:rPr lang="en-AU" sz="1200" dirty="0">
                <a:latin typeface="Arial Narrow" panose="020B0606020202030204" pitchFamily="34" charset="0"/>
              </a:rPr>
              <a:t> / T                                </a:t>
            </a:r>
            <a:r>
              <a:rPr lang="en-AU" sz="1200" b="1" dirty="0">
                <a:latin typeface="Arial Narrow" panose="020B0606020202030204" pitchFamily="34" charset="0"/>
              </a:rPr>
              <a:t>Activity: </a:t>
            </a:r>
            <a:r>
              <a:rPr lang="en-AU" sz="1200" b="1" u="sng" dirty="0">
                <a:latin typeface="Arial Narrow" panose="020B0606020202030204" pitchFamily="34" charset="0"/>
              </a:rPr>
              <a:t>Label</a:t>
            </a:r>
            <a:r>
              <a:rPr lang="en-AU" sz="1200" b="1" dirty="0">
                <a:latin typeface="Arial Narrow" panose="020B0606020202030204" pitchFamily="34" charset="0"/>
              </a:rPr>
              <a:t> the crest, trough and wavelength</a:t>
            </a:r>
          </a:p>
        </p:txBody>
      </p:sp>
      <p:cxnSp>
        <p:nvCxnSpPr>
          <p:cNvPr id="22" name="Straight Connector 21"/>
          <p:cNvCxnSpPr/>
          <p:nvPr/>
        </p:nvCxnSpPr>
        <p:spPr>
          <a:xfrm flipH="1" flipV="1">
            <a:off x="569606" y="2414113"/>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1492" y="2421577"/>
            <a:ext cx="3497432" cy="2739211"/>
          </a:xfrm>
          <a:prstGeom prst="rect">
            <a:avLst/>
          </a:prstGeom>
          <a:noFill/>
        </p:spPr>
        <p:txBody>
          <a:bodyPr wrap="square" rtlCol="0">
            <a:spAutoFit/>
          </a:bodyPr>
          <a:lstStyle/>
          <a:p>
            <a:pPr algn="just"/>
            <a:r>
              <a:rPr lang="en-AU" sz="1600" b="1" dirty="0">
                <a:latin typeface="Arial Narrow" panose="020B0606020202030204" pitchFamily="34" charset="0"/>
              </a:rPr>
              <a:t>The Orbitals</a:t>
            </a:r>
          </a:p>
          <a:p>
            <a:pPr algn="just"/>
            <a:r>
              <a:rPr lang="en-AU" sz="1200" dirty="0">
                <a:latin typeface="Arial Narrow" panose="020B0606020202030204" pitchFamily="34" charset="0"/>
              </a:rPr>
              <a:t>A wave represents ENERGY travelling through the water. The water itself does not flow along with the wave crest. Instead, the water particles circle up, down and back up again in a circular motion as the wave passes overhead (called an ‘orbital’). For example, fishing line bobbers move up and down as waves pass but are not carried along </a:t>
            </a:r>
            <a:r>
              <a:rPr lang="en-AU" sz="1200" i="1" dirty="0">
                <a:latin typeface="Arial Narrow" panose="020B0606020202030204" pitchFamily="34" charset="0"/>
              </a:rPr>
              <a:t>with</a:t>
            </a:r>
            <a:r>
              <a:rPr lang="en-AU" sz="1200" dirty="0">
                <a:latin typeface="Arial Narrow" panose="020B0606020202030204" pitchFamily="34" charset="0"/>
              </a:rPr>
              <a:t> the wave. These markers demonstrate that wave energy is moving through the water, but there is little lateral transport of the water itself*. Similarly, when surfers duck-dive a wave, their boards are propelled by the movement of the orbitals going in the same direction as the surfer – towards the back of the wave</a:t>
            </a:r>
            <a:r>
              <a:rPr lang="en-AU" sz="1200" b="1" dirty="0">
                <a:latin typeface="Arial Narrow" panose="020B0606020202030204" pitchFamily="34" charset="0"/>
              </a:rPr>
              <a:t>. Q. What is the circular motion of water particles in a wave called?  Ans.  An O _ _ _ _ _ _ </a:t>
            </a:r>
            <a:endParaRPr lang="en-AU" sz="1200" b="1" u="sng" dirty="0">
              <a:solidFill>
                <a:schemeClr val="bg1">
                  <a:lumMod val="50000"/>
                </a:schemeClr>
              </a:solidFill>
              <a:latin typeface="Arial Narrow" panose="020B0606020202030204" pitchFamily="34" charset="0"/>
            </a:endParaRPr>
          </a:p>
        </p:txBody>
      </p:sp>
      <p:sp>
        <p:nvSpPr>
          <p:cNvPr id="27" name="TextBox 26"/>
          <p:cNvSpPr txBox="1"/>
          <p:nvPr/>
        </p:nvSpPr>
        <p:spPr>
          <a:xfrm>
            <a:off x="507632" y="5165617"/>
            <a:ext cx="5851268" cy="1877437"/>
          </a:xfrm>
          <a:prstGeom prst="rect">
            <a:avLst/>
          </a:prstGeom>
          <a:noFill/>
        </p:spPr>
        <p:txBody>
          <a:bodyPr wrap="square" rtlCol="0">
            <a:spAutoFit/>
          </a:bodyPr>
          <a:lstStyle/>
          <a:p>
            <a:pPr algn="just"/>
            <a:r>
              <a:rPr lang="en-AU" sz="1600" b="1" dirty="0">
                <a:latin typeface="Arial Narrow" panose="020B0606020202030204" pitchFamily="34" charset="0"/>
              </a:rPr>
              <a:t>Wave Break</a:t>
            </a:r>
          </a:p>
          <a:p>
            <a:pPr algn="just"/>
            <a:r>
              <a:rPr lang="en-AU" sz="1200" dirty="0">
                <a:latin typeface="Arial Narrow" panose="020B0606020202030204" pitchFamily="34" charset="0"/>
              </a:rPr>
              <a:t>The orbitals get progressively smaller with depth. At a depth of </a:t>
            </a:r>
            <a:r>
              <a:rPr lang="en-AU" sz="1200" b="1" dirty="0">
                <a:latin typeface="Arial Narrow" panose="020B0606020202030204" pitchFamily="34" charset="0"/>
              </a:rPr>
              <a:t>half the wavelength, </a:t>
            </a:r>
            <a:r>
              <a:rPr lang="en-AU" sz="1200" dirty="0">
                <a:latin typeface="Arial Narrow" panose="020B0606020202030204" pitchFamily="34" charset="0"/>
              </a:rPr>
              <a:t>the orbitals are so small, they are no longer detectable (called a ‘deep water wave’). </a:t>
            </a:r>
          </a:p>
          <a:p>
            <a:pPr algn="just"/>
            <a:r>
              <a:rPr lang="en-AU" sz="1200" dirty="0">
                <a:latin typeface="Arial Narrow" panose="020B0606020202030204" pitchFamily="34" charset="0"/>
              </a:rPr>
              <a:t>However, if the seafloor is at a depth of </a:t>
            </a:r>
            <a:r>
              <a:rPr lang="en-AU" sz="1200" b="1" i="1" dirty="0">
                <a:latin typeface="Arial Narrow" panose="020B0606020202030204" pitchFamily="34" charset="0"/>
              </a:rPr>
              <a:t>less than </a:t>
            </a:r>
            <a:r>
              <a:rPr lang="en-AU" sz="1200" b="1" dirty="0">
                <a:latin typeface="Arial Narrow" panose="020B0606020202030204" pitchFamily="34" charset="0"/>
              </a:rPr>
              <a:t>half the wavelength</a:t>
            </a:r>
            <a:r>
              <a:rPr lang="en-AU" sz="1200" dirty="0">
                <a:latin typeface="Arial Narrow" panose="020B0606020202030204" pitchFamily="34" charset="0"/>
              </a:rPr>
              <a:t>, the orbitals come into contact with the seafloor and erosion of the seafloor occurs (called a ‘shallow water wave’). </a:t>
            </a:r>
          </a:p>
          <a:p>
            <a:pPr algn="just"/>
            <a:r>
              <a:rPr lang="en-AU" sz="1200" dirty="0">
                <a:latin typeface="Arial Narrow" panose="020B0606020202030204" pitchFamily="34" charset="0"/>
              </a:rPr>
              <a:t>Upon making contact with the seafloor, the orbitals become ‘squashed’. Squashed orbitals slow down the wave’s advance towards shore, due to friction. As a result, the wavelength becomes shorter and shorter and the wave height becomes taller and taller, until it breaks at a depth </a:t>
            </a:r>
            <a:r>
              <a:rPr lang="en-AU" sz="1200" b="1" dirty="0">
                <a:latin typeface="Arial Narrow" panose="020B0606020202030204" pitchFamily="34" charset="0"/>
              </a:rPr>
              <a:t>1.3 x the wave height. </a:t>
            </a:r>
          </a:p>
          <a:p>
            <a:pPr algn="just"/>
            <a:endParaRPr lang="en-AU" sz="400" dirty="0">
              <a:latin typeface="Arial Narrow" panose="020B0606020202030204" pitchFamily="34" charset="0"/>
            </a:endParaRPr>
          </a:p>
          <a:p>
            <a:pPr algn="just"/>
            <a:r>
              <a:rPr lang="en-AU" sz="1200" b="1" dirty="0">
                <a:latin typeface="Arial Narrow" panose="020B0606020202030204" pitchFamily="34" charset="0"/>
              </a:rPr>
              <a:t>Q. What depth will a wave break if the wave height is 2m.? Ans.                                      = _____m</a:t>
            </a:r>
            <a:endParaRPr lang="en-AU" sz="1200" b="1" u="sng" dirty="0">
              <a:solidFill>
                <a:schemeClr val="bg1">
                  <a:lumMod val="50000"/>
                </a:schemeClr>
              </a:solidFill>
              <a:latin typeface="Comic Sans MS" panose="030F0702030302020204" pitchFamily="66" charset="0"/>
            </a:endParaRPr>
          </a:p>
        </p:txBody>
      </p:sp>
      <p:cxnSp>
        <p:nvCxnSpPr>
          <p:cNvPr id="33" name="Straight Connector 32"/>
          <p:cNvCxnSpPr/>
          <p:nvPr/>
        </p:nvCxnSpPr>
        <p:spPr>
          <a:xfrm flipH="1" flipV="1">
            <a:off x="579883" y="5163830"/>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391554" y="6762255"/>
            <a:ext cx="1231677"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1.3 x wave height</a:t>
            </a:r>
          </a:p>
        </p:txBody>
      </p:sp>
      <p:sp>
        <p:nvSpPr>
          <p:cNvPr id="3" name="TextBox 2"/>
          <p:cNvSpPr txBox="1"/>
          <p:nvPr/>
        </p:nvSpPr>
        <p:spPr>
          <a:xfrm>
            <a:off x="491835" y="2229672"/>
            <a:ext cx="5747392" cy="215444"/>
          </a:xfrm>
          <a:prstGeom prst="rect">
            <a:avLst/>
          </a:prstGeom>
          <a:noFill/>
        </p:spPr>
        <p:txBody>
          <a:bodyPr wrap="square" rtlCol="0">
            <a:spAutoFit/>
          </a:bodyPr>
          <a:lstStyle/>
          <a:p>
            <a:r>
              <a:rPr lang="en-AU" sz="800" dirty="0">
                <a:latin typeface="Arial Narrow" panose="020B0606020202030204" pitchFamily="34" charset="0"/>
              </a:rPr>
              <a:t>*Physicists use the word ‘celerity’ instead of ‘speed’, to remind themselves that it’s the energy (not the mass) of the wave that is in motion.  </a:t>
            </a:r>
          </a:p>
        </p:txBody>
      </p:sp>
      <p:cxnSp>
        <p:nvCxnSpPr>
          <p:cNvPr id="7" name="Straight Connector 6"/>
          <p:cNvCxnSpPr/>
          <p:nvPr/>
        </p:nvCxnSpPr>
        <p:spPr>
          <a:xfrm>
            <a:off x="2994091" y="1547664"/>
            <a:ext cx="32972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008849" y="1218841"/>
            <a:ext cx="3267986" cy="659958"/>
          </a:xfrm>
          <a:custGeom>
            <a:avLst/>
            <a:gdLst>
              <a:gd name="connsiteX0" fmla="*/ 0 w 3267986"/>
              <a:gd name="connsiteY0" fmla="*/ 302149 h 659958"/>
              <a:gd name="connsiteX1" fmla="*/ 63610 w 3267986"/>
              <a:gd name="connsiteY1" fmla="*/ 254441 h 659958"/>
              <a:gd name="connsiteX2" fmla="*/ 87464 w 3267986"/>
              <a:gd name="connsiteY2" fmla="*/ 246490 h 659958"/>
              <a:gd name="connsiteX3" fmla="*/ 119270 w 3267986"/>
              <a:gd name="connsiteY3" fmla="*/ 206733 h 659958"/>
              <a:gd name="connsiteX4" fmla="*/ 166977 w 3267986"/>
              <a:gd name="connsiteY4" fmla="*/ 190831 h 659958"/>
              <a:gd name="connsiteX5" fmla="*/ 206734 w 3267986"/>
              <a:gd name="connsiteY5" fmla="*/ 151074 h 659958"/>
              <a:gd name="connsiteX6" fmla="*/ 254442 w 3267986"/>
              <a:gd name="connsiteY6" fmla="*/ 135172 h 659958"/>
              <a:gd name="connsiteX7" fmla="*/ 278296 w 3267986"/>
              <a:gd name="connsiteY7" fmla="*/ 111318 h 659958"/>
              <a:gd name="connsiteX8" fmla="*/ 302150 w 3267986"/>
              <a:gd name="connsiteY8" fmla="*/ 103367 h 659958"/>
              <a:gd name="connsiteX9" fmla="*/ 333955 w 3267986"/>
              <a:gd name="connsiteY9" fmla="*/ 79513 h 659958"/>
              <a:gd name="connsiteX10" fmla="*/ 341906 w 3267986"/>
              <a:gd name="connsiteY10" fmla="*/ 55659 h 659958"/>
              <a:gd name="connsiteX11" fmla="*/ 389614 w 3267986"/>
              <a:gd name="connsiteY11" fmla="*/ 39756 h 659958"/>
              <a:gd name="connsiteX12" fmla="*/ 437322 w 3267986"/>
              <a:gd name="connsiteY12" fmla="*/ 23853 h 659958"/>
              <a:gd name="connsiteX13" fmla="*/ 485030 w 3267986"/>
              <a:gd name="connsiteY13" fmla="*/ 0 h 659958"/>
              <a:gd name="connsiteX14" fmla="*/ 508884 w 3267986"/>
              <a:gd name="connsiteY14" fmla="*/ 7951 h 659958"/>
              <a:gd name="connsiteX15" fmla="*/ 572494 w 3267986"/>
              <a:gd name="connsiteY15" fmla="*/ 23853 h 659958"/>
              <a:gd name="connsiteX16" fmla="*/ 620202 w 3267986"/>
              <a:gd name="connsiteY16" fmla="*/ 55659 h 659958"/>
              <a:gd name="connsiteX17" fmla="*/ 667910 w 3267986"/>
              <a:gd name="connsiteY17" fmla="*/ 95415 h 659958"/>
              <a:gd name="connsiteX18" fmla="*/ 691764 w 3267986"/>
              <a:gd name="connsiteY18" fmla="*/ 103367 h 659958"/>
              <a:gd name="connsiteX19" fmla="*/ 715617 w 3267986"/>
              <a:gd name="connsiteY19" fmla="*/ 119269 h 659958"/>
              <a:gd name="connsiteX20" fmla="*/ 771277 w 3267986"/>
              <a:gd name="connsiteY20" fmla="*/ 174928 h 659958"/>
              <a:gd name="connsiteX21" fmla="*/ 818984 w 3267986"/>
              <a:gd name="connsiteY21" fmla="*/ 206733 h 659958"/>
              <a:gd name="connsiteX22" fmla="*/ 834887 w 3267986"/>
              <a:gd name="connsiteY22" fmla="*/ 230587 h 659958"/>
              <a:gd name="connsiteX23" fmla="*/ 882595 w 3267986"/>
              <a:gd name="connsiteY23" fmla="*/ 246490 h 659958"/>
              <a:gd name="connsiteX24" fmla="*/ 906449 w 3267986"/>
              <a:gd name="connsiteY24" fmla="*/ 262393 h 659958"/>
              <a:gd name="connsiteX25" fmla="*/ 914400 w 3267986"/>
              <a:gd name="connsiteY25" fmla="*/ 286247 h 659958"/>
              <a:gd name="connsiteX26" fmla="*/ 938254 w 3267986"/>
              <a:gd name="connsiteY26" fmla="*/ 294198 h 659958"/>
              <a:gd name="connsiteX27" fmla="*/ 1009816 w 3267986"/>
              <a:gd name="connsiteY27" fmla="*/ 333954 h 659958"/>
              <a:gd name="connsiteX28" fmla="*/ 1057524 w 3267986"/>
              <a:gd name="connsiteY28" fmla="*/ 365760 h 659958"/>
              <a:gd name="connsiteX29" fmla="*/ 1105231 w 3267986"/>
              <a:gd name="connsiteY29" fmla="*/ 389613 h 659958"/>
              <a:gd name="connsiteX30" fmla="*/ 1152939 w 3267986"/>
              <a:gd name="connsiteY30" fmla="*/ 413467 h 659958"/>
              <a:gd name="connsiteX31" fmla="*/ 1168842 w 3267986"/>
              <a:gd name="connsiteY31" fmla="*/ 437321 h 659958"/>
              <a:gd name="connsiteX32" fmla="*/ 1240404 w 3267986"/>
              <a:gd name="connsiteY32" fmla="*/ 477078 h 659958"/>
              <a:gd name="connsiteX33" fmla="*/ 1288111 w 3267986"/>
              <a:gd name="connsiteY33" fmla="*/ 524786 h 659958"/>
              <a:gd name="connsiteX34" fmla="*/ 1311965 w 3267986"/>
              <a:gd name="connsiteY34" fmla="*/ 540688 h 659958"/>
              <a:gd name="connsiteX35" fmla="*/ 1359673 w 3267986"/>
              <a:gd name="connsiteY35" fmla="*/ 564542 h 659958"/>
              <a:gd name="connsiteX36" fmla="*/ 1375576 w 3267986"/>
              <a:gd name="connsiteY36" fmla="*/ 588396 h 659958"/>
              <a:gd name="connsiteX37" fmla="*/ 1423284 w 3267986"/>
              <a:gd name="connsiteY37" fmla="*/ 612250 h 659958"/>
              <a:gd name="connsiteX38" fmla="*/ 1470991 w 3267986"/>
              <a:gd name="connsiteY38" fmla="*/ 644055 h 659958"/>
              <a:gd name="connsiteX39" fmla="*/ 1590261 w 3267986"/>
              <a:gd name="connsiteY39" fmla="*/ 659958 h 659958"/>
              <a:gd name="connsiteX40" fmla="*/ 1741336 w 3267986"/>
              <a:gd name="connsiteY40" fmla="*/ 652007 h 659958"/>
              <a:gd name="connsiteX41" fmla="*/ 1765190 w 3267986"/>
              <a:gd name="connsiteY41" fmla="*/ 644055 h 659958"/>
              <a:gd name="connsiteX42" fmla="*/ 1789044 w 3267986"/>
              <a:gd name="connsiteY42" fmla="*/ 628153 h 659958"/>
              <a:gd name="connsiteX43" fmla="*/ 1812897 w 3267986"/>
              <a:gd name="connsiteY43" fmla="*/ 620201 h 659958"/>
              <a:gd name="connsiteX44" fmla="*/ 1844703 w 3267986"/>
              <a:gd name="connsiteY44" fmla="*/ 604299 h 659958"/>
              <a:gd name="connsiteX45" fmla="*/ 1892410 w 3267986"/>
              <a:gd name="connsiteY45" fmla="*/ 588396 h 659958"/>
              <a:gd name="connsiteX46" fmla="*/ 1932167 w 3267986"/>
              <a:gd name="connsiteY46" fmla="*/ 548640 h 659958"/>
              <a:gd name="connsiteX47" fmla="*/ 1979875 w 3267986"/>
              <a:gd name="connsiteY47" fmla="*/ 532737 h 659958"/>
              <a:gd name="connsiteX48" fmla="*/ 1995777 w 3267986"/>
              <a:gd name="connsiteY48" fmla="*/ 508883 h 659958"/>
              <a:gd name="connsiteX49" fmla="*/ 2003729 w 3267986"/>
              <a:gd name="connsiteY49" fmla="*/ 485029 h 659958"/>
              <a:gd name="connsiteX50" fmla="*/ 2027583 w 3267986"/>
              <a:gd name="connsiteY50" fmla="*/ 469127 h 659958"/>
              <a:gd name="connsiteX51" fmla="*/ 2075290 w 3267986"/>
              <a:gd name="connsiteY51" fmla="*/ 429370 h 659958"/>
              <a:gd name="connsiteX52" fmla="*/ 2091193 w 3267986"/>
              <a:gd name="connsiteY52" fmla="*/ 405516 h 659958"/>
              <a:gd name="connsiteX53" fmla="*/ 2099144 w 3267986"/>
              <a:gd name="connsiteY53" fmla="*/ 381662 h 659958"/>
              <a:gd name="connsiteX54" fmla="*/ 2122998 w 3267986"/>
              <a:gd name="connsiteY54" fmla="*/ 373711 h 659958"/>
              <a:gd name="connsiteX55" fmla="*/ 2170706 w 3267986"/>
              <a:gd name="connsiteY55" fmla="*/ 341906 h 659958"/>
              <a:gd name="connsiteX56" fmla="*/ 2194560 w 3267986"/>
              <a:gd name="connsiteY56" fmla="*/ 326003 h 659958"/>
              <a:gd name="connsiteX57" fmla="*/ 2234317 w 3267986"/>
              <a:gd name="connsiteY57" fmla="*/ 286247 h 659958"/>
              <a:gd name="connsiteX58" fmla="*/ 2258170 w 3267986"/>
              <a:gd name="connsiteY58" fmla="*/ 254441 h 659958"/>
              <a:gd name="connsiteX59" fmla="*/ 2289976 w 3267986"/>
              <a:gd name="connsiteY59" fmla="*/ 206733 h 659958"/>
              <a:gd name="connsiteX60" fmla="*/ 2313830 w 3267986"/>
              <a:gd name="connsiteY60" fmla="*/ 190831 h 659958"/>
              <a:gd name="connsiteX61" fmla="*/ 2369489 w 3267986"/>
              <a:gd name="connsiteY61" fmla="*/ 127220 h 659958"/>
              <a:gd name="connsiteX62" fmla="*/ 2417197 w 3267986"/>
              <a:gd name="connsiteY62" fmla="*/ 95415 h 659958"/>
              <a:gd name="connsiteX63" fmla="*/ 2441050 w 3267986"/>
              <a:gd name="connsiteY63" fmla="*/ 71561 h 659958"/>
              <a:gd name="connsiteX64" fmla="*/ 2472856 w 3267986"/>
              <a:gd name="connsiteY64" fmla="*/ 63610 h 659958"/>
              <a:gd name="connsiteX65" fmla="*/ 2520564 w 3267986"/>
              <a:gd name="connsiteY65" fmla="*/ 47707 h 659958"/>
              <a:gd name="connsiteX66" fmla="*/ 2568271 w 3267986"/>
              <a:gd name="connsiteY66" fmla="*/ 31805 h 659958"/>
              <a:gd name="connsiteX67" fmla="*/ 2592125 w 3267986"/>
              <a:gd name="connsiteY67" fmla="*/ 23853 h 659958"/>
              <a:gd name="connsiteX68" fmla="*/ 2631882 w 3267986"/>
              <a:gd name="connsiteY68" fmla="*/ 15902 h 659958"/>
              <a:gd name="connsiteX69" fmla="*/ 2679590 w 3267986"/>
              <a:gd name="connsiteY69" fmla="*/ 0 h 659958"/>
              <a:gd name="connsiteX70" fmla="*/ 2751151 w 3267986"/>
              <a:gd name="connsiteY70" fmla="*/ 15902 h 659958"/>
              <a:gd name="connsiteX71" fmla="*/ 2790908 w 3267986"/>
              <a:gd name="connsiteY71" fmla="*/ 23853 h 659958"/>
              <a:gd name="connsiteX72" fmla="*/ 2814762 w 3267986"/>
              <a:gd name="connsiteY72" fmla="*/ 31805 h 659958"/>
              <a:gd name="connsiteX73" fmla="*/ 2870421 w 3267986"/>
              <a:gd name="connsiteY73" fmla="*/ 39756 h 659958"/>
              <a:gd name="connsiteX74" fmla="*/ 2949934 w 3267986"/>
              <a:gd name="connsiteY74" fmla="*/ 87464 h 659958"/>
              <a:gd name="connsiteX75" fmla="*/ 2973788 w 3267986"/>
              <a:gd name="connsiteY75" fmla="*/ 103367 h 659958"/>
              <a:gd name="connsiteX76" fmla="*/ 2997642 w 3267986"/>
              <a:gd name="connsiteY76" fmla="*/ 111318 h 659958"/>
              <a:gd name="connsiteX77" fmla="*/ 3045350 w 3267986"/>
              <a:gd name="connsiteY77" fmla="*/ 143123 h 659958"/>
              <a:gd name="connsiteX78" fmla="*/ 3116911 w 3267986"/>
              <a:gd name="connsiteY78" fmla="*/ 166977 h 659958"/>
              <a:gd name="connsiteX79" fmla="*/ 3140765 w 3267986"/>
              <a:gd name="connsiteY79" fmla="*/ 174928 h 659958"/>
              <a:gd name="connsiteX80" fmla="*/ 3156668 w 3267986"/>
              <a:gd name="connsiteY80" fmla="*/ 198782 h 659958"/>
              <a:gd name="connsiteX81" fmla="*/ 3164619 w 3267986"/>
              <a:gd name="connsiteY81" fmla="*/ 222636 h 659958"/>
              <a:gd name="connsiteX82" fmla="*/ 3188473 w 3267986"/>
              <a:gd name="connsiteY82" fmla="*/ 238539 h 659958"/>
              <a:gd name="connsiteX83" fmla="*/ 3244132 w 3267986"/>
              <a:gd name="connsiteY83" fmla="*/ 294198 h 659958"/>
              <a:gd name="connsiteX84" fmla="*/ 3267986 w 3267986"/>
              <a:gd name="connsiteY84" fmla="*/ 302149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67986" h="659958">
                <a:moveTo>
                  <a:pt x="0" y="302149"/>
                </a:moveTo>
                <a:cubicBezTo>
                  <a:pt x="9743" y="294355"/>
                  <a:pt x="46739" y="262877"/>
                  <a:pt x="63610" y="254441"/>
                </a:cubicBezTo>
                <a:cubicBezTo>
                  <a:pt x="71107" y="250693"/>
                  <a:pt x="79513" y="249140"/>
                  <a:pt x="87464" y="246490"/>
                </a:cubicBezTo>
                <a:cubicBezTo>
                  <a:pt x="96087" y="220624"/>
                  <a:pt x="91123" y="219243"/>
                  <a:pt x="119270" y="206733"/>
                </a:cubicBezTo>
                <a:cubicBezTo>
                  <a:pt x="134588" y="199925"/>
                  <a:pt x="166977" y="190831"/>
                  <a:pt x="166977" y="190831"/>
                </a:cubicBezTo>
                <a:cubicBezTo>
                  <a:pt x="181484" y="169070"/>
                  <a:pt x="181625" y="162233"/>
                  <a:pt x="206734" y="151074"/>
                </a:cubicBezTo>
                <a:cubicBezTo>
                  <a:pt x="222052" y="144266"/>
                  <a:pt x="254442" y="135172"/>
                  <a:pt x="254442" y="135172"/>
                </a:cubicBezTo>
                <a:cubicBezTo>
                  <a:pt x="262393" y="127221"/>
                  <a:pt x="268940" y="117555"/>
                  <a:pt x="278296" y="111318"/>
                </a:cubicBezTo>
                <a:cubicBezTo>
                  <a:pt x="285270" y="106669"/>
                  <a:pt x="294873" y="107525"/>
                  <a:pt x="302150" y="103367"/>
                </a:cubicBezTo>
                <a:cubicBezTo>
                  <a:pt x="313656" y="96792"/>
                  <a:pt x="323353" y="87464"/>
                  <a:pt x="333955" y="79513"/>
                </a:cubicBezTo>
                <a:cubicBezTo>
                  <a:pt x="336605" y="71562"/>
                  <a:pt x="335086" y="60531"/>
                  <a:pt x="341906" y="55659"/>
                </a:cubicBezTo>
                <a:cubicBezTo>
                  <a:pt x="355546" y="45916"/>
                  <a:pt x="373711" y="45057"/>
                  <a:pt x="389614" y="39756"/>
                </a:cubicBezTo>
                <a:cubicBezTo>
                  <a:pt x="389619" y="39754"/>
                  <a:pt x="437318" y="23856"/>
                  <a:pt x="437322" y="23853"/>
                </a:cubicBezTo>
                <a:cubicBezTo>
                  <a:pt x="468150" y="3302"/>
                  <a:pt x="452110" y="10973"/>
                  <a:pt x="485030" y="0"/>
                </a:cubicBezTo>
                <a:cubicBezTo>
                  <a:pt x="492981" y="2650"/>
                  <a:pt x="500798" y="5746"/>
                  <a:pt x="508884" y="7951"/>
                </a:cubicBezTo>
                <a:cubicBezTo>
                  <a:pt x="529970" y="13701"/>
                  <a:pt x="572494" y="23853"/>
                  <a:pt x="572494" y="23853"/>
                </a:cubicBezTo>
                <a:cubicBezTo>
                  <a:pt x="600445" y="65779"/>
                  <a:pt x="572281" y="35121"/>
                  <a:pt x="620202" y="55659"/>
                </a:cubicBezTo>
                <a:cubicBezTo>
                  <a:pt x="656624" y="71269"/>
                  <a:pt x="633519" y="72487"/>
                  <a:pt x="667910" y="95415"/>
                </a:cubicBezTo>
                <a:cubicBezTo>
                  <a:pt x="674884" y="100064"/>
                  <a:pt x="684267" y="99619"/>
                  <a:pt x="691764" y="103367"/>
                </a:cubicBezTo>
                <a:cubicBezTo>
                  <a:pt x="700311" y="107641"/>
                  <a:pt x="707666" y="113968"/>
                  <a:pt x="715617" y="119269"/>
                </a:cubicBezTo>
                <a:cubicBezTo>
                  <a:pt x="752072" y="173951"/>
                  <a:pt x="729291" y="160933"/>
                  <a:pt x="771277" y="174928"/>
                </a:cubicBezTo>
                <a:cubicBezTo>
                  <a:pt x="787179" y="185530"/>
                  <a:pt x="808382" y="190831"/>
                  <a:pt x="818984" y="206733"/>
                </a:cubicBezTo>
                <a:cubicBezTo>
                  <a:pt x="824285" y="214684"/>
                  <a:pt x="826783" y="225522"/>
                  <a:pt x="834887" y="230587"/>
                </a:cubicBezTo>
                <a:cubicBezTo>
                  <a:pt x="849102" y="239471"/>
                  <a:pt x="882595" y="246490"/>
                  <a:pt x="882595" y="246490"/>
                </a:cubicBezTo>
                <a:cubicBezTo>
                  <a:pt x="890546" y="251791"/>
                  <a:pt x="900479" y="254931"/>
                  <a:pt x="906449" y="262393"/>
                </a:cubicBezTo>
                <a:cubicBezTo>
                  <a:pt x="911685" y="268938"/>
                  <a:pt x="908473" y="280320"/>
                  <a:pt x="914400" y="286247"/>
                </a:cubicBezTo>
                <a:cubicBezTo>
                  <a:pt x="920327" y="292174"/>
                  <a:pt x="930927" y="290128"/>
                  <a:pt x="938254" y="294198"/>
                </a:cubicBezTo>
                <a:cubicBezTo>
                  <a:pt x="1020277" y="339765"/>
                  <a:pt x="955840" y="315963"/>
                  <a:pt x="1009816" y="333954"/>
                </a:cubicBezTo>
                <a:cubicBezTo>
                  <a:pt x="1025719" y="344556"/>
                  <a:pt x="1039392" y="359716"/>
                  <a:pt x="1057524" y="365760"/>
                </a:cubicBezTo>
                <a:cubicBezTo>
                  <a:pt x="1117475" y="385744"/>
                  <a:pt x="1043581" y="358788"/>
                  <a:pt x="1105231" y="389613"/>
                </a:cubicBezTo>
                <a:cubicBezTo>
                  <a:pt x="1171070" y="422533"/>
                  <a:pt x="1084578" y="367895"/>
                  <a:pt x="1152939" y="413467"/>
                </a:cubicBezTo>
                <a:cubicBezTo>
                  <a:pt x="1158240" y="421418"/>
                  <a:pt x="1161650" y="431028"/>
                  <a:pt x="1168842" y="437321"/>
                </a:cubicBezTo>
                <a:cubicBezTo>
                  <a:pt x="1202494" y="466767"/>
                  <a:pt x="1207640" y="466157"/>
                  <a:pt x="1240404" y="477078"/>
                </a:cubicBezTo>
                <a:cubicBezTo>
                  <a:pt x="1256306" y="492981"/>
                  <a:pt x="1269398" y="512311"/>
                  <a:pt x="1288111" y="524786"/>
                </a:cubicBezTo>
                <a:cubicBezTo>
                  <a:pt x="1296062" y="530087"/>
                  <a:pt x="1303418" y="536414"/>
                  <a:pt x="1311965" y="540688"/>
                </a:cubicBezTo>
                <a:cubicBezTo>
                  <a:pt x="1377804" y="573608"/>
                  <a:pt x="1291312" y="518970"/>
                  <a:pt x="1359673" y="564542"/>
                </a:cubicBezTo>
                <a:cubicBezTo>
                  <a:pt x="1364974" y="572493"/>
                  <a:pt x="1368819" y="581639"/>
                  <a:pt x="1375576" y="588396"/>
                </a:cubicBezTo>
                <a:cubicBezTo>
                  <a:pt x="1390991" y="603811"/>
                  <a:pt x="1403882" y="605783"/>
                  <a:pt x="1423284" y="612250"/>
                </a:cubicBezTo>
                <a:cubicBezTo>
                  <a:pt x="1439186" y="622852"/>
                  <a:pt x="1452071" y="641352"/>
                  <a:pt x="1470991" y="644055"/>
                </a:cubicBezTo>
                <a:cubicBezTo>
                  <a:pt x="1547804" y="655029"/>
                  <a:pt x="1508053" y="649683"/>
                  <a:pt x="1590261" y="659958"/>
                </a:cubicBezTo>
                <a:cubicBezTo>
                  <a:pt x="1640619" y="657308"/>
                  <a:pt x="1691115" y="656573"/>
                  <a:pt x="1741336" y="652007"/>
                </a:cubicBezTo>
                <a:cubicBezTo>
                  <a:pt x="1749683" y="651248"/>
                  <a:pt x="1757693" y="647803"/>
                  <a:pt x="1765190" y="644055"/>
                </a:cubicBezTo>
                <a:cubicBezTo>
                  <a:pt x="1773737" y="639781"/>
                  <a:pt x="1780497" y="632427"/>
                  <a:pt x="1789044" y="628153"/>
                </a:cubicBezTo>
                <a:cubicBezTo>
                  <a:pt x="1796540" y="624405"/>
                  <a:pt x="1805193" y="623503"/>
                  <a:pt x="1812897" y="620201"/>
                </a:cubicBezTo>
                <a:cubicBezTo>
                  <a:pt x="1823792" y="615532"/>
                  <a:pt x="1833698" y="608701"/>
                  <a:pt x="1844703" y="604299"/>
                </a:cubicBezTo>
                <a:cubicBezTo>
                  <a:pt x="1860267" y="598074"/>
                  <a:pt x="1892410" y="588396"/>
                  <a:pt x="1892410" y="588396"/>
                </a:cubicBezTo>
                <a:cubicBezTo>
                  <a:pt x="1906918" y="566634"/>
                  <a:pt x="1907057" y="559800"/>
                  <a:pt x="1932167" y="548640"/>
                </a:cubicBezTo>
                <a:cubicBezTo>
                  <a:pt x="1947485" y="541832"/>
                  <a:pt x="1979875" y="532737"/>
                  <a:pt x="1979875" y="532737"/>
                </a:cubicBezTo>
                <a:cubicBezTo>
                  <a:pt x="1985176" y="524786"/>
                  <a:pt x="1991503" y="517430"/>
                  <a:pt x="1995777" y="508883"/>
                </a:cubicBezTo>
                <a:cubicBezTo>
                  <a:pt x="1999525" y="501386"/>
                  <a:pt x="1998493" y="491574"/>
                  <a:pt x="2003729" y="485029"/>
                </a:cubicBezTo>
                <a:cubicBezTo>
                  <a:pt x="2009699" y="477567"/>
                  <a:pt x="2020242" y="475245"/>
                  <a:pt x="2027583" y="469127"/>
                </a:cubicBezTo>
                <a:cubicBezTo>
                  <a:pt x="2088818" y="418099"/>
                  <a:pt x="2016056" y="468862"/>
                  <a:pt x="2075290" y="429370"/>
                </a:cubicBezTo>
                <a:cubicBezTo>
                  <a:pt x="2080591" y="421419"/>
                  <a:pt x="2086919" y="414063"/>
                  <a:pt x="2091193" y="405516"/>
                </a:cubicBezTo>
                <a:cubicBezTo>
                  <a:pt x="2094941" y="398019"/>
                  <a:pt x="2093217" y="387589"/>
                  <a:pt x="2099144" y="381662"/>
                </a:cubicBezTo>
                <a:cubicBezTo>
                  <a:pt x="2105071" y="375735"/>
                  <a:pt x="2115047" y="376361"/>
                  <a:pt x="2122998" y="373711"/>
                </a:cubicBezTo>
                <a:lnTo>
                  <a:pt x="2170706" y="341906"/>
                </a:lnTo>
                <a:lnTo>
                  <a:pt x="2194560" y="326003"/>
                </a:lnTo>
                <a:cubicBezTo>
                  <a:pt x="2236973" y="262384"/>
                  <a:pt x="2181303" y="339263"/>
                  <a:pt x="2234317" y="286247"/>
                </a:cubicBezTo>
                <a:cubicBezTo>
                  <a:pt x="2243688" y="276876"/>
                  <a:pt x="2250570" y="265298"/>
                  <a:pt x="2258170" y="254441"/>
                </a:cubicBezTo>
                <a:cubicBezTo>
                  <a:pt x="2269130" y="238783"/>
                  <a:pt x="2274073" y="217335"/>
                  <a:pt x="2289976" y="206733"/>
                </a:cubicBezTo>
                <a:lnTo>
                  <a:pt x="2313830" y="190831"/>
                </a:lnTo>
                <a:cubicBezTo>
                  <a:pt x="2370810" y="105361"/>
                  <a:pt x="2319795" y="168631"/>
                  <a:pt x="2369489" y="127220"/>
                </a:cubicBezTo>
                <a:cubicBezTo>
                  <a:pt x="2409196" y="94132"/>
                  <a:pt x="2375277" y="109390"/>
                  <a:pt x="2417197" y="95415"/>
                </a:cubicBezTo>
                <a:cubicBezTo>
                  <a:pt x="2425148" y="87464"/>
                  <a:pt x="2431287" y="77140"/>
                  <a:pt x="2441050" y="71561"/>
                </a:cubicBezTo>
                <a:cubicBezTo>
                  <a:pt x="2450538" y="66139"/>
                  <a:pt x="2462389" y="66750"/>
                  <a:pt x="2472856" y="63610"/>
                </a:cubicBezTo>
                <a:cubicBezTo>
                  <a:pt x="2488912" y="58793"/>
                  <a:pt x="2504661" y="53008"/>
                  <a:pt x="2520564" y="47707"/>
                </a:cubicBezTo>
                <a:lnTo>
                  <a:pt x="2568271" y="31805"/>
                </a:lnTo>
                <a:cubicBezTo>
                  <a:pt x="2576222" y="29154"/>
                  <a:pt x="2583906" y="25497"/>
                  <a:pt x="2592125" y="23853"/>
                </a:cubicBezTo>
                <a:cubicBezTo>
                  <a:pt x="2605377" y="21203"/>
                  <a:pt x="2618843" y="19458"/>
                  <a:pt x="2631882" y="15902"/>
                </a:cubicBezTo>
                <a:cubicBezTo>
                  <a:pt x="2648054" y="11492"/>
                  <a:pt x="2679590" y="0"/>
                  <a:pt x="2679590" y="0"/>
                </a:cubicBezTo>
                <a:cubicBezTo>
                  <a:pt x="2810872" y="21880"/>
                  <a:pt x="2672851" y="-3672"/>
                  <a:pt x="2751151" y="15902"/>
                </a:cubicBezTo>
                <a:cubicBezTo>
                  <a:pt x="2764262" y="19180"/>
                  <a:pt x="2777797" y="20575"/>
                  <a:pt x="2790908" y="23853"/>
                </a:cubicBezTo>
                <a:cubicBezTo>
                  <a:pt x="2799039" y="25886"/>
                  <a:pt x="2806543" y="30161"/>
                  <a:pt x="2814762" y="31805"/>
                </a:cubicBezTo>
                <a:cubicBezTo>
                  <a:pt x="2833139" y="35481"/>
                  <a:pt x="2851868" y="37106"/>
                  <a:pt x="2870421" y="39756"/>
                </a:cubicBezTo>
                <a:cubicBezTo>
                  <a:pt x="2987141" y="117569"/>
                  <a:pt x="2864351" y="38558"/>
                  <a:pt x="2949934" y="87464"/>
                </a:cubicBezTo>
                <a:cubicBezTo>
                  <a:pt x="2958231" y="92205"/>
                  <a:pt x="2965241" y="99093"/>
                  <a:pt x="2973788" y="103367"/>
                </a:cubicBezTo>
                <a:cubicBezTo>
                  <a:pt x="2981285" y="107115"/>
                  <a:pt x="2990315" y="107248"/>
                  <a:pt x="2997642" y="111318"/>
                </a:cubicBezTo>
                <a:cubicBezTo>
                  <a:pt x="3014349" y="120600"/>
                  <a:pt x="3027218" y="137079"/>
                  <a:pt x="3045350" y="143123"/>
                </a:cubicBezTo>
                <a:lnTo>
                  <a:pt x="3116911" y="166977"/>
                </a:lnTo>
                <a:lnTo>
                  <a:pt x="3140765" y="174928"/>
                </a:lnTo>
                <a:cubicBezTo>
                  <a:pt x="3146066" y="182879"/>
                  <a:pt x="3152394" y="190235"/>
                  <a:pt x="3156668" y="198782"/>
                </a:cubicBezTo>
                <a:cubicBezTo>
                  <a:pt x="3160416" y="206279"/>
                  <a:pt x="3159383" y="216091"/>
                  <a:pt x="3164619" y="222636"/>
                </a:cubicBezTo>
                <a:cubicBezTo>
                  <a:pt x="3170589" y="230098"/>
                  <a:pt x="3180522" y="233238"/>
                  <a:pt x="3188473" y="238539"/>
                </a:cubicBezTo>
                <a:cubicBezTo>
                  <a:pt x="3199470" y="271532"/>
                  <a:pt x="3196285" y="278250"/>
                  <a:pt x="3244132" y="294198"/>
                </a:cubicBezTo>
                <a:lnTo>
                  <a:pt x="3267986" y="302149"/>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p:cNvSpPr/>
          <p:nvPr/>
        </p:nvSpPr>
        <p:spPr>
          <a:xfrm>
            <a:off x="5361881" y="3420862"/>
            <a:ext cx="532269" cy="49672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p:cNvSpPr/>
          <p:nvPr/>
        </p:nvSpPr>
        <p:spPr>
          <a:xfrm>
            <a:off x="4257922" y="2956040"/>
            <a:ext cx="1877189" cy="322775"/>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Direction of wave ENERGY flow</a:t>
            </a:r>
          </a:p>
        </p:txBody>
      </p:sp>
      <p:cxnSp>
        <p:nvCxnSpPr>
          <p:cNvPr id="43" name="Straight Arrow Connector 42"/>
          <p:cNvCxnSpPr>
            <a:stCxn id="39" idx="4"/>
          </p:cNvCxnSpPr>
          <p:nvPr/>
        </p:nvCxnSpPr>
        <p:spPr>
          <a:xfrm flipH="1">
            <a:off x="5541771" y="3917584"/>
            <a:ext cx="86245" cy="9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466940" y="3973545"/>
            <a:ext cx="337259" cy="30421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p:cNvSpPr/>
          <p:nvPr/>
        </p:nvSpPr>
        <p:spPr>
          <a:xfrm>
            <a:off x="5546153" y="4337325"/>
            <a:ext cx="169143" cy="156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p:cNvSpPr/>
          <p:nvPr/>
        </p:nvSpPr>
        <p:spPr>
          <a:xfrm>
            <a:off x="5584893" y="4553522"/>
            <a:ext cx="108331" cy="1068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p:cNvSpPr/>
          <p:nvPr/>
        </p:nvSpPr>
        <p:spPr>
          <a:xfrm>
            <a:off x="4602766" y="4512673"/>
            <a:ext cx="108331" cy="1068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8" name="Straight Arrow Connector 87"/>
          <p:cNvCxnSpPr/>
          <p:nvPr/>
        </p:nvCxnSpPr>
        <p:spPr>
          <a:xfrm flipH="1">
            <a:off x="5564705" y="4490137"/>
            <a:ext cx="6693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5553517" y="4263183"/>
            <a:ext cx="89308" cy="66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53604" y="7042921"/>
            <a:ext cx="5719549" cy="13405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Freeform 120"/>
          <p:cNvSpPr/>
          <p:nvPr/>
        </p:nvSpPr>
        <p:spPr>
          <a:xfrm>
            <a:off x="571026" y="7095269"/>
            <a:ext cx="5247564" cy="279779"/>
          </a:xfrm>
          <a:custGeom>
            <a:avLst/>
            <a:gdLst>
              <a:gd name="connsiteX0" fmla="*/ 0 w 5247564"/>
              <a:gd name="connsiteY0" fmla="*/ 163774 h 279779"/>
              <a:gd name="connsiteX1" fmla="*/ 54591 w 5247564"/>
              <a:gd name="connsiteY1" fmla="*/ 156950 h 279779"/>
              <a:gd name="connsiteX2" fmla="*/ 88710 w 5247564"/>
              <a:gd name="connsiteY2" fmla="*/ 150126 h 279779"/>
              <a:gd name="connsiteX3" fmla="*/ 177421 w 5247564"/>
              <a:gd name="connsiteY3" fmla="*/ 136478 h 279779"/>
              <a:gd name="connsiteX4" fmla="*/ 218364 w 5247564"/>
              <a:gd name="connsiteY4" fmla="*/ 122830 h 279779"/>
              <a:gd name="connsiteX5" fmla="*/ 259307 w 5247564"/>
              <a:gd name="connsiteY5" fmla="*/ 109182 h 279779"/>
              <a:gd name="connsiteX6" fmla="*/ 279779 w 5247564"/>
              <a:gd name="connsiteY6" fmla="*/ 102359 h 279779"/>
              <a:gd name="connsiteX7" fmla="*/ 327546 w 5247564"/>
              <a:gd name="connsiteY7" fmla="*/ 88711 h 279779"/>
              <a:gd name="connsiteX8" fmla="*/ 491319 w 5247564"/>
              <a:gd name="connsiteY8" fmla="*/ 95535 h 279779"/>
              <a:gd name="connsiteX9" fmla="*/ 532262 w 5247564"/>
              <a:gd name="connsiteY9" fmla="*/ 109182 h 279779"/>
              <a:gd name="connsiteX10" fmla="*/ 593677 w 5247564"/>
              <a:gd name="connsiteY10" fmla="*/ 143302 h 279779"/>
              <a:gd name="connsiteX11" fmla="*/ 614149 w 5247564"/>
              <a:gd name="connsiteY11" fmla="*/ 156950 h 279779"/>
              <a:gd name="connsiteX12" fmla="*/ 682388 w 5247564"/>
              <a:gd name="connsiteY12" fmla="*/ 177421 h 279779"/>
              <a:gd name="connsiteX13" fmla="*/ 702859 w 5247564"/>
              <a:gd name="connsiteY13" fmla="*/ 191069 h 279779"/>
              <a:gd name="connsiteX14" fmla="*/ 730155 w 5247564"/>
              <a:gd name="connsiteY14" fmla="*/ 197893 h 279779"/>
              <a:gd name="connsiteX15" fmla="*/ 805218 w 5247564"/>
              <a:gd name="connsiteY15" fmla="*/ 211541 h 279779"/>
              <a:gd name="connsiteX16" fmla="*/ 832513 w 5247564"/>
              <a:gd name="connsiteY16" fmla="*/ 218365 h 279779"/>
              <a:gd name="connsiteX17" fmla="*/ 873456 w 5247564"/>
              <a:gd name="connsiteY17" fmla="*/ 232012 h 279779"/>
              <a:gd name="connsiteX18" fmla="*/ 921224 w 5247564"/>
              <a:gd name="connsiteY18" fmla="*/ 245660 h 279779"/>
              <a:gd name="connsiteX19" fmla="*/ 968991 w 5247564"/>
              <a:gd name="connsiteY19" fmla="*/ 259308 h 279779"/>
              <a:gd name="connsiteX20" fmla="*/ 1078173 w 5247564"/>
              <a:gd name="connsiteY20" fmla="*/ 252484 h 279779"/>
              <a:gd name="connsiteX21" fmla="*/ 1119116 w 5247564"/>
              <a:gd name="connsiteY21" fmla="*/ 238836 h 279779"/>
              <a:gd name="connsiteX22" fmla="*/ 1166883 w 5247564"/>
              <a:gd name="connsiteY22" fmla="*/ 225188 h 279779"/>
              <a:gd name="connsiteX23" fmla="*/ 1221474 w 5247564"/>
              <a:gd name="connsiteY23" fmla="*/ 191069 h 279779"/>
              <a:gd name="connsiteX24" fmla="*/ 1248770 w 5247564"/>
              <a:gd name="connsiteY24" fmla="*/ 177421 h 279779"/>
              <a:gd name="connsiteX25" fmla="*/ 1269242 w 5247564"/>
              <a:gd name="connsiteY25" fmla="*/ 163774 h 279779"/>
              <a:gd name="connsiteX26" fmla="*/ 1344304 w 5247564"/>
              <a:gd name="connsiteY26" fmla="*/ 143302 h 279779"/>
              <a:gd name="connsiteX27" fmla="*/ 1364776 w 5247564"/>
              <a:gd name="connsiteY27" fmla="*/ 129654 h 279779"/>
              <a:gd name="connsiteX28" fmla="*/ 1392071 w 5247564"/>
              <a:gd name="connsiteY28" fmla="*/ 122830 h 279779"/>
              <a:gd name="connsiteX29" fmla="*/ 1412543 w 5247564"/>
              <a:gd name="connsiteY29" fmla="*/ 116006 h 279779"/>
              <a:gd name="connsiteX30" fmla="*/ 1535373 w 5247564"/>
              <a:gd name="connsiteY30" fmla="*/ 109182 h 279779"/>
              <a:gd name="connsiteX31" fmla="*/ 1705970 w 5247564"/>
              <a:gd name="connsiteY31" fmla="*/ 109182 h 279779"/>
              <a:gd name="connsiteX32" fmla="*/ 1753737 w 5247564"/>
              <a:gd name="connsiteY32" fmla="*/ 129654 h 279779"/>
              <a:gd name="connsiteX33" fmla="*/ 1794680 w 5247564"/>
              <a:gd name="connsiteY33" fmla="*/ 143302 h 279779"/>
              <a:gd name="connsiteX34" fmla="*/ 1849271 w 5247564"/>
              <a:gd name="connsiteY34" fmla="*/ 156950 h 279779"/>
              <a:gd name="connsiteX35" fmla="*/ 1869743 w 5247564"/>
              <a:gd name="connsiteY35" fmla="*/ 163774 h 279779"/>
              <a:gd name="connsiteX36" fmla="*/ 1965277 w 5247564"/>
              <a:gd name="connsiteY36" fmla="*/ 177421 h 279779"/>
              <a:gd name="connsiteX37" fmla="*/ 1985749 w 5247564"/>
              <a:gd name="connsiteY37" fmla="*/ 184245 h 279779"/>
              <a:gd name="connsiteX38" fmla="*/ 2033516 w 5247564"/>
              <a:gd name="connsiteY38" fmla="*/ 191069 h 279779"/>
              <a:gd name="connsiteX39" fmla="*/ 2053988 w 5247564"/>
              <a:gd name="connsiteY39" fmla="*/ 197893 h 279779"/>
              <a:gd name="connsiteX40" fmla="*/ 2108579 w 5247564"/>
              <a:gd name="connsiteY40" fmla="*/ 232012 h 279779"/>
              <a:gd name="connsiteX41" fmla="*/ 2169994 w 5247564"/>
              <a:gd name="connsiteY41" fmla="*/ 252484 h 279779"/>
              <a:gd name="connsiteX42" fmla="*/ 2210937 w 5247564"/>
              <a:gd name="connsiteY42" fmla="*/ 266132 h 279779"/>
              <a:gd name="connsiteX43" fmla="*/ 2231409 w 5247564"/>
              <a:gd name="connsiteY43" fmla="*/ 272956 h 279779"/>
              <a:gd name="connsiteX44" fmla="*/ 2258704 w 5247564"/>
              <a:gd name="connsiteY44" fmla="*/ 279779 h 279779"/>
              <a:gd name="connsiteX45" fmla="*/ 2374710 w 5247564"/>
              <a:gd name="connsiteY45" fmla="*/ 259308 h 279779"/>
              <a:gd name="connsiteX46" fmla="*/ 2395182 w 5247564"/>
              <a:gd name="connsiteY46" fmla="*/ 245660 h 279779"/>
              <a:gd name="connsiteX47" fmla="*/ 2415653 w 5247564"/>
              <a:gd name="connsiteY47" fmla="*/ 225188 h 279779"/>
              <a:gd name="connsiteX48" fmla="*/ 2436125 w 5247564"/>
              <a:gd name="connsiteY48" fmla="*/ 218365 h 279779"/>
              <a:gd name="connsiteX49" fmla="*/ 2456597 w 5247564"/>
              <a:gd name="connsiteY49" fmla="*/ 197893 h 279779"/>
              <a:gd name="connsiteX50" fmla="*/ 2483892 w 5247564"/>
              <a:gd name="connsiteY50" fmla="*/ 191069 h 279779"/>
              <a:gd name="connsiteX51" fmla="*/ 2504364 w 5247564"/>
              <a:gd name="connsiteY51" fmla="*/ 177421 h 279779"/>
              <a:gd name="connsiteX52" fmla="*/ 2524836 w 5247564"/>
              <a:gd name="connsiteY52" fmla="*/ 170597 h 279779"/>
              <a:gd name="connsiteX53" fmla="*/ 2599898 w 5247564"/>
              <a:gd name="connsiteY53" fmla="*/ 136478 h 279779"/>
              <a:gd name="connsiteX54" fmla="*/ 2620370 w 5247564"/>
              <a:gd name="connsiteY54" fmla="*/ 122830 h 279779"/>
              <a:gd name="connsiteX55" fmla="*/ 2715904 w 5247564"/>
              <a:gd name="connsiteY55" fmla="*/ 102359 h 279779"/>
              <a:gd name="connsiteX56" fmla="*/ 2906973 w 5247564"/>
              <a:gd name="connsiteY56" fmla="*/ 109182 h 279779"/>
              <a:gd name="connsiteX57" fmla="*/ 2927445 w 5247564"/>
              <a:gd name="connsiteY57" fmla="*/ 116006 h 279779"/>
              <a:gd name="connsiteX58" fmla="*/ 2982036 w 5247564"/>
              <a:gd name="connsiteY58" fmla="*/ 122830 h 279779"/>
              <a:gd name="connsiteX59" fmla="*/ 3009331 w 5247564"/>
              <a:gd name="connsiteY59" fmla="*/ 129654 h 279779"/>
              <a:gd name="connsiteX60" fmla="*/ 3036627 w 5247564"/>
              <a:gd name="connsiteY60" fmla="*/ 150126 h 279779"/>
              <a:gd name="connsiteX61" fmla="*/ 3098042 w 5247564"/>
              <a:gd name="connsiteY61" fmla="*/ 184245 h 279779"/>
              <a:gd name="connsiteX62" fmla="*/ 3159456 w 5247564"/>
              <a:gd name="connsiteY62" fmla="*/ 211541 h 279779"/>
              <a:gd name="connsiteX63" fmla="*/ 3227695 w 5247564"/>
              <a:gd name="connsiteY63" fmla="*/ 232012 h 279779"/>
              <a:gd name="connsiteX64" fmla="*/ 3295934 w 5247564"/>
              <a:gd name="connsiteY64" fmla="*/ 225188 h 279779"/>
              <a:gd name="connsiteX65" fmla="*/ 3316406 w 5247564"/>
              <a:gd name="connsiteY65" fmla="*/ 211541 h 279779"/>
              <a:gd name="connsiteX66" fmla="*/ 3357349 w 5247564"/>
              <a:gd name="connsiteY66" fmla="*/ 197893 h 279779"/>
              <a:gd name="connsiteX67" fmla="*/ 3391468 w 5247564"/>
              <a:gd name="connsiteY67" fmla="*/ 163774 h 279779"/>
              <a:gd name="connsiteX68" fmla="*/ 3432412 w 5247564"/>
              <a:gd name="connsiteY68" fmla="*/ 150126 h 279779"/>
              <a:gd name="connsiteX69" fmla="*/ 3452883 w 5247564"/>
              <a:gd name="connsiteY69" fmla="*/ 136478 h 279779"/>
              <a:gd name="connsiteX70" fmla="*/ 3459707 w 5247564"/>
              <a:gd name="connsiteY70" fmla="*/ 116006 h 279779"/>
              <a:gd name="connsiteX71" fmla="*/ 3507474 w 5247564"/>
              <a:gd name="connsiteY71" fmla="*/ 102359 h 279779"/>
              <a:gd name="connsiteX72" fmla="*/ 3548418 w 5247564"/>
              <a:gd name="connsiteY72" fmla="*/ 88711 h 279779"/>
              <a:gd name="connsiteX73" fmla="*/ 3568889 w 5247564"/>
              <a:gd name="connsiteY73" fmla="*/ 81887 h 279779"/>
              <a:gd name="connsiteX74" fmla="*/ 3616656 w 5247564"/>
              <a:gd name="connsiteY74" fmla="*/ 75063 h 279779"/>
              <a:gd name="connsiteX75" fmla="*/ 3712191 w 5247564"/>
              <a:gd name="connsiteY75" fmla="*/ 95535 h 279779"/>
              <a:gd name="connsiteX76" fmla="*/ 3732662 w 5247564"/>
              <a:gd name="connsiteY76" fmla="*/ 102359 h 279779"/>
              <a:gd name="connsiteX77" fmla="*/ 3773606 w 5247564"/>
              <a:gd name="connsiteY77" fmla="*/ 129654 h 279779"/>
              <a:gd name="connsiteX78" fmla="*/ 3787253 w 5247564"/>
              <a:gd name="connsiteY78" fmla="*/ 150126 h 279779"/>
              <a:gd name="connsiteX79" fmla="*/ 3821373 w 5247564"/>
              <a:gd name="connsiteY79" fmla="*/ 184245 h 279779"/>
              <a:gd name="connsiteX80" fmla="*/ 3841845 w 5247564"/>
              <a:gd name="connsiteY80" fmla="*/ 225188 h 279779"/>
              <a:gd name="connsiteX81" fmla="*/ 3848668 w 5247564"/>
              <a:gd name="connsiteY81" fmla="*/ 245660 h 279779"/>
              <a:gd name="connsiteX82" fmla="*/ 3869140 w 5247564"/>
              <a:gd name="connsiteY82" fmla="*/ 252484 h 279779"/>
              <a:gd name="connsiteX83" fmla="*/ 3957850 w 5247564"/>
              <a:gd name="connsiteY83" fmla="*/ 245660 h 279779"/>
              <a:gd name="connsiteX84" fmla="*/ 3971498 w 5247564"/>
              <a:gd name="connsiteY84" fmla="*/ 225188 h 279779"/>
              <a:gd name="connsiteX85" fmla="*/ 3991970 w 5247564"/>
              <a:gd name="connsiteY85" fmla="*/ 204717 h 279779"/>
              <a:gd name="connsiteX86" fmla="*/ 4005618 w 5247564"/>
              <a:gd name="connsiteY86" fmla="*/ 163774 h 279779"/>
              <a:gd name="connsiteX87" fmla="*/ 4012442 w 5247564"/>
              <a:gd name="connsiteY87" fmla="*/ 136478 h 279779"/>
              <a:gd name="connsiteX88" fmla="*/ 4046561 w 5247564"/>
              <a:gd name="connsiteY88" fmla="*/ 95535 h 279779"/>
              <a:gd name="connsiteX89" fmla="*/ 4087504 w 5247564"/>
              <a:gd name="connsiteY89" fmla="*/ 68239 h 279779"/>
              <a:gd name="connsiteX90" fmla="*/ 4114800 w 5247564"/>
              <a:gd name="connsiteY90" fmla="*/ 61415 h 279779"/>
              <a:gd name="connsiteX91" fmla="*/ 4176215 w 5247564"/>
              <a:gd name="connsiteY91" fmla="*/ 27296 h 279779"/>
              <a:gd name="connsiteX92" fmla="*/ 4251277 w 5247564"/>
              <a:gd name="connsiteY92" fmla="*/ 34120 h 279779"/>
              <a:gd name="connsiteX93" fmla="*/ 4271749 w 5247564"/>
              <a:gd name="connsiteY93" fmla="*/ 47768 h 279779"/>
              <a:gd name="connsiteX94" fmla="*/ 4285397 w 5247564"/>
              <a:gd name="connsiteY94" fmla="*/ 88711 h 279779"/>
              <a:gd name="connsiteX95" fmla="*/ 4305868 w 5247564"/>
              <a:gd name="connsiteY95" fmla="*/ 95535 h 279779"/>
              <a:gd name="connsiteX96" fmla="*/ 4333164 w 5247564"/>
              <a:gd name="connsiteY96" fmla="*/ 136478 h 279779"/>
              <a:gd name="connsiteX97" fmla="*/ 4339988 w 5247564"/>
              <a:gd name="connsiteY97" fmla="*/ 156950 h 279779"/>
              <a:gd name="connsiteX98" fmla="*/ 4374107 w 5247564"/>
              <a:gd name="connsiteY98" fmla="*/ 197893 h 279779"/>
              <a:gd name="connsiteX99" fmla="*/ 4408227 w 5247564"/>
              <a:gd name="connsiteY99" fmla="*/ 252484 h 279779"/>
              <a:gd name="connsiteX100" fmla="*/ 4449170 w 5247564"/>
              <a:gd name="connsiteY100" fmla="*/ 266132 h 279779"/>
              <a:gd name="connsiteX101" fmla="*/ 4490113 w 5247564"/>
              <a:gd name="connsiteY101" fmla="*/ 245660 h 279779"/>
              <a:gd name="connsiteX102" fmla="*/ 4510585 w 5247564"/>
              <a:gd name="connsiteY102" fmla="*/ 238836 h 279779"/>
              <a:gd name="connsiteX103" fmla="*/ 4537880 w 5247564"/>
              <a:gd name="connsiteY103" fmla="*/ 177421 h 279779"/>
              <a:gd name="connsiteX104" fmla="*/ 4544704 w 5247564"/>
              <a:gd name="connsiteY104" fmla="*/ 156950 h 279779"/>
              <a:gd name="connsiteX105" fmla="*/ 4551528 w 5247564"/>
              <a:gd name="connsiteY105" fmla="*/ 136478 h 279779"/>
              <a:gd name="connsiteX106" fmla="*/ 4592471 w 5247564"/>
              <a:gd name="connsiteY106" fmla="*/ 88711 h 279779"/>
              <a:gd name="connsiteX107" fmla="*/ 4606119 w 5247564"/>
              <a:gd name="connsiteY107" fmla="*/ 68239 h 279779"/>
              <a:gd name="connsiteX108" fmla="*/ 4612943 w 5247564"/>
              <a:gd name="connsiteY108" fmla="*/ 47768 h 279779"/>
              <a:gd name="connsiteX109" fmla="*/ 4653886 w 5247564"/>
              <a:gd name="connsiteY109" fmla="*/ 34120 h 279779"/>
              <a:gd name="connsiteX110" fmla="*/ 4674358 w 5247564"/>
              <a:gd name="connsiteY110" fmla="*/ 27296 h 279779"/>
              <a:gd name="connsiteX111" fmla="*/ 4728949 w 5247564"/>
              <a:gd name="connsiteY111" fmla="*/ 13648 h 279779"/>
              <a:gd name="connsiteX112" fmla="*/ 4749421 w 5247564"/>
              <a:gd name="connsiteY112" fmla="*/ 0 h 279779"/>
              <a:gd name="connsiteX113" fmla="*/ 4838131 w 5247564"/>
              <a:gd name="connsiteY113" fmla="*/ 20472 h 279779"/>
              <a:gd name="connsiteX114" fmla="*/ 4851779 w 5247564"/>
              <a:gd name="connsiteY114" fmla="*/ 40944 h 279779"/>
              <a:gd name="connsiteX115" fmla="*/ 4858603 w 5247564"/>
              <a:gd name="connsiteY115" fmla="*/ 61415 h 279779"/>
              <a:gd name="connsiteX116" fmla="*/ 4790364 w 5247564"/>
              <a:gd name="connsiteY116" fmla="*/ 68239 h 279779"/>
              <a:gd name="connsiteX117" fmla="*/ 4749421 w 5247564"/>
              <a:gd name="connsiteY117" fmla="*/ 81887 h 279779"/>
              <a:gd name="connsiteX118" fmla="*/ 4728949 w 5247564"/>
              <a:gd name="connsiteY118" fmla="*/ 88711 h 279779"/>
              <a:gd name="connsiteX119" fmla="*/ 4694830 w 5247564"/>
              <a:gd name="connsiteY119" fmla="*/ 150126 h 279779"/>
              <a:gd name="connsiteX120" fmla="*/ 4722125 w 5247564"/>
              <a:gd name="connsiteY120" fmla="*/ 197893 h 279779"/>
              <a:gd name="connsiteX121" fmla="*/ 4763068 w 5247564"/>
              <a:gd name="connsiteY121" fmla="*/ 211541 h 279779"/>
              <a:gd name="connsiteX122" fmla="*/ 4879074 w 5247564"/>
              <a:gd name="connsiteY122" fmla="*/ 191069 h 279779"/>
              <a:gd name="connsiteX123" fmla="*/ 4899546 w 5247564"/>
              <a:gd name="connsiteY123" fmla="*/ 177421 h 279779"/>
              <a:gd name="connsiteX124" fmla="*/ 4926842 w 5247564"/>
              <a:gd name="connsiteY124" fmla="*/ 163774 h 279779"/>
              <a:gd name="connsiteX125" fmla="*/ 4967785 w 5247564"/>
              <a:gd name="connsiteY125" fmla="*/ 150126 h 279779"/>
              <a:gd name="connsiteX126" fmla="*/ 5015552 w 5247564"/>
              <a:gd name="connsiteY126" fmla="*/ 116006 h 279779"/>
              <a:gd name="connsiteX127" fmla="*/ 5036024 w 5247564"/>
              <a:gd name="connsiteY127" fmla="*/ 102359 h 279779"/>
              <a:gd name="connsiteX128" fmla="*/ 5090615 w 5247564"/>
              <a:gd name="connsiteY128" fmla="*/ 88711 h 279779"/>
              <a:gd name="connsiteX129" fmla="*/ 5111086 w 5247564"/>
              <a:gd name="connsiteY129" fmla="*/ 81887 h 279779"/>
              <a:gd name="connsiteX130" fmla="*/ 5138382 w 5247564"/>
              <a:gd name="connsiteY130" fmla="*/ 75063 h 279779"/>
              <a:gd name="connsiteX131" fmla="*/ 5158853 w 5247564"/>
              <a:gd name="connsiteY131" fmla="*/ 68239 h 279779"/>
              <a:gd name="connsiteX132" fmla="*/ 5247564 w 5247564"/>
              <a:gd name="connsiteY132" fmla="*/ 6823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247564" h="279779">
                <a:moveTo>
                  <a:pt x="0" y="163774"/>
                </a:moveTo>
                <a:cubicBezTo>
                  <a:pt x="18197" y="161499"/>
                  <a:pt x="36466" y="159739"/>
                  <a:pt x="54591" y="156950"/>
                </a:cubicBezTo>
                <a:cubicBezTo>
                  <a:pt x="66054" y="155186"/>
                  <a:pt x="77247" y="151890"/>
                  <a:pt x="88710" y="150126"/>
                </a:cubicBezTo>
                <a:cubicBezTo>
                  <a:pt x="120450" y="145243"/>
                  <a:pt x="147050" y="144761"/>
                  <a:pt x="177421" y="136478"/>
                </a:cubicBezTo>
                <a:cubicBezTo>
                  <a:pt x="191300" y="132693"/>
                  <a:pt x="204716" y="127379"/>
                  <a:pt x="218364" y="122830"/>
                </a:cubicBezTo>
                <a:lnTo>
                  <a:pt x="259307" y="109182"/>
                </a:lnTo>
                <a:cubicBezTo>
                  <a:pt x="266131" y="106907"/>
                  <a:pt x="272801" y="104104"/>
                  <a:pt x="279779" y="102359"/>
                </a:cubicBezTo>
                <a:cubicBezTo>
                  <a:pt x="314052" y="93790"/>
                  <a:pt x="298177" y="98501"/>
                  <a:pt x="327546" y="88711"/>
                </a:cubicBezTo>
                <a:cubicBezTo>
                  <a:pt x="382137" y="90986"/>
                  <a:pt x="436952" y="90098"/>
                  <a:pt x="491319" y="95535"/>
                </a:cubicBezTo>
                <a:cubicBezTo>
                  <a:pt x="505633" y="96966"/>
                  <a:pt x="518614" y="104633"/>
                  <a:pt x="532262" y="109182"/>
                </a:cubicBezTo>
                <a:cubicBezTo>
                  <a:pt x="568294" y="121192"/>
                  <a:pt x="546751" y="112017"/>
                  <a:pt x="593677" y="143302"/>
                </a:cubicBezTo>
                <a:cubicBezTo>
                  <a:pt x="600501" y="147851"/>
                  <a:pt x="606368" y="154357"/>
                  <a:pt x="614149" y="156950"/>
                </a:cubicBezTo>
                <a:cubicBezTo>
                  <a:pt x="663989" y="173563"/>
                  <a:pt x="641136" y="167108"/>
                  <a:pt x="682388" y="177421"/>
                </a:cubicBezTo>
                <a:cubicBezTo>
                  <a:pt x="689212" y="181970"/>
                  <a:pt x="695321" y="187838"/>
                  <a:pt x="702859" y="191069"/>
                </a:cubicBezTo>
                <a:cubicBezTo>
                  <a:pt x="711479" y="194764"/>
                  <a:pt x="720958" y="196054"/>
                  <a:pt x="730155" y="197893"/>
                </a:cubicBezTo>
                <a:cubicBezTo>
                  <a:pt x="804216" y="212705"/>
                  <a:pt x="739359" y="196905"/>
                  <a:pt x="805218" y="211541"/>
                </a:cubicBezTo>
                <a:cubicBezTo>
                  <a:pt x="814373" y="213575"/>
                  <a:pt x="823530" y="215670"/>
                  <a:pt x="832513" y="218365"/>
                </a:cubicBezTo>
                <a:cubicBezTo>
                  <a:pt x="846292" y="222499"/>
                  <a:pt x="859500" y="228523"/>
                  <a:pt x="873456" y="232012"/>
                </a:cubicBezTo>
                <a:cubicBezTo>
                  <a:pt x="958773" y="253341"/>
                  <a:pt x="852707" y="226083"/>
                  <a:pt x="921224" y="245660"/>
                </a:cubicBezTo>
                <a:cubicBezTo>
                  <a:pt x="981203" y="262797"/>
                  <a:pt x="919906" y="242946"/>
                  <a:pt x="968991" y="259308"/>
                </a:cubicBezTo>
                <a:cubicBezTo>
                  <a:pt x="1005385" y="257033"/>
                  <a:pt x="1042042" y="257411"/>
                  <a:pt x="1078173" y="252484"/>
                </a:cubicBezTo>
                <a:cubicBezTo>
                  <a:pt x="1092427" y="250540"/>
                  <a:pt x="1105468" y="243385"/>
                  <a:pt x="1119116" y="238836"/>
                </a:cubicBezTo>
                <a:cubicBezTo>
                  <a:pt x="1148483" y="229047"/>
                  <a:pt x="1132612" y="233756"/>
                  <a:pt x="1166883" y="225188"/>
                </a:cubicBezTo>
                <a:cubicBezTo>
                  <a:pt x="1185080" y="213815"/>
                  <a:pt x="1202281" y="200666"/>
                  <a:pt x="1221474" y="191069"/>
                </a:cubicBezTo>
                <a:cubicBezTo>
                  <a:pt x="1230573" y="186520"/>
                  <a:pt x="1239938" y="182468"/>
                  <a:pt x="1248770" y="177421"/>
                </a:cubicBezTo>
                <a:cubicBezTo>
                  <a:pt x="1255891" y="173352"/>
                  <a:pt x="1261907" y="167442"/>
                  <a:pt x="1269242" y="163774"/>
                </a:cubicBezTo>
                <a:cubicBezTo>
                  <a:pt x="1292652" y="152069"/>
                  <a:pt x="1320895" y="155007"/>
                  <a:pt x="1344304" y="143302"/>
                </a:cubicBezTo>
                <a:cubicBezTo>
                  <a:pt x="1351640" y="139634"/>
                  <a:pt x="1357238" y="132885"/>
                  <a:pt x="1364776" y="129654"/>
                </a:cubicBezTo>
                <a:cubicBezTo>
                  <a:pt x="1373396" y="125960"/>
                  <a:pt x="1383053" y="125406"/>
                  <a:pt x="1392071" y="122830"/>
                </a:cubicBezTo>
                <a:cubicBezTo>
                  <a:pt x="1398987" y="120854"/>
                  <a:pt x="1405382" y="116688"/>
                  <a:pt x="1412543" y="116006"/>
                </a:cubicBezTo>
                <a:cubicBezTo>
                  <a:pt x="1453365" y="112118"/>
                  <a:pt x="1494430" y="111457"/>
                  <a:pt x="1535373" y="109182"/>
                </a:cubicBezTo>
                <a:cubicBezTo>
                  <a:pt x="1609301" y="94398"/>
                  <a:pt x="1576979" y="97966"/>
                  <a:pt x="1705970" y="109182"/>
                </a:cubicBezTo>
                <a:cubicBezTo>
                  <a:pt x="1720005" y="110402"/>
                  <a:pt x="1742759" y="125263"/>
                  <a:pt x="1753737" y="129654"/>
                </a:cubicBezTo>
                <a:cubicBezTo>
                  <a:pt x="1767094" y="134997"/>
                  <a:pt x="1780724" y="139813"/>
                  <a:pt x="1794680" y="143302"/>
                </a:cubicBezTo>
                <a:cubicBezTo>
                  <a:pt x="1812877" y="147851"/>
                  <a:pt x="1831476" y="151018"/>
                  <a:pt x="1849271" y="156950"/>
                </a:cubicBezTo>
                <a:cubicBezTo>
                  <a:pt x="1856095" y="159225"/>
                  <a:pt x="1862666" y="162487"/>
                  <a:pt x="1869743" y="163774"/>
                </a:cubicBezTo>
                <a:cubicBezTo>
                  <a:pt x="1926568" y="174105"/>
                  <a:pt x="1914918" y="166230"/>
                  <a:pt x="1965277" y="177421"/>
                </a:cubicBezTo>
                <a:cubicBezTo>
                  <a:pt x="1972299" y="178981"/>
                  <a:pt x="1978696" y="182834"/>
                  <a:pt x="1985749" y="184245"/>
                </a:cubicBezTo>
                <a:cubicBezTo>
                  <a:pt x="2001521" y="187399"/>
                  <a:pt x="2017594" y="188794"/>
                  <a:pt x="2033516" y="191069"/>
                </a:cubicBezTo>
                <a:cubicBezTo>
                  <a:pt x="2040340" y="193344"/>
                  <a:pt x="2047743" y="194324"/>
                  <a:pt x="2053988" y="197893"/>
                </a:cubicBezTo>
                <a:cubicBezTo>
                  <a:pt x="2101902" y="225273"/>
                  <a:pt x="2059947" y="212559"/>
                  <a:pt x="2108579" y="232012"/>
                </a:cubicBezTo>
                <a:cubicBezTo>
                  <a:pt x="2108587" y="232015"/>
                  <a:pt x="2159754" y="249071"/>
                  <a:pt x="2169994" y="252484"/>
                </a:cubicBezTo>
                <a:lnTo>
                  <a:pt x="2210937" y="266132"/>
                </a:lnTo>
                <a:cubicBezTo>
                  <a:pt x="2217761" y="268407"/>
                  <a:pt x="2224431" y="271212"/>
                  <a:pt x="2231409" y="272956"/>
                </a:cubicBezTo>
                <a:lnTo>
                  <a:pt x="2258704" y="279779"/>
                </a:lnTo>
                <a:cubicBezTo>
                  <a:pt x="2282600" y="277607"/>
                  <a:pt x="2347433" y="277492"/>
                  <a:pt x="2374710" y="259308"/>
                </a:cubicBezTo>
                <a:cubicBezTo>
                  <a:pt x="2381534" y="254759"/>
                  <a:pt x="2388882" y="250911"/>
                  <a:pt x="2395182" y="245660"/>
                </a:cubicBezTo>
                <a:cubicBezTo>
                  <a:pt x="2402596" y="239482"/>
                  <a:pt x="2407623" y="230541"/>
                  <a:pt x="2415653" y="225188"/>
                </a:cubicBezTo>
                <a:cubicBezTo>
                  <a:pt x="2421638" y="221198"/>
                  <a:pt x="2429301" y="220639"/>
                  <a:pt x="2436125" y="218365"/>
                </a:cubicBezTo>
                <a:cubicBezTo>
                  <a:pt x="2442949" y="211541"/>
                  <a:pt x="2448218" y="202681"/>
                  <a:pt x="2456597" y="197893"/>
                </a:cubicBezTo>
                <a:cubicBezTo>
                  <a:pt x="2464740" y="193240"/>
                  <a:pt x="2475272" y="194763"/>
                  <a:pt x="2483892" y="191069"/>
                </a:cubicBezTo>
                <a:cubicBezTo>
                  <a:pt x="2491430" y="187838"/>
                  <a:pt x="2497028" y="181089"/>
                  <a:pt x="2504364" y="177421"/>
                </a:cubicBezTo>
                <a:cubicBezTo>
                  <a:pt x="2510798" y="174204"/>
                  <a:pt x="2518548" y="174090"/>
                  <a:pt x="2524836" y="170597"/>
                </a:cubicBezTo>
                <a:cubicBezTo>
                  <a:pt x="2591240" y="133706"/>
                  <a:pt x="2538515" y="148755"/>
                  <a:pt x="2599898" y="136478"/>
                </a:cubicBezTo>
                <a:cubicBezTo>
                  <a:pt x="2606722" y="131929"/>
                  <a:pt x="2612875" y="126161"/>
                  <a:pt x="2620370" y="122830"/>
                </a:cubicBezTo>
                <a:cubicBezTo>
                  <a:pt x="2658420" y="105919"/>
                  <a:pt x="2672904" y="107733"/>
                  <a:pt x="2715904" y="102359"/>
                </a:cubicBezTo>
                <a:cubicBezTo>
                  <a:pt x="2779594" y="104633"/>
                  <a:pt x="2843375" y="105079"/>
                  <a:pt x="2906973" y="109182"/>
                </a:cubicBezTo>
                <a:cubicBezTo>
                  <a:pt x="2914151" y="109645"/>
                  <a:pt x="2920368" y="114719"/>
                  <a:pt x="2927445" y="116006"/>
                </a:cubicBezTo>
                <a:cubicBezTo>
                  <a:pt x="2945488" y="119287"/>
                  <a:pt x="2963839" y="120555"/>
                  <a:pt x="2982036" y="122830"/>
                </a:cubicBezTo>
                <a:cubicBezTo>
                  <a:pt x="2991134" y="125105"/>
                  <a:pt x="3000943" y="125460"/>
                  <a:pt x="3009331" y="129654"/>
                </a:cubicBezTo>
                <a:cubicBezTo>
                  <a:pt x="3019504" y="134740"/>
                  <a:pt x="3027310" y="143604"/>
                  <a:pt x="3036627" y="150126"/>
                </a:cubicBezTo>
                <a:cubicBezTo>
                  <a:pt x="3079288" y="179989"/>
                  <a:pt x="3063880" y="172858"/>
                  <a:pt x="3098042" y="184245"/>
                </a:cubicBezTo>
                <a:cubicBezTo>
                  <a:pt x="3158240" y="224379"/>
                  <a:pt x="3062043" y="162838"/>
                  <a:pt x="3159456" y="211541"/>
                </a:cubicBezTo>
                <a:cubicBezTo>
                  <a:pt x="3199127" y="231375"/>
                  <a:pt x="3176718" y="223516"/>
                  <a:pt x="3227695" y="232012"/>
                </a:cubicBezTo>
                <a:cubicBezTo>
                  <a:pt x="3250441" y="229737"/>
                  <a:pt x="3273660" y="230328"/>
                  <a:pt x="3295934" y="225188"/>
                </a:cubicBezTo>
                <a:cubicBezTo>
                  <a:pt x="3303925" y="223344"/>
                  <a:pt x="3308912" y="214872"/>
                  <a:pt x="3316406" y="211541"/>
                </a:cubicBezTo>
                <a:cubicBezTo>
                  <a:pt x="3329552" y="205698"/>
                  <a:pt x="3357349" y="197893"/>
                  <a:pt x="3357349" y="197893"/>
                </a:cubicBezTo>
                <a:cubicBezTo>
                  <a:pt x="3369800" y="179217"/>
                  <a:pt x="3369919" y="173351"/>
                  <a:pt x="3391468" y="163774"/>
                </a:cubicBezTo>
                <a:cubicBezTo>
                  <a:pt x="3404614" y="157931"/>
                  <a:pt x="3432412" y="150126"/>
                  <a:pt x="3432412" y="150126"/>
                </a:cubicBezTo>
                <a:cubicBezTo>
                  <a:pt x="3439236" y="145577"/>
                  <a:pt x="3447760" y="142882"/>
                  <a:pt x="3452883" y="136478"/>
                </a:cubicBezTo>
                <a:cubicBezTo>
                  <a:pt x="3457376" y="130861"/>
                  <a:pt x="3454621" y="121092"/>
                  <a:pt x="3459707" y="116006"/>
                </a:cubicBezTo>
                <a:cubicBezTo>
                  <a:pt x="3462984" y="112729"/>
                  <a:pt x="3507219" y="102436"/>
                  <a:pt x="3507474" y="102359"/>
                </a:cubicBezTo>
                <a:cubicBezTo>
                  <a:pt x="3521254" y="98225"/>
                  <a:pt x="3534770" y="93260"/>
                  <a:pt x="3548418" y="88711"/>
                </a:cubicBezTo>
                <a:cubicBezTo>
                  <a:pt x="3555242" y="86436"/>
                  <a:pt x="3561768" y="82904"/>
                  <a:pt x="3568889" y="81887"/>
                </a:cubicBezTo>
                <a:lnTo>
                  <a:pt x="3616656" y="75063"/>
                </a:lnTo>
                <a:cubicBezTo>
                  <a:pt x="3642762" y="80284"/>
                  <a:pt x="3683144" y="87236"/>
                  <a:pt x="3712191" y="95535"/>
                </a:cubicBezTo>
                <a:cubicBezTo>
                  <a:pt x="3719107" y="97511"/>
                  <a:pt x="3726374" y="98866"/>
                  <a:pt x="3732662" y="102359"/>
                </a:cubicBezTo>
                <a:cubicBezTo>
                  <a:pt x="3747001" y="110325"/>
                  <a:pt x="3773606" y="129654"/>
                  <a:pt x="3773606" y="129654"/>
                </a:cubicBezTo>
                <a:cubicBezTo>
                  <a:pt x="3778155" y="136478"/>
                  <a:pt x="3781454" y="144327"/>
                  <a:pt x="3787253" y="150126"/>
                </a:cubicBezTo>
                <a:cubicBezTo>
                  <a:pt x="3832751" y="195626"/>
                  <a:pt x="3784974" y="129649"/>
                  <a:pt x="3821373" y="184245"/>
                </a:cubicBezTo>
                <a:cubicBezTo>
                  <a:pt x="3838528" y="235709"/>
                  <a:pt x="3815385" y="172267"/>
                  <a:pt x="3841845" y="225188"/>
                </a:cubicBezTo>
                <a:cubicBezTo>
                  <a:pt x="3845062" y="231622"/>
                  <a:pt x="3843582" y="240574"/>
                  <a:pt x="3848668" y="245660"/>
                </a:cubicBezTo>
                <a:cubicBezTo>
                  <a:pt x="3853754" y="250746"/>
                  <a:pt x="3862316" y="250209"/>
                  <a:pt x="3869140" y="252484"/>
                </a:cubicBezTo>
                <a:cubicBezTo>
                  <a:pt x="3898710" y="250209"/>
                  <a:pt x="3929194" y="253302"/>
                  <a:pt x="3957850" y="245660"/>
                </a:cubicBezTo>
                <a:cubicBezTo>
                  <a:pt x="3965774" y="243547"/>
                  <a:pt x="3966247" y="231488"/>
                  <a:pt x="3971498" y="225188"/>
                </a:cubicBezTo>
                <a:cubicBezTo>
                  <a:pt x="3977676" y="217774"/>
                  <a:pt x="3985146" y="211541"/>
                  <a:pt x="3991970" y="204717"/>
                </a:cubicBezTo>
                <a:cubicBezTo>
                  <a:pt x="3996519" y="191069"/>
                  <a:pt x="4002129" y="177730"/>
                  <a:pt x="4005618" y="163774"/>
                </a:cubicBezTo>
                <a:cubicBezTo>
                  <a:pt x="4007893" y="154675"/>
                  <a:pt x="4008748" y="145098"/>
                  <a:pt x="4012442" y="136478"/>
                </a:cubicBezTo>
                <a:cubicBezTo>
                  <a:pt x="4018075" y="123333"/>
                  <a:pt x="4036018" y="103735"/>
                  <a:pt x="4046561" y="95535"/>
                </a:cubicBezTo>
                <a:cubicBezTo>
                  <a:pt x="4059508" y="85465"/>
                  <a:pt x="4071591" y="72217"/>
                  <a:pt x="4087504" y="68239"/>
                </a:cubicBezTo>
                <a:lnTo>
                  <a:pt x="4114800" y="61415"/>
                </a:lnTo>
                <a:cubicBezTo>
                  <a:pt x="4161728" y="30130"/>
                  <a:pt x="4140182" y="39307"/>
                  <a:pt x="4176215" y="27296"/>
                </a:cubicBezTo>
                <a:cubicBezTo>
                  <a:pt x="4201236" y="29571"/>
                  <a:pt x="4226711" y="28856"/>
                  <a:pt x="4251277" y="34120"/>
                </a:cubicBezTo>
                <a:cubicBezTo>
                  <a:pt x="4259296" y="35838"/>
                  <a:pt x="4267402" y="40813"/>
                  <a:pt x="4271749" y="47768"/>
                </a:cubicBezTo>
                <a:cubicBezTo>
                  <a:pt x="4279374" y="59967"/>
                  <a:pt x="4271749" y="84162"/>
                  <a:pt x="4285397" y="88711"/>
                </a:cubicBezTo>
                <a:lnTo>
                  <a:pt x="4305868" y="95535"/>
                </a:lnTo>
                <a:cubicBezTo>
                  <a:pt x="4314967" y="109183"/>
                  <a:pt x="4327977" y="120917"/>
                  <a:pt x="4333164" y="136478"/>
                </a:cubicBezTo>
                <a:cubicBezTo>
                  <a:pt x="4335439" y="143302"/>
                  <a:pt x="4336771" y="150516"/>
                  <a:pt x="4339988" y="156950"/>
                </a:cubicBezTo>
                <a:cubicBezTo>
                  <a:pt x="4349487" y="175948"/>
                  <a:pt x="4359018" y="182803"/>
                  <a:pt x="4374107" y="197893"/>
                </a:cubicBezTo>
                <a:cubicBezTo>
                  <a:pt x="4385400" y="231772"/>
                  <a:pt x="4378606" y="239319"/>
                  <a:pt x="4408227" y="252484"/>
                </a:cubicBezTo>
                <a:cubicBezTo>
                  <a:pt x="4421373" y="258327"/>
                  <a:pt x="4449170" y="266132"/>
                  <a:pt x="4449170" y="266132"/>
                </a:cubicBezTo>
                <a:cubicBezTo>
                  <a:pt x="4500628" y="248979"/>
                  <a:pt x="4437200" y="272117"/>
                  <a:pt x="4490113" y="245660"/>
                </a:cubicBezTo>
                <a:cubicBezTo>
                  <a:pt x="4496547" y="242443"/>
                  <a:pt x="4503761" y="241111"/>
                  <a:pt x="4510585" y="238836"/>
                </a:cubicBezTo>
                <a:cubicBezTo>
                  <a:pt x="4532214" y="206394"/>
                  <a:pt x="4521638" y="226147"/>
                  <a:pt x="4537880" y="177421"/>
                </a:cubicBezTo>
                <a:lnTo>
                  <a:pt x="4544704" y="156950"/>
                </a:lnTo>
                <a:cubicBezTo>
                  <a:pt x="4546979" y="150126"/>
                  <a:pt x="4547538" y="142463"/>
                  <a:pt x="4551528" y="136478"/>
                </a:cubicBezTo>
                <a:cubicBezTo>
                  <a:pt x="4582861" y="89479"/>
                  <a:pt x="4542829" y="146627"/>
                  <a:pt x="4592471" y="88711"/>
                </a:cubicBezTo>
                <a:cubicBezTo>
                  <a:pt x="4597808" y="82484"/>
                  <a:pt x="4602451" y="75575"/>
                  <a:pt x="4606119" y="68239"/>
                </a:cubicBezTo>
                <a:cubicBezTo>
                  <a:pt x="4609336" y="61806"/>
                  <a:pt x="4607090" y="51949"/>
                  <a:pt x="4612943" y="47768"/>
                </a:cubicBezTo>
                <a:cubicBezTo>
                  <a:pt x="4624649" y="39406"/>
                  <a:pt x="4640238" y="38669"/>
                  <a:pt x="4653886" y="34120"/>
                </a:cubicBezTo>
                <a:cubicBezTo>
                  <a:pt x="4660710" y="31845"/>
                  <a:pt x="4667305" y="28707"/>
                  <a:pt x="4674358" y="27296"/>
                </a:cubicBezTo>
                <a:cubicBezTo>
                  <a:pt x="4687335" y="24701"/>
                  <a:pt x="4714960" y="20642"/>
                  <a:pt x="4728949" y="13648"/>
                </a:cubicBezTo>
                <a:cubicBezTo>
                  <a:pt x="4736285" y="9980"/>
                  <a:pt x="4742597" y="4549"/>
                  <a:pt x="4749421" y="0"/>
                </a:cubicBezTo>
                <a:cubicBezTo>
                  <a:pt x="4785051" y="3563"/>
                  <a:pt x="4813266" y="-4393"/>
                  <a:pt x="4838131" y="20472"/>
                </a:cubicBezTo>
                <a:cubicBezTo>
                  <a:pt x="4843930" y="26271"/>
                  <a:pt x="4848111" y="33608"/>
                  <a:pt x="4851779" y="40944"/>
                </a:cubicBezTo>
                <a:cubicBezTo>
                  <a:pt x="4854996" y="47377"/>
                  <a:pt x="4856328" y="54591"/>
                  <a:pt x="4858603" y="61415"/>
                </a:cubicBezTo>
                <a:cubicBezTo>
                  <a:pt x="4835857" y="63690"/>
                  <a:pt x="4812832" y="64026"/>
                  <a:pt x="4790364" y="68239"/>
                </a:cubicBezTo>
                <a:cubicBezTo>
                  <a:pt x="4776224" y="70890"/>
                  <a:pt x="4763069" y="77338"/>
                  <a:pt x="4749421" y="81887"/>
                </a:cubicBezTo>
                <a:lnTo>
                  <a:pt x="4728949" y="88711"/>
                </a:lnTo>
                <a:cubicBezTo>
                  <a:pt x="4697663" y="135639"/>
                  <a:pt x="4706839" y="114093"/>
                  <a:pt x="4694830" y="150126"/>
                </a:cubicBezTo>
                <a:cubicBezTo>
                  <a:pt x="4701184" y="181898"/>
                  <a:pt x="4693472" y="185158"/>
                  <a:pt x="4722125" y="197893"/>
                </a:cubicBezTo>
                <a:cubicBezTo>
                  <a:pt x="4735271" y="203736"/>
                  <a:pt x="4763068" y="211541"/>
                  <a:pt x="4763068" y="211541"/>
                </a:cubicBezTo>
                <a:cubicBezTo>
                  <a:pt x="4786963" y="209369"/>
                  <a:pt x="4851798" y="209253"/>
                  <a:pt x="4879074" y="191069"/>
                </a:cubicBezTo>
                <a:cubicBezTo>
                  <a:pt x="4885898" y="186520"/>
                  <a:pt x="4892425" y="181490"/>
                  <a:pt x="4899546" y="177421"/>
                </a:cubicBezTo>
                <a:cubicBezTo>
                  <a:pt x="4908378" y="172374"/>
                  <a:pt x="4917397" y="167552"/>
                  <a:pt x="4926842" y="163774"/>
                </a:cubicBezTo>
                <a:cubicBezTo>
                  <a:pt x="4940199" y="158431"/>
                  <a:pt x="4967785" y="150126"/>
                  <a:pt x="4967785" y="150126"/>
                </a:cubicBezTo>
                <a:cubicBezTo>
                  <a:pt x="4982570" y="105772"/>
                  <a:pt x="4960962" y="152396"/>
                  <a:pt x="5015552" y="116006"/>
                </a:cubicBezTo>
                <a:cubicBezTo>
                  <a:pt x="5022376" y="111457"/>
                  <a:pt x="5028689" y="106027"/>
                  <a:pt x="5036024" y="102359"/>
                </a:cubicBezTo>
                <a:cubicBezTo>
                  <a:pt x="5051625" y="94559"/>
                  <a:pt x="5075038" y="92605"/>
                  <a:pt x="5090615" y="88711"/>
                </a:cubicBezTo>
                <a:cubicBezTo>
                  <a:pt x="5097593" y="86966"/>
                  <a:pt x="5104170" y="83863"/>
                  <a:pt x="5111086" y="81887"/>
                </a:cubicBezTo>
                <a:cubicBezTo>
                  <a:pt x="5120104" y="79310"/>
                  <a:pt x="5129364" y="77640"/>
                  <a:pt x="5138382" y="75063"/>
                </a:cubicBezTo>
                <a:cubicBezTo>
                  <a:pt x="5145298" y="73087"/>
                  <a:pt x="5151674" y="68688"/>
                  <a:pt x="5158853" y="68239"/>
                </a:cubicBezTo>
                <a:cubicBezTo>
                  <a:pt x="5188366" y="66394"/>
                  <a:pt x="5217994" y="68239"/>
                  <a:pt x="5247564" y="68239"/>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p:cNvSpPr/>
          <p:nvPr/>
        </p:nvSpPr>
        <p:spPr>
          <a:xfrm>
            <a:off x="820884" y="7181221"/>
            <a:ext cx="272454" cy="24063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2047198" y="7203436"/>
            <a:ext cx="272454" cy="24063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Oval 131"/>
          <p:cNvSpPr/>
          <p:nvPr/>
        </p:nvSpPr>
        <p:spPr>
          <a:xfrm>
            <a:off x="3197101" y="7212013"/>
            <a:ext cx="361063" cy="22347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p:cNvSpPr/>
          <p:nvPr/>
        </p:nvSpPr>
        <p:spPr>
          <a:xfrm>
            <a:off x="4011007" y="7197667"/>
            <a:ext cx="358394" cy="21471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p:cNvSpPr/>
          <p:nvPr/>
        </p:nvSpPr>
        <p:spPr>
          <a:xfrm>
            <a:off x="4584648" y="7175543"/>
            <a:ext cx="331010" cy="2167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p:cNvSpPr/>
          <p:nvPr/>
        </p:nvSpPr>
        <p:spPr>
          <a:xfrm>
            <a:off x="885854" y="7439770"/>
            <a:ext cx="142508" cy="15356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Oval 138"/>
          <p:cNvSpPr/>
          <p:nvPr/>
        </p:nvSpPr>
        <p:spPr>
          <a:xfrm>
            <a:off x="2059720" y="7456771"/>
            <a:ext cx="208478" cy="15133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Oval 139"/>
          <p:cNvSpPr/>
          <p:nvPr/>
        </p:nvSpPr>
        <p:spPr>
          <a:xfrm>
            <a:off x="3185541" y="7448363"/>
            <a:ext cx="271455" cy="13873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Oval 141"/>
          <p:cNvSpPr/>
          <p:nvPr/>
        </p:nvSpPr>
        <p:spPr>
          <a:xfrm>
            <a:off x="908503" y="7611669"/>
            <a:ext cx="97209" cy="9848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Oval 142"/>
          <p:cNvSpPr/>
          <p:nvPr/>
        </p:nvSpPr>
        <p:spPr>
          <a:xfrm>
            <a:off x="921375" y="7724268"/>
            <a:ext cx="71463" cy="625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Oval 143"/>
          <p:cNvSpPr/>
          <p:nvPr/>
        </p:nvSpPr>
        <p:spPr>
          <a:xfrm>
            <a:off x="2066987" y="7635377"/>
            <a:ext cx="130690" cy="7780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Oval 144"/>
          <p:cNvSpPr/>
          <p:nvPr/>
        </p:nvSpPr>
        <p:spPr>
          <a:xfrm>
            <a:off x="2059586" y="7727062"/>
            <a:ext cx="95217" cy="5509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Oval 146"/>
          <p:cNvSpPr/>
          <p:nvPr/>
        </p:nvSpPr>
        <p:spPr>
          <a:xfrm>
            <a:off x="3180522" y="7601447"/>
            <a:ext cx="160641" cy="9612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Oval 147"/>
          <p:cNvSpPr/>
          <p:nvPr/>
        </p:nvSpPr>
        <p:spPr>
          <a:xfrm>
            <a:off x="3151105" y="7701448"/>
            <a:ext cx="102555" cy="561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Oval 150"/>
          <p:cNvSpPr/>
          <p:nvPr/>
        </p:nvSpPr>
        <p:spPr>
          <a:xfrm>
            <a:off x="4504344" y="7399252"/>
            <a:ext cx="313315" cy="12748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Oval 151"/>
          <p:cNvSpPr/>
          <p:nvPr/>
        </p:nvSpPr>
        <p:spPr>
          <a:xfrm>
            <a:off x="4484868" y="7542068"/>
            <a:ext cx="160628" cy="742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Oval 152"/>
          <p:cNvSpPr/>
          <p:nvPr/>
        </p:nvSpPr>
        <p:spPr>
          <a:xfrm>
            <a:off x="4447903" y="7622479"/>
            <a:ext cx="92251" cy="493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Oval 153"/>
          <p:cNvSpPr/>
          <p:nvPr/>
        </p:nvSpPr>
        <p:spPr>
          <a:xfrm>
            <a:off x="3960753" y="7413798"/>
            <a:ext cx="291206" cy="1387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Oval 154"/>
          <p:cNvSpPr/>
          <p:nvPr/>
        </p:nvSpPr>
        <p:spPr>
          <a:xfrm>
            <a:off x="3941865" y="7551673"/>
            <a:ext cx="157607" cy="8509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Oval 155"/>
          <p:cNvSpPr/>
          <p:nvPr/>
        </p:nvSpPr>
        <p:spPr>
          <a:xfrm flipH="1">
            <a:off x="3913206" y="7649305"/>
            <a:ext cx="109882" cy="622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719478" y="7715378"/>
            <a:ext cx="1299845" cy="215444"/>
          </a:xfrm>
          <a:prstGeom prst="rect">
            <a:avLst/>
          </a:prstGeom>
          <a:noFill/>
        </p:spPr>
        <p:txBody>
          <a:bodyPr wrap="square" rtlCol="0">
            <a:spAutoFit/>
          </a:bodyPr>
          <a:lstStyle/>
          <a:p>
            <a:r>
              <a:rPr lang="en-AU" sz="800" dirty="0">
                <a:latin typeface="Arial Narrow" panose="020B0606020202030204" pitchFamily="34" charset="0"/>
              </a:rPr>
              <a:t>Erosion of the seafloor occurs</a:t>
            </a:r>
          </a:p>
        </p:txBody>
      </p:sp>
      <p:sp>
        <p:nvSpPr>
          <p:cNvPr id="161" name="TextBox 160"/>
          <p:cNvSpPr txBox="1"/>
          <p:nvPr/>
        </p:nvSpPr>
        <p:spPr>
          <a:xfrm>
            <a:off x="4965854" y="7588873"/>
            <a:ext cx="1299845" cy="338554"/>
          </a:xfrm>
          <a:prstGeom prst="rect">
            <a:avLst/>
          </a:prstGeom>
          <a:noFill/>
        </p:spPr>
        <p:txBody>
          <a:bodyPr wrap="square" rtlCol="0">
            <a:spAutoFit/>
          </a:bodyPr>
          <a:lstStyle/>
          <a:p>
            <a:r>
              <a:rPr lang="en-AU" sz="800" dirty="0">
                <a:latin typeface="Arial Narrow" panose="020B0606020202030204" pitchFamily="34" charset="0"/>
              </a:rPr>
              <a:t>The wave breaks when the depth is 1.3 x wave height</a:t>
            </a:r>
          </a:p>
        </p:txBody>
      </p:sp>
      <p:cxnSp>
        <p:nvCxnSpPr>
          <p:cNvPr id="164" name="Straight Connector 163"/>
          <p:cNvCxnSpPr/>
          <p:nvPr/>
        </p:nvCxnSpPr>
        <p:spPr>
          <a:xfrm>
            <a:off x="5702958" y="1236701"/>
            <a:ext cx="0" cy="65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486697" y="1152174"/>
            <a:ext cx="307777" cy="648072"/>
          </a:xfrm>
          <a:prstGeom prst="rect">
            <a:avLst/>
          </a:prstGeom>
          <a:noFill/>
        </p:spPr>
        <p:txBody>
          <a:bodyPr vert="vert270" wrap="square" rtlCol="0">
            <a:spAutoFit/>
          </a:bodyPr>
          <a:lstStyle/>
          <a:p>
            <a:r>
              <a:rPr lang="en-AU" sz="800" dirty="0">
                <a:latin typeface="Arial Narrow" panose="020B0606020202030204" pitchFamily="34" charset="0"/>
              </a:rPr>
              <a:t>Wave height</a:t>
            </a:r>
          </a:p>
        </p:txBody>
      </p:sp>
      <p:cxnSp>
        <p:nvCxnSpPr>
          <p:cNvPr id="170" name="Straight Connector 169"/>
          <p:cNvCxnSpPr/>
          <p:nvPr/>
        </p:nvCxnSpPr>
        <p:spPr>
          <a:xfrm>
            <a:off x="5663140" y="1896659"/>
            <a:ext cx="84573"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3002507" y="1221475"/>
            <a:ext cx="3268639" cy="675564"/>
          </a:xfrm>
          <a:custGeom>
            <a:avLst/>
            <a:gdLst>
              <a:gd name="connsiteX0" fmla="*/ 0 w 3268639"/>
              <a:gd name="connsiteY0" fmla="*/ 300250 h 675564"/>
              <a:gd name="connsiteX1" fmla="*/ 34120 w 3268639"/>
              <a:gd name="connsiteY1" fmla="*/ 279779 h 675564"/>
              <a:gd name="connsiteX2" fmla="*/ 54592 w 3268639"/>
              <a:gd name="connsiteY2" fmla="*/ 266131 h 675564"/>
              <a:gd name="connsiteX3" fmla="*/ 75063 w 3268639"/>
              <a:gd name="connsiteY3" fmla="*/ 225188 h 675564"/>
              <a:gd name="connsiteX4" fmla="*/ 116006 w 3268639"/>
              <a:gd name="connsiteY4" fmla="*/ 197892 h 675564"/>
              <a:gd name="connsiteX5" fmla="*/ 136478 w 3268639"/>
              <a:gd name="connsiteY5" fmla="*/ 184244 h 675564"/>
              <a:gd name="connsiteX6" fmla="*/ 156950 w 3268639"/>
              <a:gd name="connsiteY6" fmla="*/ 143301 h 675564"/>
              <a:gd name="connsiteX7" fmla="*/ 197893 w 3268639"/>
              <a:gd name="connsiteY7" fmla="*/ 116006 h 675564"/>
              <a:gd name="connsiteX8" fmla="*/ 238836 w 3268639"/>
              <a:gd name="connsiteY8" fmla="*/ 95534 h 675564"/>
              <a:gd name="connsiteX9" fmla="*/ 252484 w 3268639"/>
              <a:gd name="connsiteY9" fmla="*/ 75062 h 675564"/>
              <a:gd name="connsiteX10" fmla="*/ 300251 w 3268639"/>
              <a:gd name="connsiteY10" fmla="*/ 54591 h 675564"/>
              <a:gd name="connsiteX11" fmla="*/ 320723 w 3268639"/>
              <a:gd name="connsiteY11" fmla="*/ 47767 h 675564"/>
              <a:gd name="connsiteX12" fmla="*/ 341194 w 3268639"/>
              <a:gd name="connsiteY12" fmla="*/ 34119 h 675564"/>
              <a:gd name="connsiteX13" fmla="*/ 409433 w 3268639"/>
              <a:gd name="connsiteY13" fmla="*/ 13647 h 675564"/>
              <a:gd name="connsiteX14" fmla="*/ 429905 w 3268639"/>
              <a:gd name="connsiteY14" fmla="*/ 6824 h 675564"/>
              <a:gd name="connsiteX15" fmla="*/ 498144 w 3268639"/>
              <a:gd name="connsiteY15" fmla="*/ 13647 h 675564"/>
              <a:gd name="connsiteX16" fmla="*/ 518615 w 3268639"/>
              <a:gd name="connsiteY16" fmla="*/ 20471 h 675564"/>
              <a:gd name="connsiteX17" fmla="*/ 586854 w 3268639"/>
              <a:gd name="connsiteY17" fmla="*/ 27295 h 675564"/>
              <a:gd name="connsiteX18" fmla="*/ 614150 w 3268639"/>
              <a:gd name="connsiteY18" fmla="*/ 34119 h 675564"/>
              <a:gd name="connsiteX19" fmla="*/ 655093 w 3268639"/>
              <a:gd name="connsiteY19" fmla="*/ 61415 h 675564"/>
              <a:gd name="connsiteX20" fmla="*/ 702860 w 3268639"/>
              <a:gd name="connsiteY20" fmla="*/ 75062 h 675564"/>
              <a:gd name="connsiteX21" fmla="*/ 723332 w 3268639"/>
              <a:gd name="connsiteY21" fmla="*/ 81886 h 675564"/>
              <a:gd name="connsiteX22" fmla="*/ 784747 w 3268639"/>
              <a:gd name="connsiteY22" fmla="*/ 129653 h 675564"/>
              <a:gd name="connsiteX23" fmla="*/ 832514 w 3268639"/>
              <a:gd name="connsiteY23" fmla="*/ 163773 h 675564"/>
              <a:gd name="connsiteX24" fmla="*/ 846162 w 3268639"/>
              <a:gd name="connsiteY24" fmla="*/ 184244 h 675564"/>
              <a:gd name="connsiteX25" fmla="*/ 866633 w 3268639"/>
              <a:gd name="connsiteY25" fmla="*/ 191068 h 675564"/>
              <a:gd name="connsiteX26" fmla="*/ 887105 w 3268639"/>
              <a:gd name="connsiteY26" fmla="*/ 204716 h 675564"/>
              <a:gd name="connsiteX27" fmla="*/ 893929 w 3268639"/>
              <a:gd name="connsiteY27" fmla="*/ 225188 h 675564"/>
              <a:gd name="connsiteX28" fmla="*/ 934872 w 3268639"/>
              <a:gd name="connsiteY28" fmla="*/ 252483 h 675564"/>
              <a:gd name="connsiteX29" fmla="*/ 948520 w 3268639"/>
              <a:gd name="connsiteY29" fmla="*/ 272955 h 675564"/>
              <a:gd name="connsiteX30" fmla="*/ 968992 w 3268639"/>
              <a:gd name="connsiteY30" fmla="*/ 279779 h 675564"/>
              <a:gd name="connsiteX31" fmla="*/ 989463 w 3268639"/>
              <a:gd name="connsiteY31" fmla="*/ 293426 h 675564"/>
              <a:gd name="connsiteX32" fmla="*/ 1003111 w 3268639"/>
              <a:gd name="connsiteY32" fmla="*/ 313898 h 675564"/>
              <a:gd name="connsiteX33" fmla="*/ 1044054 w 3268639"/>
              <a:gd name="connsiteY33" fmla="*/ 327546 h 675564"/>
              <a:gd name="connsiteX34" fmla="*/ 1064526 w 3268639"/>
              <a:gd name="connsiteY34" fmla="*/ 341194 h 675564"/>
              <a:gd name="connsiteX35" fmla="*/ 1071350 w 3268639"/>
              <a:gd name="connsiteY35" fmla="*/ 361665 h 675564"/>
              <a:gd name="connsiteX36" fmla="*/ 1112293 w 3268639"/>
              <a:gd name="connsiteY36" fmla="*/ 375313 h 675564"/>
              <a:gd name="connsiteX37" fmla="*/ 1132765 w 3268639"/>
              <a:gd name="connsiteY37" fmla="*/ 388961 h 675564"/>
              <a:gd name="connsiteX38" fmla="*/ 1146412 w 3268639"/>
              <a:gd name="connsiteY38" fmla="*/ 409432 h 675564"/>
              <a:gd name="connsiteX39" fmla="*/ 1166884 w 3268639"/>
              <a:gd name="connsiteY39" fmla="*/ 423080 h 675564"/>
              <a:gd name="connsiteX40" fmla="*/ 1221475 w 3268639"/>
              <a:gd name="connsiteY40" fmla="*/ 470847 h 675564"/>
              <a:gd name="connsiteX41" fmla="*/ 1241947 w 3268639"/>
              <a:gd name="connsiteY41" fmla="*/ 484495 h 675564"/>
              <a:gd name="connsiteX42" fmla="*/ 1262418 w 3268639"/>
              <a:gd name="connsiteY42" fmla="*/ 491319 h 675564"/>
              <a:gd name="connsiteX43" fmla="*/ 1303362 w 3268639"/>
              <a:gd name="connsiteY43" fmla="*/ 518615 h 675564"/>
              <a:gd name="connsiteX44" fmla="*/ 1357953 w 3268639"/>
              <a:gd name="connsiteY44" fmla="*/ 566382 h 675564"/>
              <a:gd name="connsiteX45" fmla="*/ 1419368 w 3268639"/>
              <a:gd name="connsiteY45" fmla="*/ 614149 h 675564"/>
              <a:gd name="connsiteX46" fmla="*/ 1460311 w 3268639"/>
              <a:gd name="connsiteY46" fmla="*/ 627797 h 675564"/>
              <a:gd name="connsiteX47" fmla="*/ 1480783 w 3268639"/>
              <a:gd name="connsiteY47" fmla="*/ 641444 h 675564"/>
              <a:gd name="connsiteX48" fmla="*/ 1528550 w 3268639"/>
              <a:gd name="connsiteY48" fmla="*/ 655092 h 675564"/>
              <a:gd name="connsiteX49" fmla="*/ 1569493 w 3268639"/>
              <a:gd name="connsiteY49" fmla="*/ 668740 h 675564"/>
              <a:gd name="connsiteX50" fmla="*/ 1589965 w 3268639"/>
              <a:gd name="connsiteY50" fmla="*/ 675564 h 675564"/>
              <a:gd name="connsiteX51" fmla="*/ 1658203 w 3268639"/>
              <a:gd name="connsiteY51" fmla="*/ 668740 h 675564"/>
              <a:gd name="connsiteX52" fmla="*/ 1678675 w 3268639"/>
              <a:gd name="connsiteY52" fmla="*/ 661916 h 675564"/>
              <a:gd name="connsiteX53" fmla="*/ 1733266 w 3268639"/>
              <a:gd name="connsiteY53" fmla="*/ 655092 h 675564"/>
              <a:gd name="connsiteX54" fmla="*/ 1753738 w 3268639"/>
              <a:gd name="connsiteY54" fmla="*/ 648268 h 675564"/>
              <a:gd name="connsiteX55" fmla="*/ 1794681 w 3268639"/>
              <a:gd name="connsiteY55" fmla="*/ 641444 h 675564"/>
              <a:gd name="connsiteX56" fmla="*/ 1821977 w 3268639"/>
              <a:gd name="connsiteY56" fmla="*/ 634621 h 675564"/>
              <a:gd name="connsiteX57" fmla="*/ 1842448 w 3268639"/>
              <a:gd name="connsiteY57" fmla="*/ 620973 h 675564"/>
              <a:gd name="connsiteX58" fmla="*/ 1856096 w 3268639"/>
              <a:gd name="connsiteY58" fmla="*/ 600501 h 675564"/>
              <a:gd name="connsiteX59" fmla="*/ 1876568 w 3268639"/>
              <a:gd name="connsiteY59" fmla="*/ 593677 h 675564"/>
              <a:gd name="connsiteX60" fmla="*/ 1937983 w 3268639"/>
              <a:gd name="connsiteY60" fmla="*/ 552734 h 675564"/>
              <a:gd name="connsiteX61" fmla="*/ 1958454 w 3268639"/>
              <a:gd name="connsiteY61" fmla="*/ 539086 h 675564"/>
              <a:gd name="connsiteX62" fmla="*/ 1985750 w 3268639"/>
              <a:gd name="connsiteY62" fmla="*/ 532262 h 675564"/>
              <a:gd name="connsiteX63" fmla="*/ 1999397 w 3268639"/>
              <a:gd name="connsiteY63" fmla="*/ 511791 h 675564"/>
              <a:gd name="connsiteX64" fmla="*/ 2013045 w 3268639"/>
              <a:gd name="connsiteY64" fmla="*/ 470847 h 675564"/>
              <a:gd name="connsiteX65" fmla="*/ 2053989 w 3268639"/>
              <a:gd name="connsiteY65" fmla="*/ 450376 h 675564"/>
              <a:gd name="connsiteX66" fmla="*/ 2067636 w 3268639"/>
              <a:gd name="connsiteY66" fmla="*/ 429904 h 675564"/>
              <a:gd name="connsiteX67" fmla="*/ 2074460 w 3268639"/>
              <a:gd name="connsiteY67" fmla="*/ 409432 h 675564"/>
              <a:gd name="connsiteX68" fmla="*/ 2115403 w 3268639"/>
              <a:gd name="connsiteY68" fmla="*/ 382137 h 675564"/>
              <a:gd name="connsiteX69" fmla="*/ 2129051 w 3268639"/>
              <a:gd name="connsiteY69" fmla="*/ 361665 h 675564"/>
              <a:gd name="connsiteX70" fmla="*/ 2135875 w 3268639"/>
              <a:gd name="connsiteY70" fmla="*/ 341194 h 675564"/>
              <a:gd name="connsiteX71" fmla="*/ 2176818 w 3268639"/>
              <a:gd name="connsiteY71" fmla="*/ 327546 h 675564"/>
              <a:gd name="connsiteX72" fmla="*/ 2190466 w 3268639"/>
              <a:gd name="connsiteY72" fmla="*/ 307074 h 675564"/>
              <a:gd name="connsiteX73" fmla="*/ 2238233 w 3268639"/>
              <a:gd name="connsiteY73" fmla="*/ 272955 h 675564"/>
              <a:gd name="connsiteX74" fmla="*/ 2258705 w 3268639"/>
              <a:gd name="connsiteY74" fmla="*/ 232012 h 675564"/>
              <a:gd name="connsiteX75" fmla="*/ 2279177 w 3268639"/>
              <a:gd name="connsiteY75" fmla="*/ 225188 h 675564"/>
              <a:gd name="connsiteX76" fmla="*/ 2306472 w 3268639"/>
              <a:gd name="connsiteY76" fmla="*/ 191068 h 675564"/>
              <a:gd name="connsiteX77" fmla="*/ 2326944 w 3268639"/>
              <a:gd name="connsiteY77" fmla="*/ 177421 h 675564"/>
              <a:gd name="connsiteX78" fmla="*/ 2333768 w 3268639"/>
              <a:gd name="connsiteY78" fmla="*/ 156949 h 675564"/>
              <a:gd name="connsiteX79" fmla="*/ 2374711 w 3268639"/>
              <a:gd name="connsiteY79" fmla="*/ 136477 h 675564"/>
              <a:gd name="connsiteX80" fmla="*/ 2408830 w 3268639"/>
              <a:gd name="connsiteY80" fmla="*/ 109182 h 675564"/>
              <a:gd name="connsiteX81" fmla="*/ 2442950 w 3268639"/>
              <a:gd name="connsiteY81" fmla="*/ 81886 h 675564"/>
              <a:gd name="connsiteX82" fmla="*/ 2463421 w 3268639"/>
              <a:gd name="connsiteY82" fmla="*/ 68238 h 675564"/>
              <a:gd name="connsiteX83" fmla="*/ 2524836 w 3268639"/>
              <a:gd name="connsiteY83" fmla="*/ 54591 h 675564"/>
              <a:gd name="connsiteX84" fmla="*/ 2545308 w 3268639"/>
              <a:gd name="connsiteY84" fmla="*/ 47767 h 675564"/>
              <a:gd name="connsiteX85" fmla="*/ 2572603 w 3268639"/>
              <a:gd name="connsiteY85" fmla="*/ 40943 h 675564"/>
              <a:gd name="connsiteX86" fmla="*/ 2593075 w 3268639"/>
              <a:gd name="connsiteY86" fmla="*/ 34119 h 675564"/>
              <a:gd name="connsiteX87" fmla="*/ 2647666 w 3268639"/>
              <a:gd name="connsiteY87" fmla="*/ 20471 h 675564"/>
              <a:gd name="connsiteX88" fmla="*/ 2688609 w 3268639"/>
              <a:gd name="connsiteY88" fmla="*/ 6824 h 675564"/>
              <a:gd name="connsiteX89" fmla="*/ 2770496 w 3268639"/>
              <a:gd name="connsiteY89" fmla="*/ 0 h 675564"/>
              <a:gd name="connsiteX90" fmla="*/ 2825087 w 3268639"/>
              <a:gd name="connsiteY90" fmla="*/ 13647 h 675564"/>
              <a:gd name="connsiteX91" fmla="*/ 2845559 w 3268639"/>
              <a:gd name="connsiteY91" fmla="*/ 27295 h 675564"/>
              <a:gd name="connsiteX92" fmla="*/ 2886502 w 3268639"/>
              <a:gd name="connsiteY92" fmla="*/ 40943 h 675564"/>
              <a:gd name="connsiteX93" fmla="*/ 2906974 w 3268639"/>
              <a:gd name="connsiteY93" fmla="*/ 54591 h 675564"/>
              <a:gd name="connsiteX94" fmla="*/ 2961565 w 3268639"/>
              <a:gd name="connsiteY94" fmla="*/ 68238 h 675564"/>
              <a:gd name="connsiteX95" fmla="*/ 2982036 w 3268639"/>
              <a:gd name="connsiteY95" fmla="*/ 75062 h 675564"/>
              <a:gd name="connsiteX96" fmla="*/ 3022980 w 3268639"/>
              <a:gd name="connsiteY96" fmla="*/ 102358 h 675564"/>
              <a:gd name="connsiteX97" fmla="*/ 3043451 w 3268639"/>
              <a:gd name="connsiteY97" fmla="*/ 116006 h 675564"/>
              <a:gd name="connsiteX98" fmla="*/ 3063923 w 3268639"/>
              <a:gd name="connsiteY98" fmla="*/ 122829 h 675564"/>
              <a:gd name="connsiteX99" fmla="*/ 3104866 w 3268639"/>
              <a:gd name="connsiteY99" fmla="*/ 150125 h 675564"/>
              <a:gd name="connsiteX100" fmla="*/ 3125338 w 3268639"/>
              <a:gd name="connsiteY100" fmla="*/ 163773 h 675564"/>
              <a:gd name="connsiteX101" fmla="*/ 3145809 w 3268639"/>
              <a:gd name="connsiteY101" fmla="*/ 170597 h 675564"/>
              <a:gd name="connsiteX102" fmla="*/ 3193577 w 3268639"/>
              <a:gd name="connsiteY102" fmla="*/ 232012 h 675564"/>
              <a:gd name="connsiteX103" fmla="*/ 3214048 w 3268639"/>
              <a:gd name="connsiteY103" fmla="*/ 245659 h 675564"/>
              <a:gd name="connsiteX104" fmla="*/ 3248168 w 3268639"/>
              <a:gd name="connsiteY104" fmla="*/ 272955 h 675564"/>
              <a:gd name="connsiteX105" fmla="*/ 3268639 w 3268639"/>
              <a:gd name="connsiteY105" fmla="*/ 286603 h 6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268639" h="675564">
                <a:moveTo>
                  <a:pt x="0" y="300250"/>
                </a:moveTo>
                <a:cubicBezTo>
                  <a:pt x="11373" y="293426"/>
                  <a:pt x="22873" y="286808"/>
                  <a:pt x="34120" y="279779"/>
                </a:cubicBezTo>
                <a:cubicBezTo>
                  <a:pt x="41075" y="275432"/>
                  <a:pt x="49469" y="272535"/>
                  <a:pt x="54592" y="266131"/>
                </a:cubicBezTo>
                <a:cubicBezTo>
                  <a:pt x="82177" y="231648"/>
                  <a:pt x="36709" y="258747"/>
                  <a:pt x="75063" y="225188"/>
                </a:cubicBezTo>
                <a:cubicBezTo>
                  <a:pt x="87407" y="214387"/>
                  <a:pt x="102358" y="206991"/>
                  <a:pt x="116006" y="197892"/>
                </a:cubicBezTo>
                <a:lnTo>
                  <a:pt x="136478" y="184244"/>
                </a:lnTo>
                <a:cubicBezTo>
                  <a:pt x="141346" y="169642"/>
                  <a:pt x="144500" y="154195"/>
                  <a:pt x="156950" y="143301"/>
                </a:cubicBezTo>
                <a:cubicBezTo>
                  <a:pt x="169294" y="132500"/>
                  <a:pt x="184245" y="125104"/>
                  <a:pt x="197893" y="116006"/>
                </a:cubicBezTo>
                <a:cubicBezTo>
                  <a:pt x="224350" y="98368"/>
                  <a:pt x="210584" y="104952"/>
                  <a:pt x="238836" y="95534"/>
                </a:cubicBezTo>
                <a:cubicBezTo>
                  <a:pt x="243385" y="88710"/>
                  <a:pt x="246685" y="80861"/>
                  <a:pt x="252484" y="75062"/>
                </a:cubicBezTo>
                <a:cubicBezTo>
                  <a:pt x="269104" y="58442"/>
                  <a:pt x="278328" y="60855"/>
                  <a:pt x="300251" y="54591"/>
                </a:cubicBezTo>
                <a:cubicBezTo>
                  <a:pt x="307167" y="52615"/>
                  <a:pt x="313899" y="50042"/>
                  <a:pt x="320723" y="47767"/>
                </a:cubicBezTo>
                <a:cubicBezTo>
                  <a:pt x="327547" y="43218"/>
                  <a:pt x="333700" y="37450"/>
                  <a:pt x="341194" y="34119"/>
                </a:cubicBezTo>
                <a:cubicBezTo>
                  <a:pt x="370375" y="21149"/>
                  <a:pt x="381649" y="21585"/>
                  <a:pt x="409433" y="13647"/>
                </a:cubicBezTo>
                <a:cubicBezTo>
                  <a:pt x="416349" y="11671"/>
                  <a:pt x="423081" y="9098"/>
                  <a:pt x="429905" y="6824"/>
                </a:cubicBezTo>
                <a:cubicBezTo>
                  <a:pt x="452651" y="9098"/>
                  <a:pt x="475550" y="10171"/>
                  <a:pt x="498144" y="13647"/>
                </a:cubicBezTo>
                <a:cubicBezTo>
                  <a:pt x="505253" y="14741"/>
                  <a:pt x="511506" y="19377"/>
                  <a:pt x="518615" y="20471"/>
                </a:cubicBezTo>
                <a:cubicBezTo>
                  <a:pt x="541209" y="23947"/>
                  <a:pt x="564108" y="25020"/>
                  <a:pt x="586854" y="27295"/>
                </a:cubicBezTo>
                <a:cubicBezTo>
                  <a:pt x="595953" y="29570"/>
                  <a:pt x="605761" y="29925"/>
                  <a:pt x="614150" y="34119"/>
                </a:cubicBezTo>
                <a:cubicBezTo>
                  <a:pt x="628821" y="41455"/>
                  <a:pt x="639532" y="56229"/>
                  <a:pt x="655093" y="61415"/>
                </a:cubicBezTo>
                <a:cubicBezTo>
                  <a:pt x="704198" y="77781"/>
                  <a:pt x="642854" y="57917"/>
                  <a:pt x="702860" y="75062"/>
                </a:cubicBezTo>
                <a:cubicBezTo>
                  <a:pt x="709776" y="77038"/>
                  <a:pt x="716508" y="79611"/>
                  <a:pt x="723332" y="81886"/>
                </a:cubicBezTo>
                <a:cubicBezTo>
                  <a:pt x="826807" y="150871"/>
                  <a:pt x="720610" y="76206"/>
                  <a:pt x="784747" y="129653"/>
                </a:cubicBezTo>
                <a:cubicBezTo>
                  <a:pt x="807991" y="149023"/>
                  <a:pt x="807935" y="139195"/>
                  <a:pt x="832514" y="163773"/>
                </a:cubicBezTo>
                <a:cubicBezTo>
                  <a:pt x="838313" y="169572"/>
                  <a:pt x="839758" y="179121"/>
                  <a:pt x="846162" y="184244"/>
                </a:cubicBezTo>
                <a:cubicBezTo>
                  <a:pt x="851779" y="188737"/>
                  <a:pt x="860200" y="187851"/>
                  <a:pt x="866633" y="191068"/>
                </a:cubicBezTo>
                <a:cubicBezTo>
                  <a:pt x="873969" y="194736"/>
                  <a:pt x="880281" y="200167"/>
                  <a:pt x="887105" y="204716"/>
                </a:cubicBezTo>
                <a:cubicBezTo>
                  <a:pt x="889380" y="211540"/>
                  <a:pt x="888843" y="220102"/>
                  <a:pt x="893929" y="225188"/>
                </a:cubicBezTo>
                <a:cubicBezTo>
                  <a:pt x="905527" y="236786"/>
                  <a:pt x="934872" y="252483"/>
                  <a:pt x="934872" y="252483"/>
                </a:cubicBezTo>
                <a:cubicBezTo>
                  <a:pt x="939421" y="259307"/>
                  <a:pt x="942116" y="267832"/>
                  <a:pt x="948520" y="272955"/>
                </a:cubicBezTo>
                <a:cubicBezTo>
                  <a:pt x="954137" y="277449"/>
                  <a:pt x="962558" y="276562"/>
                  <a:pt x="968992" y="279779"/>
                </a:cubicBezTo>
                <a:cubicBezTo>
                  <a:pt x="976327" y="283447"/>
                  <a:pt x="982639" y="288877"/>
                  <a:pt x="989463" y="293426"/>
                </a:cubicBezTo>
                <a:cubicBezTo>
                  <a:pt x="994012" y="300250"/>
                  <a:pt x="996156" y="309551"/>
                  <a:pt x="1003111" y="313898"/>
                </a:cubicBezTo>
                <a:cubicBezTo>
                  <a:pt x="1015310" y="321523"/>
                  <a:pt x="1032084" y="319566"/>
                  <a:pt x="1044054" y="327546"/>
                </a:cubicBezTo>
                <a:lnTo>
                  <a:pt x="1064526" y="341194"/>
                </a:lnTo>
                <a:cubicBezTo>
                  <a:pt x="1066801" y="348018"/>
                  <a:pt x="1065497" y="357484"/>
                  <a:pt x="1071350" y="361665"/>
                </a:cubicBezTo>
                <a:cubicBezTo>
                  <a:pt x="1083056" y="370027"/>
                  <a:pt x="1100323" y="367333"/>
                  <a:pt x="1112293" y="375313"/>
                </a:cubicBezTo>
                <a:lnTo>
                  <a:pt x="1132765" y="388961"/>
                </a:lnTo>
                <a:cubicBezTo>
                  <a:pt x="1137314" y="395785"/>
                  <a:pt x="1140613" y="403633"/>
                  <a:pt x="1146412" y="409432"/>
                </a:cubicBezTo>
                <a:cubicBezTo>
                  <a:pt x="1152211" y="415231"/>
                  <a:pt x="1161483" y="416908"/>
                  <a:pt x="1166884" y="423080"/>
                </a:cubicBezTo>
                <a:cubicBezTo>
                  <a:pt x="1212381" y="475077"/>
                  <a:pt x="1170835" y="458188"/>
                  <a:pt x="1221475" y="470847"/>
                </a:cubicBezTo>
                <a:cubicBezTo>
                  <a:pt x="1228299" y="475396"/>
                  <a:pt x="1234611" y="480827"/>
                  <a:pt x="1241947" y="484495"/>
                </a:cubicBezTo>
                <a:cubicBezTo>
                  <a:pt x="1248380" y="487712"/>
                  <a:pt x="1256130" y="487826"/>
                  <a:pt x="1262418" y="491319"/>
                </a:cubicBezTo>
                <a:cubicBezTo>
                  <a:pt x="1276757" y="499285"/>
                  <a:pt x="1303362" y="518615"/>
                  <a:pt x="1303362" y="518615"/>
                </a:cubicBezTo>
                <a:cubicBezTo>
                  <a:pt x="1342028" y="576615"/>
                  <a:pt x="1278343" y="486772"/>
                  <a:pt x="1357953" y="566382"/>
                </a:cubicBezTo>
                <a:cubicBezTo>
                  <a:pt x="1375617" y="584046"/>
                  <a:pt x="1394881" y="605986"/>
                  <a:pt x="1419368" y="614149"/>
                </a:cubicBezTo>
                <a:cubicBezTo>
                  <a:pt x="1433016" y="618698"/>
                  <a:pt x="1448341" y="619818"/>
                  <a:pt x="1460311" y="627797"/>
                </a:cubicBezTo>
                <a:cubicBezTo>
                  <a:pt x="1467135" y="632346"/>
                  <a:pt x="1473448" y="637776"/>
                  <a:pt x="1480783" y="641444"/>
                </a:cubicBezTo>
                <a:cubicBezTo>
                  <a:pt x="1492252" y="647179"/>
                  <a:pt x="1517614" y="651811"/>
                  <a:pt x="1528550" y="655092"/>
                </a:cubicBezTo>
                <a:cubicBezTo>
                  <a:pt x="1542329" y="659226"/>
                  <a:pt x="1555845" y="664191"/>
                  <a:pt x="1569493" y="668740"/>
                </a:cubicBezTo>
                <a:lnTo>
                  <a:pt x="1589965" y="675564"/>
                </a:lnTo>
                <a:cubicBezTo>
                  <a:pt x="1612711" y="673289"/>
                  <a:pt x="1635609" y="672216"/>
                  <a:pt x="1658203" y="668740"/>
                </a:cubicBezTo>
                <a:cubicBezTo>
                  <a:pt x="1665312" y="667646"/>
                  <a:pt x="1671598" y="663203"/>
                  <a:pt x="1678675" y="661916"/>
                </a:cubicBezTo>
                <a:cubicBezTo>
                  <a:pt x="1696718" y="658635"/>
                  <a:pt x="1715069" y="657367"/>
                  <a:pt x="1733266" y="655092"/>
                </a:cubicBezTo>
                <a:cubicBezTo>
                  <a:pt x="1740090" y="652817"/>
                  <a:pt x="1746716" y="649828"/>
                  <a:pt x="1753738" y="648268"/>
                </a:cubicBezTo>
                <a:cubicBezTo>
                  <a:pt x="1767244" y="645267"/>
                  <a:pt x="1781114" y="644157"/>
                  <a:pt x="1794681" y="641444"/>
                </a:cubicBezTo>
                <a:cubicBezTo>
                  <a:pt x="1803878" y="639605"/>
                  <a:pt x="1812878" y="636895"/>
                  <a:pt x="1821977" y="634621"/>
                </a:cubicBezTo>
                <a:cubicBezTo>
                  <a:pt x="1828801" y="630072"/>
                  <a:pt x="1836649" y="626772"/>
                  <a:pt x="1842448" y="620973"/>
                </a:cubicBezTo>
                <a:cubicBezTo>
                  <a:pt x="1848247" y="615174"/>
                  <a:pt x="1849692" y="605624"/>
                  <a:pt x="1856096" y="600501"/>
                </a:cubicBezTo>
                <a:cubicBezTo>
                  <a:pt x="1861713" y="596007"/>
                  <a:pt x="1869744" y="595952"/>
                  <a:pt x="1876568" y="593677"/>
                </a:cubicBezTo>
                <a:lnTo>
                  <a:pt x="1937983" y="552734"/>
                </a:lnTo>
                <a:cubicBezTo>
                  <a:pt x="1944807" y="548185"/>
                  <a:pt x="1950498" y="541075"/>
                  <a:pt x="1958454" y="539086"/>
                </a:cubicBezTo>
                <a:lnTo>
                  <a:pt x="1985750" y="532262"/>
                </a:lnTo>
                <a:cubicBezTo>
                  <a:pt x="1990299" y="525438"/>
                  <a:pt x="1996066" y="519285"/>
                  <a:pt x="1999397" y="511791"/>
                </a:cubicBezTo>
                <a:cubicBezTo>
                  <a:pt x="2005240" y="498645"/>
                  <a:pt x="2001075" y="478827"/>
                  <a:pt x="2013045" y="470847"/>
                </a:cubicBezTo>
                <a:cubicBezTo>
                  <a:pt x="2039502" y="453210"/>
                  <a:pt x="2025737" y="459793"/>
                  <a:pt x="2053989" y="450376"/>
                </a:cubicBezTo>
                <a:cubicBezTo>
                  <a:pt x="2058538" y="443552"/>
                  <a:pt x="2063968" y="437239"/>
                  <a:pt x="2067636" y="429904"/>
                </a:cubicBezTo>
                <a:cubicBezTo>
                  <a:pt x="2070853" y="423470"/>
                  <a:pt x="2069374" y="414518"/>
                  <a:pt x="2074460" y="409432"/>
                </a:cubicBezTo>
                <a:cubicBezTo>
                  <a:pt x="2086058" y="397834"/>
                  <a:pt x="2115403" y="382137"/>
                  <a:pt x="2115403" y="382137"/>
                </a:cubicBezTo>
                <a:cubicBezTo>
                  <a:pt x="2119952" y="375313"/>
                  <a:pt x="2125383" y="369001"/>
                  <a:pt x="2129051" y="361665"/>
                </a:cubicBezTo>
                <a:cubicBezTo>
                  <a:pt x="2132268" y="355232"/>
                  <a:pt x="2130022" y="345375"/>
                  <a:pt x="2135875" y="341194"/>
                </a:cubicBezTo>
                <a:cubicBezTo>
                  <a:pt x="2147581" y="332832"/>
                  <a:pt x="2176818" y="327546"/>
                  <a:pt x="2176818" y="327546"/>
                </a:cubicBezTo>
                <a:cubicBezTo>
                  <a:pt x="2181367" y="320722"/>
                  <a:pt x="2184667" y="312873"/>
                  <a:pt x="2190466" y="307074"/>
                </a:cubicBezTo>
                <a:cubicBezTo>
                  <a:pt x="2198925" y="298616"/>
                  <a:pt x="2226614" y="280701"/>
                  <a:pt x="2238233" y="272955"/>
                </a:cubicBezTo>
                <a:cubicBezTo>
                  <a:pt x="2242728" y="259469"/>
                  <a:pt x="2246679" y="241633"/>
                  <a:pt x="2258705" y="232012"/>
                </a:cubicBezTo>
                <a:cubicBezTo>
                  <a:pt x="2264322" y="227519"/>
                  <a:pt x="2272353" y="227463"/>
                  <a:pt x="2279177" y="225188"/>
                </a:cubicBezTo>
                <a:cubicBezTo>
                  <a:pt x="2337849" y="186071"/>
                  <a:pt x="2268798" y="238159"/>
                  <a:pt x="2306472" y="191068"/>
                </a:cubicBezTo>
                <a:cubicBezTo>
                  <a:pt x="2311595" y="184664"/>
                  <a:pt x="2320120" y="181970"/>
                  <a:pt x="2326944" y="177421"/>
                </a:cubicBezTo>
                <a:cubicBezTo>
                  <a:pt x="2329219" y="170597"/>
                  <a:pt x="2329275" y="162566"/>
                  <a:pt x="2333768" y="156949"/>
                </a:cubicBezTo>
                <a:cubicBezTo>
                  <a:pt x="2343389" y="144923"/>
                  <a:pt x="2361225" y="140972"/>
                  <a:pt x="2374711" y="136477"/>
                </a:cubicBezTo>
                <a:cubicBezTo>
                  <a:pt x="2413827" y="77806"/>
                  <a:pt x="2361742" y="146854"/>
                  <a:pt x="2408830" y="109182"/>
                </a:cubicBezTo>
                <a:cubicBezTo>
                  <a:pt x="2452923" y="73907"/>
                  <a:pt x="2391495" y="99038"/>
                  <a:pt x="2442950" y="81886"/>
                </a:cubicBezTo>
                <a:cubicBezTo>
                  <a:pt x="2449774" y="77337"/>
                  <a:pt x="2456086" y="71906"/>
                  <a:pt x="2463421" y="68238"/>
                </a:cubicBezTo>
                <a:cubicBezTo>
                  <a:pt x="2481850" y="59024"/>
                  <a:pt x="2505976" y="58782"/>
                  <a:pt x="2524836" y="54591"/>
                </a:cubicBezTo>
                <a:cubicBezTo>
                  <a:pt x="2531858" y="53031"/>
                  <a:pt x="2538392" y="49743"/>
                  <a:pt x="2545308" y="47767"/>
                </a:cubicBezTo>
                <a:cubicBezTo>
                  <a:pt x="2554326" y="45191"/>
                  <a:pt x="2563585" y="43519"/>
                  <a:pt x="2572603" y="40943"/>
                </a:cubicBezTo>
                <a:cubicBezTo>
                  <a:pt x="2579519" y="38967"/>
                  <a:pt x="2586135" y="36012"/>
                  <a:pt x="2593075" y="34119"/>
                </a:cubicBezTo>
                <a:cubicBezTo>
                  <a:pt x="2611171" y="29184"/>
                  <a:pt x="2629871" y="26402"/>
                  <a:pt x="2647666" y="20471"/>
                </a:cubicBezTo>
                <a:cubicBezTo>
                  <a:pt x="2661314" y="15922"/>
                  <a:pt x="2674273" y="8019"/>
                  <a:pt x="2688609" y="6824"/>
                </a:cubicBezTo>
                <a:lnTo>
                  <a:pt x="2770496" y="0"/>
                </a:lnTo>
                <a:cubicBezTo>
                  <a:pt x="2783466" y="2594"/>
                  <a:pt x="2811102" y="6655"/>
                  <a:pt x="2825087" y="13647"/>
                </a:cubicBezTo>
                <a:cubicBezTo>
                  <a:pt x="2832423" y="17315"/>
                  <a:pt x="2838064" y="23964"/>
                  <a:pt x="2845559" y="27295"/>
                </a:cubicBezTo>
                <a:cubicBezTo>
                  <a:pt x="2858705" y="33138"/>
                  <a:pt x="2874532" y="32963"/>
                  <a:pt x="2886502" y="40943"/>
                </a:cubicBezTo>
                <a:cubicBezTo>
                  <a:pt x="2893326" y="45492"/>
                  <a:pt x="2899266" y="51788"/>
                  <a:pt x="2906974" y="54591"/>
                </a:cubicBezTo>
                <a:cubicBezTo>
                  <a:pt x="2924602" y="61001"/>
                  <a:pt x="2943771" y="62306"/>
                  <a:pt x="2961565" y="68238"/>
                </a:cubicBezTo>
                <a:cubicBezTo>
                  <a:pt x="2968389" y="70513"/>
                  <a:pt x="2975748" y="71569"/>
                  <a:pt x="2982036" y="75062"/>
                </a:cubicBezTo>
                <a:cubicBezTo>
                  <a:pt x="2996375" y="83028"/>
                  <a:pt x="3009332" y="93259"/>
                  <a:pt x="3022980" y="102358"/>
                </a:cubicBezTo>
                <a:cubicBezTo>
                  <a:pt x="3029804" y="106907"/>
                  <a:pt x="3035671" y="113413"/>
                  <a:pt x="3043451" y="116006"/>
                </a:cubicBezTo>
                <a:lnTo>
                  <a:pt x="3063923" y="122829"/>
                </a:lnTo>
                <a:lnTo>
                  <a:pt x="3104866" y="150125"/>
                </a:lnTo>
                <a:cubicBezTo>
                  <a:pt x="3111690" y="154674"/>
                  <a:pt x="3117557" y="161179"/>
                  <a:pt x="3125338" y="163773"/>
                </a:cubicBezTo>
                <a:lnTo>
                  <a:pt x="3145809" y="170597"/>
                </a:lnTo>
                <a:cubicBezTo>
                  <a:pt x="3164830" y="199128"/>
                  <a:pt x="3169525" y="211969"/>
                  <a:pt x="3193577" y="232012"/>
                </a:cubicBezTo>
                <a:cubicBezTo>
                  <a:pt x="3199877" y="237262"/>
                  <a:pt x="3207224" y="241110"/>
                  <a:pt x="3214048" y="245659"/>
                </a:cubicBezTo>
                <a:cubicBezTo>
                  <a:pt x="3237055" y="280170"/>
                  <a:pt x="3215206" y="256474"/>
                  <a:pt x="3248168" y="272955"/>
                </a:cubicBezTo>
                <a:cubicBezTo>
                  <a:pt x="3255503" y="276623"/>
                  <a:pt x="3268639" y="286603"/>
                  <a:pt x="3268639" y="28660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p:cNvSpPr/>
          <p:nvPr/>
        </p:nvSpPr>
        <p:spPr>
          <a:xfrm>
            <a:off x="3012075" y="1214651"/>
            <a:ext cx="3261815" cy="668740"/>
          </a:xfrm>
          <a:custGeom>
            <a:avLst/>
            <a:gdLst>
              <a:gd name="connsiteX0" fmla="*/ 0 w 3261815"/>
              <a:gd name="connsiteY0" fmla="*/ 279779 h 668740"/>
              <a:gd name="connsiteX1" fmla="*/ 27296 w 3261815"/>
              <a:gd name="connsiteY1" fmla="*/ 245659 h 668740"/>
              <a:gd name="connsiteX2" fmla="*/ 47767 w 3261815"/>
              <a:gd name="connsiteY2" fmla="*/ 238836 h 668740"/>
              <a:gd name="connsiteX3" fmla="*/ 102358 w 3261815"/>
              <a:gd name="connsiteY3" fmla="*/ 191068 h 668740"/>
              <a:gd name="connsiteX4" fmla="*/ 143302 w 3261815"/>
              <a:gd name="connsiteY4" fmla="*/ 177421 h 668740"/>
              <a:gd name="connsiteX5" fmla="*/ 191069 w 3261815"/>
              <a:gd name="connsiteY5" fmla="*/ 150125 h 668740"/>
              <a:gd name="connsiteX6" fmla="*/ 238836 w 3261815"/>
              <a:gd name="connsiteY6" fmla="*/ 129653 h 668740"/>
              <a:gd name="connsiteX7" fmla="*/ 259308 w 3261815"/>
              <a:gd name="connsiteY7" fmla="*/ 116006 h 668740"/>
              <a:gd name="connsiteX8" fmla="*/ 307075 w 3261815"/>
              <a:gd name="connsiteY8" fmla="*/ 102358 h 668740"/>
              <a:gd name="connsiteX9" fmla="*/ 286603 w 3261815"/>
              <a:gd name="connsiteY9" fmla="*/ 95534 h 668740"/>
              <a:gd name="connsiteX10" fmla="*/ 307075 w 3261815"/>
              <a:gd name="connsiteY10" fmla="*/ 81886 h 668740"/>
              <a:gd name="connsiteX11" fmla="*/ 341194 w 3261815"/>
              <a:gd name="connsiteY11" fmla="*/ 47767 h 668740"/>
              <a:gd name="connsiteX12" fmla="*/ 368490 w 3261815"/>
              <a:gd name="connsiteY12" fmla="*/ 40943 h 668740"/>
              <a:gd name="connsiteX13" fmla="*/ 470848 w 3261815"/>
              <a:gd name="connsiteY13" fmla="*/ 27295 h 668740"/>
              <a:gd name="connsiteX14" fmla="*/ 580030 w 3261815"/>
              <a:gd name="connsiteY14" fmla="*/ 40943 h 668740"/>
              <a:gd name="connsiteX15" fmla="*/ 620973 w 3261815"/>
              <a:gd name="connsiteY15" fmla="*/ 54591 h 668740"/>
              <a:gd name="connsiteX16" fmla="*/ 641445 w 3261815"/>
              <a:gd name="connsiteY16" fmla="*/ 61415 h 668740"/>
              <a:gd name="connsiteX17" fmla="*/ 661917 w 3261815"/>
              <a:gd name="connsiteY17" fmla="*/ 68239 h 668740"/>
              <a:gd name="connsiteX18" fmla="*/ 702860 w 3261815"/>
              <a:gd name="connsiteY18" fmla="*/ 88710 h 668740"/>
              <a:gd name="connsiteX19" fmla="*/ 736979 w 3261815"/>
              <a:gd name="connsiteY19" fmla="*/ 122830 h 668740"/>
              <a:gd name="connsiteX20" fmla="*/ 777923 w 3261815"/>
              <a:gd name="connsiteY20" fmla="*/ 136477 h 668740"/>
              <a:gd name="connsiteX21" fmla="*/ 812042 w 3261815"/>
              <a:gd name="connsiteY21" fmla="*/ 170597 h 668740"/>
              <a:gd name="connsiteX22" fmla="*/ 852985 w 3261815"/>
              <a:gd name="connsiteY22" fmla="*/ 197892 h 668740"/>
              <a:gd name="connsiteX23" fmla="*/ 880281 w 3261815"/>
              <a:gd name="connsiteY23" fmla="*/ 238836 h 668740"/>
              <a:gd name="connsiteX24" fmla="*/ 921224 w 3261815"/>
              <a:gd name="connsiteY24" fmla="*/ 266131 h 668740"/>
              <a:gd name="connsiteX25" fmla="*/ 941696 w 3261815"/>
              <a:gd name="connsiteY25" fmla="*/ 286603 h 668740"/>
              <a:gd name="connsiteX26" fmla="*/ 982639 w 3261815"/>
              <a:gd name="connsiteY26" fmla="*/ 313898 h 668740"/>
              <a:gd name="connsiteX27" fmla="*/ 1003111 w 3261815"/>
              <a:gd name="connsiteY27" fmla="*/ 327546 h 668740"/>
              <a:gd name="connsiteX28" fmla="*/ 1023582 w 3261815"/>
              <a:gd name="connsiteY28" fmla="*/ 341194 h 668740"/>
              <a:gd name="connsiteX29" fmla="*/ 1030406 w 3261815"/>
              <a:gd name="connsiteY29" fmla="*/ 361665 h 668740"/>
              <a:gd name="connsiteX30" fmla="*/ 1071349 w 3261815"/>
              <a:gd name="connsiteY30" fmla="*/ 375313 h 668740"/>
              <a:gd name="connsiteX31" fmla="*/ 1098645 w 3261815"/>
              <a:gd name="connsiteY31" fmla="*/ 409433 h 668740"/>
              <a:gd name="connsiteX32" fmla="*/ 1105469 w 3261815"/>
              <a:gd name="connsiteY32" fmla="*/ 429904 h 668740"/>
              <a:gd name="connsiteX33" fmla="*/ 1146412 w 3261815"/>
              <a:gd name="connsiteY33" fmla="*/ 443552 h 668740"/>
              <a:gd name="connsiteX34" fmla="*/ 1166884 w 3261815"/>
              <a:gd name="connsiteY34" fmla="*/ 457200 h 668740"/>
              <a:gd name="connsiteX35" fmla="*/ 1207827 w 3261815"/>
              <a:gd name="connsiteY35" fmla="*/ 498143 h 668740"/>
              <a:gd name="connsiteX36" fmla="*/ 1276066 w 3261815"/>
              <a:gd name="connsiteY36" fmla="*/ 518615 h 668740"/>
              <a:gd name="connsiteX37" fmla="*/ 1337481 w 3261815"/>
              <a:gd name="connsiteY37" fmla="*/ 552734 h 668740"/>
              <a:gd name="connsiteX38" fmla="*/ 1378424 w 3261815"/>
              <a:gd name="connsiteY38" fmla="*/ 580030 h 668740"/>
              <a:gd name="connsiteX39" fmla="*/ 1398896 w 3261815"/>
              <a:gd name="connsiteY39" fmla="*/ 600501 h 668740"/>
              <a:gd name="connsiteX40" fmla="*/ 1460311 w 3261815"/>
              <a:gd name="connsiteY40" fmla="*/ 620973 h 668740"/>
              <a:gd name="connsiteX41" fmla="*/ 1521726 w 3261815"/>
              <a:gd name="connsiteY41" fmla="*/ 641445 h 668740"/>
              <a:gd name="connsiteX42" fmla="*/ 1542197 w 3261815"/>
              <a:gd name="connsiteY42" fmla="*/ 648268 h 668740"/>
              <a:gd name="connsiteX43" fmla="*/ 1562669 w 3261815"/>
              <a:gd name="connsiteY43" fmla="*/ 655092 h 668740"/>
              <a:gd name="connsiteX44" fmla="*/ 1610436 w 3261815"/>
              <a:gd name="connsiteY44" fmla="*/ 668740 h 668740"/>
              <a:gd name="connsiteX45" fmla="*/ 1787857 w 3261815"/>
              <a:gd name="connsiteY45" fmla="*/ 648268 h 668740"/>
              <a:gd name="connsiteX46" fmla="*/ 1835624 w 3261815"/>
              <a:gd name="connsiteY46" fmla="*/ 614149 h 668740"/>
              <a:gd name="connsiteX47" fmla="*/ 1856096 w 3261815"/>
              <a:gd name="connsiteY47" fmla="*/ 607325 h 668740"/>
              <a:gd name="connsiteX48" fmla="*/ 1897039 w 3261815"/>
              <a:gd name="connsiteY48" fmla="*/ 573206 h 668740"/>
              <a:gd name="connsiteX49" fmla="*/ 1931158 w 3261815"/>
              <a:gd name="connsiteY49" fmla="*/ 532262 h 668740"/>
              <a:gd name="connsiteX50" fmla="*/ 1951630 w 3261815"/>
              <a:gd name="connsiteY50" fmla="*/ 518615 h 668740"/>
              <a:gd name="connsiteX51" fmla="*/ 1992573 w 3261815"/>
              <a:gd name="connsiteY51" fmla="*/ 504967 h 668740"/>
              <a:gd name="connsiteX52" fmla="*/ 2013045 w 3261815"/>
              <a:gd name="connsiteY52" fmla="*/ 464024 h 668740"/>
              <a:gd name="connsiteX53" fmla="*/ 2053988 w 3261815"/>
              <a:gd name="connsiteY53" fmla="*/ 436728 h 668740"/>
              <a:gd name="connsiteX54" fmla="*/ 2067636 w 3261815"/>
              <a:gd name="connsiteY54" fmla="*/ 416256 h 668740"/>
              <a:gd name="connsiteX55" fmla="*/ 2088108 w 3261815"/>
              <a:gd name="connsiteY55" fmla="*/ 409433 h 668740"/>
              <a:gd name="connsiteX56" fmla="*/ 2094932 w 3261815"/>
              <a:gd name="connsiteY56" fmla="*/ 388961 h 668740"/>
              <a:gd name="connsiteX57" fmla="*/ 2129051 w 3261815"/>
              <a:gd name="connsiteY57" fmla="*/ 348018 h 668740"/>
              <a:gd name="connsiteX58" fmla="*/ 2135875 w 3261815"/>
              <a:gd name="connsiteY58" fmla="*/ 327546 h 668740"/>
              <a:gd name="connsiteX59" fmla="*/ 2176818 w 3261815"/>
              <a:gd name="connsiteY59" fmla="*/ 313898 h 668740"/>
              <a:gd name="connsiteX60" fmla="*/ 2183642 w 3261815"/>
              <a:gd name="connsiteY60" fmla="*/ 293427 h 668740"/>
              <a:gd name="connsiteX61" fmla="*/ 2245057 w 3261815"/>
              <a:gd name="connsiteY61" fmla="*/ 245659 h 668740"/>
              <a:gd name="connsiteX62" fmla="*/ 2265529 w 3261815"/>
              <a:gd name="connsiteY62" fmla="*/ 232012 h 668740"/>
              <a:gd name="connsiteX63" fmla="*/ 2292824 w 3261815"/>
              <a:gd name="connsiteY63" fmla="*/ 197892 h 668740"/>
              <a:gd name="connsiteX64" fmla="*/ 2326944 w 3261815"/>
              <a:gd name="connsiteY64" fmla="*/ 170597 h 668740"/>
              <a:gd name="connsiteX65" fmla="*/ 2347415 w 3261815"/>
              <a:gd name="connsiteY65" fmla="*/ 150125 h 668740"/>
              <a:gd name="connsiteX66" fmla="*/ 2402006 w 3261815"/>
              <a:gd name="connsiteY66" fmla="*/ 102358 h 668740"/>
              <a:gd name="connsiteX67" fmla="*/ 2442949 w 3261815"/>
              <a:gd name="connsiteY67" fmla="*/ 88710 h 668740"/>
              <a:gd name="connsiteX68" fmla="*/ 2497541 w 3261815"/>
              <a:gd name="connsiteY68" fmla="*/ 54591 h 668740"/>
              <a:gd name="connsiteX69" fmla="*/ 2531660 w 3261815"/>
              <a:gd name="connsiteY69" fmla="*/ 40943 h 668740"/>
              <a:gd name="connsiteX70" fmla="*/ 2572603 w 3261815"/>
              <a:gd name="connsiteY70" fmla="*/ 27295 h 668740"/>
              <a:gd name="connsiteX71" fmla="*/ 2593075 w 3261815"/>
              <a:gd name="connsiteY71" fmla="*/ 13648 h 668740"/>
              <a:gd name="connsiteX72" fmla="*/ 2634018 w 3261815"/>
              <a:gd name="connsiteY72" fmla="*/ 6824 h 668740"/>
              <a:gd name="connsiteX73" fmla="*/ 2661314 w 3261815"/>
              <a:gd name="connsiteY73" fmla="*/ 0 h 668740"/>
              <a:gd name="connsiteX74" fmla="*/ 2777320 w 3261815"/>
              <a:gd name="connsiteY74" fmla="*/ 13648 h 668740"/>
              <a:gd name="connsiteX75" fmla="*/ 2818263 w 3261815"/>
              <a:gd name="connsiteY75" fmla="*/ 34119 h 668740"/>
              <a:gd name="connsiteX76" fmla="*/ 2879678 w 3261815"/>
              <a:gd name="connsiteY76" fmla="*/ 47767 h 668740"/>
              <a:gd name="connsiteX77" fmla="*/ 2941093 w 3261815"/>
              <a:gd name="connsiteY77" fmla="*/ 81886 h 668740"/>
              <a:gd name="connsiteX78" fmla="*/ 3002508 w 3261815"/>
              <a:gd name="connsiteY78" fmla="*/ 109182 h 668740"/>
              <a:gd name="connsiteX79" fmla="*/ 3022979 w 3261815"/>
              <a:gd name="connsiteY79" fmla="*/ 116006 h 668740"/>
              <a:gd name="connsiteX80" fmla="*/ 3084394 w 3261815"/>
              <a:gd name="connsiteY80" fmla="*/ 163773 h 668740"/>
              <a:gd name="connsiteX81" fmla="*/ 3104866 w 3261815"/>
              <a:gd name="connsiteY81" fmla="*/ 177421 h 668740"/>
              <a:gd name="connsiteX82" fmla="*/ 3111690 w 3261815"/>
              <a:gd name="connsiteY82" fmla="*/ 197892 h 668740"/>
              <a:gd name="connsiteX83" fmla="*/ 3138985 w 3261815"/>
              <a:gd name="connsiteY83" fmla="*/ 204716 h 668740"/>
              <a:gd name="connsiteX84" fmla="*/ 3159457 w 3261815"/>
              <a:gd name="connsiteY84" fmla="*/ 211540 h 668740"/>
              <a:gd name="connsiteX85" fmla="*/ 3179929 w 3261815"/>
              <a:gd name="connsiteY85" fmla="*/ 232012 h 668740"/>
              <a:gd name="connsiteX86" fmla="*/ 3200400 w 3261815"/>
              <a:gd name="connsiteY86" fmla="*/ 245659 h 668740"/>
              <a:gd name="connsiteX87" fmla="*/ 3207224 w 3261815"/>
              <a:gd name="connsiteY87" fmla="*/ 266131 h 668740"/>
              <a:gd name="connsiteX88" fmla="*/ 3248167 w 3261815"/>
              <a:gd name="connsiteY88" fmla="*/ 286603 h 668740"/>
              <a:gd name="connsiteX89" fmla="*/ 3261815 w 3261815"/>
              <a:gd name="connsiteY89" fmla="*/ 293427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61815" h="668740">
                <a:moveTo>
                  <a:pt x="0" y="279779"/>
                </a:moveTo>
                <a:cubicBezTo>
                  <a:pt x="9099" y="268406"/>
                  <a:pt x="16237" y="255138"/>
                  <a:pt x="27296" y="245659"/>
                </a:cubicBezTo>
                <a:cubicBezTo>
                  <a:pt x="32757" y="240978"/>
                  <a:pt x="42150" y="243329"/>
                  <a:pt x="47767" y="238836"/>
                </a:cubicBezTo>
                <a:cubicBezTo>
                  <a:pt x="87571" y="206993"/>
                  <a:pt x="20477" y="218360"/>
                  <a:pt x="102358" y="191068"/>
                </a:cubicBezTo>
                <a:lnTo>
                  <a:pt x="143302" y="177421"/>
                </a:lnTo>
                <a:cubicBezTo>
                  <a:pt x="182191" y="138530"/>
                  <a:pt x="142956" y="170745"/>
                  <a:pt x="191069" y="150125"/>
                </a:cubicBezTo>
                <a:cubicBezTo>
                  <a:pt x="257047" y="121849"/>
                  <a:pt x="160472" y="149245"/>
                  <a:pt x="238836" y="129653"/>
                </a:cubicBezTo>
                <a:cubicBezTo>
                  <a:pt x="245660" y="125104"/>
                  <a:pt x="251973" y="119674"/>
                  <a:pt x="259308" y="116006"/>
                </a:cubicBezTo>
                <a:cubicBezTo>
                  <a:pt x="269100" y="111110"/>
                  <a:pt x="298327" y="104545"/>
                  <a:pt x="307075" y="102358"/>
                </a:cubicBezTo>
                <a:cubicBezTo>
                  <a:pt x="300251" y="100083"/>
                  <a:pt x="286603" y="102727"/>
                  <a:pt x="286603" y="95534"/>
                </a:cubicBezTo>
                <a:cubicBezTo>
                  <a:pt x="286603" y="87333"/>
                  <a:pt x="301276" y="87685"/>
                  <a:pt x="307075" y="81886"/>
                </a:cubicBezTo>
                <a:cubicBezTo>
                  <a:pt x="329820" y="59142"/>
                  <a:pt x="309352" y="61414"/>
                  <a:pt x="341194" y="47767"/>
                </a:cubicBezTo>
                <a:cubicBezTo>
                  <a:pt x="349814" y="44072"/>
                  <a:pt x="359472" y="43520"/>
                  <a:pt x="368490" y="40943"/>
                </a:cubicBezTo>
                <a:cubicBezTo>
                  <a:pt x="425878" y="24546"/>
                  <a:pt x="340161" y="38186"/>
                  <a:pt x="470848" y="27295"/>
                </a:cubicBezTo>
                <a:cubicBezTo>
                  <a:pt x="484121" y="28770"/>
                  <a:pt x="561947" y="36770"/>
                  <a:pt x="580030" y="40943"/>
                </a:cubicBezTo>
                <a:cubicBezTo>
                  <a:pt x="594048" y="44178"/>
                  <a:pt x="607325" y="50042"/>
                  <a:pt x="620973" y="54591"/>
                </a:cubicBezTo>
                <a:lnTo>
                  <a:pt x="641445" y="61415"/>
                </a:lnTo>
                <a:cubicBezTo>
                  <a:pt x="648269" y="63690"/>
                  <a:pt x="655932" y="64249"/>
                  <a:pt x="661917" y="68239"/>
                </a:cubicBezTo>
                <a:cubicBezTo>
                  <a:pt x="688373" y="85876"/>
                  <a:pt x="674608" y="79293"/>
                  <a:pt x="702860" y="88710"/>
                </a:cubicBezTo>
                <a:cubicBezTo>
                  <a:pt x="715310" y="107384"/>
                  <a:pt x="715431" y="113253"/>
                  <a:pt x="736979" y="122830"/>
                </a:cubicBezTo>
                <a:cubicBezTo>
                  <a:pt x="750125" y="128673"/>
                  <a:pt x="777923" y="136477"/>
                  <a:pt x="777923" y="136477"/>
                </a:cubicBezTo>
                <a:cubicBezTo>
                  <a:pt x="802941" y="174006"/>
                  <a:pt x="777925" y="142167"/>
                  <a:pt x="812042" y="170597"/>
                </a:cubicBezTo>
                <a:cubicBezTo>
                  <a:pt x="846119" y="198994"/>
                  <a:pt x="817009" y="185900"/>
                  <a:pt x="852985" y="197892"/>
                </a:cubicBezTo>
                <a:cubicBezTo>
                  <a:pt x="862084" y="211540"/>
                  <a:pt x="866633" y="229737"/>
                  <a:pt x="880281" y="238836"/>
                </a:cubicBezTo>
                <a:lnTo>
                  <a:pt x="921224" y="266131"/>
                </a:lnTo>
                <a:cubicBezTo>
                  <a:pt x="929254" y="271484"/>
                  <a:pt x="934078" y="280678"/>
                  <a:pt x="941696" y="286603"/>
                </a:cubicBezTo>
                <a:cubicBezTo>
                  <a:pt x="954643" y="296673"/>
                  <a:pt x="968991" y="304800"/>
                  <a:pt x="982639" y="313898"/>
                </a:cubicBezTo>
                <a:lnTo>
                  <a:pt x="1003111" y="327546"/>
                </a:lnTo>
                <a:lnTo>
                  <a:pt x="1023582" y="341194"/>
                </a:lnTo>
                <a:cubicBezTo>
                  <a:pt x="1025857" y="348018"/>
                  <a:pt x="1024553" y="357484"/>
                  <a:pt x="1030406" y="361665"/>
                </a:cubicBezTo>
                <a:cubicBezTo>
                  <a:pt x="1042112" y="370027"/>
                  <a:pt x="1071349" y="375313"/>
                  <a:pt x="1071349" y="375313"/>
                </a:cubicBezTo>
                <a:cubicBezTo>
                  <a:pt x="1088501" y="426768"/>
                  <a:pt x="1063370" y="365340"/>
                  <a:pt x="1098645" y="409433"/>
                </a:cubicBezTo>
                <a:cubicBezTo>
                  <a:pt x="1103138" y="415050"/>
                  <a:pt x="1099616" y="425723"/>
                  <a:pt x="1105469" y="429904"/>
                </a:cubicBezTo>
                <a:cubicBezTo>
                  <a:pt x="1117175" y="438266"/>
                  <a:pt x="1134442" y="435572"/>
                  <a:pt x="1146412" y="443552"/>
                </a:cubicBezTo>
                <a:cubicBezTo>
                  <a:pt x="1153236" y="448101"/>
                  <a:pt x="1160754" y="451751"/>
                  <a:pt x="1166884" y="457200"/>
                </a:cubicBezTo>
                <a:cubicBezTo>
                  <a:pt x="1181310" y="470023"/>
                  <a:pt x="1189517" y="492039"/>
                  <a:pt x="1207827" y="498143"/>
                </a:cubicBezTo>
                <a:cubicBezTo>
                  <a:pt x="1257667" y="514757"/>
                  <a:pt x="1234814" y="508302"/>
                  <a:pt x="1276066" y="518615"/>
                </a:cubicBezTo>
                <a:cubicBezTo>
                  <a:pt x="1322994" y="549900"/>
                  <a:pt x="1301448" y="540723"/>
                  <a:pt x="1337481" y="552734"/>
                </a:cubicBezTo>
                <a:cubicBezTo>
                  <a:pt x="1402775" y="618031"/>
                  <a:pt x="1319178" y="540534"/>
                  <a:pt x="1378424" y="580030"/>
                </a:cubicBezTo>
                <a:cubicBezTo>
                  <a:pt x="1386454" y="585383"/>
                  <a:pt x="1390460" y="595814"/>
                  <a:pt x="1398896" y="600501"/>
                </a:cubicBezTo>
                <a:lnTo>
                  <a:pt x="1460311" y="620973"/>
                </a:lnTo>
                <a:lnTo>
                  <a:pt x="1521726" y="641445"/>
                </a:lnTo>
                <a:lnTo>
                  <a:pt x="1542197" y="648268"/>
                </a:lnTo>
                <a:cubicBezTo>
                  <a:pt x="1549021" y="650543"/>
                  <a:pt x="1555691" y="653347"/>
                  <a:pt x="1562669" y="655092"/>
                </a:cubicBezTo>
                <a:cubicBezTo>
                  <a:pt x="1596942" y="663661"/>
                  <a:pt x="1581067" y="658950"/>
                  <a:pt x="1610436" y="668740"/>
                </a:cubicBezTo>
                <a:cubicBezTo>
                  <a:pt x="1774551" y="654469"/>
                  <a:pt x="1717566" y="671698"/>
                  <a:pt x="1787857" y="648268"/>
                </a:cubicBezTo>
                <a:cubicBezTo>
                  <a:pt x="1794039" y="643632"/>
                  <a:pt x="1825646" y="619138"/>
                  <a:pt x="1835624" y="614149"/>
                </a:cubicBezTo>
                <a:cubicBezTo>
                  <a:pt x="1842058" y="610932"/>
                  <a:pt x="1849272" y="609600"/>
                  <a:pt x="1856096" y="607325"/>
                </a:cubicBezTo>
                <a:cubicBezTo>
                  <a:pt x="1876222" y="593907"/>
                  <a:pt x="1880622" y="592906"/>
                  <a:pt x="1897039" y="573206"/>
                </a:cubicBezTo>
                <a:cubicBezTo>
                  <a:pt x="1921437" y="543929"/>
                  <a:pt x="1898538" y="559446"/>
                  <a:pt x="1931158" y="532262"/>
                </a:cubicBezTo>
                <a:cubicBezTo>
                  <a:pt x="1937458" y="527012"/>
                  <a:pt x="1944136" y="521946"/>
                  <a:pt x="1951630" y="518615"/>
                </a:cubicBezTo>
                <a:cubicBezTo>
                  <a:pt x="1964776" y="512772"/>
                  <a:pt x="1992573" y="504967"/>
                  <a:pt x="1992573" y="504967"/>
                </a:cubicBezTo>
                <a:cubicBezTo>
                  <a:pt x="1997441" y="490363"/>
                  <a:pt x="2000594" y="474919"/>
                  <a:pt x="2013045" y="464024"/>
                </a:cubicBezTo>
                <a:cubicBezTo>
                  <a:pt x="2025389" y="453223"/>
                  <a:pt x="2053988" y="436728"/>
                  <a:pt x="2053988" y="436728"/>
                </a:cubicBezTo>
                <a:cubicBezTo>
                  <a:pt x="2058537" y="429904"/>
                  <a:pt x="2061232" y="421379"/>
                  <a:pt x="2067636" y="416256"/>
                </a:cubicBezTo>
                <a:cubicBezTo>
                  <a:pt x="2073253" y="411763"/>
                  <a:pt x="2083022" y="414519"/>
                  <a:pt x="2088108" y="409433"/>
                </a:cubicBezTo>
                <a:cubicBezTo>
                  <a:pt x="2093194" y="404347"/>
                  <a:pt x="2091715" y="395395"/>
                  <a:pt x="2094932" y="388961"/>
                </a:cubicBezTo>
                <a:cubicBezTo>
                  <a:pt x="2104434" y="369957"/>
                  <a:pt x="2113956" y="363112"/>
                  <a:pt x="2129051" y="348018"/>
                </a:cubicBezTo>
                <a:cubicBezTo>
                  <a:pt x="2131326" y="341194"/>
                  <a:pt x="2130022" y="331727"/>
                  <a:pt x="2135875" y="327546"/>
                </a:cubicBezTo>
                <a:cubicBezTo>
                  <a:pt x="2147581" y="319184"/>
                  <a:pt x="2176818" y="313898"/>
                  <a:pt x="2176818" y="313898"/>
                </a:cubicBezTo>
                <a:cubicBezTo>
                  <a:pt x="2179093" y="307074"/>
                  <a:pt x="2179226" y="299105"/>
                  <a:pt x="2183642" y="293427"/>
                </a:cubicBezTo>
                <a:cubicBezTo>
                  <a:pt x="2235005" y="227389"/>
                  <a:pt x="2204287" y="266043"/>
                  <a:pt x="2245057" y="245659"/>
                </a:cubicBezTo>
                <a:cubicBezTo>
                  <a:pt x="2252392" y="241991"/>
                  <a:pt x="2258705" y="236561"/>
                  <a:pt x="2265529" y="232012"/>
                </a:cubicBezTo>
                <a:cubicBezTo>
                  <a:pt x="2278811" y="192159"/>
                  <a:pt x="2261959" y="228756"/>
                  <a:pt x="2292824" y="197892"/>
                </a:cubicBezTo>
                <a:cubicBezTo>
                  <a:pt x="2323690" y="167027"/>
                  <a:pt x="2287090" y="183882"/>
                  <a:pt x="2326944" y="170597"/>
                </a:cubicBezTo>
                <a:cubicBezTo>
                  <a:pt x="2333768" y="163773"/>
                  <a:pt x="2341237" y="157539"/>
                  <a:pt x="2347415" y="150125"/>
                </a:cubicBezTo>
                <a:cubicBezTo>
                  <a:pt x="2368849" y="124404"/>
                  <a:pt x="2356865" y="117405"/>
                  <a:pt x="2402006" y="102358"/>
                </a:cubicBezTo>
                <a:lnTo>
                  <a:pt x="2442949" y="88710"/>
                </a:lnTo>
                <a:cubicBezTo>
                  <a:pt x="2466261" y="53743"/>
                  <a:pt x="2445863" y="75263"/>
                  <a:pt x="2497541" y="54591"/>
                </a:cubicBezTo>
                <a:cubicBezTo>
                  <a:pt x="2508914" y="50042"/>
                  <a:pt x="2520148" y="45129"/>
                  <a:pt x="2531660" y="40943"/>
                </a:cubicBezTo>
                <a:cubicBezTo>
                  <a:pt x="2545180" y="36027"/>
                  <a:pt x="2560633" y="35274"/>
                  <a:pt x="2572603" y="27295"/>
                </a:cubicBezTo>
                <a:cubicBezTo>
                  <a:pt x="2579427" y="22746"/>
                  <a:pt x="2585295" y="16241"/>
                  <a:pt x="2593075" y="13648"/>
                </a:cubicBezTo>
                <a:cubicBezTo>
                  <a:pt x="2606201" y="9273"/>
                  <a:pt x="2620451" y="9537"/>
                  <a:pt x="2634018" y="6824"/>
                </a:cubicBezTo>
                <a:cubicBezTo>
                  <a:pt x="2643215" y="4985"/>
                  <a:pt x="2652215" y="2275"/>
                  <a:pt x="2661314" y="0"/>
                </a:cubicBezTo>
                <a:cubicBezTo>
                  <a:pt x="2669343" y="618"/>
                  <a:pt x="2749723" y="1821"/>
                  <a:pt x="2777320" y="13648"/>
                </a:cubicBezTo>
                <a:cubicBezTo>
                  <a:pt x="2816959" y="30636"/>
                  <a:pt x="2778448" y="25271"/>
                  <a:pt x="2818263" y="34119"/>
                </a:cubicBezTo>
                <a:cubicBezTo>
                  <a:pt x="2890321" y="50132"/>
                  <a:pt x="2833593" y="32405"/>
                  <a:pt x="2879678" y="47767"/>
                </a:cubicBezTo>
                <a:cubicBezTo>
                  <a:pt x="2926606" y="79052"/>
                  <a:pt x="2905060" y="69875"/>
                  <a:pt x="2941093" y="81886"/>
                </a:cubicBezTo>
                <a:cubicBezTo>
                  <a:pt x="2973534" y="103515"/>
                  <a:pt x="2953783" y="92940"/>
                  <a:pt x="3002508" y="109182"/>
                </a:cubicBezTo>
                <a:lnTo>
                  <a:pt x="3022979" y="116006"/>
                </a:lnTo>
                <a:cubicBezTo>
                  <a:pt x="3055049" y="148075"/>
                  <a:pt x="3035422" y="131125"/>
                  <a:pt x="3084394" y="163773"/>
                </a:cubicBezTo>
                <a:lnTo>
                  <a:pt x="3104866" y="177421"/>
                </a:lnTo>
                <a:cubicBezTo>
                  <a:pt x="3107141" y="184245"/>
                  <a:pt x="3106073" y="193399"/>
                  <a:pt x="3111690" y="197892"/>
                </a:cubicBezTo>
                <a:cubicBezTo>
                  <a:pt x="3119013" y="203751"/>
                  <a:pt x="3129967" y="202140"/>
                  <a:pt x="3138985" y="204716"/>
                </a:cubicBezTo>
                <a:cubicBezTo>
                  <a:pt x="3145901" y="206692"/>
                  <a:pt x="3152633" y="209265"/>
                  <a:pt x="3159457" y="211540"/>
                </a:cubicBezTo>
                <a:cubicBezTo>
                  <a:pt x="3166281" y="218364"/>
                  <a:pt x="3172515" y="225834"/>
                  <a:pt x="3179929" y="232012"/>
                </a:cubicBezTo>
                <a:cubicBezTo>
                  <a:pt x="3186229" y="237262"/>
                  <a:pt x="3195277" y="239255"/>
                  <a:pt x="3200400" y="245659"/>
                </a:cubicBezTo>
                <a:cubicBezTo>
                  <a:pt x="3204893" y="251276"/>
                  <a:pt x="3202730" y="260514"/>
                  <a:pt x="3207224" y="266131"/>
                </a:cubicBezTo>
                <a:cubicBezTo>
                  <a:pt x="3218050" y="279664"/>
                  <a:pt x="3233624" y="280786"/>
                  <a:pt x="3248167" y="286603"/>
                </a:cubicBezTo>
                <a:cubicBezTo>
                  <a:pt x="3252890" y="288492"/>
                  <a:pt x="3257266" y="291152"/>
                  <a:pt x="3261815" y="29342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reeform 5"/>
          <p:cNvSpPr/>
          <p:nvPr/>
        </p:nvSpPr>
        <p:spPr>
          <a:xfrm>
            <a:off x="4171588" y="3358913"/>
            <a:ext cx="1968500" cy="558800"/>
          </a:xfrm>
          <a:custGeom>
            <a:avLst/>
            <a:gdLst>
              <a:gd name="connsiteX0" fmla="*/ 0 w 1968500"/>
              <a:gd name="connsiteY0" fmla="*/ 279400 h 558800"/>
              <a:gd name="connsiteX1" fmla="*/ 31750 w 1968500"/>
              <a:gd name="connsiteY1" fmla="*/ 273050 h 558800"/>
              <a:gd name="connsiteX2" fmla="*/ 63500 w 1968500"/>
              <a:gd name="connsiteY2" fmla="*/ 234950 h 558800"/>
              <a:gd name="connsiteX3" fmla="*/ 101600 w 1968500"/>
              <a:gd name="connsiteY3" fmla="*/ 215900 h 558800"/>
              <a:gd name="connsiteX4" fmla="*/ 139700 w 1968500"/>
              <a:gd name="connsiteY4" fmla="*/ 158750 h 558800"/>
              <a:gd name="connsiteX5" fmla="*/ 152400 w 1968500"/>
              <a:gd name="connsiteY5" fmla="*/ 139700 h 558800"/>
              <a:gd name="connsiteX6" fmla="*/ 190500 w 1968500"/>
              <a:gd name="connsiteY6" fmla="*/ 114300 h 558800"/>
              <a:gd name="connsiteX7" fmla="*/ 209550 w 1968500"/>
              <a:gd name="connsiteY7" fmla="*/ 107950 h 558800"/>
              <a:gd name="connsiteX8" fmla="*/ 247650 w 1968500"/>
              <a:gd name="connsiteY8" fmla="*/ 82550 h 558800"/>
              <a:gd name="connsiteX9" fmla="*/ 285750 w 1968500"/>
              <a:gd name="connsiteY9" fmla="*/ 69850 h 558800"/>
              <a:gd name="connsiteX10" fmla="*/ 304800 w 1968500"/>
              <a:gd name="connsiteY10" fmla="*/ 57150 h 558800"/>
              <a:gd name="connsiteX11" fmla="*/ 349250 w 1968500"/>
              <a:gd name="connsiteY11" fmla="*/ 44450 h 558800"/>
              <a:gd name="connsiteX12" fmla="*/ 368300 w 1968500"/>
              <a:gd name="connsiteY12" fmla="*/ 31750 h 558800"/>
              <a:gd name="connsiteX13" fmla="*/ 406400 w 1968500"/>
              <a:gd name="connsiteY13" fmla="*/ 19050 h 558800"/>
              <a:gd name="connsiteX14" fmla="*/ 450850 w 1968500"/>
              <a:gd name="connsiteY14" fmla="*/ 6350 h 558800"/>
              <a:gd name="connsiteX15" fmla="*/ 469900 w 1968500"/>
              <a:gd name="connsiteY15" fmla="*/ 0 h 558800"/>
              <a:gd name="connsiteX16" fmla="*/ 539750 w 1968500"/>
              <a:gd name="connsiteY16" fmla="*/ 12700 h 558800"/>
              <a:gd name="connsiteX17" fmla="*/ 603250 w 1968500"/>
              <a:gd name="connsiteY17" fmla="*/ 38100 h 558800"/>
              <a:gd name="connsiteX18" fmla="*/ 685800 w 1968500"/>
              <a:gd name="connsiteY18" fmla="*/ 57150 h 558800"/>
              <a:gd name="connsiteX19" fmla="*/ 704850 w 1968500"/>
              <a:gd name="connsiteY19" fmla="*/ 63500 h 558800"/>
              <a:gd name="connsiteX20" fmla="*/ 742950 w 1968500"/>
              <a:gd name="connsiteY20" fmla="*/ 95250 h 558800"/>
              <a:gd name="connsiteX21" fmla="*/ 781050 w 1968500"/>
              <a:gd name="connsiteY21" fmla="*/ 114300 h 558800"/>
              <a:gd name="connsiteX22" fmla="*/ 819150 w 1968500"/>
              <a:gd name="connsiteY22" fmla="*/ 152400 h 558800"/>
              <a:gd name="connsiteX23" fmla="*/ 831850 w 1968500"/>
              <a:gd name="connsiteY23" fmla="*/ 171450 h 558800"/>
              <a:gd name="connsiteX24" fmla="*/ 857250 w 1968500"/>
              <a:gd name="connsiteY24" fmla="*/ 184150 h 558800"/>
              <a:gd name="connsiteX25" fmla="*/ 895350 w 1968500"/>
              <a:gd name="connsiteY25" fmla="*/ 209550 h 558800"/>
              <a:gd name="connsiteX26" fmla="*/ 914400 w 1968500"/>
              <a:gd name="connsiteY26" fmla="*/ 222250 h 558800"/>
              <a:gd name="connsiteX27" fmla="*/ 933450 w 1968500"/>
              <a:gd name="connsiteY27" fmla="*/ 234950 h 558800"/>
              <a:gd name="connsiteX28" fmla="*/ 971550 w 1968500"/>
              <a:gd name="connsiteY28" fmla="*/ 266700 h 558800"/>
              <a:gd name="connsiteX29" fmla="*/ 990600 w 1968500"/>
              <a:gd name="connsiteY29" fmla="*/ 273050 h 558800"/>
              <a:gd name="connsiteX30" fmla="*/ 1022350 w 1968500"/>
              <a:gd name="connsiteY30" fmla="*/ 311150 h 558800"/>
              <a:gd name="connsiteX31" fmla="*/ 1060450 w 1968500"/>
              <a:gd name="connsiteY31" fmla="*/ 336550 h 558800"/>
              <a:gd name="connsiteX32" fmla="*/ 1085850 w 1968500"/>
              <a:gd name="connsiteY32" fmla="*/ 361950 h 558800"/>
              <a:gd name="connsiteX33" fmla="*/ 1098550 w 1968500"/>
              <a:gd name="connsiteY33" fmla="*/ 381000 h 558800"/>
              <a:gd name="connsiteX34" fmla="*/ 1117600 w 1968500"/>
              <a:gd name="connsiteY34" fmla="*/ 387350 h 558800"/>
              <a:gd name="connsiteX35" fmla="*/ 1136650 w 1968500"/>
              <a:gd name="connsiteY35" fmla="*/ 400050 h 558800"/>
              <a:gd name="connsiteX36" fmla="*/ 1149350 w 1968500"/>
              <a:gd name="connsiteY36" fmla="*/ 419100 h 558800"/>
              <a:gd name="connsiteX37" fmla="*/ 1168400 w 1968500"/>
              <a:gd name="connsiteY37" fmla="*/ 425450 h 558800"/>
              <a:gd name="connsiteX38" fmla="*/ 1187450 w 1968500"/>
              <a:gd name="connsiteY38" fmla="*/ 438150 h 558800"/>
              <a:gd name="connsiteX39" fmla="*/ 1206500 w 1968500"/>
              <a:gd name="connsiteY39" fmla="*/ 444500 h 558800"/>
              <a:gd name="connsiteX40" fmla="*/ 1244600 w 1968500"/>
              <a:gd name="connsiteY40" fmla="*/ 469900 h 558800"/>
              <a:gd name="connsiteX41" fmla="*/ 1282700 w 1968500"/>
              <a:gd name="connsiteY41" fmla="*/ 495300 h 558800"/>
              <a:gd name="connsiteX42" fmla="*/ 1301750 w 1968500"/>
              <a:gd name="connsiteY42" fmla="*/ 508000 h 558800"/>
              <a:gd name="connsiteX43" fmla="*/ 1333500 w 1968500"/>
              <a:gd name="connsiteY43" fmla="*/ 533400 h 558800"/>
              <a:gd name="connsiteX44" fmla="*/ 1352550 w 1968500"/>
              <a:gd name="connsiteY44" fmla="*/ 546100 h 558800"/>
              <a:gd name="connsiteX45" fmla="*/ 1390650 w 1968500"/>
              <a:gd name="connsiteY45" fmla="*/ 558800 h 558800"/>
              <a:gd name="connsiteX46" fmla="*/ 1568450 w 1968500"/>
              <a:gd name="connsiteY46" fmla="*/ 546100 h 558800"/>
              <a:gd name="connsiteX47" fmla="*/ 1587500 w 1968500"/>
              <a:gd name="connsiteY47" fmla="*/ 539750 h 558800"/>
              <a:gd name="connsiteX48" fmla="*/ 1600200 w 1968500"/>
              <a:gd name="connsiteY48" fmla="*/ 520700 h 558800"/>
              <a:gd name="connsiteX49" fmla="*/ 1619250 w 1968500"/>
              <a:gd name="connsiteY49" fmla="*/ 514350 h 558800"/>
              <a:gd name="connsiteX50" fmla="*/ 1638300 w 1968500"/>
              <a:gd name="connsiteY50" fmla="*/ 501650 h 558800"/>
              <a:gd name="connsiteX51" fmla="*/ 1676400 w 1968500"/>
              <a:gd name="connsiteY51" fmla="*/ 476250 h 558800"/>
              <a:gd name="connsiteX52" fmla="*/ 1689100 w 1968500"/>
              <a:gd name="connsiteY52" fmla="*/ 457200 h 558800"/>
              <a:gd name="connsiteX53" fmla="*/ 1695450 w 1968500"/>
              <a:gd name="connsiteY53" fmla="*/ 438150 h 558800"/>
              <a:gd name="connsiteX54" fmla="*/ 1714500 w 1968500"/>
              <a:gd name="connsiteY54" fmla="*/ 419100 h 558800"/>
              <a:gd name="connsiteX55" fmla="*/ 1727200 w 1968500"/>
              <a:gd name="connsiteY55" fmla="*/ 381000 h 558800"/>
              <a:gd name="connsiteX56" fmla="*/ 1733550 w 1968500"/>
              <a:gd name="connsiteY56" fmla="*/ 361950 h 558800"/>
              <a:gd name="connsiteX57" fmla="*/ 1752600 w 1968500"/>
              <a:gd name="connsiteY57" fmla="*/ 349250 h 558800"/>
              <a:gd name="connsiteX58" fmla="*/ 1765300 w 1968500"/>
              <a:gd name="connsiteY58" fmla="*/ 330200 h 558800"/>
              <a:gd name="connsiteX59" fmla="*/ 1771650 w 1968500"/>
              <a:gd name="connsiteY59" fmla="*/ 311150 h 558800"/>
              <a:gd name="connsiteX60" fmla="*/ 1790700 w 1968500"/>
              <a:gd name="connsiteY60" fmla="*/ 298450 h 558800"/>
              <a:gd name="connsiteX61" fmla="*/ 1797050 w 1968500"/>
              <a:gd name="connsiteY61" fmla="*/ 279400 h 558800"/>
              <a:gd name="connsiteX62" fmla="*/ 1816100 w 1968500"/>
              <a:gd name="connsiteY62" fmla="*/ 273050 h 558800"/>
              <a:gd name="connsiteX63" fmla="*/ 1841500 w 1968500"/>
              <a:gd name="connsiteY63" fmla="*/ 215900 h 558800"/>
              <a:gd name="connsiteX64" fmla="*/ 1866900 w 1968500"/>
              <a:gd name="connsiteY64" fmla="*/ 203200 h 558800"/>
              <a:gd name="connsiteX65" fmla="*/ 1879600 w 1968500"/>
              <a:gd name="connsiteY65" fmla="*/ 184150 h 558800"/>
              <a:gd name="connsiteX66" fmla="*/ 1892300 w 1968500"/>
              <a:gd name="connsiteY66" fmla="*/ 146050 h 558800"/>
              <a:gd name="connsiteX67" fmla="*/ 1911350 w 1968500"/>
              <a:gd name="connsiteY67" fmla="*/ 133350 h 558800"/>
              <a:gd name="connsiteX68" fmla="*/ 1943100 w 1968500"/>
              <a:gd name="connsiteY68" fmla="*/ 76200 h 558800"/>
              <a:gd name="connsiteX69" fmla="*/ 1968500 w 1968500"/>
              <a:gd name="connsiteY69" fmla="*/ 5715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968500" h="558800">
                <a:moveTo>
                  <a:pt x="0" y="279400"/>
                </a:moveTo>
                <a:cubicBezTo>
                  <a:pt x="10583" y="277283"/>
                  <a:pt x="22097" y="277877"/>
                  <a:pt x="31750" y="273050"/>
                </a:cubicBezTo>
                <a:cubicBezTo>
                  <a:pt x="52556" y="262647"/>
                  <a:pt x="48913" y="249537"/>
                  <a:pt x="63500" y="234950"/>
                </a:cubicBezTo>
                <a:cubicBezTo>
                  <a:pt x="75810" y="222640"/>
                  <a:pt x="86106" y="221065"/>
                  <a:pt x="101600" y="215900"/>
                </a:cubicBezTo>
                <a:lnTo>
                  <a:pt x="139700" y="158750"/>
                </a:lnTo>
                <a:cubicBezTo>
                  <a:pt x="143933" y="152400"/>
                  <a:pt x="146050" y="143933"/>
                  <a:pt x="152400" y="139700"/>
                </a:cubicBezTo>
                <a:cubicBezTo>
                  <a:pt x="165100" y="131233"/>
                  <a:pt x="176020" y="119127"/>
                  <a:pt x="190500" y="114300"/>
                </a:cubicBezTo>
                <a:cubicBezTo>
                  <a:pt x="196850" y="112183"/>
                  <a:pt x="203699" y="111201"/>
                  <a:pt x="209550" y="107950"/>
                </a:cubicBezTo>
                <a:cubicBezTo>
                  <a:pt x="222893" y="100537"/>
                  <a:pt x="233170" y="87377"/>
                  <a:pt x="247650" y="82550"/>
                </a:cubicBezTo>
                <a:cubicBezTo>
                  <a:pt x="260350" y="78317"/>
                  <a:pt x="274611" y="77276"/>
                  <a:pt x="285750" y="69850"/>
                </a:cubicBezTo>
                <a:cubicBezTo>
                  <a:pt x="292100" y="65617"/>
                  <a:pt x="297974" y="60563"/>
                  <a:pt x="304800" y="57150"/>
                </a:cubicBezTo>
                <a:cubicBezTo>
                  <a:pt x="313910" y="52595"/>
                  <a:pt x="341112" y="46485"/>
                  <a:pt x="349250" y="44450"/>
                </a:cubicBezTo>
                <a:cubicBezTo>
                  <a:pt x="355600" y="40217"/>
                  <a:pt x="361326" y="34850"/>
                  <a:pt x="368300" y="31750"/>
                </a:cubicBezTo>
                <a:cubicBezTo>
                  <a:pt x="380533" y="26313"/>
                  <a:pt x="393700" y="23283"/>
                  <a:pt x="406400" y="19050"/>
                </a:cubicBezTo>
                <a:cubicBezTo>
                  <a:pt x="452075" y="3825"/>
                  <a:pt x="395036" y="22297"/>
                  <a:pt x="450850" y="6350"/>
                </a:cubicBezTo>
                <a:cubicBezTo>
                  <a:pt x="457286" y="4511"/>
                  <a:pt x="463550" y="2117"/>
                  <a:pt x="469900" y="0"/>
                </a:cubicBezTo>
                <a:cubicBezTo>
                  <a:pt x="482347" y="2074"/>
                  <a:pt x="525804" y="8896"/>
                  <a:pt x="539750" y="12700"/>
                </a:cubicBezTo>
                <a:cubicBezTo>
                  <a:pt x="605940" y="30752"/>
                  <a:pt x="552364" y="17746"/>
                  <a:pt x="603250" y="38100"/>
                </a:cubicBezTo>
                <a:cubicBezTo>
                  <a:pt x="641990" y="53596"/>
                  <a:pt x="643257" y="51072"/>
                  <a:pt x="685800" y="57150"/>
                </a:cubicBezTo>
                <a:cubicBezTo>
                  <a:pt x="692150" y="59267"/>
                  <a:pt x="699281" y="59787"/>
                  <a:pt x="704850" y="63500"/>
                </a:cubicBezTo>
                <a:cubicBezTo>
                  <a:pt x="746981" y="91587"/>
                  <a:pt x="701399" y="74475"/>
                  <a:pt x="742950" y="95250"/>
                </a:cubicBezTo>
                <a:cubicBezTo>
                  <a:pt x="768169" y="107859"/>
                  <a:pt x="757652" y="93502"/>
                  <a:pt x="781050" y="114300"/>
                </a:cubicBezTo>
                <a:cubicBezTo>
                  <a:pt x="794474" y="126232"/>
                  <a:pt x="809187" y="137456"/>
                  <a:pt x="819150" y="152400"/>
                </a:cubicBezTo>
                <a:cubicBezTo>
                  <a:pt x="823383" y="158750"/>
                  <a:pt x="825987" y="166564"/>
                  <a:pt x="831850" y="171450"/>
                </a:cubicBezTo>
                <a:cubicBezTo>
                  <a:pt x="839122" y="177510"/>
                  <a:pt x="849133" y="179280"/>
                  <a:pt x="857250" y="184150"/>
                </a:cubicBezTo>
                <a:cubicBezTo>
                  <a:pt x="870338" y="192003"/>
                  <a:pt x="882650" y="201083"/>
                  <a:pt x="895350" y="209550"/>
                </a:cubicBezTo>
                <a:lnTo>
                  <a:pt x="914400" y="222250"/>
                </a:lnTo>
                <a:cubicBezTo>
                  <a:pt x="920750" y="226483"/>
                  <a:pt x="928054" y="229554"/>
                  <a:pt x="933450" y="234950"/>
                </a:cubicBezTo>
                <a:cubicBezTo>
                  <a:pt x="947494" y="248994"/>
                  <a:pt x="953869" y="257859"/>
                  <a:pt x="971550" y="266700"/>
                </a:cubicBezTo>
                <a:cubicBezTo>
                  <a:pt x="977537" y="269693"/>
                  <a:pt x="984250" y="270933"/>
                  <a:pt x="990600" y="273050"/>
                </a:cubicBezTo>
                <a:cubicBezTo>
                  <a:pt x="1001889" y="289983"/>
                  <a:pt x="1005426" y="297987"/>
                  <a:pt x="1022350" y="311150"/>
                </a:cubicBezTo>
                <a:cubicBezTo>
                  <a:pt x="1034398" y="320521"/>
                  <a:pt x="1060450" y="336550"/>
                  <a:pt x="1060450" y="336550"/>
                </a:cubicBezTo>
                <a:cubicBezTo>
                  <a:pt x="1074305" y="378114"/>
                  <a:pt x="1055062" y="337320"/>
                  <a:pt x="1085850" y="361950"/>
                </a:cubicBezTo>
                <a:cubicBezTo>
                  <a:pt x="1091809" y="366718"/>
                  <a:pt x="1092591" y="376232"/>
                  <a:pt x="1098550" y="381000"/>
                </a:cubicBezTo>
                <a:cubicBezTo>
                  <a:pt x="1103777" y="385181"/>
                  <a:pt x="1111613" y="384357"/>
                  <a:pt x="1117600" y="387350"/>
                </a:cubicBezTo>
                <a:cubicBezTo>
                  <a:pt x="1124426" y="390763"/>
                  <a:pt x="1130300" y="395817"/>
                  <a:pt x="1136650" y="400050"/>
                </a:cubicBezTo>
                <a:cubicBezTo>
                  <a:pt x="1140883" y="406400"/>
                  <a:pt x="1143391" y="414332"/>
                  <a:pt x="1149350" y="419100"/>
                </a:cubicBezTo>
                <a:cubicBezTo>
                  <a:pt x="1154577" y="423281"/>
                  <a:pt x="1162413" y="422457"/>
                  <a:pt x="1168400" y="425450"/>
                </a:cubicBezTo>
                <a:cubicBezTo>
                  <a:pt x="1175226" y="428863"/>
                  <a:pt x="1180624" y="434737"/>
                  <a:pt x="1187450" y="438150"/>
                </a:cubicBezTo>
                <a:cubicBezTo>
                  <a:pt x="1193437" y="441143"/>
                  <a:pt x="1200649" y="441249"/>
                  <a:pt x="1206500" y="444500"/>
                </a:cubicBezTo>
                <a:cubicBezTo>
                  <a:pt x="1219843" y="451913"/>
                  <a:pt x="1231900" y="461433"/>
                  <a:pt x="1244600" y="469900"/>
                </a:cubicBezTo>
                <a:lnTo>
                  <a:pt x="1282700" y="495300"/>
                </a:lnTo>
                <a:lnTo>
                  <a:pt x="1301750" y="508000"/>
                </a:lnTo>
                <a:cubicBezTo>
                  <a:pt x="1323159" y="540113"/>
                  <a:pt x="1302828" y="518064"/>
                  <a:pt x="1333500" y="533400"/>
                </a:cubicBezTo>
                <a:cubicBezTo>
                  <a:pt x="1340326" y="536813"/>
                  <a:pt x="1345576" y="543000"/>
                  <a:pt x="1352550" y="546100"/>
                </a:cubicBezTo>
                <a:cubicBezTo>
                  <a:pt x="1364783" y="551537"/>
                  <a:pt x="1390650" y="558800"/>
                  <a:pt x="1390650" y="558800"/>
                </a:cubicBezTo>
                <a:cubicBezTo>
                  <a:pt x="1440273" y="556437"/>
                  <a:pt x="1513136" y="557163"/>
                  <a:pt x="1568450" y="546100"/>
                </a:cubicBezTo>
                <a:cubicBezTo>
                  <a:pt x="1575014" y="544787"/>
                  <a:pt x="1581150" y="541867"/>
                  <a:pt x="1587500" y="539750"/>
                </a:cubicBezTo>
                <a:cubicBezTo>
                  <a:pt x="1591733" y="533400"/>
                  <a:pt x="1594241" y="525468"/>
                  <a:pt x="1600200" y="520700"/>
                </a:cubicBezTo>
                <a:cubicBezTo>
                  <a:pt x="1605427" y="516519"/>
                  <a:pt x="1613263" y="517343"/>
                  <a:pt x="1619250" y="514350"/>
                </a:cubicBezTo>
                <a:cubicBezTo>
                  <a:pt x="1626076" y="510937"/>
                  <a:pt x="1632437" y="506536"/>
                  <a:pt x="1638300" y="501650"/>
                </a:cubicBezTo>
                <a:cubicBezTo>
                  <a:pt x="1670011" y="475224"/>
                  <a:pt x="1642922" y="487409"/>
                  <a:pt x="1676400" y="476250"/>
                </a:cubicBezTo>
                <a:cubicBezTo>
                  <a:pt x="1680633" y="469900"/>
                  <a:pt x="1685687" y="464026"/>
                  <a:pt x="1689100" y="457200"/>
                </a:cubicBezTo>
                <a:cubicBezTo>
                  <a:pt x="1692093" y="451213"/>
                  <a:pt x="1691737" y="443719"/>
                  <a:pt x="1695450" y="438150"/>
                </a:cubicBezTo>
                <a:cubicBezTo>
                  <a:pt x="1700431" y="430678"/>
                  <a:pt x="1708150" y="425450"/>
                  <a:pt x="1714500" y="419100"/>
                </a:cubicBezTo>
                <a:lnTo>
                  <a:pt x="1727200" y="381000"/>
                </a:lnTo>
                <a:cubicBezTo>
                  <a:pt x="1729317" y="374650"/>
                  <a:pt x="1727981" y="365663"/>
                  <a:pt x="1733550" y="361950"/>
                </a:cubicBezTo>
                <a:lnTo>
                  <a:pt x="1752600" y="349250"/>
                </a:lnTo>
                <a:cubicBezTo>
                  <a:pt x="1756833" y="342900"/>
                  <a:pt x="1761887" y="337026"/>
                  <a:pt x="1765300" y="330200"/>
                </a:cubicBezTo>
                <a:cubicBezTo>
                  <a:pt x="1768293" y="324213"/>
                  <a:pt x="1767469" y="316377"/>
                  <a:pt x="1771650" y="311150"/>
                </a:cubicBezTo>
                <a:cubicBezTo>
                  <a:pt x="1776418" y="305191"/>
                  <a:pt x="1784350" y="302683"/>
                  <a:pt x="1790700" y="298450"/>
                </a:cubicBezTo>
                <a:cubicBezTo>
                  <a:pt x="1792817" y="292100"/>
                  <a:pt x="1792317" y="284133"/>
                  <a:pt x="1797050" y="279400"/>
                </a:cubicBezTo>
                <a:cubicBezTo>
                  <a:pt x="1801783" y="274667"/>
                  <a:pt x="1812209" y="278497"/>
                  <a:pt x="1816100" y="273050"/>
                </a:cubicBezTo>
                <a:cubicBezTo>
                  <a:pt x="1832354" y="250295"/>
                  <a:pt x="1820724" y="233213"/>
                  <a:pt x="1841500" y="215900"/>
                </a:cubicBezTo>
                <a:cubicBezTo>
                  <a:pt x="1848772" y="209840"/>
                  <a:pt x="1858433" y="207433"/>
                  <a:pt x="1866900" y="203200"/>
                </a:cubicBezTo>
                <a:cubicBezTo>
                  <a:pt x="1871133" y="196850"/>
                  <a:pt x="1876500" y="191124"/>
                  <a:pt x="1879600" y="184150"/>
                </a:cubicBezTo>
                <a:cubicBezTo>
                  <a:pt x="1885037" y="171917"/>
                  <a:pt x="1881161" y="153476"/>
                  <a:pt x="1892300" y="146050"/>
                </a:cubicBezTo>
                <a:lnTo>
                  <a:pt x="1911350" y="133350"/>
                </a:lnTo>
                <a:cubicBezTo>
                  <a:pt x="1917967" y="113499"/>
                  <a:pt x="1924385" y="88677"/>
                  <a:pt x="1943100" y="76200"/>
                </a:cubicBezTo>
                <a:cubicBezTo>
                  <a:pt x="1964641" y="61840"/>
                  <a:pt x="1956754" y="68896"/>
                  <a:pt x="1968500" y="5715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4177938" y="3358913"/>
            <a:ext cx="1925732" cy="571500"/>
          </a:xfrm>
          <a:custGeom>
            <a:avLst/>
            <a:gdLst>
              <a:gd name="connsiteX0" fmla="*/ 0 w 1925732"/>
              <a:gd name="connsiteY0" fmla="*/ 279400 h 571500"/>
              <a:gd name="connsiteX1" fmla="*/ 25400 w 1925732"/>
              <a:gd name="connsiteY1" fmla="*/ 247650 h 571500"/>
              <a:gd name="connsiteX2" fmla="*/ 44450 w 1925732"/>
              <a:gd name="connsiteY2" fmla="*/ 241300 h 571500"/>
              <a:gd name="connsiteX3" fmla="*/ 63500 w 1925732"/>
              <a:gd name="connsiteY3" fmla="*/ 228600 h 571500"/>
              <a:gd name="connsiteX4" fmla="*/ 107950 w 1925732"/>
              <a:gd name="connsiteY4" fmla="*/ 177800 h 571500"/>
              <a:gd name="connsiteX5" fmla="*/ 127000 w 1925732"/>
              <a:gd name="connsiteY5" fmla="*/ 171450 h 571500"/>
              <a:gd name="connsiteX6" fmla="*/ 152400 w 1925732"/>
              <a:gd name="connsiteY6" fmla="*/ 139700 h 571500"/>
              <a:gd name="connsiteX7" fmla="*/ 184150 w 1925732"/>
              <a:gd name="connsiteY7" fmla="*/ 114300 h 571500"/>
              <a:gd name="connsiteX8" fmla="*/ 203200 w 1925732"/>
              <a:gd name="connsiteY8" fmla="*/ 101600 h 571500"/>
              <a:gd name="connsiteX9" fmla="*/ 222250 w 1925732"/>
              <a:gd name="connsiteY9" fmla="*/ 95250 h 571500"/>
              <a:gd name="connsiteX10" fmla="*/ 254000 w 1925732"/>
              <a:gd name="connsiteY10" fmla="*/ 57150 h 571500"/>
              <a:gd name="connsiteX11" fmla="*/ 292100 w 1925732"/>
              <a:gd name="connsiteY11" fmla="*/ 44450 h 571500"/>
              <a:gd name="connsiteX12" fmla="*/ 304800 w 1925732"/>
              <a:gd name="connsiteY12" fmla="*/ 25400 h 571500"/>
              <a:gd name="connsiteX13" fmla="*/ 323850 w 1925732"/>
              <a:gd name="connsiteY13" fmla="*/ 19050 h 571500"/>
              <a:gd name="connsiteX14" fmla="*/ 444500 w 1925732"/>
              <a:gd name="connsiteY14" fmla="*/ 0 h 571500"/>
              <a:gd name="connsiteX15" fmla="*/ 508000 w 1925732"/>
              <a:gd name="connsiteY15" fmla="*/ 6350 h 571500"/>
              <a:gd name="connsiteX16" fmla="*/ 527050 w 1925732"/>
              <a:gd name="connsiteY16" fmla="*/ 12700 h 571500"/>
              <a:gd name="connsiteX17" fmla="*/ 558800 w 1925732"/>
              <a:gd name="connsiteY17" fmla="*/ 19050 h 571500"/>
              <a:gd name="connsiteX18" fmla="*/ 596900 w 1925732"/>
              <a:gd name="connsiteY18" fmla="*/ 31750 h 571500"/>
              <a:gd name="connsiteX19" fmla="*/ 609600 w 1925732"/>
              <a:gd name="connsiteY19" fmla="*/ 50800 h 571500"/>
              <a:gd name="connsiteX20" fmla="*/ 647700 w 1925732"/>
              <a:gd name="connsiteY20" fmla="*/ 63500 h 571500"/>
              <a:gd name="connsiteX21" fmla="*/ 692150 w 1925732"/>
              <a:gd name="connsiteY21" fmla="*/ 76200 h 571500"/>
              <a:gd name="connsiteX22" fmla="*/ 749300 w 1925732"/>
              <a:gd name="connsiteY22" fmla="*/ 120650 h 571500"/>
              <a:gd name="connsiteX23" fmla="*/ 774700 w 1925732"/>
              <a:gd name="connsiteY23" fmla="*/ 127000 h 571500"/>
              <a:gd name="connsiteX24" fmla="*/ 800100 w 1925732"/>
              <a:gd name="connsiteY24" fmla="*/ 139700 h 571500"/>
              <a:gd name="connsiteX25" fmla="*/ 819150 w 1925732"/>
              <a:gd name="connsiteY25" fmla="*/ 146050 h 571500"/>
              <a:gd name="connsiteX26" fmla="*/ 825500 w 1925732"/>
              <a:gd name="connsiteY26" fmla="*/ 165100 h 571500"/>
              <a:gd name="connsiteX27" fmla="*/ 863600 w 1925732"/>
              <a:gd name="connsiteY27" fmla="*/ 190500 h 571500"/>
              <a:gd name="connsiteX28" fmla="*/ 882650 w 1925732"/>
              <a:gd name="connsiteY28" fmla="*/ 209550 h 571500"/>
              <a:gd name="connsiteX29" fmla="*/ 901700 w 1925732"/>
              <a:gd name="connsiteY29" fmla="*/ 215900 h 571500"/>
              <a:gd name="connsiteX30" fmla="*/ 920750 w 1925732"/>
              <a:gd name="connsiteY30" fmla="*/ 234950 h 571500"/>
              <a:gd name="connsiteX31" fmla="*/ 946150 w 1925732"/>
              <a:gd name="connsiteY31" fmla="*/ 273050 h 571500"/>
              <a:gd name="connsiteX32" fmla="*/ 984250 w 1925732"/>
              <a:gd name="connsiteY32" fmla="*/ 292100 h 571500"/>
              <a:gd name="connsiteX33" fmla="*/ 1041400 w 1925732"/>
              <a:gd name="connsiteY33" fmla="*/ 342900 h 571500"/>
              <a:gd name="connsiteX34" fmla="*/ 1060450 w 1925732"/>
              <a:gd name="connsiteY34" fmla="*/ 349250 h 571500"/>
              <a:gd name="connsiteX35" fmla="*/ 1104900 w 1925732"/>
              <a:gd name="connsiteY35" fmla="*/ 393700 h 571500"/>
              <a:gd name="connsiteX36" fmla="*/ 1123950 w 1925732"/>
              <a:gd name="connsiteY36" fmla="*/ 406400 h 571500"/>
              <a:gd name="connsiteX37" fmla="*/ 1130300 w 1925732"/>
              <a:gd name="connsiteY37" fmla="*/ 425450 h 571500"/>
              <a:gd name="connsiteX38" fmla="*/ 1149350 w 1925732"/>
              <a:gd name="connsiteY38" fmla="*/ 431800 h 571500"/>
              <a:gd name="connsiteX39" fmla="*/ 1187450 w 1925732"/>
              <a:gd name="connsiteY39" fmla="*/ 457200 h 571500"/>
              <a:gd name="connsiteX40" fmla="*/ 1225550 w 1925732"/>
              <a:gd name="connsiteY40" fmla="*/ 488950 h 571500"/>
              <a:gd name="connsiteX41" fmla="*/ 1263650 w 1925732"/>
              <a:gd name="connsiteY41" fmla="*/ 501650 h 571500"/>
              <a:gd name="connsiteX42" fmla="*/ 1301750 w 1925732"/>
              <a:gd name="connsiteY42" fmla="*/ 527050 h 571500"/>
              <a:gd name="connsiteX43" fmla="*/ 1339850 w 1925732"/>
              <a:gd name="connsiteY43" fmla="*/ 539750 h 571500"/>
              <a:gd name="connsiteX44" fmla="*/ 1358900 w 1925732"/>
              <a:gd name="connsiteY44" fmla="*/ 546100 h 571500"/>
              <a:gd name="connsiteX45" fmla="*/ 1377950 w 1925732"/>
              <a:gd name="connsiteY45" fmla="*/ 558800 h 571500"/>
              <a:gd name="connsiteX46" fmla="*/ 1416050 w 1925732"/>
              <a:gd name="connsiteY46" fmla="*/ 571500 h 571500"/>
              <a:gd name="connsiteX47" fmla="*/ 1536700 w 1925732"/>
              <a:gd name="connsiteY47" fmla="*/ 565150 h 571500"/>
              <a:gd name="connsiteX48" fmla="*/ 1574800 w 1925732"/>
              <a:gd name="connsiteY48" fmla="*/ 533400 h 571500"/>
              <a:gd name="connsiteX49" fmla="*/ 1612900 w 1925732"/>
              <a:gd name="connsiteY49" fmla="*/ 514350 h 571500"/>
              <a:gd name="connsiteX50" fmla="*/ 1651000 w 1925732"/>
              <a:gd name="connsiteY50" fmla="*/ 482600 h 571500"/>
              <a:gd name="connsiteX51" fmla="*/ 1682750 w 1925732"/>
              <a:gd name="connsiteY51" fmla="*/ 450850 h 571500"/>
              <a:gd name="connsiteX52" fmla="*/ 1695450 w 1925732"/>
              <a:gd name="connsiteY52" fmla="*/ 431800 h 571500"/>
              <a:gd name="connsiteX53" fmla="*/ 1720850 w 1925732"/>
              <a:gd name="connsiteY53" fmla="*/ 419100 h 571500"/>
              <a:gd name="connsiteX54" fmla="*/ 1739900 w 1925732"/>
              <a:gd name="connsiteY54" fmla="*/ 400050 h 571500"/>
              <a:gd name="connsiteX55" fmla="*/ 1752600 w 1925732"/>
              <a:gd name="connsiteY55" fmla="*/ 361950 h 571500"/>
              <a:gd name="connsiteX56" fmla="*/ 1758950 w 1925732"/>
              <a:gd name="connsiteY56" fmla="*/ 323850 h 571500"/>
              <a:gd name="connsiteX57" fmla="*/ 1778000 w 1925732"/>
              <a:gd name="connsiteY57" fmla="*/ 311150 h 571500"/>
              <a:gd name="connsiteX58" fmla="*/ 1784350 w 1925732"/>
              <a:gd name="connsiteY58" fmla="*/ 292100 h 571500"/>
              <a:gd name="connsiteX59" fmla="*/ 1797050 w 1925732"/>
              <a:gd name="connsiteY59" fmla="*/ 273050 h 571500"/>
              <a:gd name="connsiteX60" fmla="*/ 1828800 w 1925732"/>
              <a:gd name="connsiteY60" fmla="*/ 228600 h 571500"/>
              <a:gd name="connsiteX61" fmla="*/ 1854200 w 1925732"/>
              <a:gd name="connsiteY61" fmla="*/ 209550 h 571500"/>
              <a:gd name="connsiteX62" fmla="*/ 1873250 w 1925732"/>
              <a:gd name="connsiteY62" fmla="*/ 203200 h 571500"/>
              <a:gd name="connsiteX63" fmla="*/ 1885950 w 1925732"/>
              <a:gd name="connsiteY63" fmla="*/ 165100 h 571500"/>
              <a:gd name="connsiteX64" fmla="*/ 1898650 w 1925732"/>
              <a:gd name="connsiteY64" fmla="*/ 146050 h 571500"/>
              <a:gd name="connsiteX65" fmla="*/ 1905000 w 1925732"/>
              <a:gd name="connsiteY65" fmla="*/ 127000 h 571500"/>
              <a:gd name="connsiteX66" fmla="*/ 1924050 w 1925732"/>
              <a:gd name="connsiteY66" fmla="*/ 114300 h 571500"/>
              <a:gd name="connsiteX67" fmla="*/ 1924050 w 1925732"/>
              <a:gd name="connsiteY67" fmla="*/ 889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25732" h="571500">
                <a:moveTo>
                  <a:pt x="0" y="279400"/>
                </a:moveTo>
                <a:cubicBezTo>
                  <a:pt x="8467" y="268817"/>
                  <a:pt x="15110" y="256470"/>
                  <a:pt x="25400" y="247650"/>
                </a:cubicBezTo>
                <a:cubicBezTo>
                  <a:pt x="30482" y="243294"/>
                  <a:pt x="38463" y="244293"/>
                  <a:pt x="44450" y="241300"/>
                </a:cubicBezTo>
                <a:cubicBezTo>
                  <a:pt x="51276" y="237887"/>
                  <a:pt x="57150" y="232833"/>
                  <a:pt x="63500" y="228600"/>
                </a:cubicBezTo>
                <a:cubicBezTo>
                  <a:pt x="82550" y="200025"/>
                  <a:pt x="81492" y="191029"/>
                  <a:pt x="107950" y="177800"/>
                </a:cubicBezTo>
                <a:cubicBezTo>
                  <a:pt x="113937" y="174807"/>
                  <a:pt x="120650" y="173567"/>
                  <a:pt x="127000" y="171450"/>
                </a:cubicBezTo>
                <a:cubicBezTo>
                  <a:pt x="142961" y="123567"/>
                  <a:pt x="119574" y="180732"/>
                  <a:pt x="152400" y="139700"/>
                </a:cubicBezTo>
                <a:cubicBezTo>
                  <a:pt x="177452" y="108385"/>
                  <a:pt x="131470" y="127470"/>
                  <a:pt x="184150" y="114300"/>
                </a:cubicBezTo>
                <a:cubicBezTo>
                  <a:pt x="190500" y="110067"/>
                  <a:pt x="196374" y="105013"/>
                  <a:pt x="203200" y="101600"/>
                </a:cubicBezTo>
                <a:cubicBezTo>
                  <a:pt x="209187" y="98607"/>
                  <a:pt x="217023" y="99431"/>
                  <a:pt x="222250" y="95250"/>
                </a:cubicBezTo>
                <a:cubicBezTo>
                  <a:pt x="252791" y="70817"/>
                  <a:pt x="214422" y="79138"/>
                  <a:pt x="254000" y="57150"/>
                </a:cubicBezTo>
                <a:cubicBezTo>
                  <a:pt x="265702" y="50649"/>
                  <a:pt x="292100" y="44450"/>
                  <a:pt x="292100" y="44450"/>
                </a:cubicBezTo>
                <a:cubicBezTo>
                  <a:pt x="296333" y="38100"/>
                  <a:pt x="298841" y="30168"/>
                  <a:pt x="304800" y="25400"/>
                </a:cubicBezTo>
                <a:cubicBezTo>
                  <a:pt x="310027" y="21219"/>
                  <a:pt x="317392" y="20811"/>
                  <a:pt x="323850" y="19050"/>
                </a:cubicBezTo>
                <a:cubicBezTo>
                  <a:pt x="388146" y="1515"/>
                  <a:pt x="369570" y="6812"/>
                  <a:pt x="444500" y="0"/>
                </a:cubicBezTo>
                <a:cubicBezTo>
                  <a:pt x="465667" y="2117"/>
                  <a:pt x="486975" y="3115"/>
                  <a:pt x="508000" y="6350"/>
                </a:cubicBezTo>
                <a:cubicBezTo>
                  <a:pt x="514616" y="7368"/>
                  <a:pt x="520556" y="11077"/>
                  <a:pt x="527050" y="12700"/>
                </a:cubicBezTo>
                <a:cubicBezTo>
                  <a:pt x="537521" y="15318"/>
                  <a:pt x="548387" y="16210"/>
                  <a:pt x="558800" y="19050"/>
                </a:cubicBezTo>
                <a:cubicBezTo>
                  <a:pt x="571715" y="22572"/>
                  <a:pt x="596900" y="31750"/>
                  <a:pt x="596900" y="31750"/>
                </a:cubicBezTo>
                <a:cubicBezTo>
                  <a:pt x="601133" y="38100"/>
                  <a:pt x="603128" y="46755"/>
                  <a:pt x="609600" y="50800"/>
                </a:cubicBezTo>
                <a:cubicBezTo>
                  <a:pt x="620952" y="57895"/>
                  <a:pt x="634713" y="60253"/>
                  <a:pt x="647700" y="63500"/>
                </a:cubicBezTo>
                <a:cubicBezTo>
                  <a:pt x="679594" y="71473"/>
                  <a:pt x="664821" y="67090"/>
                  <a:pt x="692150" y="76200"/>
                </a:cubicBezTo>
                <a:cubicBezTo>
                  <a:pt x="707097" y="91147"/>
                  <a:pt x="729046" y="115586"/>
                  <a:pt x="749300" y="120650"/>
                </a:cubicBezTo>
                <a:cubicBezTo>
                  <a:pt x="757767" y="122767"/>
                  <a:pt x="766528" y="123936"/>
                  <a:pt x="774700" y="127000"/>
                </a:cubicBezTo>
                <a:cubicBezTo>
                  <a:pt x="783563" y="130324"/>
                  <a:pt x="791399" y="135971"/>
                  <a:pt x="800100" y="139700"/>
                </a:cubicBezTo>
                <a:cubicBezTo>
                  <a:pt x="806252" y="142337"/>
                  <a:pt x="812800" y="143933"/>
                  <a:pt x="819150" y="146050"/>
                </a:cubicBezTo>
                <a:cubicBezTo>
                  <a:pt x="821267" y="152400"/>
                  <a:pt x="820767" y="160367"/>
                  <a:pt x="825500" y="165100"/>
                </a:cubicBezTo>
                <a:cubicBezTo>
                  <a:pt x="836293" y="175893"/>
                  <a:pt x="852807" y="179707"/>
                  <a:pt x="863600" y="190500"/>
                </a:cubicBezTo>
                <a:cubicBezTo>
                  <a:pt x="869950" y="196850"/>
                  <a:pt x="875178" y="204569"/>
                  <a:pt x="882650" y="209550"/>
                </a:cubicBezTo>
                <a:cubicBezTo>
                  <a:pt x="888219" y="213263"/>
                  <a:pt x="895350" y="213783"/>
                  <a:pt x="901700" y="215900"/>
                </a:cubicBezTo>
                <a:cubicBezTo>
                  <a:pt x="908050" y="222250"/>
                  <a:pt x="915237" y="227861"/>
                  <a:pt x="920750" y="234950"/>
                </a:cubicBezTo>
                <a:cubicBezTo>
                  <a:pt x="930121" y="246998"/>
                  <a:pt x="931670" y="268223"/>
                  <a:pt x="946150" y="273050"/>
                </a:cubicBezTo>
                <a:cubicBezTo>
                  <a:pt x="963803" y="278934"/>
                  <a:pt x="969478" y="278970"/>
                  <a:pt x="984250" y="292100"/>
                </a:cubicBezTo>
                <a:cubicBezTo>
                  <a:pt x="1005888" y="311334"/>
                  <a:pt x="1016694" y="330547"/>
                  <a:pt x="1041400" y="342900"/>
                </a:cubicBezTo>
                <a:cubicBezTo>
                  <a:pt x="1047387" y="345893"/>
                  <a:pt x="1054100" y="347133"/>
                  <a:pt x="1060450" y="349250"/>
                </a:cubicBezTo>
                <a:cubicBezTo>
                  <a:pt x="1071627" y="382780"/>
                  <a:pt x="1061231" y="364587"/>
                  <a:pt x="1104900" y="393700"/>
                </a:cubicBezTo>
                <a:lnTo>
                  <a:pt x="1123950" y="406400"/>
                </a:lnTo>
                <a:cubicBezTo>
                  <a:pt x="1126067" y="412750"/>
                  <a:pt x="1125567" y="420717"/>
                  <a:pt x="1130300" y="425450"/>
                </a:cubicBezTo>
                <a:cubicBezTo>
                  <a:pt x="1135033" y="430183"/>
                  <a:pt x="1143499" y="428549"/>
                  <a:pt x="1149350" y="431800"/>
                </a:cubicBezTo>
                <a:cubicBezTo>
                  <a:pt x="1162693" y="439213"/>
                  <a:pt x="1176657" y="446407"/>
                  <a:pt x="1187450" y="457200"/>
                </a:cubicBezTo>
                <a:cubicBezTo>
                  <a:pt x="1199413" y="469163"/>
                  <a:pt x="1209637" y="481877"/>
                  <a:pt x="1225550" y="488950"/>
                </a:cubicBezTo>
                <a:cubicBezTo>
                  <a:pt x="1237783" y="494387"/>
                  <a:pt x="1252511" y="494224"/>
                  <a:pt x="1263650" y="501650"/>
                </a:cubicBezTo>
                <a:cubicBezTo>
                  <a:pt x="1276350" y="510117"/>
                  <a:pt x="1287270" y="522223"/>
                  <a:pt x="1301750" y="527050"/>
                </a:cubicBezTo>
                <a:lnTo>
                  <a:pt x="1339850" y="539750"/>
                </a:lnTo>
                <a:cubicBezTo>
                  <a:pt x="1346200" y="541867"/>
                  <a:pt x="1353331" y="542387"/>
                  <a:pt x="1358900" y="546100"/>
                </a:cubicBezTo>
                <a:cubicBezTo>
                  <a:pt x="1365250" y="550333"/>
                  <a:pt x="1370976" y="555700"/>
                  <a:pt x="1377950" y="558800"/>
                </a:cubicBezTo>
                <a:cubicBezTo>
                  <a:pt x="1390183" y="564237"/>
                  <a:pt x="1416050" y="571500"/>
                  <a:pt x="1416050" y="571500"/>
                </a:cubicBezTo>
                <a:cubicBezTo>
                  <a:pt x="1456267" y="569383"/>
                  <a:pt x="1496797" y="570591"/>
                  <a:pt x="1536700" y="565150"/>
                </a:cubicBezTo>
                <a:cubicBezTo>
                  <a:pt x="1549759" y="563369"/>
                  <a:pt x="1566196" y="539136"/>
                  <a:pt x="1574800" y="533400"/>
                </a:cubicBezTo>
                <a:cubicBezTo>
                  <a:pt x="1632078" y="495215"/>
                  <a:pt x="1552949" y="564309"/>
                  <a:pt x="1612900" y="514350"/>
                </a:cubicBezTo>
                <a:cubicBezTo>
                  <a:pt x="1661793" y="473606"/>
                  <a:pt x="1603702" y="514132"/>
                  <a:pt x="1651000" y="482600"/>
                </a:cubicBezTo>
                <a:cubicBezTo>
                  <a:pt x="1684867" y="431800"/>
                  <a:pt x="1640417" y="493183"/>
                  <a:pt x="1682750" y="450850"/>
                </a:cubicBezTo>
                <a:cubicBezTo>
                  <a:pt x="1688146" y="445454"/>
                  <a:pt x="1689587" y="436686"/>
                  <a:pt x="1695450" y="431800"/>
                </a:cubicBezTo>
                <a:cubicBezTo>
                  <a:pt x="1702722" y="425740"/>
                  <a:pt x="1713147" y="424602"/>
                  <a:pt x="1720850" y="419100"/>
                </a:cubicBezTo>
                <a:cubicBezTo>
                  <a:pt x="1728158" y="413880"/>
                  <a:pt x="1733550" y="406400"/>
                  <a:pt x="1739900" y="400050"/>
                </a:cubicBezTo>
                <a:cubicBezTo>
                  <a:pt x="1744133" y="387350"/>
                  <a:pt x="1750399" y="375155"/>
                  <a:pt x="1752600" y="361950"/>
                </a:cubicBezTo>
                <a:cubicBezTo>
                  <a:pt x="1754717" y="349250"/>
                  <a:pt x="1753192" y="335366"/>
                  <a:pt x="1758950" y="323850"/>
                </a:cubicBezTo>
                <a:cubicBezTo>
                  <a:pt x="1762363" y="317024"/>
                  <a:pt x="1771650" y="315383"/>
                  <a:pt x="1778000" y="311150"/>
                </a:cubicBezTo>
                <a:cubicBezTo>
                  <a:pt x="1780117" y="304800"/>
                  <a:pt x="1781357" y="298087"/>
                  <a:pt x="1784350" y="292100"/>
                </a:cubicBezTo>
                <a:cubicBezTo>
                  <a:pt x="1787763" y="285274"/>
                  <a:pt x="1793950" y="280024"/>
                  <a:pt x="1797050" y="273050"/>
                </a:cubicBezTo>
                <a:cubicBezTo>
                  <a:pt x="1817664" y="226667"/>
                  <a:pt x="1794151" y="240150"/>
                  <a:pt x="1828800" y="228600"/>
                </a:cubicBezTo>
                <a:cubicBezTo>
                  <a:pt x="1837267" y="222250"/>
                  <a:pt x="1845011" y="214801"/>
                  <a:pt x="1854200" y="209550"/>
                </a:cubicBezTo>
                <a:cubicBezTo>
                  <a:pt x="1860012" y="206229"/>
                  <a:pt x="1869359" y="208647"/>
                  <a:pt x="1873250" y="203200"/>
                </a:cubicBezTo>
                <a:cubicBezTo>
                  <a:pt x="1881031" y="192307"/>
                  <a:pt x="1878524" y="176239"/>
                  <a:pt x="1885950" y="165100"/>
                </a:cubicBezTo>
                <a:cubicBezTo>
                  <a:pt x="1890183" y="158750"/>
                  <a:pt x="1895237" y="152876"/>
                  <a:pt x="1898650" y="146050"/>
                </a:cubicBezTo>
                <a:cubicBezTo>
                  <a:pt x="1901643" y="140063"/>
                  <a:pt x="1900819" y="132227"/>
                  <a:pt x="1905000" y="127000"/>
                </a:cubicBezTo>
                <a:cubicBezTo>
                  <a:pt x="1909768" y="121041"/>
                  <a:pt x="1920637" y="121126"/>
                  <a:pt x="1924050" y="114300"/>
                </a:cubicBezTo>
                <a:cubicBezTo>
                  <a:pt x="1927836" y="106727"/>
                  <a:pt x="1924050" y="97367"/>
                  <a:pt x="1924050" y="88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p:cNvSpPr/>
          <p:nvPr/>
        </p:nvSpPr>
        <p:spPr>
          <a:xfrm>
            <a:off x="4486691" y="3936303"/>
            <a:ext cx="337259" cy="30421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a:stCxn id="84" idx="0"/>
          </p:cNvCxnSpPr>
          <p:nvPr/>
        </p:nvCxnSpPr>
        <p:spPr>
          <a:xfrm>
            <a:off x="4655321" y="3936303"/>
            <a:ext cx="72808" cy="3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4577001" y="4298883"/>
            <a:ext cx="157381" cy="156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Arrow Connector 89"/>
          <p:cNvCxnSpPr/>
          <p:nvPr/>
        </p:nvCxnSpPr>
        <p:spPr>
          <a:xfrm>
            <a:off x="4647635" y="4297894"/>
            <a:ext cx="67745" cy="4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62022" y="7116594"/>
            <a:ext cx="5562600" cy="241300"/>
          </a:xfrm>
          <a:custGeom>
            <a:avLst/>
            <a:gdLst>
              <a:gd name="connsiteX0" fmla="*/ 0 w 5562600"/>
              <a:gd name="connsiteY0" fmla="*/ 133350 h 241300"/>
              <a:gd name="connsiteX1" fmla="*/ 101600 w 5562600"/>
              <a:gd name="connsiteY1" fmla="*/ 133350 h 241300"/>
              <a:gd name="connsiteX2" fmla="*/ 139700 w 5562600"/>
              <a:gd name="connsiteY2" fmla="*/ 120650 h 241300"/>
              <a:gd name="connsiteX3" fmla="*/ 158750 w 5562600"/>
              <a:gd name="connsiteY3" fmla="*/ 114300 h 241300"/>
              <a:gd name="connsiteX4" fmla="*/ 177800 w 5562600"/>
              <a:gd name="connsiteY4" fmla="*/ 107950 h 241300"/>
              <a:gd name="connsiteX5" fmla="*/ 215900 w 5562600"/>
              <a:gd name="connsiteY5" fmla="*/ 101600 h 241300"/>
              <a:gd name="connsiteX6" fmla="*/ 260350 w 5562600"/>
              <a:gd name="connsiteY6" fmla="*/ 88900 h 241300"/>
              <a:gd name="connsiteX7" fmla="*/ 311150 w 5562600"/>
              <a:gd name="connsiteY7" fmla="*/ 76200 h 241300"/>
              <a:gd name="connsiteX8" fmla="*/ 336550 w 5562600"/>
              <a:gd name="connsiteY8" fmla="*/ 69850 h 241300"/>
              <a:gd name="connsiteX9" fmla="*/ 381000 w 5562600"/>
              <a:gd name="connsiteY9" fmla="*/ 57150 h 241300"/>
              <a:gd name="connsiteX10" fmla="*/ 476250 w 5562600"/>
              <a:gd name="connsiteY10" fmla="*/ 63500 h 241300"/>
              <a:gd name="connsiteX11" fmla="*/ 514350 w 5562600"/>
              <a:gd name="connsiteY11" fmla="*/ 76200 h 241300"/>
              <a:gd name="connsiteX12" fmla="*/ 533400 w 5562600"/>
              <a:gd name="connsiteY12" fmla="*/ 82550 h 241300"/>
              <a:gd name="connsiteX13" fmla="*/ 552450 w 5562600"/>
              <a:gd name="connsiteY13" fmla="*/ 88900 h 241300"/>
              <a:gd name="connsiteX14" fmla="*/ 603250 w 5562600"/>
              <a:gd name="connsiteY14" fmla="*/ 120650 h 241300"/>
              <a:gd name="connsiteX15" fmla="*/ 622300 w 5562600"/>
              <a:gd name="connsiteY15" fmla="*/ 127000 h 241300"/>
              <a:gd name="connsiteX16" fmla="*/ 641350 w 5562600"/>
              <a:gd name="connsiteY16" fmla="*/ 133350 h 241300"/>
              <a:gd name="connsiteX17" fmla="*/ 698500 w 5562600"/>
              <a:gd name="connsiteY17" fmla="*/ 177800 h 241300"/>
              <a:gd name="connsiteX18" fmla="*/ 736600 w 5562600"/>
              <a:gd name="connsiteY18" fmla="*/ 190500 h 241300"/>
              <a:gd name="connsiteX19" fmla="*/ 793750 w 5562600"/>
              <a:gd name="connsiteY19" fmla="*/ 203200 h 241300"/>
              <a:gd name="connsiteX20" fmla="*/ 831850 w 5562600"/>
              <a:gd name="connsiteY20" fmla="*/ 215900 h 241300"/>
              <a:gd name="connsiteX21" fmla="*/ 850900 w 5562600"/>
              <a:gd name="connsiteY21" fmla="*/ 222250 h 241300"/>
              <a:gd name="connsiteX22" fmla="*/ 882650 w 5562600"/>
              <a:gd name="connsiteY22" fmla="*/ 228600 h 241300"/>
              <a:gd name="connsiteX23" fmla="*/ 901700 w 5562600"/>
              <a:gd name="connsiteY23" fmla="*/ 234950 h 241300"/>
              <a:gd name="connsiteX24" fmla="*/ 933450 w 5562600"/>
              <a:gd name="connsiteY24" fmla="*/ 241300 h 241300"/>
              <a:gd name="connsiteX25" fmla="*/ 1085850 w 5562600"/>
              <a:gd name="connsiteY25" fmla="*/ 228600 h 241300"/>
              <a:gd name="connsiteX26" fmla="*/ 1104900 w 5562600"/>
              <a:gd name="connsiteY26" fmla="*/ 222250 h 241300"/>
              <a:gd name="connsiteX27" fmla="*/ 1130300 w 5562600"/>
              <a:gd name="connsiteY27" fmla="*/ 215900 h 241300"/>
              <a:gd name="connsiteX28" fmla="*/ 1149350 w 5562600"/>
              <a:gd name="connsiteY28" fmla="*/ 203200 h 241300"/>
              <a:gd name="connsiteX29" fmla="*/ 1219200 w 5562600"/>
              <a:gd name="connsiteY29" fmla="*/ 184150 h 241300"/>
              <a:gd name="connsiteX30" fmla="*/ 1238250 w 5562600"/>
              <a:gd name="connsiteY30" fmla="*/ 177800 h 241300"/>
              <a:gd name="connsiteX31" fmla="*/ 1282700 w 5562600"/>
              <a:gd name="connsiteY31" fmla="*/ 165100 h 241300"/>
              <a:gd name="connsiteX32" fmla="*/ 1301750 w 5562600"/>
              <a:gd name="connsiteY32" fmla="*/ 152400 h 241300"/>
              <a:gd name="connsiteX33" fmla="*/ 1339850 w 5562600"/>
              <a:gd name="connsiteY33" fmla="*/ 139700 h 241300"/>
              <a:gd name="connsiteX34" fmla="*/ 1358900 w 5562600"/>
              <a:gd name="connsiteY34" fmla="*/ 133350 h 241300"/>
              <a:gd name="connsiteX35" fmla="*/ 1409700 w 5562600"/>
              <a:gd name="connsiteY35" fmla="*/ 114300 h 241300"/>
              <a:gd name="connsiteX36" fmla="*/ 1428750 w 5562600"/>
              <a:gd name="connsiteY36" fmla="*/ 101600 h 241300"/>
              <a:gd name="connsiteX37" fmla="*/ 1473200 w 5562600"/>
              <a:gd name="connsiteY37" fmla="*/ 88900 h 241300"/>
              <a:gd name="connsiteX38" fmla="*/ 1517650 w 5562600"/>
              <a:gd name="connsiteY38" fmla="*/ 76200 h 241300"/>
              <a:gd name="connsiteX39" fmla="*/ 1593850 w 5562600"/>
              <a:gd name="connsiteY39" fmla="*/ 69850 h 241300"/>
              <a:gd name="connsiteX40" fmla="*/ 1682750 w 5562600"/>
              <a:gd name="connsiteY40" fmla="*/ 69850 h 241300"/>
              <a:gd name="connsiteX41" fmla="*/ 1720850 w 5562600"/>
              <a:gd name="connsiteY41" fmla="*/ 82550 h 241300"/>
              <a:gd name="connsiteX42" fmla="*/ 1841500 w 5562600"/>
              <a:gd name="connsiteY42" fmla="*/ 101600 h 241300"/>
              <a:gd name="connsiteX43" fmla="*/ 1879600 w 5562600"/>
              <a:gd name="connsiteY43" fmla="*/ 120650 h 241300"/>
              <a:gd name="connsiteX44" fmla="*/ 1905000 w 5562600"/>
              <a:gd name="connsiteY44" fmla="*/ 133350 h 241300"/>
              <a:gd name="connsiteX45" fmla="*/ 1943100 w 5562600"/>
              <a:gd name="connsiteY45" fmla="*/ 146050 h 241300"/>
              <a:gd name="connsiteX46" fmla="*/ 1981200 w 5562600"/>
              <a:gd name="connsiteY46" fmla="*/ 171450 h 241300"/>
              <a:gd name="connsiteX47" fmla="*/ 2032000 w 5562600"/>
              <a:gd name="connsiteY47" fmla="*/ 184150 h 241300"/>
              <a:gd name="connsiteX48" fmla="*/ 2057400 w 5562600"/>
              <a:gd name="connsiteY48" fmla="*/ 190500 h 241300"/>
              <a:gd name="connsiteX49" fmla="*/ 2139950 w 5562600"/>
              <a:gd name="connsiteY49" fmla="*/ 196850 h 241300"/>
              <a:gd name="connsiteX50" fmla="*/ 2184400 w 5562600"/>
              <a:gd name="connsiteY50" fmla="*/ 215900 h 241300"/>
              <a:gd name="connsiteX51" fmla="*/ 2222500 w 5562600"/>
              <a:gd name="connsiteY51" fmla="*/ 228600 h 241300"/>
              <a:gd name="connsiteX52" fmla="*/ 2387600 w 5562600"/>
              <a:gd name="connsiteY52" fmla="*/ 222250 h 241300"/>
              <a:gd name="connsiteX53" fmla="*/ 2406650 w 5562600"/>
              <a:gd name="connsiteY53" fmla="*/ 209550 h 241300"/>
              <a:gd name="connsiteX54" fmla="*/ 2444750 w 5562600"/>
              <a:gd name="connsiteY54" fmla="*/ 196850 h 241300"/>
              <a:gd name="connsiteX55" fmla="*/ 2508250 w 5562600"/>
              <a:gd name="connsiteY55" fmla="*/ 184150 h 241300"/>
              <a:gd name="connsiteX56" fmla="*/ 2552700 w 5562600"/>
              <a:gd name="connsiteY56" fmla="*/ 158750 h 241300"/>
              <a:gd name="connsiteX57" fmla="*/ 2590800 w 5562600"/>
              <a:gd name="connsiteY57" fmla="*/ 146050 h 241300"/>
              <a:gd name="connsiteX58" fmla="*/ 2628900 w 5562600"/>
              <a:gd name="connsiteY58" fmla="*/ 127000 h 241300"/>
              <a:gd name="connsiteX59" fmla="*/ 2673350 w 5562600"/>
              <a:gd name="connsiteY59" fmla="*/ 114300 h 241300"/>
              <a:gd name="connsiteX60" fmla="*/ 2698750 w 5562600"/>
              <a:gd name="connsiteY60" fmla="*/ 101600 h 241300"/>
              <a:gd name="connsiteX61" fmla="*/ 2755900 w 5562600"/>
              <a:gd name="connsiteY61" fmla="*/ 82550 h 241300"/>
              <a:gd name="connsiteX62" fmla="*/ 2774950 w 5562600"/>
              <a:gd name="connsiteY62" fmla="*/ 76200 h 241300"/>
              <a:gd name="connsiteX63" fmla="*/ 2914650 w 5562600"/>
              <a:gd name="connsiteY63" fmla="*/ 82550 h 241300"/>
              <a:gd name="connsiteX64" fmla="*/ 2952750 w 5562600"/>
              <a:gd name="connsiteY64" fmla="*/ 107950 h 241300"/>
              <a:gd name="connsiteX65" fmla="*/ 2971800 w 5562600"/>
              <a:gd name="connsiteY65" fmla="*/ 114300 h 241300"/>
              <a:gd name="connsiteX66" fmla="*/ 3028950 w 5562600"/>
              <a:gd name="connsiteY66" fmla="*/ 127000 h 241300"/>
              <a:gd name="connsiteX67" fmla="*/ 3067050 w 5562600"/>
              <a:gd name="connsiteY67" fmla="*/ 152400 h 241300"/>
              <a:gd name="connsiteX68" fmla="*/ 3086100 w 5562600"/>
              <a:gd name="connsiteY68" fmla="*/ 165100 h 241300"/>
              <a:gd name="connsiteX69" fmla="*/ 3130550 w 5562600"/>
              <a:gd name="connsiteY69" fmla="*/ 177800 h 241300"/>
              <a:gd name="connsiteX70" fmla="*/ 3168650 w 5562600"/>
              <a:gd name="connsiteY70" fmla="*/ 184150 h 241300"/>
              <a:gd name="connsiteX71" fmla="*/ 3206750 w 5562600"/>
              <a:gd name="connsiteY71" fmla="*/ 196850 h 241300"/>
              <a:gd name="connsiteX72" fmla="*/ 3244850 w 5562600"/>
              <a:gd name="connsiteY72" fmla="*/ 215900 h 241300"/>
              <a:gd name="connsiteX73" fmla="*/ 3340100 w 5562600"/>
              <a:gd name="connsiteY73" fmla="*/ 209550 h 241300"/>
              <a:gd name="connsiteX74" fmla="*/ 3365500 w 5562600"/>
              <a:gd name="connsiteY74" fmla="*/ 177800 h 241300"/>
              <a:gd name="connsiteX75" fmla="*/ 3384550 w 5562600"/>
              <a:gd name="connsiteY75" fmla="*/ 171450 h 241300"/>
              <a:gd name="connsiteX76" fmla="*/ 3422650 w 5562600"/>
              <a:gd name="connsiteY76" fmla="*/ 146050 h 241300"/>
              <a:gd name="connsiteX77" fmla="*/ 3441700 w 5562600"/>
              <a:gd name="connsiteY77" fmla="*/ 133350 h 241300"/>
              <a:gd name="connsiteX78" fmla="*/ 3479800 w 5562600"/>
              <a:gd name="connsiteY78" fmla="*/ 114300 h 241300"/>
              <a:gd name="connsiteX79" fmla="*/ 3511550 w 5562600"/>
              <a:gd name="connsiteY79" fmla="*/ 88900 h 241300"/>
              <a:gd name="connsiteX80" fmla="*/ 3530600 w 5562600"/>
              <a:gd name="connsiteY80" fmla="*/ 76200 h 241300"/>
              <a:gd name="connsiteX81" fmla="*/ 3568700 w 5562600"/>
              <a:gd name="connsiteY81" fmla="*/ 63500 h 241300"/>
              <a:gd name="connsiteX82" fmla="*/ 3695700 w 5562600"/>
              <a:gd name="connsiteY82" fmla="*/ 69850 h 241300"/>
              <a:gd name="connsiteX83" fmla="*/ 3714750 w 5562600"/>
              <a:gd name="connsiteY83" fmla="*/ 82550 h 241300"/>
              <a:gd name="connsiteX84" fmla="*/ 3752850 w 5562600"/>
              <a:gd name="connsiteY84" fmla="*/ 95250 h 241300"/>
              <a:gd name="connsiteX85" fmla="*/ 3790950 w 5562600"/>
              <a:gd name="connsiteY85" fmla="*/ 114300 h 241300"/>
              <a:gd name="connsiteX86" fmla="*/ 3810000 w 5562600"/>
              <a:gd name="connsiteY86" fmla="*/ 133350 h 241300"/>
              <a:gd name="connsiteX87" fmla="*/ 3835400 w 5562600"/>
              <a:gd name="connsiteY87" fmla="*/ 171450 h 241300"/>
              <a:gd name="connsiteX88" fmla="*/ 3848100 w 5562600"/>
              <a:gd name="connsiteY88" fmla="*/ 190500 h 241300"/>
              <a:gd name="connsiteX89" fmla="*/ 3867150 w 5562600"/>
              <a:gd name="connsiteY89" fmla="*/ 209550 h 241300"/>
              <a:gd name="connsiteX90" fmla="*/ 3905250 w 5562600"/>
              <a:gd name="connsiteY90" fmla="*/ 228600 h 241300"/>
              <a:gd name="connsiteX91" fmla="*/ 3956050 w 5562600"/>
              <a:gd name="connsiteY91" fmla="*/ 222250 h 241300"/>
              <a:gd name="connsiteX92" fmla="*/ 3968750 w 5562600"/>
              <a:gd name="connsiteY92" fmla="*/ 203200 h 241300"/>
              <a:gd name="connsiteX93" fmla="*/ 3987800 w 5562600"/>
              <a:gd name="connsiteY93" fmla="*/ 190500 h 241300"/>
              <a:gd name="connsiteX94" fmla="*/ 4006850 w 5562600"/>
              <a:gd name="connsiteY94" fmla="*/ 171450 h 241300"/>
              <a:gd name="connsiteX95" fmla="*/ 4019550 w 5562600"/>
              <a:gd name="connsiteY95" fmla="*/ 133350 h 241300"/>
              <a:gd name="connsiteX96" fmla="*/ 4025900 w 5562600"/>
              <a:gd name="connsiteY96" fmla="*/ 114300 h 241300"/>
              <a:gd name="connsiteX97" fmla="*/ 4044950 w 5562600"/>
              <a:gd name="connsiteY97" fmla="*/ 101600 h 241300"/>
              <a:gd name="connsiteX98" fmla="*/ 4064000 w 5562600"/>
              <a:gd name="connsiteY98" fmla="*/ 63500 h 241300"/>
              <a:gd name="connsiteX99" fmla="*/ 4083050 w 5562600"/>
              <a:gd name="connsiteY99" fmla="*/ 57150 h 241300"/>
              <a:gd name="connsiteX100" fmla="*/ 4165600 w 5562600"/>
              <a:gd name="connsiteY100" fmla="*/ 50800 h 241300"/>
              <a:gd name="connsiteX101" fmla="*/ 4222750 w 5562600"/>
              <a:gd name="connsiteY101" fmla="*/ 57150 h 241300"/>
              <a:gd name="connsiteX102" fmla="*/ 4241800 w 5562600"/>
              <a:gd name="connsiteY102" fmla="*/ 69850 h 241300"/>
              <a:gd name="connsiteX103" fmla="*/ 4311650 w 5562600"/>
              <a:gd name="connsiteY103" fmla="*/ 82550 h 241300"/>
              <a:gd name="connsiteX104" fmla="*/ 4324350 w 5562600"/>
              <a:gd name="connsiteY104" fmla="*/ 101600 h 241300"/>
              <a:gd name="connsiteX105" fmla="*/ 4343400 w 5562600"/>
              <a:gd name="connsiteY105" fmla="*/ 107950 h 241300"/>
              <a:gd name="connsiteX106" fmla="*/ 4368800 w 5562600"/>
              <a:gd name="connsiteY106" fmla="*/ 146050 h 241300"/>
              <a:gd name="connsiteX107" fmla="*/ 4381500 w 5562600"/>
              <a:gd name="connsiteY107" fmla="*/ 165100 h 241300"/>
              <a:gd name="connsiteX108" fmla="*/ 4394200 w 5562600"/>
              <a:gd name="connsiteY108" fmla="*/ 184150 h 241300"/>
              <a:gd name="connsiteX109" fmla="*/ 4406900 w 5562600"/>
              <a:gd name="connsiteY109" fmla="*/ 203200 h 241300"/>
              <a:gd name="connsiteX110" fmla="*/ 4413250 w 5562600"/>
              <a:gd name="connsiteY110" fmla="*/ 222250 h 241300"/>
              <a:gd name="connsiteX111" fmla="*/ 4451350 w 5562600"/>
              <a:gd name="connsiteY111" fmla="*/ 234950 h 241300"/>
              <a:gd name="connsiteX112" fmla="*/ 4495800 w 5562600"/>
              <a:gd name="connsiteY112" fmla="*/ 228600 h 241300"/>
              <a:gd name="connsiteX113" fmla="*/ 4521200 w 5562600"/>
              <a:gd name="connsiteY113" fmla="*/ 196850 h 241300"/>
              <a:gd name="connsiteX114" fmla="*/ 4540250 w 5562600"/>
              <a:gd name="connsiteY114" fmla="*/ 184150 h 241300"/>
              <a:gd name="connsiteX115" fmla="*/ 4552950 w 5562600"/>
              <a:gd name="connsiteY115" fmla="*/ 146050 h 241300"/>
              <a:gd name="connsiteX116" fmla="*/ 4559300 w 5562600"/>
              <a:gd name="connsiteY116" fmla="*/ 127000 h 241300"/>
              <a:gd name="connsiteX117" fmla="*/ 4597400 w 5562600"/>
              <a:gd name="connsiteY117" fmla="*/ 88900 h 241300"/>
              <a:gd name="connsiteX118" fmla="*/ 4603750 w 5562600"/>
              <a:gd name="connsiteY118" fmla="*/ 69850 h 241300"/>
              <a:gd name="connsiteX119" fmla="*/ 4635500 w 5562600"/>
              <a:gd name="connsiteY119" fmla="*/ 38100 h 241300"/>
              <a:gd name="connsiteX120" fmla="*/ 4679950 w 5562600"/>
              <a:gd name="connsiteY120" fmla="*/ 31750 h 241300"/>
              <a:gd name="connsiteX121" fmla="*/ 4699000 w 5562600"/>
              <a:gd name="connsiteY121" fmla="*/ 25400 h 241300"/>
              <a:gd name="connsiteX122" fmla="*/ 4711700 w 5562600"/>
              <a:gd name="connsiteY122" fmla="*/ 6350 h 241300"/>
              <a:gd name="connsiteX123" fmla="*/ 4743450 w 5562600"/>
              <a:gd name="connsiteY123" fmla="*/ 0 h 241300"/>
              <a:gd name="connsiteX124" fmla="*/ 4813300 w 5562600"/>
              <a:gd name="connsiteY124" fmla="*/ 6350 h 241300"/>
              <a:gd name="connsiteX125" fmla="*/ 4819650 w 5562600"/>
              <a:gd name="connsiteY125" fmla="*/ 38100 h 241300"/>
              <a:gd name="connsiteX126" fmla="*/ 4781550 w 5562600"/>
              <a:gd name="connsiteY126" fmla="*/ 44450 h 241300"/>
              <a:gd name="connsiteX127" fmla="*/ 4762500 w 5562600"/>
              <a:gd name="connsiteY127" fmla="*/ 57150 h 241300"/>
              <a:gd name="connsiteX128" fmla="*/ 4743450 w 5562600"/>
              <a:gd name="connsiteY128" fmla="*/ 63500 h 241300"/>
              <a:gd name="connsiteX129" fmla="*/ 4730750 w 5562600"/>
              <a:gd name="connsiteY129" fmla="*/ 101600 h 241300"/>
              <a:gd name="connsiteX130" fmla="*/ 4737100 w 5562600"/>
              <a:gd name="connsiteY130" fmla="*/ 146050 h 241300"/>
              <a:gd name="connsiteX131" fmla="*/ 4756150 w 5562600"/>
              <a:gd name="connsiteY131" fmla="*/ 152400 h 241300"/>
              <a:gd name="connsiteX132" fmla="*/ 4781550 w 5562600"/>
              <a:gd name="connsiteY132" fmla="*/ 158750 h 241300"/>
              <a:gd name="connsiteX133" fmla="*/ 4813300 w 5562600"/>
              <a:gd name="connsiteY133" fmla="*/ 152400 h 241300"/>
              <a:gd name="connsiteX134" fmla="*/ 4953000 w 5562600"/>
              <a:gd name="connsiteY134" fmla="*/ 139700 h 241300"/>
              <a:gd name="connsiteX135" fmla="*/ 4991100 w 5562600"/>
              <a:gd name="connsiteY135" fmla="*/ 114300 h 241300"/>
              <a:gd name="connsiteX136" fmla="*/ 5029200 w 5562600"/>
              <a:gd name="connsiteY136" fmla="*/ 101600 h 241300"/>
              <a:gd name="connsiteX137" fmla="*/ 5105400 w 5562600"/>
              <a:gd name="connsiteY137" fmla="*/ 63500 h 241300"/>
              <a:gd name="connsiteX138" fmla="*/ 5181600 w 5562600"/>
              <a:gd name="connsiteY138" fmla="*/ 57150 h 241300"/>
              <a:gd name="connsiteX139" fmla="*/ 5321300 w 5562600"/>
              <a:gd name="connsiteY139" fmla="*/ 38100 h 241300"/>
              <a:gd name="connsiteX140" fmla="*/ 5441950 w 5562600"/>
              <a:gd name="connsiteY140" fmla="*/ 38100 h 241300"/>
              <a:gd name="connsiteX141" fmla="*/ 5562600 w 5562600"/>
              <a:gd name="connsiteY141" fmla="*/ 4445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562600" h="241300">
                <a:moveTo>
                  <a:pt x="0" y="133350"/>
                </a:moveTo>
                <a:cubicBezTo>
                  <a:pt x="46219" y="142594"/>
                  <a:pt x="39319" y="144341"/>
                  <a:pt x="101600" y="133350"/>
                </a:cubicBezTo>
                <a:cubicBezTo>
                  <a:pt x="114783" y="131024"/>
                  <a:pt x="127000" y="124883"/>
                  <a:pt x="139700" y="120650"/>
                </a:cubicBezTo>
                <a:lnTo>
                  <a:pt x="158750" y="114300"/>
                </a:lnTo>
                <a:cubicBezTo>
                  <a:pt x="165100" y="112183"/>
                  <a:pt x="171198" y="109050"/>
                  <a:pt x="177800" y="107950"/>
                </a:cubicBezTo>
                <a:cubicBezTo>
                  <a:pt x="190500" y="105833"/>
                  <a:pt x="203275" y="104125"/>
                  <a:pt x="215900" y="101600"/>
                </a:cubicBezTo>
                <a:cubicBezTo>
                  <a:pt x="255561" y="93668"/>
                  <a:pt x="227063" y="97978"/>
                  <a:pt x="260350" y="88900"/>
                </a:cubicBezTo>
                <a:cubicBezTo>
                  <a:pt x="277189" y="84307"/>
                  <a:pt x="294217" y="80433"/>
                  <a:pt x="311150" y="76200"/>
                </a:cubicBezTo>
                <a:cubicBezTo>
                  <a:pt x="319617" y="74083"/>
                  <a:pt x="328271" y="72610"/>
                  <a:pt x="336550" y="69850"/>
                </a:cubicBezTo>
                <a:cubicBezTo>
                  <a:pt x="363879" y="60740"/>
                  <a:pt x="349106" y="65123"/>
                  <a:pt x="381000" y="57150"/>
                </a:cubicBezTo>
                <a:cubicBezTo>
                  <a:pt x="412750" y="59267"/>
                  <a:pt x="444749" y="59000"/>
                  <a:pt x="476250" y="63500"/>
                </a:cubicBezTo>
                <a:cubicBezTo>
                  <a:pt x="489502" y="65393"/>
                  <a:pt x="501650" y="71967"/>
                  <a:pt x="514350" y="76200"/>
                </a:cubicBezTo>
                <a:lnTo>
                  <a:pt x="533400" y="82550"/>
                </a:lnTo>
                <a:lnTo>
                  <a:pt x="552450" y="88900"/>
                </a:lnTo>
                <a:cubicBezTo>
                  <a:pt x="572576" y="119089"/>
                  <a:pt x="557910" y="105537"/>
                  <a:pt x="603250" y="120650"/>
                </a:cubicBezTo>
                <a:lnTo>
                  <a:pt x="622300" y="127000"/>
                </a:lnTo>
                <a:lnTo>
                  <a:pt x="641350" y="133350"/>
                </a:lnTo>
                <a:cubicBezTo>
                  <a:pt x="657787" y="149787"/>
                  <a:pt x="675714" y="170205"/>
                  <a:pt x="698500" y="177800"/>
                </a:cubicBezTo>
                <a:cubicBezTo>
                  <a:pt x="711200" y="182033"/>
                  <a:pt x="723473" y="187875"/>
                  <a:pt x="736600" y="190500"/>
                </a:cubicBezTo>
                <a:cubicBezTo>
                  <a:pt x="754727" y="194125"/>
                  <a:pt x="775815" y="197819"/>
                  <a:pt x="793750" y="203200"/>
                </a:cubicBezTo>
                <a:cubicBezTo>
                  <a:pt x="806572" y="207047"/>
                  <a:pt x="819150" y="211667"/>
                  <a:pt x="831850" y="215900"/>
                </a:cubicBezTo>
                <a:cubicBezTo>
                  <a:pt x="838200" y="218017"/>
                  <a:pt x="844336" y="220937"/>
                  <a:pt x="850900" y="222250"/>
                </a:cubicBezTo>
                <a:cubicBezTo>
                  <a:pt x="861483" y="224367"/>
                  <a:pt x="872179" y="225982"/>
                  <a:pt x="882650" y="228600"/>
                </a:cubicBezTo>
                <a:cubicBezTo>
                  <a:pt x="889144" y="230223"/>
                  <a:pt x="895206" y="233327"/>
                  <a:pt x="901700" y="234950"/>
                </a:cubicBezTo>
                <a:cubicBezTo>
                  <a:pt x="912171" y="237568"/>
                  <a:pt x="922867" y="239183"/>
                  <a:pt x="933450" y="241300"/>
                </a:cubicBezTo>
                <a:cubicBezTo>
                  <a:pt x="978228" y="238666"/>
                  <a:pt x="1038152" y="238140"/>
                  <a:pt x="1085850" y="228600"/>
                </a:cubicBezTo>
                <a:cubicBezTo>
                  <a:pt x="1092414" y="227287"/>
                  <a:pt x="1098464" y="224089"/>
                  <a:pt x="1104900" y="222250"/>
                </a:cubicBezTo>
                <a:cubicBezTo>
                  <a:pt x="1113291" y="219852"/>
                  <a:pt x="1121833" y="218017"/>
                  <a:pt x="1130300" y="215900"/>
                </a:cubicBezTo>
                <a:cubicBezTo>
                  <a:pt x="1136650" y="211667"/>
                  <a:pt x="1142376" y="206300"/>
                  <a:pt x="1149350" y="203200"/>
                </a:cubicBezTo>
                <a:cubicBezTo>
                  <a:pt x="1184380" y="187631"/>
                  <a:pt x="1185053" y="192687"/>
                  <a:pt x="1219200" y="184150"/>
                </a:cubicBezTo>
                <a:cubicBezTo>
                  <a:pt x="1225694" y="182527"/>
                  <a:pt x="1231814" y="179639"/>
                  <a:pt x="1238250" y="177800"/>
                </a:cubicBezTo>
                <a:cubicBezTo>
                  <a:pt x="1247745" y="175087"/>
                  <a:pt x="1272550" y="170175"/>
                  <a:pt x="1282700" y="165100"/>
                </a:cubicBezTo>
                <a:cubicBezTo>
                  <a:pt x="1289526" y="161687"/>
                  <a:pt x="1294776" y="155500"/>
                  <a:pt x="1301750" y="152400"/>
                </a:cubicBezTo>
                <a:cubicBezTo>
                  <a:pt x="1313983" y="146963"/>
                  <a:pt x="1327150" y="143933"/>
                  <a:pt x="1339850" y="139700"/>
                </a:cubicBezTo>
                <a:cubicBezTo>
                  <a:pt x="1346200" y="137583"/>
                  <a:pt x="1353331" y="137063"/>
                  <a:pt x="1358900" y="133350"/>
                </a:cubicBezTo>
                <a:cubicBezTo>
                  <a:pt x="1386930" y="114663"/>
                  <a:pt x="1370466" y="122147"/>
                  <a:pt x="1409700" y="114300"/>
                </a:cubicBezTo>
                <a:cubicBezTo>
                  <a:pt x="1416050" y="110067"/>
                  <a:pt x="1421924" y="105013"/>
                  <a:pt x="1428750" y="101600"/>
                </a:cubicBezTo>
                <a:cubicBezTo>
                  <a:pt x="1438900" y="96525"/>
                  <a:pt x="1463705" y="91613"/>
                  <a:pt x="1473200" y="88900"/>
                </a:cubicBezTo>
                <a:cubicBezTo>
                  <a:pt x="1489602" y="84214"/>
                  <a:pt x="1500005" y="78406"/>
                  <a:pt x="1517650" y="76200"/>
                </a:cubicBezTo>
                <a:cubicBezTo>
                  <a:pt x="1542941" y="73039"/>
                  <a:pt x="1568450" y="71967"/>
                  <a:pt x="1593850" y="69850"/>
                </a:cubicBezTo>
                <a:cubicBezTo>
                  <a:pt x="1631403" y="57332"/>
                  <a:pt x="1619076" y="58613"/>
                  <a:pt x="1682750" y="69850"/>
                </a:cubicBezTo>
                <a:cubicBezTo>
                  <a:pt x="1695933" y="72176"/>
                  <a:pt x="1707645" y="80349"/>
                  <a:pt x="1720850" y="82550"/>
                </a:cubicBezTo>
                <a:cubicBezTo>
                  <a:pt x="1811813" y="97711"/>
                  <a:pt x="1771558" y="91608"/>
                  <a:pt x="1841500" y="101600"/>
                </a:cubicBezTo>
                <a:cubicBezTo>
                  <a:pt x="1878109" y="126006"/>
                  <a:pt x="1842794" y="104876"/>
                  <a:pt x="1879600" y="120650"/>
                </a:cubicBezTo>
                <a:cubicBezTo>
                  <a:pt x="1888301" y="124379"/>
                  <a:pt x="1896211" y="129834"/>
                  <a:pt x="1905000" y="133350"/>
                </a:cubicBezTo>
                <a:cubicBezTo>
                  <a:pt x="1917429" y="138322"/>
                  <a:pt x="1931961" y="138624"/>
                  <a:pt x="1943100" y="146050"/>
                </a:cubicBezTo>
                <a:cubicBezTo>
                  <a:pt x="1955800" y="154517"/>
                  <a:pt x="1966392" y="167748"/>
                  <a:pt x="1981200" y="171450"/>
                </a:cubicBezTo>
                <a:lnTo>
                  <a:pt x="2032000" y="184150"/>
                </a:lnTo>
                <a:cubicBezTo>
                  <a:pt x="2040467" y="186267"/>
                  <a:pt x="2048698" y="189831"/>
                  <a:pt x="2057400" y="190500"/>
                </a:cubicBezTo>
                <a:lnTo>
                  <a:pt x="2139950" y="196850"/>
                </a:lnTo>
                <a:cubicBezTo>
                  <a:pt x="2207141" y="213648"/>
                  <a:pt x="2128018" y="190841"/>
                  <a:pt x="2184400" y="215900"/>
                </a:cubicBezTo>
                <a:cubicBezTo>
                  <a:pt x="2196633" y="221337"/>
                  <a:pt x="2222500" y="228600"/>
                  <a:pt x="2222500" y="228600"/>
                </a:cubicBezTo>
                <a:cubicBezTo>
                  <a:pt x="2277533" y="226483"/>
                  <a:pt x="2332818" y="227917"/>
                  <a:pt x="2387600" y="222250"/>
                </a:cubicBezTo>
                <a:cubicBezTo>
                  <a:pt x="2395191" y="221465"/>
                  <a:pt x="2399676" y="212650"/>
                  <a:pt x="2406650" y="209550"/>
                </a:cubicBezTo>
                <a:cubicBezTo>
                  <a:pt x="2418883" y="204113"/>
                  <a:pt x="2431545" y="199051"/>
                  <a:pt x="2444750" y="196850"/>
                </a:cubicBezTo>
                <a:cubicBezTo>
                  <a:pt x="2457919" y="194655"/>
                  <a:pt x="2493094" y="189834"/>
                  <a:pt x="2508250" y="184150"/>
                </a:cubicBezTo>
                <a:cubicBezTo>
                  <a:pt x="2589342" y="153740"/>
                  <a:pt x="2486377" y="188227"/>
                  <a:pt x="2552700" y="158750"/>
                </a:cubicBezTo>
                <a:cubicBezTo>
                  <a:pt x="2564933" y="153313"/>
                  <a:pt x="2578100" y="150283"/>
                  <a:pt x="2590800" y="146050"/>
                </a:cubicBezTo>
                <a:cubicBezTo>
                  <a:pt x="2638683" y="130089"/>
                  <a:pt x="2579661" y="151619"/>
                  <a:pt x="2628900" y="127000"/>
                </a:cubicBezTo>
                <a:cubicBezTo>
                  <a:pt x="2644252" y="119324"/>
                  <a:pt x="2657074" y="120404"/>
                  <a:pt x="2673350" y="114300"/>
                </a:cubicBezTo>
                <a:cubicBezTo>
                  <a:pt x="2682213" y="110976"/>
                  <a:pt x="2689961" y="105116"/>
                  <a:pt x="2698750" y="101600"/>
                </a:cubicBezTo>
                <a:lnTo>
                  <a:pt x="2755900" y="82550"/>
                </a:lnTo>
                <a:lnTo>
                  <a:pt x="2774950" y="76200"/>
                </a:lnTo>
                <a:cubicBezTo>
                  <a:pt x="2821517" y="78317"/>
                  <a:pt x="2868184" y="78833"/>
                  <a:pt x="2914650" y="82550"/>
                </a:cubicBezTo>
                <a:cubicBezTo>
                  <a:pt x="2940386" y="84609"/>
                  <a:pt x="2931426" y="93734"/>
                  <a:pt x="2952750" y="107950"/>
                </a:cubicBezTo>
                <a:cubicBezTo>
                  <a:pt x="2958319" y="111663"/>
                  <a:pt x="2965266" y="112848"/>
                  <a:pt x="2971800" y="114300"/>
                </a:cubicBezTo>
                <a:cubicBezTo>
                  <a:pt x="2983861" y="116980"/>
                  <a:pt x="3014655" y="119058"/>
                  <a:pt x="3028950" y="127000"/>
                </a:cubicBezTo>
                <a:cubicBezTo>
                  <a:pt x="3042293" y="134413"/>
                  <a:pt x="3054350" y="143933"/>
                  <a:pt x="3067050" y="152400"/>
                </a:cubicBezTo>
                <a:cubicBezTo>
                  <a:pt x="3073400" y="156633"/>
                  <a:pt x="3078860" y="162687"/>
                  <a:pt x="3086100" y="165100"/>
                </a:cubicBezTo>
                <a:cubicBezTo>
                  <a:pt x="3104256" y="171152"/>
                  <a:pt x="3110616" y="173813"/>
                  <a:pt x="3130550" y="177800"/>
                </a:cubicBezTo>
                <a:cubicBezTo>
                  <a:pt x="3143175" y="180325"/>
                  <a:pt x="3156159" y="181027"/>
                  <a:pt x="3168650" y="184150"/>
                </a:cubicBezTo>
                <a:cubicBezTo>
                  <a:pt x="3181637" y="187397"/>
                  <a:pt x="3195611" y="189424"/>
                  <a:pt x="3206750" y="196850"/>
                </a:cubicBezTo>
                <a:cubicBezTo>
                  <a:pt x="3231369" y="213263"/>
                  <a:pt x="3218560" y="207137"/>
                  <a:pt x="3244850" y="215900"/>
                </a:cubicBezTo>
                <a:cubicBezTo>
                  <a:pt x="3276600" y="213783"/>
                  <a:pt x="3308712" y="214781"/>
                  <a:pt x="3340100" y="209550"/>
                </a:cubicBezTo>
                <a:cubicBezTo>
                  <a:pt x="3373928" y="203912"/>
                  <a:pt x="3348660" y="194640"/>
                  <a:pt x="3365500" y="177800"/>
                </a:cubicBezTo>
                <a:cubicBezTo>
                  <a:pt x="3370233" y="173067"/>
                  <a:pt x="3378699" y="174701"/>
                  <a:pt x="3384550" y="171450"/>
                </a:cubicBezTo>
                <a:cubicBezTo>
                  <a:pt x="3397893" y="164037"/>
                  <a:pt x="3409950" y="154517"/>
                  <a:pt x="3422650" y="146050"/>
                </a:cubicBezTo>
                <a:cubicBezTo>
                  <a:pt x="3429000" y="141817"/>
                  <a:pt x="3434460" y="135763"/>
                  <a:pt x="3441700" y="133350"/>
                </a:cubicBezTo>
                <a:cubicBezTo>
                  <a:pt x="3467990" y="124587"/>
                  <a:pt x="3455181" y="130713"/>
                  <a:pt x="3479800" y="114300"/>
                </a:cubicBezTo>
                <a:cubicBezTo>
                  <a:pt x="3501209" y="82187"/>
                  <a:pt x="3480878" y="104236"/>
                  <a:pt x="3511550" y="88900"/>
                </a:cubicBezTo>
                <a:cubicBezTo>
                  <a:pt x="3518376" y="85487"/>
                  <a:pt x="3523626" y="79300"/>
                  <a:pt x="3530600" y="76200"/>
                </a:cubicBezTo>
                <a:cubicBezTo>
                  <a:pt x="3542833" y="70763"/>
                  <a:pt x="3568700" y="63500"/>
                  <a:pt x="3568700" y="63500"/>
                </a:cubicBezTo>
                <a:cubicBezTo>
                  <a:pt x="3611033" y="65617"/>
                  <a:pt x="3653670" y="64368"/>
                  <a:pt x="3695700" y="69850"/>
                </a:cubicBezTo>
                <a:cubicBezTo>
                  <a:pt x="3703268" y="70837"/>
                  <a:pt x="3707776" y="79450"/>
                  <a:pt x="3714750" y="82550"/>
                </a:cubicBezTo>
                <a:cubicBezTo>
                  <a:pt x="3726983" y="87987"/>
                  <a:pt x="3741711" y="87824"/>
                  <a:pt x="3752850" y="95250"/>
                </a:cubicBezTo>
                <a:cubicBezTo>
                  <a:pt x="3777469" y="111663"/>
                  <a:pt x="3764660" y="105537"/>
                  <a:pt x="3790950" y="114300"/>
                </a:cubicBezTo>
                <a:cubicBezTo>
                  <a:pt x="3797300" y="120650"/>
                  <a:pt x="3804487" y="126261"/>
                  <a:pt x="3810000" y="133350"/>
                </a:cubicBezTo>
                <a:cubicBezTo>
                  <a:pt x="3819371" y="145398"/>
                  <a:pt x="3826933" y="158750"/>
                  <a:pt x="3835400" y="171450"/>
                </a:cubicBezTo>
                <a:cubicBezTo>
                  <a:pt x="3839633" y="177800"/>
                  <a:pt x="3842704" y="185104"/>
                  <a:pt x="3848100" y="190500"/>
                </a:cubicBezTo>
                <a:cubicBezTo>
                  <a:pt x="3854450" y="196850"/>
                  <a:pt x="3860251" y="203801"/>
                  <a:pt x="3867150" y="209550"/>
                </a:cubicBezTo>
                <a:cubicBezTo>
                  <a:pt x="3883563" y="223227"/>
                  <a:pt x="3886157" y="222236"/>
                  <a:pt x="3905250" y="228600"/>
                </a:cubicBezTo>
                <a:cubicBezTo>
                  <a:pt x="3922183" y="226483"/>
                  <a:pt x="3940205" y="228588"/>
                  <a:pt x="3956050" y="222250"/>
                </a:cubicBezTo>
                <a:cubicBezTo>
                  <a:pt x="3963136" y="219416"/>
                  <a:pt x="3963354" y="208596"/>
                  <a:pt x="3968750" y="203200"/>
                </a:cubicBezTo>
                <a:cubicBezTo>
                  <a:pt x="3974146" y="197804"/>
                  <a:pt x="3981937" y="195386"/>
                  <a:pt x="3987800" y="190500"/>
                </a:cubicBezTo>
                <a:cubicBezTo>
                  <a:pt x="3994699" y="184751"/>
                  <a:pt x="4000500" y="177800"/>
                  <a:pt x="4006850" y="171450"/>
                </a:cubicBezTo>
                <a:lnTo>
                  <a:pt x="4019550" y="133350"/>
                </a:lnTo>
                <a:cubicBezTo>
                  <a:pt x="4021667" y="127000"/>
                  <a:pt x="4020331" y="118013"/>
                  <a:pt x="4025900" y="114300"/>
                </a:cubicBezTo>
                <a:lnTo>
                  <a:pt x="4044950" y="101600"/>
                </a:lnTo>
                <a:cubicBezTo>
                  <a:pt x="4049133" y="89051"/>
                  <a:pt x="4052809" y="72452"/>
                  <a:pt x="4064000" y="63500"/>
                </a:cubicBezTo>
                <a:cubicBezTo>
                  <a:pt x="4069227" y="59319"/>
                  <a:pt x="4076408" y="57980"/>
                  <a:pt x="4083050" y="57150"/>
                </a:cubicBezTo>
                <a:cubicBezTo>
                  <a:pt x="4110435" y="53727"/>
                  <a:pt x="4138083" y="52917"/>
                  <a:pt x="4165600" y="50800"/>
                </a:cubicBezTo>
                <a:cubicBezTo>
                  <a:pt x="4184650" y="52917"/>
                  <a:pt x="4204155" y="52501"/>
                  <a:pt x="4222750" y="57150"/>
                </a:cubicBezTo>
                <a:cubicBezTo>
                  <a:pt x="4230154" y="59001"/>
                  <a:pt x="4234974" y="66437"/>
                  <a:pt x="4241800" y="69850"/>
                </a:cubicBezTo>
                <a:cubicBezTo>
                  <a:pt x="4261377" y="79639"/>
                  <a:pt x="4294138" y="80361"/>
                  <a:pt x="4311650" y="82550"/>
                </a:cubicBezTo>
                <a:cubicBezTo>
                  <a:pt x="4315883" y="88900"/>
                  <a:pt x="4318391" y="96832"/>
                  <a:pt x="4324350" y="101600"/>
                </a:cubicBezTo>
                <a:cubicBezTo>
                  <a:pt x="4329577" y="105781"/>
                  <a:pt x="4338667" y="103217"/>
                  <a:pt x="4343400" y="107950"/>
                </a:cubicBezTo>
                <a:cubicBezTo>
                  <a:pt x="4354193" y="118743"/>
                  <a:pt x="4360333" y="133350"/>
                  <a:pt x="4368800" y="146050"/>
                </a:cubicBezTo>
                <a:lnTo>
                  <a:pt x="4381500" y="165100"/>
                </a:lnTo>
                <a:lnTo>
                  <a:pt x="4394200" y="184150"/>
                </a:lnTo>
                <a:cubicBezTo>
                  <a:pt x="4398433" y="190500"/>
                  <a:pt x="4404487" y="195960"/>
                  <a:pt x="4406900" y="203200"/>
                </a:cubicBezTo>
                <a:cubicBezTo>
                  <a:pt x="4409017" y="209550"/>
                  <a:pt x="4407803" y="218359"/>
                  <a:pt x="4413250" y="222250"/>
                </a:cubicBezTo>
                <a:cubicBezTo>
                  <a:pt x="4424143" y="230031"/>
                  <a:pt x="4451350" y="234950"/>
                  <a:pt x="4451350" y="234950"/>
                </a:cubicBezTo>
                <a:cubicBezTo>
                  <a:pt x="4466167" y="232833"/>
                  <a:pt x="4481464" y="232901"/>
                  <a:pt x="4495800" y="228600"/>
                </a:cubicBezTo>
                <a:cubicBezTo>
                  <a:pt x="4529323" y="218543"/>
                  <a:pt x="4504628" y="217566"/>
                  <a:pt x="4521200" y="196850"/>
                </a:cubicBezTo>
                <a:cubicBezTo>
                  <a:pt x="4525968" y="190891"/>
                  <a:pt x="4533900" y="188383"/>
                  <a:pt x="4540250" y="184150"/>
                </a:cubicBezTo>
                <a:lnTo>
                  <a:pt x="4552950" y="146050"/>
                </a:lnTo>
                <a:cubicBezTo>
                  <a:pt x="4555067" y="139700"/>
                  <a:pt x="4554567" y="131733"/>
                  <a:pt x="4559300" y="127000"/>
                </a:cubicBezTo>
                <a:lnTo>
                  <a:pt x="4597400" y="88900"/>
                </a:lnTo>
                <a:cubicBezTo>
                  <a:pt x="4599517" y="82550"/>
                  <a:pt x="4600757" y="75837"/>
                  <a:pt x="4603750" y="69850"/>
                </a:cubicBezTo>
                <a:cubicBezTo>
                  <a:pt x="4610225" y="56901"/>
                  <a:pt x="4620559" y="42582"/>
                  <a:pt x="4635500" y="38100"/>
                </a:cubicBezTo>
                <a:cubicBezTo>
                  <a:pt x="4649836" y="33799"/>
                  <a:pt x="4665133" y="33867"/>
                  <a:pt x="4679950" y="31750"/>
                </a:cubicBezTo>
                <a:cubicBezTo>
                  <a:pt x="4686300" y="29633"/>
                  <a:pt x="4693773" y="29581"/>
                  <a:pt x="4699000" y="25400"/>
                </a:cubicBezTo>
                <a:cubicBezTo>
                  <a:pt x="4704959" y="20632"/>
                  <a:pt x="4705074" y="10136"/>
                  <a:pt x="4711700" y="6350"/>
                </a:cubicBezTo>
                <a:cubicBezTo>
                  <a:pt x="4721071" y="995"/>
                  <a:pt x="4732867" y="2117"/>
                  <a:pt x="4743450" y="0"/>
                </a:cubicBezTo>
                <a:cubicBezTo>
                  <a:pt x="4766733" y="2117"/>
                  <a:pt x="4790440" y="1451"/>
                  <a:pt x="4813300" y="6350"/>
                </a:cubicBezTo>
                <a:cubicBezTo>
                  <a:pt x="4831080" y="10160"/>
                  <a:pt x="4844203" y="25823"/>
                  <a:pt x="4819650" y="38100"/>
                </a:cubicBezTo>
                <a:cubicBezTo>
                  <a:pt x="4808134" y="43858"/>
                  <a:pt x="4794250" y="42333"/>
                  <a:pt x="4781550" y="44450"/>
                </a:cubicBezTo>
                <a:cubicBezTo>
                  <a:pt x="4775200" y="48683"/>
                  <a:pt x="4769326" y="53737"/>
                  <a:pt x="4762500" y="57150"/>
                </a:cubicBezTo>
                <a:cubicBezTo>
                  <a:pt x="4756513" y="60143"/>
                  <a:pt x="4747341" y="58053"/>
                  <a:pt x="4743450" y="63500"/>
                </a:cubicBezTo>
                <a:cubicBezTo>
                  <a:pt x="4735669" y="74393"/>
                  <a:pt x="4730750" y="101600"/>
                  <a:pt x="4730750" y="101600"/>
                </a:cubicBezTo>
                <a:cubicBezTo>
                  <a:pt x="4732867" y="116417"/>
                  <a:pt x="4730407" y="132663"/>
                  <a:pt x="4737100" y="146050"/>
                </a:cubicBezTo>
                <a:cubicBezTo>
                  <a:pt x="4740093" y="152037"/>
                  <a:pt x="4749714" y="150561"/>
                  <a:pt x="4756150" y="152400"/>
                </a:cubicBezTo>
                <a:cubicBezTo>
                  <a:pt x="4764541" y="154798"/>
                  <a:pt x="4773083" y="156633"/>
                  <a:pt x="4781550" y="158750"/>
                </a:cubicBezTo>
                <a:cubicBezTo>
                  <a:pt x="4792133" y="156633"/>
                  <a:pt x="4802548" y="153335"/>
                  <a:pt x="4813300" y="152400"/>
                </a:cubicBezTo>
                <a:cubicBezTo>
                  <a:pt x="4960005" y="139643"/>
                  <a:pt x="4885162" y="156659"/>
                  <a:pt x="4953000" y="139700"/>
                </a:cubicBezTo>
                <a:cubicBezTo>
                  <a:pt x="4965700" y="131233"/>
                  <a:pt x="4976620" y="119127"/>
                  <a:pt x="4991100" y="114300"/>
                </a:cubicBezTo>
                <a:cubicBezTo>
                  <a:pt x="5003800" y="110067"/>
                  <a:pt x="5018061" y="109026"/>
                  <a:pt x="5029200" y="101600"/>
                </a:cubicBezTo>
                <a:cubicBezTo>
                  <a:pt x="5052745" y="85903"/>
                  <a:pt x="5075354" y="66004"/>
                  <a:pt x="5105400" y="63500"/>
                </a:cubicBezTo>
                <a:lnTo>
                  <a:pt x="5181600" y="57150"/>
                </a:lnTo>
                <a:cubicBezTo>
                  <a:pt x="5251891" y="33720"/>
                  <a:pt x="5206339" y="45285"/>
                  <a:pt x="5321300" y="38100"/>
                </a:cubicBezTo>
                <a:cubicBezTo>
                  <a:pt x="5371935" y="21222"/>
                  <a:pt x="5336746" y="30307"/>
                  <a:pt x="5441950" y="38100"/>
                </a:cubicBezTo>
                <a:cubicBezTo>
                  <a:pt x="5548371" y="45983"/>
                  <a:pt x="5474147" y="44450"/>
                  <a:pt x="5562600" y="4445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549322" y="7103894"/>
            <a:ext cx="5600700" cy="273050"/>
          </a:xfrm>
          <a:custGeom>
            <a:avLst/>
            <a:gdLst>
              <a:gd name="connsiteX0" fmla="*/ 0 w 5600700"/>
              <a:gd name="connsiteY0" fmla="*/ 165100 h 273050"/>
              <a:gd name="connsiteX1" fmla="*/ 95250 w 5600700"/>
              <a:gd name="connsiteY1" fmla="*/ 158750 h 273050"/>
              <a:gd name="connsiteX2" fmla="*/ 114300 w 5600700"/>
              <a:gd name="connsiteY2" fmla="*/ 146050 h 273050"/>
              <a:gd name="connsiteX3" fmla="*/ 177800 w 5600700"/>
              <a:gd name="connsiteY3" fmla="*/ 133350 h 273050"/>
              <a:gd name="connsiteX4" fmla="*/ 222250 w 5600700"/>
              <a:gd name="connsiteY4" fmla="*/ 120650 h 273050"/>
              <a:gd name="connsiteX5" fmla="*/ 254000 w 5600700"/>
              <a:gd name="connsiteY5" fmla="*/ 114300 h 273050"/>
              <a:gd name="connsiteX6" fmla="*/ 273050 w 5600700"/>
              <a:gd name="connsiteY6" fmla="*/ 107950 h 273050"/>
              <a:gd name="connsiteX7" fmla="*/ 298450 w 5600700"/>
              <a:gd name="connsiteY7" fmla="*/ 101600 h 273050"/>
              <a:gd name="connsiteX8" fmla="*/ 336550 w 5600700"/>
              <a:gd name="connsiteY8" fmla="*/ 88900 h 273050"/>
              <a:gd name="connsiteX9" fmla="*/ 355600 w 5600700"/>
              <a:gd name="connsiteY9" fmla="*/ 82550 h 273050"/>
              <a:gd name="connsiteX10" fmla="*/ 374650 w 5600700"/>
              <a:gd name="connsiteY10" fmla="*/ 69850 h 273050"/>
              <a:gd name="connsiteX11" fmla="*/ 406400 w 5600700"/>
              <a:gd name="connsiteY11" fmla="*/ 63500 h 273050"/>
              <a:gd name="connsiteX12" fmla="*/ 425450 w 5600700"/>
              <a:gd name="connsiteY12" fmla="*/ 57150 h 273050"/>
              <a:gd name="connsiteX13" fmla="*/ 488950 w 5600700"/>
              <a:gd name="connsiteY13" fmla="*/ 63500 h 273050"/>
              <a:gd name="connsiteX14" fmla="*/ 533400 w 5600700"/>
              <a:gd name="connsiteY14" fmla="*/ 76200 h 273050"/>
              <a:gd name="connsiteX15" fmla="*/ 577850 w 5600700"/>
              <a:gd name="connsiteY15" fmla="*/ 120650 h 273050"/>
              <a:gd name="connsiteX16" fmla="*/ 660400 w 5600700"/>
              <a:gd name="connsiteY16" fmla="*/ 184150 h 273050"/>
              <a:gd name="connsiteX17" fmla="*/ 679450 w 5600700"/>
              <a:gd name="connsiteY17" fmla="*/ 190500 h 273050"/>
              <a:gd name="connsiteX18" fmla="*/ 698500 w 5600700"/>
              <a:gd name="connsiteY18" fmla="*/ 203200 h 273050"/>
              <a:gd name="connsiteX19" fmla="*/ 755650 w 5600700"/>
              <a:gd name="connsiteY19" fmla="*/ 215900 h 273050"/>
              <a:gd name="connsiteX20" fmla="*/ 774700 w 5600700"/>
              <a:gd name="connsiteY20" fmla="*/ 228600 h 273050"/>
              <a:gd name="connsiteX21" fmla="*/ 812800 w 5600700"/>
              <a:gd name="connsiteY21" fmla="*/ 234950 h 273050"/>
              <a:gd name="connsiteX22" fmla="*/ 838200 w 5600700"/>
              <a:gd name="connsiteY22" fmla="*/ 241300 h 273050"/>
              <a:gd name="connsiteX23" fmla="*/ 876300 w 5600700"/>
              <a:gd name="connsiteY23" fmla="*/ 254000 h 273050"/>
              <a:gd name="connsiteX24" fmla="*/ 914400 w 5600700"/>
              <a:gd name="connsiteY24" fmla="*/ 273050 h 273050"/>
              <a:gd name="connsiteX25" fmla="*/ 984250 w 5600700"/>
              <a:gd name="connsiteY25" fmla="*/ 266700 h 273050"/>
              <a:gd name="connsiteX26" fmla="*/ 1041400 w 5600700"/>
              <a:gd name="connsiteY26" fmla="*/ 254000 h 273050"/>
              <a:gd name="connsiteX27" fmla="*/ 1085850 w 5600700"/>
              <a:gd name="connsiteY27" fmla="*/ 247650 h 273050"/>
              <a:gd name="connsiteX28" fmla="*/ 1149350 w 5600700"/>
              <a:gd name="connsiteY28" fmla="*/ 222250 h 273050"/>
              <a:gd name="connsiteX29" fmla="*/ 1206500 w 5600700"/>
              <a:gd name="connsiteY29" fmla="*/ 209550 h 273050"/>
              <a:gd name="connsiteX30" fmla="*/ 1225550 w 5600700"/>
              <a:gd name="connsiteY30" fmla="*/ 203200 h 273050"/>
              <a:gd name="connsiteX31" fmla="*/ 1250950 w 5600700"/>
              <a:gd name="connsiteY31" fmla="*/ 196850 h 273050"/>
              <a:gd name="connsiteX32" fmla="*/ 1295400 w 5600700"/>
              <a:gd name="connsiteY32" fmla="*/ 184150 h 273050"/>
              <a:gd name="connsiteX33" fmla="*/ 1333500 w 5600700"/>
              <a:gd name="connsiteY33" fmla="*/ 165100 h 273050"/>
              <a:gd name="connsiteX34" fmla="*/ 1352550 w 5600700"/>
              <a:gd name="connsiteY34" fmla="*/ 152400 h 273050"/>
              <a:gd name="connsiteX35" fmla="*/ 1397000 w 5600700"/>
              <a:gd name="connsiteY35" fmla="*/ 139700 h 273050"/>
              <a:gd name="connsiteX36" fmla="*/ 1416050 w 5600700"/>
              <a:gd name="connsiteY36" fmla="*/ 133350 h 273050"/>
              <a:gd name="connsiteX37" fmla="*/ 1479550 w 5600700"/>
              <a:gd name="connsiteY37" fmla="*/ 107950 h 273050"/>
              <a:gd name="connsiteX38" fmla="*/ 1555750 w 5600700"/>
              <a:gd name="connsiteY38" fmla="*/ 101600 h 273050"/>
              <a:gd name="connsiteX39" fmla="*/ 1574800 w 5600700"/>
              <a:gd name="connsiteY39" fmla="*/ 88900 h 273050"/>
              <a:gd name="connsiteX40" fmla="*/ 1727200 w 5600700"/>
              <a:gd name="connsiteY40" fmla="*/ 88900 h 273050"/>
              <a:gd name="connsiteX41" fmla="*/ 1765300 w 5600700"/>
              <a:gd name="connsiteY41" fmla="*/ 101600 h 273050"/>
              <a:gd name="connsiteX42" fmla="*/ 1784350 w 5600700"/>
              <a:gd name="connsiteY42" fmla="*/ 107950 h 273050"/>
              <a:gd name="connsiteX43" fmla="*/ 1828800 w 5600700"/>
              <a:gd name="connsiteY43" fmla="*/ 114300 h 273050"/>
              <a:gd name="connsiteX44" fmla="*/ 1866900 w 5600700"/>
              <a:gd name="connsiteY44" fmla="*/ 127000 h 273050"/>
              <a:gd name="connsiteX45" fmla="*/ 1924050 w 5600700"/>
              <a:gd name="connsiteY45" fmla="*/ 152400 h 273050"/>
              <a:gd name="connsiteX46" fmla="*/ 1962150 w 5600700"/>
              <a:gd name="connsiteY46" fmla="*/ 165100 h 273050"/>
              <a:gd name="connsiteX47" fmla="*/ 1981200 w 5600700"/>
              <a:gd name="connsiteY47" fmla="*/ 171450 h 273050"/>
              <a:gd name="connsiteX48" fmla="*/ 2019300 w 5600700"/>
              <a:gd name="connsiteY48" fmla="*/ 190500 h 273050"/>
              <a:gd name="connsiteX49" fmla="*/ 2038350 w 5600700"/>
              <a:gd name="connsiteY49" fmla="*/ 209550 h 273050"/>
              <a:gd name="connsiteX50" fmla="*/ 2076450 w 5600700"/>
              <a:gd name="connsiteY50" fmla="*/ 222250 h 273050"/>
              <a:gd name="connsiteX51" fmla="*/ 2120900 w 5600700"/>
              <a:gd name="connsiteY51" fmla="*/ 234950 h 273050"/>
              <a:gd name="connsiteX52" fmla="*/ 2159000 w 5600700"/>
              <a:gd name="connsiteY52" fmla="*/ 247650 h 273050"/>
              <a:gd name="connsiteX53" fmla="*/ 2178050 w 5600700"/>
              <a:gd name="connsiteY53" fmla="*/ 254000 h 273050"/>
              <a:gd name="connsiteX54" fmla="*/ 2197100 w 5600700"/>
              <a:gd name="connsiteY54" fmla="*/ 266700 h 273050"/>
              <a:gd name="connsiteX55" fmla="*/ 2273300 w 5600700"/>
              <a:gd name="connsiteY55" fmla="*/ 260350 h 273050"/>
              <a:gd name="connsiteX56" fmla="*/ 2292350 w 5600700"/>
              <a:gd name="connsiteY56" fmla="*/ 254000 h 273050"/>
              <a:gd name="connsiteX57" fmla="*/ 2336800 w 5600700"/>
              <a:gd name="connsiteY57" fmla="*/ 241300 h 273050"/>
              <a:gd name="connsiteX58" fmla="*/ 2355850 w 5600700"/>
              <a:gd name="connsiteY58" fmla="*/ 247650 h 273050"/>
              <a:gd name="connsiteX59" fmla="*/ 2419350 w 5600700"/>
              <a:gd name="connsiteY59" fmla="*/ 241300 h 273050"/>
              <a:gd name="connsiteX60" fmla="*/ 2476500 w 5600700"/>
              <a:gd name="connsiteY60" fmla="*/ 222250 h 273050"/>
              <a:gd name="connsiteX61" fmla="*/ 2501900 w 5600700"/>
              <a:gd name="connsiteY61" fmla="*/ 215900 h 273050"/>
              <a:gd name="connsiteX62" fmla="*/ 2540000 w 5600700"/>
              <a:gd name="connsiteY62" fmla="*/ 203200 h 273050"/>
              <a:gd name="connsiteX63" fmla="*/ 2578100 w 5600700"/>
              <a:gd name="connsiteY63" fmla="*/ 165100 h 273050"/>
              <a:gd name="connsiteX64" fmla="*/ 2616200 w 5600700"/>
              <a:gd name="connsiteY64" fmla="*/ 146050 h 273050"/>
              <a:gd name="connsiteX65" fmla="*/ 2667000 w 5600700"/>
              <a:gd name="connsiteY65" fmla="*/ 133350 h 273050"/>
              <a:gd name="connsiteX66" fmla="*/ 2705100 w 5600700"/>
              <a:gd name="connsiteY66" fmla="*/ 120650 h 273050"/>
              <a:gd name="connsiteX67" fmla="*/ 2724150 w 5600700"/>
              <a:gd name="connsiteY67" fmla="*/ 114300 h 273050"/>
              <a:gd name="connsiteX68" fmla="*/ 2806700 w 5600700"/>
              <a:gd name="connsiteY68" fmla="*/ 101600 h 273050"/>
              <a:gd name="connsiteX69" fmla="*/ 2825750 w 5600700"/>
              <a:gd name="connsiteY69" fmla="*/ 95250 h 273050"/>
              <a:gd name="connsiteX70" fmla="*/ 2940050 w 5600700"/>
              <a:gd name="connsiteY70" fmla="*/ 107950 h 273050"/>
              <a:gd name="connsiteX71" fmla="*/ 2990850 w 5600700"/>
              <a:gd name="connsiteY71" fmla="*/ 120650 h 273050"/>
              <a:gd name="connsiteX72" fmla="*/ 3009900 w 5600700"/>
              <a:gd name="connsiteY72" fmla="*/ 133350 h 273050"/>
              <a:gd name="connsiteX73" fmla="*/ 3028950 w 5600700"/>
              <a:gd name="connsiteY73" fmla="*/ 139700 h 273050"/>
              <a:gd name="connsiteX74" fmla="*/ 3041650 w 5600700"/>
              <a:gd name="connsiteY74" fmla="*/ 158750 h 273050"/>
              <a:gd name="connsiteX75" fmla="*/ 3073400 w 5600700"/>
              <a:gd name="connsiteY75" fmla="*/ 165100 h 273050"/>
              <a:gd name="connsiteX76" fmla="*/ 3092450 w 5600700"/>
              <a:gd name="connsiteY76" fmla="*/ 171450 h 273050"/>
              <a:gd name="connsiteX77" fmla="*/ 3117850 w 5600700"/>
              <a:gd name="connsiteY77" fmla="*/ 177800 h 273050"/>
              <a:gd name="connsiteX78" fmla="*/ 3155950 w 5600700"/>
              <a:gd name="connsiteY78" fmla="*/ 190500 h 273050"/>
              <a:gd name="connsiteX79" fmla="*/ 3194050 w 5600700"/>
              <a:gd name="connsiteY79" fmla="*/ 215900 h 273050"/>
              <a:gd name="connsiteX80" fmla="*/ 3238500 w 5600700"/>
              <a:gd name="connsiteY80" fmla="*/ 228600 h 273050"/>
              <a:gd name="connsiteX81" fmla="*/ 3257550 w 5600700"/>
              <a:gd name="connsiteY81" fmla="*/ 234950 h 273050"/>
              <a:gd name="connsiteX82" fmla="*/ 3352800 w 5600700"/>
              <a:gd name="connsiteY82" fmla="*/ 228600 h 273050"/>
              <a:gd name="connsiteX83" fmla="*/ 3371850 w 5600700"/>
              <a:gd name="connsiteY83" fmla="*/ 215900 h 273050"/>
              <a:gd name="connsiteX84" fmla="*/ 3390900 w 5600700"/>
              <a:gd name="connsiteY84" fmla="*/ 209550 h 273050"/>
              <a:gd name="connsiteX85" fmla="*/ 3429000 w 5600700"/>
              <a:gd name="connsiteY85" fmla="*/ 171450 h 273050"/>
              <a:gd name="connsiteX86" fmla="*/ 3448050 w 5600700"/>
              <a:gd name="connsiteY86" fmla="*/ 158750 h 273050"/>
              <a:gd name="connsiteX87" fmla="*/ 3492500 w 5600700"/>
              <a:gd name="connsiteY87" fmla="*/ 133350 h 273050"/>
              <a:gd name="connsiteX88" fmla="*/ 3511550 w 5600700"/>
              <a:gd name="connsiteY88" fmla="*/ 120650 h 273050"/>
              <a:gd name="connsiteX89" fmla="*/ 3530600 w 5600700"/>
              <a:gd name="connsiteY89" fmla="*/ 114300 h 273050"/>
              <a:gd name="connsiteX90" fmla="*/ 3556000 w 5600700"/>
              <a:gd name="connsiteY90" fmla="*/ 95250 h 273050"/>
              <a:gd name="connsiteX91" fmla="*/ 3594100 w 5600700"/>
              <a:gd name="connsiteY91" fmla="*/ 82550 h 273050"/>
              <a:gd name="connsiteX92" fmla="*/ 3740150 w 5600700"/>
              <a:gd name="connsiteY92" fmla="*/ 95250 h 273050"/>
              <a:gd name="connsiteX93" fmla="*/ 3797300 w 5600700"/>
              <a:gd name="connsiteY93" fmla="*/ 127000 h 273050"/>
              <a:gd name="connsiteX94" fmla="*/ 3835400 w 5600700"/>
              <a:gd name="connsiteY94" fmla="*/ 158750 h 273050"/>
              <a:gd name="connsiteX95" fmla="*/ 3854450 w 5600700"/>
              <a:gd name="connsiteY95" fmla="*/ 196850 h 273050"/>
              <a:gd name="connsiteX96" fmla="*/ 3873500 w 5600700"/>
              <a:gd name="connsiteY96" fmla="*/ 203200 h 273050"/>
              <a:gd name="connsiteX97" fmla="*/ 3892550 w 5600700"/>
              <a:gd name="connsiteY97" fmla="*/ 222250 h 273050"/>
              <a:gd name="connsiteX98" fmla="*/ 3930650 w 5600700"/>
              <a:gd name="connsiteY98" fmla="*/ 234950 h 273050"/>
              <a:gd name="connsiteX99" fmla="*/ 3981450 w 5600700"/>
              <a:gd name="connsiteY99" fmla="*/ 209550 h 273050"/>
              <a:gd name="connsiteX100" fmla="*/ 4019550 w 5600700"/>
              <a:gd name="connsiteY100" fmla="*/ 184150 h 273050"/>
              <a:gd name="connsiteX101" fmla="*/ 4051300 w 5600700"/>
              <a:gd name="connsiteY101" fmla="*/ 127000 h 273050"/>
              <a:gd name="connsiteX102" fmla="*/ 4089400 w 5600700"/>
              <a:gd name="connsiteY102" fmla="*/ 107950 h 273050"/>
              <a:gd name="connsiteX103" fmla="*/ 4121150 w 5600700"/>
              <a:gd name="connsiteY103" fmla="*/ 69850 h 273050"/>
              <a:gd name="connsiteX104" fmla="*/ 4159250 w 5600700"/>
              <a:gd name="connsiteY104" fmla="*/ 63500 h 273050"/>
              <a:gd name="connsiteX105" fmla="*/ 4178300 w 5600700"/>
              <a:gd name="connsiteY105" fmla="*/ 57150 h 273050"/>
              <a:gd name="connsiteX106" fmla="*/ 4203700 w 5600700"/>
              <a:gd name="connsiteY106" fmla="*/ 50800 h 273050"/>
              <a:gd name="connsiteX107" fmla="*/ 4298950 w 5600700"/>
              <a:gd name="connsiteY107" fmla="*/ 57150 h 273050"/>
              <a:gd name="connsiteX108" fmla="*/ 4330700 w 5600700"/>
              <a:gd name="connsiteY108" fmla="*/ 88900 h 273050"/>
              <a:gd name="connsiteX109" fmla="*/ 4349750 w 5600700"/>
              <a:gd name="connsiteY109" fmla="*/ 95250 h 273050"/>
              <a:gd name="connsiteX110" fmla="*/ 4375150 w 5600700"/>
              <a:gd name="connsiteY110" fmla="*/ 133350 h 273050"/>
              <a:gd name="connsiteX111" fmla="*/ 4387850 w 5600700"/>
              <a:gd name="connsiteY111" fmla="*/ 152400 h 273050"/>
              <a:gd name="connsiteX112" fmla="*/ 4406900 w 5600700"/>
              <a:gd name="connsiteY112" fmla="*/ 165100 h 273050"/>
              <a:gd name="connsiteX113" fmla="*/ 4413250 w 5600700"/>
              <a:gd name="connsiteY113" fmla="*/ 184150 h 273050"/>
              <a:gd name="connsiteX114" fmla="*/ 4451350 w 5600700"/>
              <a:gd name="connsiteY114" fmla="*/ 203200 h 273050"/>
              <a:gd name="connsiteX115" fmla="*/ 4457700 w 5600700"/>
              <a:gd name="connsiteY115" fmla="*/ 222250 h 273050"/>
              <a:gd name="connsiteX116" fmla="*/ 4495800 w 5600700"/>
              <a:gd name="connsiteY116" fmla="*/ 234950 h 273050"/>
              <a:gd name="connsiteX117" fmla="*/ 4521200 w 5600700"/>
              <a:gd name="connsiteY117" fmla="*/ 228600 h 273050"/>
              <a:gd name="connsiteX118" fmla="*/ 4559300 w 5600700"/>
              <a:gd name="connsiteY118" fmla="*/ 203200 h 273050"/>
              <a:gd name="connsiteX119" fmla="*/ 4584700 w 5600700"/>
              <a:gd name="connsiteY119" fmla="*/ 165100 h 273050"/>
              <a:gd name="connsiteX120" fmla="*/ 4591050 w 5600700"/>
              <a:gd name="connsiteY120" fmla="*/ 139700 h 273050"/>
              <a:gd name="connsiteX121" fmla="*/ 4603750 w 5600700"/>
              <a:gd name="connsiteY121" fmla="*/ 101600 h 273050"/>
              <a:gd name="connsiteX122" fmla="*/ 4610100 w 5600700"/>
              <a:gd name="connsiteY122" fmla="*/ 82550 h 273050"/>
              <a:gd name="connsiteX123" fmla="*/ 4629150 w 5600700"/>
              <a:gd name="connsiteY123" fmla="*/ 76200 h 273050"/>
              <a:gd name="connsiteX124" fmla="*/ 4667250 w 5600700"/>
              <a:gd name="connsiteY124" fmla="*/ 44450 h 273050"/>
              <a:gd name="connsiteX125" fmla="*/ 4679950 w 5600700"/>
              <a:gd name="connsiteY125" fmla="*/ 25400 h 273050"/>
              <a:gd name="connsiteX126" fmla="*/ 4699000 w 5600700"/>
              <a:gd name="connsiteY126" fmla="*/ 19050 h 273050"/>
              <a:gd name="connsiteX127" fmla="*/ 4737100 w 5600700"/>
              <a:gd name="connsiteY127" fmla="*/ 0 h 273050"/>
              <a:gd name="connsiteX128" fmla="*/ 4800600 w 5600700"/>
              <a:gd name="connsiteY128" fmla="*/ 6350 h 273050"/>
              <a:gd name="connsiteX129" fmla="*/ 4838700 w 5600700"/>
              <a:gd name="connsiteY129" fmla="*/ 19050 h 273050"/>
              <a:gd name="connsiteX130" fmla="*/ 4857750 w 5600700"/>
              <a:gd name="connsiteY130" fmla="*/ 25400 h 273050"/>
              <a:gd name="connsiteX131" fmla="*/ 4864100 w 5600700"/>
              <a:gd name="connsiteY131" fmla="*/ 50800 h 273050"/>
              <a:gd name="connsiteX132" fmla="*/ 4845050 w 5600700"/>
              <a:gd name="connsiteY132" fmla="*/ 63500 h 273050"/>
              <a:gd name="connsiteX133" fmla="*/ 4794250 w 5600700"/>
              <a:gd name="connsiteY133" fmla="*/ 69850 h 273050"/>
              <a:gd name="connsiteX134" fmla="*/ 4768850 w 5600700"/>
              <a:gd name="connsiteY134" fmla="*/ 76200 h 273050"/>
              <a:gd name="connsiteX135" fmla="*/ 4756150 w 5600700"/>
              <a:gd name="connsiteY135" fmla="*/ 95250 h 273050"/>
              <a:gd name="connsiteX136" fmla="*/ 4743450 w 5600700"/>
              <a:gd name="connsiteY136" fmla="*/ 133350 h 273050"/>
              <a:gd name="connsiteX137" fmla="*/ 4749800 w 5600700"/>
              <a:gd name="connsiteY137" fmla="*/ 152400 h 273050"/>
              <a:gd name="connsiteX138" fmla="*/ 4768850 w 5600700"/>
              <a:gd name="connsiteY138" fmla="*/ 165100 h 273050"/>
              <a:gd name="connsiteX139" fmla="*/ 4813300 w 5600700"/>
              <a:gd name="connsiteY139" fmla="*/ 177800 h 273050"/>
              <a:gd name="connsiteX140" fmla="*/ 4889500 w 5600700"/>
              <a:gd name="connsiteY140" fmla="*/ 171450 h 273050"/>
              <a:gd name="connsiteX141" fmla="*/ 4933950 w 5600700"/>
              <a:gd name="connsiteY141" fmla="*/ 165100 h 273050"/>
              <a:gd name="connsiteX142" fmla="*/ 4953000 w 5600700"/>
              <a:gd name="connsiteY142" fmla="*/ 146050 h 273050"/>
              <a:gd name="connsiteX143" fmla="*/ 4984750 w 5600700"/>
              <a:gd name="connsiteY143" fmla="*/ 139700 h 273050"/>
              <a:gd name="connsiteX144" fmla="*/ 5022850 w 5600700"/>
              <a:gd name="connsiteY144" fmla="*/ 127000 h 273050"/>
              <a:gd name="connsiteX145" fmla="*/ 5041900 w 5600700"/>
              <a:gd name="connsiteY145" fmla="*/ 114300 h 273050"/>
              <a:gd name="connsiteX146" fmla="*/ 5073650 w 5600700"/>
              <a:gd name="connsiteY146" fmla="*/ 107950 h 273050"/>
              <a:gd name="connsiteX147" fmla="*/ 5092700 w 5600700"/>
              <a:gd name="connsiteY147" fmla="*/ 95250 h 273050"/>
              <a:gd name="connsiteX148" fmla="*/ 5130800 w 5600700"/>
              <a:gd name="connsiteY148" fmla="*/ 82550 h 273050"/>
              <a:gd name="connsiteX149" fmla="*/ 5175250 w 5600700"/>
              <a:gd name="connsiteY149" fmla="*/ 63500 h 273050"/>
              <a:gd name="connsiteX150" fmla="*/ 5308600 w 5600700"/>
              <a:gd name="connsiteY150" fmla="*/ 44450 h 273050"/>
              <a:gd name="connsiteX151" fmla="*/ 5524500 w 5600700"/>
              <a:gd name="connsiteY151" fmla="*/ 44450 h 273050"/>
              <a:gd name="connsiteX152" fmla="*/ 5543550 w 5600700"/>
              <a:gd name="connsiteY152" fmla="*/ 50800 h 273050"/>
              <a:gd name="connsiteX153" fmla="*/ 5568950 w 5600700"/>
              <a:gd name="connsiteY153" fmla="*/ 57150 h 273050"/>
              <a:gd name="connsiteX154" fmla="*/ 5600700 w 5600700"/>
              <a:gd name="connsiteY154" fmla="*/ 6350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600700" h="273050">
                <a:moveTo>
                  <a:pt x="0" y="165100"/>
                </a:moveTo>
                <a:cubicBezTo>
                  <a:pt x="31750" y="162983"/>
                  <a:pt x="63862" y="163981"/>
                  <a:pt x="95250" y="158750"/>
                </a:cubicBezTo>
                <a:cubicBezTo>
                  <a:pt x="102778" y="157495"/>
                  <a:pt x="107474" y="149463"/>
                  <a:pt x="114300" y="146050"/>
                </a:cubicBezTo>
                <a:cubicBezTo>
                  <a:pt x="132033" y="137184"/>
                  <a:pt x="161419" y="135690"/>
                  <a:pt x="177800" y="133350"/>
                </a:cubicBezTo>
                <a:cubicBezTo>
                  <a:pt x="199014" y="126279"/>
                  <a:pt x="198330" y="125966"/>
                  <a:pt x="222250" y="120650"/>
                </a:cubicBezTo>
                <a:cubicBezTo>
                  <a:pt x="232786" y="118309"/>
                  <a:pt x="243529" y="116918"/>
                  <a:pt x="254000" y="114300"/>
                </a:cubicBezTo>
                <a:cubicBezTo>
                  <a:pt x="260494" y="112677"/>
                  <a:pt x="266614" y="109789"/>
                  <a:pt x="273050" y="107950"/>
                </a:cubicBezTo>
                <a:cubicBezTo>
                  <a:pt x="281441" y="105552"/>
                  <a:pt x="290091" y="104108"/>
                  <a:pt x="298450" y="101600"/>
                </a:cubicBezTo>
                <a:cubicBezTo>
                  <a:pt x="311272" y="97753"/>
                  <a:pt x="323850" y="93133"/>
                  <a:pt x="336550" y="88900"/>
                </a:cubicBezTo>
                <a:cubicBezTo>
                  <a:pt x="342900" y="86783"/>
                  <a:pt x="350031" y="86263"/>
                  <a:pt x="355600" y="82550"/>
                </a:cubicBezTo>
                <a:cubicBezTo>
                  <a:pt x="361950" y="78317"/>
                  <a:pt x="367504" y="72530"/>
                  <a:pt x="374650" y="69850"/>
                </a:cubicBezTo>
                <a:cubicBezTo>
                  <a:pt x="384756" y="66060"/>
                  <a:pt x="395929" y="66118"/>
                  <a:pt x="406400" y="63500"/>
                </a:cubicBezTo>
                <a:cubicBezTo>
                  <a:pt x="412894" y="61877"/>
                  <a:pt x="419100" y="59267"/>
                  <a:pt x="425450" y="57150"/>
                </a:cubicBezTo>
                <a:cubicBezTo>
                  <a:pt x="446617" y="59267"/>
                  <a:pt x="467892" y="60492"/>
                  <a:pt x="488950" y="63500"/>
                </a:cubicBezTo>
                <a:cubicBezTo>
                  <a:pt x="502903" y="65493"/>
                  <a:pt x="519830" y="71677"/>
                  <a:pt x="533400" y="76200"/>
                </a:cubicBezTo>
                <a:cubicBezTo>
                  <a:pt x="545457" y="112372"/>
                  <a:pt x="532173" y="85514"/>
                  <a:pt x="577850" y="120650"/>
                </a:cubicBezTo>
                <a:cubicBezTo>
                  <a:pt x="605367" y="141817"/>
                  <a:pt x="627466" y="173172"/>
                  <a:pt x="660400" y="184150"/>
                </a:cubicBezTo>
                <a:cubicBezTo>
                  <a:pt x="666750" y="186267"/>
                  <a:pt x="673463" y="187507"/>
                  <a:pt x="679450" y="190500"/>
                </a:cubicBezTo>
                <a:cubicBezTo>
                  <a:pt x="686276" y="193913"/>
                  <a:pt x="691485" y="200194"/>
                  <a:pt x="698500" y="203200"/>
                </a:cubicBezTo>
                <a:cubicBezTo>
                  <a:pt x="706347" y="206563"/>
                  <a:pt x="749999" y="214770"/>
                  <a:pt x="755650" y="215900"/>
                </a:cubicBezTo>
                <a:cubicBezTo>
                  <a:pt x="762000" y="220133"/>
                  <a:pt x="767460" y="226187"/>
                  <a:pt x="774700" y="228600"/>
                </a:cubicBezTo>
                <a:cubicBezTo>
                  <a:pt x="786914" y="232671"/>
                  <a:pt x="800175" y="232425"/>
                  <a:pt x="812800" y="234950"/>
                </a:cubicBezTo>
                <a:cubicBezTo>
                  <a:pt x="821358" y="236662"/>
                  <a:pt x="829841" y="238792"/>
                  <a:pt x="838200" y="241300"/>
                </a:cubicBezTo>
                <a:cubicBezTo>
                  <a:pt x="851022" y="245147"/>
                  <a:pt x="865161" y="246574"/>
                  <a:pt x="876300" y="254000"/>
                </a:cubicBezTo>
                <a:cubicBezTo>
                  <a:pt x="900919" y="270413"/>
                  <a:pt x="888110" y="264287"/>
                  <a:pt x="914400" y="273050"/>
                </a:cubicBezTo>
                <a:cubicBezTo>
                  <a:pt x="937683" y="270933"/>
                  <a:pt x="961051" y="269600"/>
                  <a:pt x="984250" y="266700"/>
                </a:cubicBezTo>
                <a:cubicBezTo>
                  <a:pt x="1024585" y="261658"/>
                  <a:pt x="1005507" y="260526"/>
                  <a:pt x="1041400" y="254000"/>
                </a:cubicBezTo>
                <a:cubicBezTo>
                  <a:pt x="1056126" y="251323"/>
                  <a:pt x="1071033" y="249767"/>
                  <a:pt x="1085850" y="247650"/>
                </a:cubicBezTo>
                <a:cubicBezTo>
                  <a:pt x="1108428" y="236361"/>
                  <a:pt x="1123194" y="227481"/>
                  <a:pt x="1149350" y="222250"/>
                </a:cubicBezTo>
                <a:cubicBezTo>
                  <a:pt x="1171174" y="217885"/>
                  <a:pt x="1185575" y="215528"/>
                  <a:pt x="1206500" y="209550"/>
                </a:cubicBezTo>
                <a:cubicBezTo>
                  <a:pt x="1212936" y="207711"/>
                  <a:pt x="1219114" y="205039"/>
                  <a:pt x="1225550" y="203200"/>
                </a:cubicBezTo>
                <a:cubicBezTo>
                  <a:pt x="1233941" y="200802"/>
                  <a:pt x="1242559" y="199248"/>
                  <a:pt x="1250950" y="196850"/>
                </a:cubicBezTo>
                <a:cubicBezTo>
                  <a:pt x="1314719" y="178630"/>
                  <a:pt x="1215995" y="204001"/>
                  <a:pt x="1295400" y="184150"/>
                </a:cubicBezTo>
                <a:cubicBezTo>
                  <a:pt x="1349995" y="147754"/>
                  <a:pt x="1280920" y="191390"/>
                  <a:pt x="1333500" y="165100"/>
                </a:cubicBezTo>
                <a:cubicBezTo>
                  <a:pt x="1340326" y="161687"/>
                  <a:pt x="1345724" y="155813"/>
                  <a:pt x="1352550" y="152400"/>
                </a:cubicBezTo>
                <a:cubicBezTo>
                  <a:pt x="1362700" y="147325"/>
                  <a:pt x="1387505" y="142413"/>
                  <a:pt x="1397000" y="139700"/>
                </a:cubicBezTo>
                <a:cubicBezTo>
                  <a:pt x="1403436" y="137861"/>
                  <a:pt x="1409898" y="135987"/>
                  <a:pt x="1416050" y="133350"/>
                </a:cubicBezTo>
                <a:cubicBezTo>
                  <a:pt x="1437049" y="124350"/>
                  <a:pt x="1455627" y="109944"/>
                  <a:pt x="1479550" y="107950"/>
                </a:cubicBezTo>
                <a:lnTo>
                  <a:pt x="1555750" y="101600"/>
                </a:lnTo>
                <a:cubicBezTo>
                  <a:pt x="1562100" y="97367"/>
                  <a:pt x="1567785" y="91906"/>
                  <a:pt x="1574800" y="88900"/>
                </a:cubicBezTo>
                <a:cubicBezTo>
                  <a:pt x="1616500" y="71029"/>
                  <a:pt x="1712034" y="88142"/>
                  <a:pt x="1727200" y="88900"/>
                </a:cubicBezTo>
                <a:lnTo>
                  <a:pt x="1765300" y="101600"/>
                </a:lnTo>
                <a:cubicBezTo>
                  <a:pt x="1771650" y="103717"/>
                  <a:pt x="1777724" y="107003"/>
                  <a:pt x="1784350" y="107950"/>
                </a:cubicBezTo>
                <a:lnTo>
                  <a:pt x="1828800" y="114300"/>
                </a:lnTo>
                <a:cubicBezTo>
                  <a:pt x="1841500" y="118533"/>
                  <a:pt x="1855761" y="119574"/>
                  <a:pt x="1866900" y="127000"/>
                </a:cubicBezTo>
                <a:cubicBezTo>
                  <a:pt x="1897089" y="147126"/>
                  <a:pt x="1878710" y="137287"/>
                  <a:pt x="1924050" y="152400"/>
                </a:cubicBezTo>
                <a:lnTo>
                  <a:pt x="1962150" y="165100"/>
                </a:lnTo>
                <a:cubicBezTo>
                  <a:pt x="1968500" y="167217"/>
                  <a:pt x="1975631" y="167737"/>
                  <a:pt x="1981200" y="171450"/>
                </a:cubicBezTo>
                <a:cubicBezTo>
                  <a:pt x="2005819" y="187863"/>
                  <a:pt x="1993010" y="181737"/>
                  <a:pt x="2019300" y="190500"/>
                </a:cubicBezTo>
                <a:cubicBezTo>
                  <a:pt x="2025650" y="196850"/>
                  <a:pt x="2030500" y="205189"/>
                  <a:pt x="2038350" y="209550"/>
                </a:cubicBezTo>
                <a:cubicBezTo>
                  <a:pt x="2050052" y="216051"/>
                  <a:pt x="2063750" y="218017"/>
                  <a:pt x="2076450" y="222250"/>
                </a:cubicBezTo>
                <a:cubicBezTo>
                  <a:pt x="2140471" y="243590"/>
                  <a:pt x="2041166" y="211030"/>
                  <a:pt x="2120900" y="234950"/>
                </a:cubicBezTo>
                <a:cubicBezTo>
                  <a:pt x="2133722" y="238797"/>
                  <a:pt x="2146300" y="243417"/>
                  <a:pt x="2159000" y="247650"/>
                </a:cubicBezTo>
                <a:cubicBezTo>
                  <a:pt x="2165350" y="249767"/>
                  <a:pt x="2172481" y="250287"/>
                  <a:pt x="2178050" y="254000"/>
                </a:cubicBezTo>
                <a:lnTo>
                  <a:pt x="2197100" y="266700"/>
                </a:lnTo>
                <a:cubicBezTo>
                  <a:pt x="2222500" y="264583"/>
                  <a:pt x="2248036" y="263719"/>
                  <a:pt x="2273300" y="260350"/>
                </a:cubicBezTo>
                <a:cubicBezTo>
                  <a:pt x="2279935" y="259465"/>
                  <a:pt x="2285914" y="255839"/>
                  <a:pt x="2292350" y="254000"/>
                </a:cubicBezTo>
                <a:cubicBezTo>
                  <a:pt x="2348164" y="238053"/>
                  <a:pt x="2291125" y="256525"/>
                  <a:pt x="2336800" y="241300"/>
                </a:cubicBezTo>
                <a:cubicBezTo>
                  <a:pt x="2343150" y="243417"/>
                  <a:pt x="2349157" y="247650"/>
                  <a:pt x="2355850" y="247650"/>
                </a:cubicBezTo>
                <a:cubicBezTo>
                  <a:pt x="2377122" y="247650"/>
                  <a:pt x="2398442" y="245220"/>
                  <a:pt x="2419350" y="241300"/>
                </a:cubicBezTo>
                <a:cubicBezTo>
                  <a:pt x="2444750" y="236538"/>
                  <a:pt x="2454275" y="227806"/>
                  <a:pt x="2476500" y="222250"/>
                </a:cubicBezTo>
                <a:cubicBezTo>
                  <a:pt x="2484967" y="220133"/>
                  <a:pt x="2493541" y="218408"/>
                  <a:pt x="2501900" y="215900"/>
                </a:cubicBezTo>
                <a:cubicBezTo>
                  <a:pt x="2514722" y="212053"/>
                  <a:pt x="2540000" y="203200"/>
                  <a:pt x="2540000" y="203200"/>
                </a:cubicBezTo>
                <a:cubicBezTo>
                  <a:pt x="2552700" y="190500"/>
                  <a:pt x="2561061" y="170780"/>
                  <a:pt x="2578100" y="165100"/>
                </a:cubicBezTo>
                <a:cubicBezTo>
                  <a:pt x="2625983" y="149139"/>
                  <a:pt x="2566961" y="170669"/>
                  <a:pt x="2616200" y="146050"/>
                </a:cubicBezTo>
                <a:cubicBezTo>
                  <a:pt x="2631614" y="138343"/>
                  <a:pt x="2651059" y="137697"/>
                  <a:pt x="2667000" y="133350"/>
                </a:cubicBezTo>
                <a:cubicBezTo>
                  <a:pt x="2679915" y="129828"/>
                  <a:pt x="2692400" y="124883"/>
                  <a:pt x="2705100" y="120650"/>
                </a:cubicBezTo>
                <a:cubicBezTo>
                  <a:pt x="2711450" y="118533"/>
                  <a:pt x="2717548" y="115400"/>
                  <a:pt x="2724150" y="114300"/>
                </a:cubicBezTo>
                <a:cubicBezTo>
                  <a:pt x="2777013" y="105489"/>
                  <a:pt x="2749504" y="109771"/>
                  <a:pt x="2806700" y="101600"/>
                </a:cubicBezTo>
                <a:cubicBezTo>
                  <a:pt x="2813050" y="99483"/>
                  <a:pt x="2819057" y="95250"/>
                  <a:pt x="2825750" y="95250"/>
                </a:cubicBezTo>
                <a:cubicBezTo>
                  <a:pt x="2954779" y="95250"/>
                  <a:pt x="2885112" y="92967"/>
                  <a:pt x="2940050" y="107950"/>
                </a:cubicBezTo>
                <a:cubicBezTo>
                  <a:pt x="2956889" y="112543"/>
                  <a:pt x="2990850" y="120650"/>
                  <a:pt x="2990850" y="120650"/>
                </a:cubicBezTo>
                <a:cubicBezTo>
                  <a:pt x="2997200" y="124883"/>
                  <a:pt x="3003074" y="129937"/>
                  <a:pt x="3009900" y="133350"/>
                </a:cubicBezTo>
                <a:cubicBezTo>
                  <a:pt x="3015887" y="136343"/>
                  <a:pt x="3023723" y="135519"/>
                  <a:pt x="3028950" y="139700"/>
                </a:cubicBezTo>
                <a:cubicBezTo>
                  <a:pt x="3034909" y="144468"/>
                  <a:pt x="3035024" y="154964"/>
                  <a:pt x="3041650" y="158750"/>
                </a:cubicBezTo>
                <a:cubicBezTo>
                  <a:pt x="3051021" y="164105"/>
                  <a:pt x="3062929" y="162482"/>
                  <a:pt x="3073400" y="165100"/>
                </a:cubicBezTo>
                <a:cubicBezTo>
                  <a:pt x="3079894" y="166723"/>
                  <a:pt x="3086014" y="169611"/>
                  <a:pt x="3092450" y="171450"/>
                </a:cubicBezTo>
                <a:cubicBezTo>
                  <a:pt x="3100841" y="173848"/>
                  <a:pt x="3109491" y="175292"/>
                  <a:pt x="3117850" y="177800"/>
                </a:cubicBezTo>
                <a:cubicBezTo>
                  <a:pt x="3130672" y="181647"/>
                  <a:pt x="3144811" y="183074"/>
                  <a:pt x="3155950" y="190500"/>
                </a:cubicBezTo>
                <a:cubicBezTo>
                  <a:pt x="3168650" y="198967"/>
                  <a:pt x="3179570" y="211073"/>
                  <a:pt x="3194050" y="215900"/>
                </a:cubicBezTo>
                <a:cubicBezTo>
                  <a:pt x="3239725" y="231125"/>
                  <a:pt x="3182686" y="212653"/>
                  <a:pt x="3238500" y="228600"/>
                </a:cubicBezTo>
                <a:cubicBezTo>
                  <a:pt x="3244936" y="230439"/>
                  <a:pt x="3251200" y="232833"/>
                  <a:pt x="3257550" y="234950"/>
                </a:cubicBezTo>
                <a:cubicBezTo>
                  <a:pt x="3289300" y="232833"/>
                  <a:pt x="3321412" y="233831"/>
                  <a:pt x="3352800" y="228600"/>
                </a:cubicBezTo>
                <a:cubicBezTo>
                  <a:pt x="3360328" y="227345"/>
                  <a:pt x="3365024" y="219313"/>
                  <a:pt x="3371850" y="215900"/>
                </a:cubicBezTo>
                <a:cubicBezTo>
                  <a:pt x="3377837" y="212907"/>
                  <a:pt x="3384913" y="212543"/>
                  <a:pt x="3390900" y="209550"/>
                </a:cubicBezTo>
                <a:cubicBezTo>
                  <a:pt x="3420830" y="194585"/>
                  <a:pt x="3402495" y="197955"/>
                  <a:pt x="3429000" y="171450"/>
                </a:cubicBezTo>
                <a:cubicBezTo>
                  <a:pt x="3434396" y="166054"/>
                  <a:pt x="3442187" y="163636"/>
                  <a:pt x="3448050" y="158750"/>
                </a:cubicBezTo>
                <a:cubicBezTo>
                  <a:pt x="3480477" y="131727"/>
                  <a:pt x="3451385" y="143629"/>
                  <a:pt x="3492500" y="133350"/>
                </a:cubicBezTo>
                <a:cubicBezTo>
                  <a:pt x="3498850" y="129117"/>
                  <a:pt x="3504724" y="124063"/>
                  <a:pt x="3511550" y="120650"/>
                </a:cubicBezTo>
                <a:cubicBezTo>
                  <a:pt x="3517537" y="117657"/>
                  <a:pt x="3524788" y="117621"/>
                  <a:pt x="3530600" y="114300"/>
                </a:cubicBezTo>
                <a:cubicBezTo>
                  <a:pt x="3539789" y="109049"/>
                  <a:pt x="3546534" y="99983"/>
                  <a:pt x="3556000" y="95250"/>
                </a:cubicBezTo>
                <a:cubicBezTo>
                  <a:pt x="3567974" y="89263"/>
                  <a:pt x="3594100" y="82550"/>
                  <a:pt x="3594100" y="82550"/>
                </a:cubicBezTo>
                <a:cubicBezTo>
                  <a:pt x="3676668" y="99064"/>
                  <a:pt x="3567696" y="78826"/>
                  <a:pt x="3740150" y="95250"/>
                </a:cubicBezTo>
                <a:cubicBezTo>
                  <a:pt x="3759709" y="97113"/>
                  <a:pt x="3785489" y="119126"/>
                  <a:pt x="3797300" y="127000"/>
                </a:cubicBezTo>
                <a:cubicBezTo>
                  <a:pt x="3823822" y="144681"/>
                  <a:pt x="3810954" y="134304"/>
                  <a:pt x="3835400" y="158750"/>
                </a:cubicBezTo>
                <a:cubicBezTo>
                  <a:pt x="3839583" y="171299"/>
                  <a:pt x="3843259" y="187898"/>
                  <a:pt x="3854450" y="196850"/>
                </a:cubicBezTo>
                <a:cubicBezTo>
                  <a:pt x="3859677" y="201031"/>
                  <a:pt x="3867150" y="201083"/>
                  <a:pt x="3873500" y="203200"/>
                </a:cubicBezTo>
                <a:cubicBezTo>
                  <a:pt x="3879850" y="209550"/>
                  <a:pt x="3884700" y="217889"/>
                  <a:pt x="3892550" y="222250"/>
                </a:cubicBezTo>
                <a:cubicBezTo>
                  <a:pt x="3904252" y="228751"/>
                  <a:pt x="3930650" y="234950"/>
                  <a:pt x="3930650" y="234950"/>
                </a:cubicBezTo>
                <a:cubicBezTo>
                  <a:pt x="3983540" y="224372"/>
                  <a:pt x="3944506" y="238284"/>
                  <a:pt x="3981450" y="209550"/>
                </a:cubicBezTo>
                <a:cubicBezTo>
                  <a:pt x="3993498" y="200179"/>
                  <a:pt x="4019550" y="184150"/>
                  <a:pt x="4019550" y="184150"/>
                </a:cubicBezTo>
                <a:cubicBezTo>
                  <a:pt x="4025141" y="167376"/>
                  <a:pt x="4034924" y="132459"/>
                  <a:pt x="4051300" y="127000"/>
                </a:cubicBezTo>
                <a:cubicBezTo>
                  <a:pt x="4077590" y="118237"/>
                  <a:pt x="4064781" y="124363"/>
                  <a:pt x="4089400" y="107950"/>
                </a:cubicBezTo>
                <a:cubicBezTo>
                  <a:pt x="4096147" y="97830"/>
                  <a:pt x="4109570" y="74997"/>
                  <a:pt x="4121150" y="69850"/>
                </a:cubicBezTo>
                <a:cubicBezTo>
                  <a:pt x="4132915" y="64621"/>
                  <a:pt x="4146681" y="66293"/>
                  <a:pt x="4159250" y="63500"/>
                </a:cubicBezTo>
                <a:cubicBezTo>
                  <a:pt x="4165784" y="62048"/>
                  <a:pt x="4171864" y="58989"/>
                  <a:pt x="4178300" y="57150"/>
                </a:cubicBezTo>
                <a:cubicBezTo>
                  <a:pt x="4186691" y="54752"/>
                  <a:pt x="4195233" y="52917"/>
                  <a:pt x="4203700" y="50800"/>
                </a:cubicBezTo>
                <a:cubicBezTo>
                  <a:pt x="4235450" y="52917"/>
                  <a:pt x="4267562" y="51919"/>
                  <a:pt x="4298950" y="57150"/>
                </a:cubicBezTo>
                <a:cubicBezTo>
                  <a:pt x="4323013" y="61161"/>
                  <a:pt x="4315104" y="76423"/>
                  <a:pt x="4330700" y="88900"/>
                </a:cubicBezTo>
                <a:cubicBezTo>
                  <a:pt x="4335927" y="93081"/>
                  <a:pt x="4343400" y="93133"/>
                  <a:pt x="4349750" y="95250"/>
                </a:cubicBezTo>
                <a:lnTo>
                  <a:pt x="4375150" y="133350"/>
                </a:lnTo>
                <a:cubicBezTo>
                  <a:pt x="4379383" y="139700"/>
                  <a:pt x="4381500" y="148167"/>
                  <a:pt x="4387850" y="152400"/>
                </a:cubicBezTo>
                <a:lnTo>
                  <a:pt x="4406900" y="165100"/>
                </a:lnTo>
                <a:cubicBezTo>
                  <a:pt x="4409017" y="171450"/>
                  <a:pt x="4409069" y="178923"/>
                  <a:pt x="4413250" y="184150"/>
                </a:cubicBezTo>
                <a:cubicBezTo>
                  <a:pt x="4422202" y="195341"/>
                  <a:pt x="4438801" y="199017"/>
                  <a:pt x="4451350" y="203200"/>
                </a:cubicBezTo>
                <a:cubicBezTo>
                  <a:pt x="4453467" y="209550"/>
                  <a:pt x="4452253" y="218359"/>
                  <a:pt x="4457700" y="222250"/>
                </a:cubicBezTo>
                <a:cubicBezTo>
                  <a:pt x="4468593" y="230031"/>
                  <a:pt x="4495800" y="234950"/>
                  <a:pt x="4495800" y="234950"/>
                </a:cubicBezTo>
                <a:cubicBezTo>
                  <a:pt x="4504267" y="232833"/>
                  <a:pt x="4513394" y="232503"/>
                  <a:pt x="4521200" y="228600"/>
                </a:cubicBezTo>
                <a:cubicBezTo>
                  <a:pt x="4534852" y="221774"/>
                  <a:pt x="4559300" y="203200"/>
                  <a:pt x="4559300" y="203200"/>
                </a:cubicBezTo>
                <a:cubicBezTo>
                  <a:pt x="4577530" y="130278"/>
                  <a:pt x="4549618" y="217723"/>
                  <a:pt x="4584700" y="165100"/>
                </a:cubicBezTo>
                <a:cubicBezTo>
                  <a:pt x="4589541" y="157838"/>
                  <a:pt x="4588542" y="148059"/>
                  <a:pt x="4591050" y="139700"/>
                </a:cubicBezTo>
                <a:cubicBezTo>
                  <a:pt x="4594897" y="126878"/>
                  <a:pt x="4599517" y="114300"/>
                  <a:pt x="4603750" y="101600"/>
                </a:cubicBezTo>
                <a:cubicBezTo>
                  <a:pt x="4605867" y="95250"/>
                  <a:pt x="4603750" y="84667"/>
                  <a:pt x="4610100" y="82550"/>
                </a:cubicBezTo>
                <a:cubicBezTo>
                  <a:pt x="4616450" y="80433"/>
                  <a:pt x="4623163" y="79193"/>
                  <a:pt x="4629150" y="76200"/>
                </a:cubicBezTo>
                <a:cubicBezTo>
                  <a:pt x="4643421" y="69064"/>
                  <a:pt x="4657219" y="56487"/>
                  <a:pt x="4667250" y="44450"/>
                </a:cubicBezTo>
                <a:cubicBezTo>
                  <a:pt x="4672136" y="38587"/>
                  <a:pt x="4673991" y="30168"/>
                  <a:pt x="4679950" y="25400"/>
                </a:cubicBezTo>
                <a:cubicBezTo>
                  <a:pt x="4685177" y="21219"/>
                  <a:pt x="4693013" y="22043"/>
                  <a:pt x="4699000" y="19050"/>
                </a:cubicBezTo>
                <a:cubicBezTo>
                  <a:pt x="4748239" y="-5569"/>
                  <a:pt x="4689217" y="15961"/>
                  <a:pt x="4737100" y="0"/>
                </a:cubicBezTo>
                <a:cubicBezTo>
                  <a:pt x="4758267" y="2117"/>
                  <a:pt x="4779692" y="2430"/>
                  <a:pt x="4800600" y="6350"/>
                </a:cubicBezTo>
                <a:cubicBezTo>
                  <a:pt x="4813758" y="8817"/>
                  <a:pt x="4826000" y="14817"/>
                  <a:pt x="4838700" y="19050"/>
                </a:cubicBezTo>
                <a:lnTo>
                  <a:pt x="4857750" y="25400"/>
                </a:lnTo>
                <a:cubicBezTo>
                  <a:pt x="4859867" y="33867"/>
                  <a:pt x="4866860" y="42521"/>
                  <a:pt x="4864100" y="50800"/>
                </a:cubicBezTo>
                <a:cubicBezTo>
                  <a:pt x="4861687" y="58040"/>
                  <a:pt x="4852413" y="61492"/>
                  <a:pt x="4845050" y="63500"/>
                </a:cubicBezTo>
                <a:cubicBezTo>
                  <a:pt x="4828586" y="67990"/>
                  <a:pt x="4811083" y="67045"/>
                  <a:pt x="4794250" y="69850"/>
                </a:cubicBezTo>
                <a:cubicBezTo>
                  <a:pt x="4785642" y="71285"/>
                  <a:pt x="4777317" y="74083"/>
                  <a:pt x="4768850" y="76200"/>
                </a:cubicBezTo>
                <a:cubicBezTo>
                  <a:pt x="4764617" y="82550"/>
                  <a:pt x="4759250" y="88276"/>
                  <a:pt x="4756150" y="95250"/>
                </a:cubicBezTo>
                <a:cubicBezTo>
                  <a:pt x="4750713" y="107483"/>
                  <a:pt x="4743450" y="133350"/>
                  <a:pt x="4743450" y="133350"/>
                </a:cubicBezTo>
                <a:cubicBezTo>
                  <a:pt x="4745567" y="139700"/>
                  <a:pt x="4745619" y="147173"/>
                  <a:pt x="4749800" y="152400"/>
                </a:cubicBezTo>
                <a:cubicBezTo>
                  <a:pt x="4754568" y="158359"/>
                  <a:pt x="4762024" y="161687"/>
                  <a:pt x="4768850" y="165100"/>
                </a:cubicBezTo>
                <a:cubicBezTo>
                  <a:pt x="4777960" y="169655"/>
                  <a:pt x="4805162" y="175765"/>
                  <a:pt x="4813300" y="177800"/>
                </a:cubicBezTo>
                <a:cubicBezTo>
                  <a:pt x="4838700" y="175683"/>
                  <a:pt x="4864152" y="174118"/>
                  <a:pt x="4889500" y="171450"/>
                </a:cubicBezTo>
                <a:cubicBezTo>
                  <a:pt x="4904385" y="169883"/>
                  <a:pt x="4920053" y="170659"/>
                  <a:pt x="4933950" y="165100"/>
                </a:cubicBezTo>
                <a:cubicBezTo>
                  <a:pt x="4942288" y="161765"/>
                  <a:pt x="4944968" y="150066"/>
                  <a:pt x="4953000" y="146050"/>
                </a:cubicBezTo>
                <a:cubicBezTo>
                  <a:pt x="4962653" y="141223"/>
                  <a:pt x="4974337" y="142540"/>
                  <a:pt x="4984750" y="139700"/>
                </a:cubicBezTo>
                <a:cubicBezTo>
                  <a:pt x="4997665" y="136178"/>
                  <a:pt x="5011711" y="134426"/>
                  <a:pt x="5022850" y="127000"/>
                </a:cubicBezTo>
                <a:cubicBezTo>
                  <a:pt x="5029200" y="122767"/>
                  <a:pt x="5034754" y="116980"/>
                  <a:pt x="5041900" y="114300"/>
                </a:cubicBezTo>
                <a:cubicBezTo>
                  <a:pt x="5052006" y="110510"/>
                  <a:pt x="5063067" y="110067"/>
                  <a:pt x="5073650" y="107950"/>
                </a:cubicBezTo>
                <a:cubicBezTo>
                  <a:pt x="5080000" y="103717"/>
                  <a:pt x="5085726" y="98350"/>
                  <a:pt x="5092700" y="95250"/>
                </a:cubicBezTo>
                <a:cubicBezTo>
                  <a:pt x="5104933" y="89813"/>
                  <a:pt x="5119661" y="89976"/>
                  <a:pt x="5130800" y="82550"/>
                </a:cubicBezTo>
                <a:cubicBezTo>
                  <a:pt x="5161023" y="62401"/>
                  <a:pt x="5137973" y="74683"/>
                  <a:pt x="5175250" y="63500"/>
                </a:cubicBezTo>
                <a:cubicBezTo>
                  <a:pt x="5253293" y="40087"/>
                  <a:pt x="5176804" y="53236"/>
                  <a:pt x="5308600" y="44450"/>
                </a:cubicBezTo>
                <a:cubicBezTo>
                  <a:pt x="5393235" y="23291"/>
                  <a:pt x="5342770" y="33436"/>
                  <a:pt x="5524500" y="44450"/>
                </a:cubicBezTo>
                <a:cubicBezTo>
                  <a:pt x="5531181" y="44855"/>
                  <a:pt x="5537114" y="48961"/>
                  <a:pt x="5543550" y="50800"/>
                </a:cubicBezTo>
                <a:cubicBezTo>
                  <a:pt x="5551941" y="53198"/>
                  <a:pt x="5560431" y="55257"/>
                  <a:pt x="5568950" y="57150"/>
                </a:cubicBezTo>
                <a:cubicBezTo>
                  <a:pt x="5579486" y="59491"/>
                  <a:pt x="5600700" y="63500"/>
                  <a:pt x="5600700" y="635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62022" y="7103894"/>
            <a:ext cx="5549900" cy="273050"/>
          </a:xfrm>
          <a:custGeom>
            <a:avLst/>
            <a:gdLst>
              <a:gd name="connsiteX0" fmla="*/ 0 w 5549900"/>
              <a:gd name="connsiteY0" fmla="*/ 152400 h 273050"/>
              <a:gd name="connsiteX1" fmla="*/ 31750 w 5549900"/>
              <a:gd name="connsiteY1" fmla="*/ 158750 h 273050"/>
              <a:gd name="connsiteX2" fmla="*/ 76200 w 5549900"/>
              <a:gd name="connsiteY2" fmla="*/ 152400 h 273050"/>
              <a:gd name="connsiteX3" fmla="*/ 171450 w 5549900"/>
              <a:gd name="connsiteY3" fmla="*/ 139700 h 273050"/>
              <a:gd name="connsiteX4" fmla="*/ 209550 w 5549900"/>
              <a:gd name="connsiteY4" fmla="*/ 127000 h 273050"/>
              <a:gd name="connsiteX5" fmla="*/ 228600 w 5549900"/>
              <a:gd name="connsiteY5" fmla="*/ 120650 h 273050"/>
              <a:gd name="connsiteX6" fmla="*/ 266700 w 5549900"/>
              <a:gd name="connsiteY6" fmla="*/ 101600 h 273050"/>
              <a:gd name="connsiteX7" fmla="*/ 317500 w 5549900"/>
              <a:gd name="connsiteY7" fmla="*/ 95250 h 273050"/>
              <a:gd name="connsiteX8" fmla="*/ 336550 w 5549900"/>
              <a:gd name="connsiteY8" fmla="*/ 88900 h 273050"/>
              <a:gd name="connsiteX9" fmla="*/ 419100 w 5549900"/>
              <a:gd name="connsiteY9" fmla="*/ 76200 h 273050"/>
              <a:gd name="connsiteX10" fmla="*/ 476250 w 5549900"/>
              <a:gd name="connsiteY10" fmla="*/ 82550 h 273050"/>
              <a:gd name="connsiteX11" fmla="*/ 514350 w 5549900"/>
              <a:gd name="connsiteY11" fmla="*/ 95250 h 273050"/>
              <a:gd name="connsiteX12" fmla="*/ 552450 w 5549900"/>
              <a:gd name="connsiteY12" fmla="*/ 120650 h 273050"/>
              <a:gd name="connsiteX13" fmla="*/ 590550 w 5549900"/>
              <a:gd name="connsiteY13" fmla="*/ 152400 h 273050"/>
              <a:gd name="connsiteX14" fmla="*/ 641350 w 5549900"/>
              <a:gd name="connsiteY14" fmla="*/ 165100 h 273050"/>
              <a:gd name="connsiteX15" fmla="*/ 666750 w 5549900"/>
              <a:gd name="connsiteY15" fmla="*/ 177800 h 273050"/>
              <a:gd name="connsiteX16" fmla="*/ 685800 w 5549900"/>
              <a:gd name="connsiteY16" fmla="*/ 190500 h 273050"/>
              <a:gd name="connsiteX17" fmla="*/ 723900 w 5549900"/>
              <a:gd name="connsiteY17" fmla="*/ 203200 h 273050"/>
              <a:gd name="connsiteX18" fmla="*/ 742950 w 5549900"/>
              <a:gd name="connsiteY18" fmla="*/ 209550 h 273050"/>
              <a:gd name="connsiteX19" fmla="*/ 762000 w 5549900"/>
              <a:gd name="connsiteY19" fmla="*/ 215900 h 273050"/>
              <a:gd name="connsiteX20" fmla="*/ 819150 w 5549900"/>
              <a:gd name="connsiteY20" fmla="*/ 241300 h 273050"/>
              <a:gd name="connsiteX21" fmla="*/ 838200 w 5549900"/>
              <a:gd name="connsiteY21" fmla="*/ 247650 h 273050"/>
              <a:gd name="connsiteX22" fmla="*/ 971550 w 5549900"/>
              <a:gd name="connsiteY22" fmla="*/ 254000 h 273050"/>
              <a:gd name="connsiteX23" fmla="*/ 1104900 w 5549900"/>
              <a:gd name="connsiteY23" fmla="*/ 254000 h 273050"/>
              <a:gd name="connsiteX24" fmla="*/ 1130300 w 5549900"/>
              <a:gd name="connsiteY24" fmla="*/ 241300 h 273050"/>
              <a:gd name="connsiteX25" fmla="*/ 1155700 w 5549900"/>
              <a:gd name="connsiteY25" fmla="*/ 234950 h 273050"/>
              <a:gd name="connsiteX26" fmla="*/ 1212850 w 5549900"/>
              <a:gd name="connsiteY26" fmla="*/ 209550 h 273050"/>
              <a:gd name="connsiteX27" fmla="*/ 1231900 w 5549900"/>
              <a:gd name="connsiteY27" fmla="*/ 203200 h 273050"/>
              <a:gd name="connsiteX28" fmla="*/ 1250950 w 5549900"/>
              <a:gd name="connsiteY28" fmla="*/ 184150 h 273050"/>
              <a:gd name="connsiteX29" fmla="*/ 1295400 w 5549900"/>
              <a:gd name="connsiteY29" fmla="*/ 158750 h 273050"/>
              <a:gd name="connsiteX30" fmla="*/ 1320800 w 5549900"/>
              <a:gd name="connsiteY30" fmla="*/ 152400 h 273050"/>
              <a:gd name="connsiteX31" fmla="*/ 1358900 w 5549900"/>
              <a:gd name="connsiteY31" fmla="*/ 139700 h 273050"/>
              <a:gd name="connsiteX32" fmla="*/ 1435100 w 5549900"/>
              <a:gd name="connsiteY32" fmla="*/ 114300 h 273050"/>
              <a:gd name="connsiteX33" fmla="*/ 1479550 w 5549900"/>
              <a:gd name="connsiteY33" fmla="*/ 101600 h 273050"/>
              <a:gd name="connsiteX34" fmla="*/ 1555750 w 5549900"/>
              <a:gd name="connsiteY34" fmla="*/ 95250 h 273050"/>
              <a:gd name="connsiteX35" fmla="*/ 1593850 w 5549900"/>
              <a:gd name="connsiteY35" fmla="*/ 82550 h 273050"/>
              <a:gd name="connsiteX36" fmla="*/ 1612900 w 5549900"/>
              <a:gd name="connsiteY36" fmla="*/ 76200 h 273050"/>
              <a:gd name="connsiteX37" fmla="*/ 1708150 w 5549900"/>
              <a:gd name="connsiteY37" fmla="*/ 82550 h 273050"/>
              <a:gd name="connsiteX38" fmla="*/ 1746250 w 5549900"/>
              <a:gd name="connsiteY38" fmla="*/ 95250 h 273050"/>
              <a:gd name="connsiteX39" fmla="*/ 1765300 w 5549900"/>
              <a:gd name="connsiteY39" fmla="*/ 101600 h 273050"/>
              <a:gd name="connsiteX40" fmla="*/ 1784350 w 5549900"/>
              <a:gd name="connsiteY40" fmla="*/ 114300 h 273050"/>
              <a:gd name="connsiteX41" fmla="*/ 1822450 w 5549900"/>
              <a:gd name="connsiteY41" fmla="*/ 127000 h 273050"/>
              <a:gd name="connsiteX42" fmla="*/ 1841500 w 5549900"/>
              <a:gd name="connsiteY42" fmla="*/ 139700 h 273050"/>
              <a:gd name="connsiteX43" fmla="*/ 1898650 w 5549900"/>
              <a:gd name="connsiteY43" fmla="*/ 146050 h 273050"/>
              <a:gd name="connsiteX44" fmla="*/ 1924050 w 5549900"/>
              <a:gd name="connsiteY44" fmla="*/ 152400 h 273050"/>
              <a:gd name="connsiteX45" fmla="*/ 1955800 w 5549900"/>
              <a:gd name="connsiteY45" fmla="*/ 158750 h 273050"/>
              <a:gd name="connsiteX46" fmla="*/ 1993900 w 5549900"/>
              <a:gd name="connsiteY46" fmla="*/ 171450 h 273050"/>
              <a:gd name="connsiteX47" fmla="*/ 2012950 w 5549900"/>
              <a:gd name="connsiteY47" fmla="*/ 177800 h 273050"/>
              <a:gd name="connsiteX48" fmla="*/ 2032000 w 5549900"/>
              <a:gd name="connsiteY48" fmla="*/ 184150 h 273050"/>
              <a:gd name="connsiteX49" fmla="*/ 2120900 w 5549900"/>
              <a:gd name="connsiteY49" fmla="*/ 209550 h 273050"/>
              <a:gd name="connsiteX50" fmla="*/ 2139950 w 5549900"/>
              <a:gd name="connsiteY50" fmla="*/ 215900 h 273050"/>
              <a:gd name="connsiteX51" fmla="*/ 2159000 w 5549900"/>
              <a:gd name="connsiteY51" fmla="*/ 228600 h 273050"/>
              <a:gd name="connsiteX52" fmla="*/ 2209800 w 5549900"/>
              <a:gd name="connsiteY52" fmla="*/ 241300 h 273050"/>
              <a:gd name="connsiteX53" fmla="*/ 2286000 w 5549900"/>
              <a:gd name="connsiteY53" fmla="*/ 260350 h 273050"/>
              <a:gd name="connsiteX54" fmla="*/ 2305050 w 5549900"/>
              <a:gd name="connsiteY54" fmla="*/ 273050 h 273050"/>
              <a:gd name="connsiteX55" fmla="*/ 2343150 w 5549900"/>
              <a:gd name="connsiteY55" fmla="*/ 260350 h 273050"/>
              <a:gd name="connsiteX56" fmla="*/ 2362200 w 5549900"/>
              <a:gd name="connsiteY56" fmla="*/ 254000 h 273050"/>
              <a:gd name="connsiteX57" fmla="*/ 2381250 w 5549900"/>
              <a:gd name="connsiteY57" fmla="*/ 247650 h 273050"/>
              <a:gd name="connsiteX58" fmla="*/ 2425700 w 5549900"/>
              <a:gd name="connsiteY58" fmla="*/ 241300 h 273050"/>
              <a:gd name="connsiteX59" fmla="*/ 2470150 w 5549900"/>
              <a:gd name="connsiteY59" fmla="*/ 222250 h 273050"/>
              <a:gd name="connsiteX60" fmla="*/ 2508250 w 5549900"/>
              <a:gd name="connsiteY60" fmla="*/ 209550 h 273050"/>
              <a:gd name="connsiteX61" fmla="*/ 2546350 w 5549900"/>
              <a:gd name="connsiteY61" fmla="*/ 177800 h 273050"/>
              <a:gd name="connsiteX62" fmla="*/ 2584450 w 5549900"/>
              <a:gd name="connsiteY62" fmla="*/ 152400 h 273050"/>
              <a:gd name="connsiteX63" fmla="*/ 2603500 w 5549900"/>
              <a:gd name="connsiteY63" fmla="*/ 139700 h 273050"/>
              <a:gd name="connsiteX64" fmla="*/ 2647950 w 5549900"/>
              <a:gd name="connsiteY64" fmla="*/ 127000 h 273050"/>
              <a:gd name="connsiteX65" fmla="*/ 2686050 w 5549900"/>
              <a:gd name="connsiteY65" fmla="*/ 107950 h 273050"/>
              <a:gd name="connsiteX66" fmla="*/ 2724150 w 5549900"/>
              <a:gd name="connsiteY66" fmla="*/ 95250 h 273050"/>
              <a:gd name="connsiteX67" fmla="*/ 2781300 w 5549900"/>
              <a:gd name="connsiteY67" fmla="*/ 101600 h 273050"/>
              <a:gd name="connsiteX68" fmla="*/ 2813050 w 5549900"/>
              <a:gd name="connsiteY68" fmla="*/ 95250 h 273050"/>
              <a:gd name="connsiteX69" fmla="*/ 2908300 w 5549900"/>
              <a:gd name="connsiteY69" fmla="*/ 101600 h 273050"/>
              <a:gd name="connsiteX70" fmla="*/ 2940050 w 5549900"/>
              <a:gd name="connsiteY70" fmla="*/ 107950 h 273050"/>
              <a:gd name="connsiteX71" fmla="*/ 2965450 w 5549900"/>
              <a:gd name="connsiteY71" fmla="*/ 114300 h 273050"/>
              <a:gd name="connsiteX72" fmla="*/ 3022600 w 5549900"/>
              <a:gd name="connsiteY72" fmla="*/ 120650 h 273050"/>
              <a:gd name="connsiteX73" fmla="*/ 3060700 w 5549900"/>
              <a:gd name="connsiteY73" fmla="*/ 146050 h 273050"/>
              <a:gd name="connsiteX74" fmla="*/ 3105150 w 5549900"/>
              <a:gd name="connsiteY74" fmla="*/ 158750 h 273050"/>
              <a:gd name="connsiteX75" fmla="*/ 3162300 w 5549900"/>
              <a:gd name="connsiteY75" fmla="*/ 177800 h 273050"/>
              <a:gd name="connsiteX76" fmla="*/ 3181350 w 5549900"/>
              <a:gd name="connsiteY76" fmla="*/ 184150 h 273050"/>
              <a:gd name="connsiteX77" fmla="*/ 3200400 w 5549900"/>
              <a:gd name="connsiteY77" fmla="*/ 190500 h 273050"/>
              <a:gd name="connsiteX78" fmla="*/ 3219450 w 5549900"/>
              <a:gd name="connsiteY78" fmla="*/ 203200 h 273050"/>
              <a:gd name="connsiteX79" fmla="*/ 3276600 w 5549900"/>
              <a:gd name="connsiteY79" fmla="*/ 215900 h 273050"/>
              <a:gd name="connsiteX80" fmla="*/ 3359150 w 5549900"/>
              <a:gd name="connsiteY80" fmla="*/ 209550 h 273050"/>
              <a:gd name="connsiteX81" fmla="*/ 3378200 w 5549900"/>
              <a:gd name="connsiteY81" fmla="*/ 196850 h 273050"/>
              <a:gd name="connsiteX82" fmla="*/ 3416300 w 5549900"/>
              <a:gd name="connsiteY82" fmla="*/ 184150 h 273050"/>
              <a:gd name="connsiteX83" fmla="*/ 3454400 w 5549900"/>
              <a:gd name="connsiteY83" fmla="*/ 158750 h 273050"/>
              <a:gd name="connsiteX84" fmla="*/ 3492500 w 5549900"/>
              <a:gd name="connsiteY84" fmla="*/ 146050 h 273050"/>
              <a:gd name="connsiteX85" fmla="*/ 3543300 w 5549900"/>
              <a:gd name="connsiteY85" fmla="*/ 114300 h 273050"/>
              <a:gd name="connsiteX86" fmla="*/ 3562350 w 5549900"/>
              <a:gd name="connsiteY86" fmla="*/ 101600 h 273050"/>
              <a:gd name="connsiteX87" fmla="*/ 3600450 w 5549900"/>
              <a:gd name="connsiteY87" fmla="*/ 88900 h 273050"/>
              <a:gd name="connsiteX88" fmla="*/ 3619500 w 5549900"/>
              <a:gd name="connsiteY88" fmla="*/ 82550 h 273050"/>
              <a:gd name="connsiteX89" fmla="*/ 3695700 w 5549900"/>
              <a:gd name="connsiteY89" fmla="*/ 88900 h 273050"/>
              <a:gd name="connsiteX90" fmla="*/ 3733800 w 5549900"/>
              <a:gd name="connsiteY90" fmla="*/ 101600 h 273050"/>
              <a:gd name="connsiteX91" fmla="*/ 3759200 w 5549900"/>
              <a:gd name="connsiteY91" fmla="*/ 107950 h 273050"/>
              <a:gd name="connsiteX92" fmla="*/ 3797300 w 5549900"/>
              <a:gd name="connsiteY92" fmla="*/ 133350 h 273050"/>
              <a:gd name="connsiteX93" fmla="*/ 3829050 w 5549900"/>
              <a:gd name="connsiteY93" fmla="*/ 165100 h 273050"/>
              <a:gd name="connsiteX94" fmla="*/ 3841750 w 5549900"/>
              <a:gd name="connsiteY94" fmla="*/ 184150 h 273050"/>
              <a:gd name="connsiteX95" fmla="*/ 3860800 w 5549900"/>
              <a:gd name="connsiteY95" fmla="*/ 190500 h 273050"/>
              <a:gd name="connsiteX96" fmla="*/ 3898900 w 5549900"/>
              <a:gd name="connsiteY96" fmla="*/ 215900 h 273050"/>
              <a:gd name="connsiteX97" fmla="*/ 3917950 w 5549900"/>
              <a:gd name="connsiteY97" fmla="*/ 228600 h 273050"/>
              <a:gd name="connsiteX98" fmla="*/ 3937000 w 5549900"/>
              <a:gd name="connsiteY98" fmla="*/ 241300 h 273050"/>
              <a:gd name="connsiteX99" fmla="*/ 3975100 w 5549900"/>
              <a:gd name="connsiteY99" fmla="*/ 228600 h 273050"/>
              <a:gd name="connsiteX100" fmla="*/ 3994150 w 5549900"/>
              <a:gd name="connsiteY100" fmla="*/ 190500 h 273050"/>
              <a:gd name="connsiteX101" fmla="*/ 4013200 w 5549900"/>
              <a:gd name="connsiteY101" fmla="*/ 184150 h 273050"/>
              <a:gd name="connsiteX102" fmla="*/ 4038600 w 5549900"/>
              <a:gd name="connsiteY102" fmla="*/ 146050 h 273050"/>
              <a:gd name="connsiteX103" fmla="*/ 4051300 w 5549900"/>
              <a:gd name="connsiteY103" fmla="*/ 127000 h 273050"/>
              <a:gd name="connsiteX104" fmla="*/ 4057650 w 5549900"/>
              <a:gd name="connsiteY104" fmla="*/ 107950 h 273050"/>
              <a:gd name="connsiteX105" fmla="*/ 4095750 w 5549900"/>
              <a:gd name="connsiteY105" fmla="*/ 88900 h 273050"/>
              <a:gd name="connsiteX106" fmla="*/ 4114800 w 5549900"/>
              <a:gd name="connsiteY106" fmla="*/ 76200 h 273050"/>
              <a:gd name="connsiteX107" fmla="*/ 4152900 w 5549900"/>
              <a:gd name="connsiteY107" fmla="*/ 63500 h 273050"/>
              <a:gd name="connsiteX108" fmla="*/ 4197350 w 5549900"/>
              <a:gd name="connsiteY108" fmla="*/ 50800 h 273050"/>
              <a:gd name="connsiteX109" fmla="*/ 4279900 w 5549900"/>
              <a:gd name="connsiteY109" fmla="*/ 63500 h 273050"/>
              <a:gd name="connsiteX110" fmla="*/ 4318000 w 5549900"/>
              <a:gd name="connsiteY110" fmla="*/ 88900 h 273050"/>
              <a:gd name="connsiteX111" fmla="*/ 4337050 w 5549900"/>
              <a:gd name="connsiteY111" fmla="*/ 101600 h 273050"/>
              <a:gd name="connsiteX112" fmla="*/ 4356100 w 5549900"/>
              <a:gd name="connsiteY112" fmla="*/ 114300 h 273050"/>
              <a:gd name="connsiteX113" fmla="*/ 4400550 w 5549900"/>
              <a:gd name="connsiteY113" fmla="*/ 171450 h 273050"/>
              <a:gd name="connsiteX114" fmla="*/ 4419600 w 5549900"/>
              <a:gd name="connsiteY114" fmla="*/ 184150 h 273050"/>
              <a:gd name="connsiteX115" fmla="*/ 4438650 w 5549900"/>
              <a:gd name="connsiteY115" fmla="*/ 190500 h 273050"/>
              <a:gd name="connsiteX116" fmla="*/ 4419600 w 5549900"/>
              <a:gd name="connsiteY116" fmla="*/ 196850 h 273050"/>
              <a:gd name="connsiteX117" fmla="*/ 4445000 w 5549900"/>
              <a:gd name="connsiteY117" fmla="*/ 228600 h 273050"/>
              <a:gd name="connsiteX118" fmla="*/ 4495800 w 5549900"/>
              <a:gd name="connsiteY118" fmla="*/ 222250 h 273050"/>
              <a:gd name="connsiteX119" fmla="*/ 4521200 w 5549900"/>
              <a:gd name="connsiteY119" fmla="*/ 184150 h 273050"/>
              <a:gd name="connsiteX120" fmla="*/ 4559300 w 5549900"/>
              <a:gd name="connsiteY120" fmla="*/ 165100 h 273050"/>
              <a:gd name="connsiteX121" fmla="*/ 4572000 w 5549900"/>
              <a:gd name="connsiteY121" fmla="*/ 114300 h 273050"/>
              <a:gd name="connsiteX122" fmla="*/ 4622800 w 5549900"/>
              <a:gd name="connsiteY122" fmla="*/ 69850 h 273050"/>
              <a:gd name="connsiteX123" fmla="*/ 4660900 w 5549900"/>
              <a:gd name="connsiteY123" fmla="*/ 38100 h 273050"/>
              <a:gd name="connsiteX124" fmla="*/ 4686300 w 5549900"/>
              <a:gd name="connsiteY124" fmla="*/ 31750 h 273050"/>
              <a:gd name="connsiteX125" fmla="*/ 4724400 w 5549900"/>
              <a:gd name="connsiteY125" fmla="*/ 12700 h 273050"/>
              <a:gd name="connsiteX126" fmla="*/ 4743450 w 5549900"/>
              <a:gd name="connsiteY126" fmla="*/ 0 h 273050"/>
              <a:gd name="connsiteX127" fmla="*/ 4826000 w 5549900"/>
              <a:gd name="connsiteY127" fmla="*/ 6350 h 273050"/>
              <a:gd name="connsiteX128" fmla="*/ 4845050 w 5549900"/>
              <a:gd name="connsiteY128" fmla="*/ 12700 h 273050"/>
              <a:gd name="connsiteX129" fmla="*/ 4857750 w 5549900"/>
              <a:gd name="connsiteY129" fmla="*/ 31750 h 273050"/>
              <a:gd name="connsiteX130" fmla="*/ 4851400 w 5549900"/>
              <a:gd name="connsiteY130" fmla="*/ 57150 h 273050"/>
              <a:gd name="connsiteX131" fmla="*/ 4813300 w 5549900"/>
              <a:gd name="connsiteY131" fmla="*/ 63500 h 273050"/>
              <a:gd name="connsiteX132" fmla="*/ 4775200 w 5549900"/>
              <a:gd name="connsiteY132" fmla="*/ 76200 h 273050"/>
              <a:gd name="connsiteX133" fmla="*/ 4756150 w 5549900"/>
              <a:gd name="connsiteY133" fmla="*/ 82550 h 273050"/>
              <a:gd name="connsiteX134" fmla="*/ 4737100 w 5549900"/>
              <a:gd name="connsiteY134" fmla="*/ 95250 h 273050"/>
              <a:gd name="connsiteX135" fmla="*/ 4730750 w 5549900"/>
              <a:gd name="connsiteY135" fmla="*/ 158750 h 273050"/>
              <a:gd name="connsiteX136" fmla="*/ 4737100 w 5549900"/>
              <a:gd name="connsiteY136" fmla="*/ 177800 h 273050"/>
              <a:gd name="connsiteX137" fmla="*/ 4826000 w 5549900"/>
              <a:gd name="connsiteY137" fmla="*/ 184150 h 273050"/>
              <a:gd name="connsiteX138" fmla="*/ 4876800 w 5549900"/>
              <a:gd name="connsiteY138" fmla="*/ 190500 h 273050"/>
              <a:gd name="connsiteX139" fmla="*/ 4933950 w 5549900"/>
              <a:gd name="connsiteY139" fmla="*/ 177800 h 273050"/>
              <a:gd name="connsiteX140" fmla="*/ 4953000 w 5549900"/>
              <a:gd name="connsiteY140" fmla="*/ 165100 h 273050"/>
              <a:gd name="connsiteX141" fmla="*/ 5016500 w 5549900"/>
              <a:gd name="connsiteY141" fmla="*/ 146050 h 273050"/>
              <a:gd name="connsiteX142" fmla="*/ 5054600 w 5549900"/>
              <a:gd name="connsiteY142" fmla="*/ 120650 h 273050"/>
              <a:gd name="connsiteX143" fmla="*/ 5073650 w 5549900"/>
              <a:gd name="connsiteY143" fmla="*/ 107950 h 273050"/>
              <a:gd name="connsiteX144" fmla="*/ 5086350 w 5549900"/>
              <a:gd name="connsiteY144" fmla="*/ 88900 h 273050"/>
              <a:gd name="connsiteX145" fmla="*/ 5124450 w 5549900"/>
              <a:gd name="connsiteY145" fmla="*/ 63500 h 273050"/>
              <a:gd name="connsiteX146" fmla="*/ 5149850 w 5549900"/>
              <a:gd name="connsiteY146" fmla="*/ 57150 h 273050"/>
              <a:gd name="connsiteX147" fmla="*/ 5251450 w 5549900"/>
              <a:gd name="connsiteY147" fmla="*/ 44450 h 273050"/>
              <a:gd name="connsiteX148" fmla="*/ 5378450 w 5549900"/>
              <a:gd name="connsiteY148" fmla="*/ 50800 h 273050"/>
              <a:gd name="connsiteX149" fmla="*/ 5416550 w 5549900"/>
              <a:gd name="connsiteY149" fmla="*/ 38100 h 273050"/>
              <a:gd name="connsiteX150" fmla="*/ 5499100 w 5549900"/>
              <a:gd name="connsiteY150" fmla="*/ 44450 h 273050"/>
              <a:gd name="connsiteX151" fmla="*/ 5518150 w 5549900"/>
              <a:gd name="connsiteY151" fmla="*/ 50800 h 273050"/>
              <a:gd name="connsiteX152" fmla="*/ 5549900 w 5549900"/>
              <a:gd name="connsiteY152" fmla="*/ 571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549900" h="273050">
                <a:moveTo>
                  <a:pt x="0" y="152400"/>
                </a:moveTo>
                <a:cubicBezTo>
                  <a:pt x="10583" y="154517"/>
                  <a:pt x="20957" y="158750"/>
                  <a:pt x="31750" y="158750"/>
                </a:cubicBezTo>
                <a:cubicBezTo>
                  <a:pt x="46717" y="158750"/>
                  <a:pt x="61364" y="154378"/>
                  <a:pt x="76200" y="152400"/>
                </a:cubicBezTo>
                <a:cubicBezTo>
                  <a:pt x="199297" y="135987"/>
                  <a:pt x="59724" y="155661"/>
                  <a:pt x="171450" y="139700"/>
                </a:cubicBezTo>
                <a:lnTo>
                  <a:pt x="209550" y="127000"/>
                </a:lnTo>
                <a:cubicBezTo>
                  <a:pt x="215900" y="124883"/>
                  <a:pt x="223031" y="124363"/>
                  <a:pt x="228600" y="120650"/>
                </a:cubicBezTo>
                <a:cubicBezTo>
                  <a:pt x="243852" y="110482"/>
                  <a:pt x="248626" y="104886"/>
                  <a:pt x="266700" y="101600"/>
                </a:cubicBezTo>
                <a:cubicBezTo>
                  <a:pt x="283490" y="98547"/>
                  <a:pt x="300567" y="97367"/>
                  <a:pt x="317500" y="95250"/>
                </a:cubicBezTo>
                <a:cubicBezTo>
                  <a:pt x="323850" y="93133"/>
                  <a:pt x="330056" y="90523"/>
                  <a:pt x="336550" y="88900"/>
                </a:cubicBezTo>
                <a:cubicBezTo>
                  <a:pt x="365640" y="81627"/>
                  <a:pt x="388254" y="80056"/>
                  <a:pt x="419100" y="76200"/>
                </a:cubicBezTo>
                <a:cubicBezTo>
                  <a:pt x="438150" y="78317"/>
                  <a:pt x="457455" y="78791"/>
                  <a:pt x="476250" y="82550"/>
                </a:cubicBezTo>
                <a:cubicBezTo>
                  <a:pt x="489377" y="85175"/>
                  <a:pt x="514350" y="95250"/>
                  <a:pt x="514350" y="95250"/>
                </a:cubicBezTo>
                <a:cubicBezTo>
                  <a:pt x="575121" y="156021"/>
                  <a:pt x="497311" y="83891"/>
                  <a:pt x="552450" y="120650"/>
                </a:cubicBezTo>
                <a:cubicBezTo>
                  <a:pt x="572579" y="134069"/>
                  <a:pt x="567697" y="144090"/>
                  <a:pt x="590550" y="152400"/>
                </a:cubicBezTo>
                <a:cubicBezTo>
                  <a:pt x="606954" y="158365"/>
                  <a:pt x="625738" y="157294"/>
                  <a:pt x="641350" y="165100"/>
                </a:cubicBezTo>
                <a:cubicBezTo>
                  <a:pt x="649817" y="169333"/>
                  <a:pt x="658531" y="173104"/>
                  <a:pt x="666750" y="177800"/>
                </a:cubicBezTo>
                <a:cubicBezTo>
                  <a:pt x="673376" y="181586"/>
                  <a:pt x="678826" y="187400"/>
                  <a:pt x="685800" y="190500"/>
                </a:cubicBezTo>
                <a:cubicBezTo>
                  <a:pt x="698033" y="195937"/>
                  <a:pt x="711200" y="198967"/>
                  <a:pt x="723900" y="203200"/>
                </a:cubicBezTo>
                <a:lnTo>
                  <a:pt x="742950" y="209550"/>
                </a:lnTo>
                <a:cubicBezTo>
                  <a:pt x="749300" y="211667"/>
                  <a:pt x="756431" y="212187"/>
                  <a:pt x="762000" y="215900"/>
                </a:cubicBezTo>
                <a:cubicBezTo>
                  <a:pt x="792189" y="236026"/>
                  <a:pt x="773810" y="226187"/>
                  <a:pt x="819150" y="241300"/>
                </a:cubicBezTo>
                <a:cubicBezTo>
                  <a:pt x="825500" y="243417"/>
                  <a:pt x="831514" y="247332"/>
                  <a:pt x="838200" y="247650"/>
                </a:cubicBezTo>
                <a:lnTo>
                  <a:pt x="971550" y="254000"/>
                </a:lnTo>
                <a:cubicBezTo>
                  <a:pt x="1023149" y="271200"/>
                  <a:pt x="1004731" y="267659"/>
                  <a:pt x="1104900" y="254000"/>
                </a:cubicBezTo>
                <a:cubicBezTo>
                  <a:pt x="1114279" y="252721"/>
                  <a:pt x="1121437" y="244624"/>
                  <a:pt x="1130300" y="241300"/>
                </a:cubicBezTo>
                <a:cubicBezTo>
                  <a:pt x="1138472" y="238236"/>
                  <a:pt x="1147233" y="237067"/>
                  <a:pt x="1155700" y="234950"/>
                </a:cubicBezTo>
                <a:cubicBezTo>
                  <a:pt x="1185889" y="214824"/>
                  <a:pt x="1167510" y="224663"/>
                  <a:pt x="1212850" y="209550"/>
                </a:cubicBezTo>
                <a:lnTo>
                  <a:pt x="1231900" y="203200"/>
                </a:lnTo>
                <a:cubicBezTo>
                  <a:pt x="1238250" y="196850"/>
                  <a:pt x="1244051" y="189899"/>
                  <a:pt x="1250950" y="184150"/>
                </a:cubicBezTo>
                <a:cubicBezTo>
                  <a:pt x="1260999" y="175776"/>
                  <a:pt x="1284108" y="162985"/>
                  <a:pt x="1295400" y="158750"/>
                </a:cubicBezTo>
                <a:cubicBezTo>
                  <a:pt x="1303572" y="155686"/>
                  <a:pt x="1312441" y="154908"/>
                  <a:pt x="1320800" y="152400"/>
                </a:cubicBezTo>
                <a:cubicBezTo>
                  <a:pt x="1333622" y="148553"/>
                  <a:pt x="1346200" y="143933"/>
                  <a:pt x="1358900" y="139700"/>
                </a:cubicBezTo>
                <a:lnTo>
                  <a:pt x="1435100" y="114300"/>
                </a:lnTo>
                <a:cubicBezTo>
                  <a:pt x="1447753" y="110082"/>
                  <a:pt x="1466793" y="103195"/>
                  <a:pt x="1479550" y="101600"/>
                </a:cubicBezTo>
                <a:cubicBezTo>
                  <a:pt x="1504841" y="98439"/>
                  <a:pt x="1530350" y="97367"/>
                  <a:pt x="1555750" y="95250"/>
                </a:cubicBezTo>
                <a:lnTo>
                  <a:pt x="1593850" y="82550"/>
                </a:lnTo>
                <a:lnTo>
                  <a:pt x="1612900" y="76200"/>
                </a:lnTo>
                <a:cubicBezTo>
                  <a:pt x="1644650" y="78317"/>
                  <a:pt x="1676649" y="78050"/>
                  <a:pt x="1708150" y="82550"/>
                </a:cubicBezTo>
                <a:cubicBezTo>
                  <a:pt x="1721402" y="84443"/>
                  <a:pt x="1733550" y="91017"/>
                  <a:pt x="1746250" y="95250"/>
                </a:cubicBezTo>
                <a:cubicBezTo>
                  <a:pt x="1752600" y="97367"/>
                  <a:pt x="1759731" y="97887"/>
                  <a:pt x="1765300" y="101600"/>
                </a:cubicBezTo>
                <a:cubicBezTo>
                  <a:pt x="1771650" y="105833"/>
                  <a:pt x="1777376" y="111200"/>
                  <a:pt x="1784350" y="114300"/>
                </a:cubicBezTo>
                <a:cubicBezTo>
                  <a:pt x="1796583" y="119737"/>
                  <a:pt x="1811311" y="119574"/>
                  <a:pt x="1822450" y="127000"/>
                </a:cubicBezTo>
                <a:cubicBezTo>
                  <a:pt x="1828800" y="131233"/>
                  <a:pt x="1834096" y="137849"/>
                  <a:pt x="1841500" y="139700"/>
                </a:cubicBezTo>
                <a:cubicBezTo>
                  <a:pt x="1860095" y="144349"/>
                  <a:pt x="1879600" y="143933"/>
                  <a:pt x="1898650" y="146050"/>
                </a:cubicBezTo>
                <a:cubicBezTo>
                  <a:pt x="1907117" y="148167"/>
                  <a:pt x="1915531" y="150507"/>
                  <a:pt x="1924050" y="152400"/>
                </a:cubicBezTo>
                <a:cubicBezTo>
                  <a:pt x="1934586" y="154741"/>
                  <a:pt x="1945387" y="155910"/>
                  <a:pt x="1955800" y="158750"/>
                </a:cubicBezTo>
                <a:cubicBezTo>
                  <a:pt x="1968715" y="162272"/>
                  <a:pt x="1981200" y="167217"/>
                  <a:pt x="1993900" y="171450"/>
                </a:cubicBezTo>
                <a:lnTo>
                  <a:pt x="2012950" y="177800"/>
                </a:lnTo>
                <a:cubicBezTo>
                  <a:pt x="2019300" y="179917"/>
                  <a:pt x="2025506" y="182527"/>
                  <a:pt x="2032000" y="184150"/>
                </a:cubicBezTo>
                <a:cubicBezTo>
                  <a:pt x="2095787" y="200097"/>
                  <a:pt x="2066241" y="191330"/>
                  <a:pt x="2120900" y="209550"/>
                </a:cubicBezTo>
                <a:cubicBezTo>
                  <a:pt x="2127250" y="211667"/>
                  <a:pt x="2134381" y="212187"/>
                  <a:pt x="2139950" y="215900"/>
                </a:cubicBezTo>
                <a:cubicBezTo>
                  <a:pt x="2146300" y="220133"/>
                  <a:pt x="2151828" y="225992"/>
                  <a:pt x="2159000" y="228600"/>
                </a:cubicBezTo>
                <a:cubicBezTo>
                  <a:pt x="2175404" y="234565"/>
                  <a:pt x="2193241" y="235780"/>
                  <a:pt x="2209800" y="241300"/>
                </a:cubicBezTo>
                <a:cubicBezTo>
                  <a:pt x="2260114" y="258071"/>
                  <a:pt x="2234695" y="251799"/>
                  <a:pt x="2286000" y="260350"/>
                </a:cubicBezTo>
                <a:cubicBezTo>
                  <a:pt x="2292350" y="264583"/>
                  <a:pt x="2297418" y="273050"/>
                  <a:pt x="2305050" y="273050"/>
                </a:cubicBezTo>
                <a:cubicBezTo>
                  <a:pt x="2318437" y="273050"/>
                  <a:pt x="2330450" y="264583"/>
                  <a:pt x="2343150" y="260350"/>
                </a:cubicBezTo>
                <a:lnTo>
                  <a:pt x="2362200" y="254000"/>
                </a:lnTo>
                <a:cubicBezTo>
                  <a:pt x="2368550" y="251883"/>
                  <a:pt x="2374624" y="248597"/>
                  <a:pt x="2381250" y="247650"/>
                </a:cubicBezTo>
                <a:lnTo>
                  <a:pt x="2425700" y="241300"/>
                </a:lnTo>
                <a:cubicBezTo>
                  <a:pt x="2487021" y="220860"/>
                  <a:pt x="2391683" y="253637"/>
                  <a:pt x="2470150" y="222250"/>
                </a:cubicBezTo>
                <a:cubicBezTo>
                  <a:pt x="2482579" y="217278"/>
                  <a:pt x="2508250" y="209550"/>
                  <a:pt x="2508250" y="209550"/>
                </a:cubicBezTo>
                <a:cubicBezTo>
                  <a:pt x="2529088" y="178294"/>
                  <a:pt x="2510543" y="199284"/>
                  <a:pt x="2546350" y="177800"/>
                </a:cubicBezTo>
                <a:cubicBezTo>
                  <a:pt x="2559438" y="169947"/>
                  <a:pt x="2571750" y="160867"/>
                  <a:pt x="2584450" y="152400"/>
                </a:cubicBezTo>
                <a:cubicBezTo>
                  <a:pt x="2590800" y="148167"/>
                  <a:pt x="2596260" y="142113"/>
                  <a:pt x="2603500" y="139700"/>
                </a:cubicBezTo>
                <a:cubicBezTo>
                  <a:pt x="2649175" y="124475"/>
                  <a:pt x="2592136" y="142947"/>
                  <a:pt x="2647950" y="127000"/>
                </a:cubicBezTo>
                <a:cubicBezTo>
                  <a:pt x="2696583" y="113105"/>
                  <a:pt x="2635956" y="130214"/>
                  <a:pt x="2686050" y="107950"/>
                </a:cubicBezTo>
                <a:cubicBezTo>
                  <a:pt x="2698283" y="102513"/>
                  <a:pt x="2724150" y="95250"/>
                  <a:pt x="2724150" y="95250"/>
                </a:cubicBezTo>
                <a:cubicBezTo>
                  <a:pt x="2743200" y="97367"/>
                  <a:pt x="2762133" y="101600"/>
                  <a:pt x="2781300" y="101600"/>
                </a:cubicBezTo>
                <a:cubicBezTo>
                  <a:pt x="2792093" y="101600"/>
                  <a:pt x="2802257" y="95250"/>
                  <a:pt x="2813050" y="95250"/>
                </a:cubicBezTo>
                <a:cubicBezTo>
                  <a:pt x="2844870" y="95250"/>
                  <a:pt x="2876550" y="99483"/>
                  <a:pt x="2908300" y="101600"/>
                </a:cubicBezTo>
                <a:cubicBezTo>
                  <a:pt x="2918883" y="103717"/>
                  <a:pt x="2929514" y="105609"/>
                  <a:pt x="2940050" y="107950"/>
                </a:cubicBezTo>
                <a:cubicBezTo>
                  <a:pt x="2948569" y="109843"/>
                  <a:pt x="2956824" y="112973"/>
                  <a:pt x="2965450" y="114300"/>
                </a:cubicBezTo>
                <a:cubicBezTo>
                  <a:pt x="2984394" y="117215"/>
                  <a:pt x="3003550" y="118533"/>
                  <a:pt x="3022600" y="120650"/>
                </a:cubicBezTo>
                <a:cubicBezTo>
                  <a:pt x="3035300" y="129117"/>
                  <a:pt x="3046220" y="141223"/>
                  <a:pt x="3060700" y="146050"/>
                </a:cubicBezTo>
                <a:cubicBezTo>
                  <a:pt x="3124721" y="167390"/>
                  <a:pt x="3025416" y="134830"/>
                  <a:pt x="3105150" y="158750"/>
                </a:cubicBezTo>
                <a:cubicBezTo>
                  <a:pt x="3124384" y="164520"/>
                  <a:pt x="3143250" y="171450"/>
                  <a:pt x="3162300" y="177800"/>
                </a:cubicBezTo>
                <a:lnTo>
                  <a:pt x="3181350" y="184150"/>
                </a:lnTo>
                <a:cubicBezTo>
                  <a:pt x="3187700" y="186267"/>
                  <a:pt x="3194831" y="186787"/>
                  <a:pt x="3200400" y="190500"/>
                </a:cubicBezTo>
                <a:cubicBezTo>
                  <a:pt x="3206750" y="194733"/>
                  <a:pt x="3212435" y="200194"/>
                  <a:pt x="3219450" y="203200"/>
                </a:cubicBezTo>
                <a:cubicBezTo>
                  <a:pt x="3227297" y="206563"/>
                  <a:pt x="3270949" y="214770"/>
                  <a:pt x="3276600" y="215900"/>
                </a:cubicBezTo>
                <a:cubicBezTo>
                  <a:pt x="3304117" y="213783"/>
                  <a:pt x="3332025" y="214636"/>
                  <a:pt x="3359150" y="209550"/>
                </a:cubicBezTo>
                <a:cubicBezTo>
                  <a:pt x="3366651" y="208144"/>
                  <a:pt x="3371226" y="199950"/>
                  <a:pt x="3378200" y="196850"/>
                </a:cubicBezTo>
                <a:cubicBezTo>
                  <a:pt x="3390433" y="191413"/>
                  <a:pt x="3405161" y="191576"/>
                  <a:pt x="3416300" y="184150"/>
                </a:cubicBezTo>
                <a:cubicBezTo>
                  <a:pt x="3429000" y="175683"/>
                  <a:pt x="3439920" y="163577"/>
                  <a:pt x="3454400" y="158750"/>
                </a:cubicBezTo>
                <a:lnTo>
                  <a:pt x="3492500" y="146050"/>
                </a:lnTo>
                <a:cubicBezTo>
                  <a:pt x="3522965" y="100353"/>
                  <a:pt x="3479824" y="156617"/>
                  <a:pt x="3543300" y="114300"/>
                </a:cubicBezTo>
                <a:cubicBezTo>
                  <a:pt x="3549650" y="110067"/>
                  <a:pt x="3555376" y="104700"/>
                  <a:pt x="3562350" y="101600"/>
                </a:cubicBezTo>
                <a:cubicBezTo>
                  <a:pt x="3574583" y="96163"/>
                  <a:pt x="3587750" y="93133"/>
                  <a:pt x="3600450" y="88900"/>
                </a:cubicBezTo>
                <a:lnTo>
                  <a:pt x="3619500" y="82550"/>
                </a:lnTo>
                <a:cubicBezTo>
                  <a:pt x="3644900" y="84667"/>
                  <a:pt x="3670559" y="84710"/>
                  <a:pt x="3695700" y="88900"/>
                </a:cubicBezTo>
                <a:cubicBezTo>
                  <a:pt x="3708905" y="91101"/>
                  <a:pt x="3720813" y="98353"/>
                  <a:pt x="3733800" y="101600"/>
                </a:cubicBezTo>
                <a:lnTo>
                  <a:pt x="3759200" y="107950"/>
                </a:lnTo>
                <a:cubicBezTo>
                  <a:pt x="3771900" y="116417"/>
                  <a:pt x="3788833" y="120650"/>
                  <a:pt x="3797300" y="133350"/>
                </a:cubicBezTo>
                <a:cubicBezTo>
                  <a:pt x="3814233" y="158750"/>
                  <a:pt x="3803650" y="148167"/>
                  <a:pt x="3829050" y="165100"/>
                </a:cubicBezTo>
                <a:cubicBezTo>
                  <a:pt x="3833283" y="171450"/>
                  <a:pt x="3835791" y="179382"/>
                  <a:pt x="3841750" y="184150"/>
                </a:cubicBezTo>
                <a:cubicBezTo>
                  <a:pt x="3846977" y="188331"/>
                  <a:pt x="3854949" y="187249"/>
                  <a:pt x="3860800" y="190500"/>
                </a:cubicBezTo>
                <a:cubicBezTo>
                  <a:pt x="3874143" y="197913"/>
                  <a:pt x="3886200" y="207433"/>
                  <a:pt x="3898900" y="215900"/>
                </a:cubicBezTo>
                <a:lnTo>
                  <a:pt x="3917950" y="228600"/>
                </a:lnTo>
                <a:lnTo>
                  <a:pt x="3937000" y="241300"/>
                </a:lnTo>
                <a:cubicBezTo>
                  <a:pt x="3949700" y="237067"/>
                  <a:pt x="3970867" y="241300"/>
                  <a:pt x="3975100" y="228600"/>
                </a:cubicBezTo>
                <a:cubicBezTo>
                  <a:pt x="3979283" y="216051"/>
                  <a:pt x="3982959" y="199452"/>
                  <a:pt x="3994150" y="190500"/>
                </a:cubicBezTo>
                <a:cubicBezTo>
                  <a:pt x="3999377" y="186319"/>
                  <a:pt x="4006850" y="186267"/>
                  <a:pt x="4013200" y="184150"/>
                </a:cubicBezTo>
                <a:lnTo>
                  <a:pt x="4038600" y="146050"/>
                </a:lnTo>
                <a:cubicBezTo>
                  <a:pt x="4042833" y="139700"/>
                  <a:pt x="4048887" y="134240"/>
                  <a:pt x="4051300" y="127000"/>
                </a:cubicBezTo>
                <a:cubicBezTo>
                  <a:pt x="4053417" y="120650"/>
                  <a:pt x="4053469" y="113177"/>
                  <a:pt x="4057650" y="107950"/>
                </a:cubicBezTo>
                <a:cubicBezTo>
                  <a:pt x="4069782" y="92785"/>
                  <a:pt x="4080412" y="96569"/>
                  <a:pt x="4095750" y="88900"/>
                </a:cubicBezTo>
                <a:cubicBezTo>
                  <a:pt x="4102576" y="85487"/>
                  <a:pt x="4107826" y="79300"/>
                  <a:pt x="4114800" y="76200"/>
                </a:cubicBezTo>
                <a:cubicBezTo>
                  <a:pt x="4127033" y="70763"/>
                  <a:pt x="4140200" y="67733"/>
                  <a:pt x="4152900" y="63500"/>
                </a:cubicBezTo>
                <a:cubicBezTo>
                  <a:pt x="4180229" y="54390"/>
                  <a:pt x="4165456" y="58773"/>
                  <a:pt x="4197350" y="50800"/>
                </a:cubicBezTo>
                <a:cubicBezTo>
                  <a:pt x="4206692" y="51734"/>
                  <a:pt x="4259806" y="52337"/>
                  <a:pt x="4279900" y="63500"/>
                </a:cubicBezTo>
                <a:cubicBezTo>
                  <a:pt x="4293243" y="70913"/>
                  <a:pt x="4305300" y="80433"/>
                  <a:pt x="4318000" y="88900"/>
                </a:cubicBezTo>
                <a:lnTo>
                  <a:pt x="4337050" y="101600"/>
                </a:lnTo>
                <a:lnTo>
                  <a:pt x="4356100" y="114300"/>
                </a:lnTo>
                <a:cubicBezTo>
                  <a:pt x="4373801" y="140851"/>
                  <a:pt x="4378168" y="152798"/>
                  <a:pt x="4400550" y="171450"/>
                </a:cubicBezTo>
                <a:cubicBezTo>
                  <a:pt x="4406413" y="176336"/>
                  <a:pt x="4412774" y="180737"/>
                  <a:pt x="4419600" y="184150"/>
                </a:cubicBezTo>
                <a:cubicBezTo>
                  <a:pt x="4425587" y="187143"/>
                  <a:pt x="4432300" y="188383"/>
                  <a:pt x="4438650" y="190500"/>
                </a:cubicBezTo>
                <a:cubicBezTo>
                  <a:pt x="4432300" y="192617"/>
                  <a:pt x="4422593" y="190863"/>
                  <a:pt x="4419600" y="196850"/>
                </a:cubicBezTo>
                <a:cubicBezTo>
                  <a:pt x="4411932" y="212186"/>
                  <a:pt x="4439115" y="224677"/>
                  <a:pt x="4445000" y="228600"/>
                </a:cubicBezTo>
                <a:cubicBezTo>
                  <a:pt x="4461933" y="226483"/>
                  <a:pt x="4481060" y="230849"/>
                  <a:pt x="4495800" y="222250"/>
                </a:cubicBezTo>
                <a:cubicBezTo>
                  <a:pt x="4508984" y="214559"/>
                  <a:pt x="4506720" y="188977"/>
                  <a:pt x="4521200" y="184150"/>
                </a:cubicBezTo>
                <a:cubicBezTo>
                  <a:pt x="4547490" y="175387"/>
                  <a:pt x="4534681" y="181513"/>
                  <a:pt x="4559300" y="165100"/>
                </a:cubicBezTo>
                <a:cubicBezTo>
                  <a:pt x="4561715" y="153024"/>
                  <a:pt x="4565491" y="127317"/>
                  <a:pt x="4572000" y="114300"/>
                </a:cubicBezTo>
                <a:cubicBezTo>
                  <a:pt x="4589992" y="78317"/>
                  <a:pt x="4584700" y="107950"/>
                  <a:pt x="4622800" y="69850"/>
                </a:cubicBezTo>
                <a:cubicBezTo>
                  <a:pt x="4634243" y="58407"/>
                  <a:pt x="4645429" y="44731"/>
                  <a:pt x="4660900" y="38100"/>
                </a:cubicBezTo>
                <a:cubicBezTo>
                  <a:pt x="4668922" y="34662"/>
                  <a:pt x="4677833" y="33867"/>
                  <a:pt x="4686300" y="31750"/>
                </a:cubicBezTo>
                <a:cubicBezTo>
                  <a:pt x="4740895" y="-4646"/>
                  <a:pt x="4671820" y="38990"/>
                  <a:pt x="4724400" y="12700"/>
                </a:cubicBezTo>
                <a:cubicBezTo>
                  <a:pt x="4731226" y="9287"/>
                  <a:pt x="4737100" y="4233"/>
                  <a:pt x="4743450" y="0"/>
                </a:cubicBezTo>
                <a:cubicBezTo>
                  <a:pt x="4770967" y="2117"/>
                  <a:pt x="4798615" y="2927"/>
                  <a:pt x="4826000" y="6350"/>
                </a:cubicBezTo>
                <a:cubicBezTo>
                  <a:pt x="4832642" y="7180"/>
                  <a:pt x="4839823" y="8519"/>
                  <a:pt x="4845050" y="12700"/>
                </a:cubicBezTo>
                <a:cubicBezTo>
                  <a:pt x="4851009" y="17468"/>
                  <a:pt x="4853517" y="25400"/>
                  <a:pt x="4857750" y="31750"/>
                </a:cubicBezTo>
                <a:cubicBezTo>
                  <a:pt x="4855633" y="40217"/>
                  <a:pt x="4858502" y="52077"/>
                  <a:pt x="4851400" y="57150"/>
                </a:cubicBezTo>
                <a:cubicBezTo>
                  <a:pt x="4840923" y="64634"/>
                  <a:pt x="4825791" y="60377"/>
                  <a:pt x="4813300" y="63500"/>
                </a:cubicBezTo>
                <a:cubicBezTo>
                  <a:pt x="4800313" y="66747"/>
                  <a:pt x="4787900" y="71967"/>
                  <a:pt x="4775200" y="76200"/>
                </a:cubicBezTo>
                <a:cubicBezTo>
                  <a:pt x="4768850" y="78317"/>
                  <a:pt x="4761719" y="78837"/>
                  <a:pt x="4756150" y="82550"/>
                </a:cubicBezTo>
                <a:lnTo>
                  <a:pt x="4737100" y="95250"/>
                </a:lnTo>
                <a:cubicBezTo>
                  <a:pt x="4722773" y="138232"/>
                  <a:pt x="4720415" y="122577"/>
                  <a:pt x="4730750" y="158750"/>
                </a:cubicBezTo>
                <a:cubicBezTo>
                  <a:pt x="4732589" y="165186"/>
                  <a:pt x="4730633" y="176075"/>
                  <a:pt x="4737100" y="177800"/>
                </a:cubicBezTo>
                <a:cubicBezTo>
                  <a:pt x="4765806" y="185455"/>
                  <a:pt x="4796413" y="181460"/>
                  <a:pt x="4826000" y="184150"/>
                </a:cubicBezTo>
                <a:cubicBezTo>
                  <a:pt x="4842995" y="185695"/>
                  <a:pt x="4859867" y="188383"/>
                  <a:pt x="4876800" y="190500"/>
                </a:cubicBezTo>
                <a:cubicBezTo>
                  <a:pt x="4891433" y="188061"/>
                  <a:pt x="4918318" y="185616"/>
                  <a:pt x="4933950" y="177800"/>
                </a:cubicBezTo>
                <a:cubicBezTo>
                  <a:pt x="4940776" y="174387"/>
                  <a:pt x="4946026" y="168200"/>
                  <a:pt x="4953000" y="165100"/>
                </a:cubicBezTo>
                <a:cubicBezTo>
                  <a:pt x="4972877" y="156266"/>
                  <a:pt x="4995390" y="151327"/>
                  <a:pt x="5016500" y="146050"/>
                </a:cubicBezTo>
                <a:lnTo>
                  <a:pt x="5054600" y="120650"/>
                </a:lnTo>
                <a:lnTo>
                  <a:pt x="5073650" y="107950"/>
                </a:lnTo>
                <a:cubicBezTo>
                  <a:pt x="5077883" y="101600"/>
                  <a:pt x="5080607" y="93926"/>
                  <a:pt x="5086350" y="88900"/>
                </a:cubicBezTo>
                <a:cubicBezTo>
                  <a:pt x="5097837" y="78849"/>
                  <a:pt x="5109642" y="67202"/>
                  <a:pt x="5124450" y="63500"/>
                </a:cubicBezTo>
                <a:cubicBezTo>
                  <a:pt x="5132917" y="61383"/>
                  <a:pt x="5141264" y="58711"/>
                  <a:pt x="5149850" y="57150"/>
                </a:cubicBezTo>
                <a:cubicBezTo>
                  <a:pt x="5178326" y="51972"/>
                  <a:pt x="5224180" y="47480"/>
                  <a:pt x="5251450" y="44450"/>
                </a:cubicBezTo>
                <a:cubicBezTo>
                  <a:pt x="5293783" y="46567"/>
                  <a:pt x="5336095" y="52429"/>
                  <a:pt x="5378450" y="50800"/>
                </a:cubicBezTo>
                <a:cubicBezTo>
                  <a:pt x="5391827" y="50285"/>
                  <a:pt x="5416550" y="38100"/>
                  <a:pt x="5416550" y="38100"/>
                </a:cubicBezTo>
                <a:cubicBezTo>
                  <a:pt x="5444067" y="40217"/>
                  <a:pt x="5471715" y="41027"/>
                  <a:pt x="5499100" y="44450"/>
                </a:cubicBezTo>
                <a:cubicBezTo>
                  <a:pt x="5505742" y="45280"/>
                  <a:pt x="5511714" y="48961"/>
                  <a:pt x="5518150" y="50800"/>
                </a:cubicBezTo>
                <a:cubicBezTo>
                  <a:pt x="5542172" y="57663"/>
                  <a:pt x="5535655" y="57150"/>
                  <a:pt x="5549900" y="57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69521" y="3396644"/>
            <a:ext cx="532269" cy="496722"/>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1" name="Straight Arrow Connector 100"/>
          <p:cNvCxnSpPr/>
          <p:nvPr/>
        </p:nvCxnSpPr>
        <p:spPr>
          <a:xfrm>
            <a:off x="4629872" y="3396760"/>
            <a:ext cx="72808" cy="3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637070" y="4519868"/>
            <a:ext cx="802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584893" y="4654112"/>
            <a:ext cx="54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83128" y="7543797"/>
            <a:ext cx="610641" cy="430887"/>
          </a:xfrm>
          <a:prstGeom prst="rect">
            <a:avLst/>
          </a:prstGeom>
          <a:noFill/>
        </p:spPr>
        <p:txBody>
          <a:bodyPr wrap="square" rtlCol="0">
            <a:spAutoFit/>
          </a:bodyPr>
          <a:lstStyle/>
          <a:p>
            <a:r>
              <a:rPr lang="el-GR" sz="1400" b="1" dirty="0">
                <a:solidFill>
                  <a:schemeClr val="bg1">
                    <a:lumMod val="50000"/>
                  </a:schemeClr>
                </a:solidFill>
                <a:latin typeface="Arial Narrow" panose="020B0606020202030204" pitchFamily="34" charset="0"/>
              </a:rPr>
              <a:t>λ</a:t>
            </a:r>
            <a:r>
              <a:rPr lang="en-AU" sz="1400" b="1" dirty="0">
                <a:solidFill>
                  <a:schemeClr val="bg1">
                    <a:lumMod val="50000"/>
                  </a:schemeClr>
                </a:solidFill>
                <a:latin typeface="Arial Narrow" panose="020B0606020202030204" pitchFamily="34" charset="0"/>
              </a:rPr>
              <a:t> ⁄ </a:t>
            </a:r>
            <a:r>
              <a:rPr lang="en-AU" sz="1200" b="1" dirty="0">
                <a:solidFill>
                  <a:schemeClr val="bg1">
                    <a:lumMod val="50000"/>
                  </a:schemeClr>
                </a:solidFill>
                <a:latin typeface="Arial Narrow" panose="020B0606020202030204" pitchFamily="34" charset="0"/>
              </a:rPr>
              <a:t>2</a:t>
            </a:r>
            <a:endParaRPr lang="en-AU" sz="1200" dirty="0">
              <a:solidFill>
                <a:schemeClr val="bg1">
                  <a:lumMod val="50000"/>
                </a:schemeClr>
              </a:solidFill>
              <a:latin typeface="Arial Narrow" panose="020B0606020202030204" pitchFamily="34" charset="0"/>
            </a:endParaRPr>
          </a:p>
          <a:p>
            <a:endParaRPr lang="en-AU" sz="800" dirty="0">
              <a:latin typeface="Arial Narrow" panose="020B0606020202030204" pitchFamily="34" charset="0"/>
            </a:endParaRPr>
          </a:p>
        </p:txBody>
      </p:sp>
      <p:cxnSp>
        <p:nvCxnSpPr>
          <p:cNvPr id="14" name="Straight Connector 13"/>
          <p:cNvCxnSpPr/>
          <p:nvPr/>
        </p:nvCxnSpPr>
        <p:spPr>
          <a:xfrm>
            <a:off x="921375" y="7786810"/>
            <a:ext cx="56340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552734" y="7151409"/>
            <a:ext cx="5704765" cy="866651"/>
          </a:xfrm>
          <a:custGeom>
            <a:avLst/>
            <a:gdLst>
              <a:gd name="connsiteX0" fmla="*/ 0 w 5704765"/>
              <a:gd name="connsiteY0" fmla="*/ 866651 h 866651"/>
              <a:gd name="connsiteX1" fmla="*/ 88711 w 5704765"/>
              <a:gd name="connsiteY1" fmla="*/ 846179 h 866651"/>
              <a:gd name="connsiteX2" fmla="*/ 109182 w 5704765"/>
              <a:gd name="connsiteY2" fmla="*/ 832531 h 866651"/>
              <a:gd name="connsiteX3" fmla="*/ 170597 w 5704765"/>
              <a:gd name="connsiteY3" fmla="*/ 818884 h 866651"/>
              <a:gd name="connsiteX4" fmla="*/ 327547 w 5704765"/>
              <a:gd name="connsiteY4" fmla="*/ 818884 h 866651"/>
              <a:gd name="connsiteX5" fmla="*/ 361666 w 5704765"/>
              <a:gd name="connsiteY5" fmla="*/ 812060 h 866651"/>
              <a:gd name="connsiteX6" fmla="*/ 423081 w 5704765"/>
              <a:gd name="connsiteY6" fmla="*/ 805236 h 866651"/>
              <a:gd name="connsiteX7" fmla="*/ 443553 w 5704765"/>
              <a:gd name="connsiteY7" fmla="*/ 798412 h 866651"/>
              <a:gd name="connsiteX8" fmla="*/ 620973 w 5704765"/>
              <a:gd name="connsiteY8" fmla="*/ 777940 h 866651"/>
              <a:gd name="connsiteX9" fmla="*/ 675565 w 5704765"/>
              <a:gd name="connsiteY9" fmla="*/ 771116 h 866651"/>
              <a:gd name="connsiteX10" fmla="*/ 798394 w 5704765"/>
              <a:gd name="connsiteY10" fmla="*/ 764292 h 866651"/>
              <a:gd name="connsiteX11" fmla="*/ 900753 w 5704765"/>
              <a:gd name="connsiteY11" fmla="*/ 757469 h 866651"/>
              <a:gd name="connsiteX12" fmla="*/ 921224 w 5704765"/>
              <a:gd name="connsiteY12" fmla="*/ 750645 h 866651"/>
              <a:gd name="connsiteX13" fmla="*/ 955344 w 5704765"/>
              <a:gd name="connsiteY13" fmla="*/ 743821 h 866651"/>
              <a:gd name="connsiteX14" fmla="*/ 975815 w 5704765"/>
              <a:gd name="connsiteY14" fmla="*/ 730173 h 866651"/>
              <a:gd name="connsiteX15" fmla="*/ 1009935 w 5704765"/>
              <a:gd name="connsiteY15" fmla="*/ 723349 h 866651"/>
              <a:gd name="connsiteX16" fmla="*/ 1030406 w 5704765"/>
              <a:gd name="connsiteY16" fmla="*/ 716525 h 866651"/>
              <a:gd name="connsiteX17" fmla="*/ 1112293 w 5704765"/>
              <a:gd name="connsiteY17" fmla="*/ 709701 h 866651"/>
              <a:gd name="connsiteX18" fmla="*/ 1187356 w 5704765"/>
              <a:gd name="connsiteY18" fmla="*/ 696054 h 866651"/>
              <a:gd name="connsiteX19" fmla="*/ 1303362 w 5704765"/>
              <a:gd name="connsiteY19" fmla="*/ 682406 h 866651"/>
              <a:gd name="connsiteX20" fmla="*/ 1323833 w 5704765"/>
              <a:gd name="connsiteY20" fmla="*/ 675582 h 866651"/>
              <a:gd name="connsiteX21" fmla="*/ 1364776 w 5704765"/>
              <a:gd name="connsiteY21" fmla="*/ 668758 h 866651"/>
              <a:gd name="connsiteX22" fmla="*/ 1487606 w 5704765"/>
              <a:gd name="connsiteY22" fmla="*/ 655110 h 866651"/>
              <a:gd name="connsiteX23" fmla="*/ 1528550 w 5704765"/>
              <a:gd name="connsiteY23" fmla="*/ 648287 h 866651"/>
              <a:gd name="connsiteX24" fmla="*/ 1624084 w 5704765"/>
              <a:gd name="connsiteY24" fmla="*/ 634639 h 866651"/>
              <a:gd name="connsiteX25" fmla="*/ 1651379 w 5704765"/>
              <a:gd name="connsiteY25" fmla="*/ 627815 h 866651"/>
              <a:gd name="connsiteX26" fmla="*/ 1972102 w 5704765"/>
              <a:gd name="connsiteY26" fmla="*/ 620991 h 866651"/>
              <a:gd name="connsiteX27" fmla="*/ 2490717 w 5704765"/>
              <a:gd name="connsiteY27" fmla="*/ 607343 h 866651"/>
              <a:gd name="connsiteX28" fmla="*/ 2613547 w 5704765"/>
              <a:gd name="connsiteY28" fmla="*/ 614167 h 866651"/>
              <a:gd name="connsiteX29" fmla="*/ 2681785 w 5704765"/>
              <a:gd name="connsiteY29" fmla="*/ 607343 h 866651"/>
              <a:gd name="connsiteX30" fmla="*/ 2982036 w 5704765"/>
              <a:gd name="connsiteY30" fmla="*/ 586872 h 866651"/>
              <a:gd name="connsiteX31" fmla="*/ 3077570 w 5704765"/>
              <a:gd name="connsiteY31" fmla="*/ 586872 h 866651"/>
              <a:gd name="connsiteX32" fmla="*/ 3186753 w 5704765"/>
              <a:gd name="connsiteY32" fmla="*/ 573224 h 866651"/>
              <a:gd name="connsiteX33" fmla="*/ 3207224 w 5704765"/>
              <a:gd name="connsiteY33" fmla="*/ 566400 h 866651"/>
              <a:gd name="connsiteX34" fmla="*/ 3623481 w 5704765"/>
              <a:gd name="connsiteY34" fmla="*/ 552752 h 866651"/>
              <a:gd name="connsiteX35" fmla="*/ 3739487 w 5704765"/>
              <a:gd name="connsiteY35" fmla="*/ 545928 h 866651"/>
              <a:gd name="connsiteX36" fmla="*/ 3814550 w 5704765"/>
              <a:gd name="connsiteY36" fmla="*/ 539104 h 866651"/>
              <a:gd name="connsiteX37" fmla="*/ 3855493 w 5704765"/>
              <a:gd name="connsiteY37" fmla="*/ 532281 h 866651"/>
              <a:gd name="connsiteX38" fmla="*/ 3964675 w 5704765"/>
              <a:gd name="connsiteY38" fmla="*/ 525457 h 866651"/>
              <a:gd name="connsiteX39" fmla="*/ 4142096 w 5704765"/>
              <a:gd name="connsiteY39" fmla="*/ 511809 h 866651"/>
              <a:gd name="connsiteX40" fmla="*/ 4169391 w 5704765"/>
              <a:gd name="connsiteY40" fmla="*/ 504985 h 866651"/>
              <a:gd name="connsiteX41" fmla="*/ 4237630 w 5704765"/>
              <a:gd name="connsiteY41" fmla="*/ 498161 h 866651"/>
              <a:gd name="connsiteX42" fmla="*/ 4333165 w 5704765"/>
              <a:gd name="connsiteY42" fmla="*/ 491337 h 866651"/>
              <a:gd name="connsiteX43" fmla="*/ 4449170 w 5704765"/>
              <a:gd name="connsiteY43" fmla="*/ 477690 h 866651"/>
              <a:gd name="connsiteX44" fmla="*/ 4558353 w 5704765"/>
              <a:gd name="connsiteY44" fmla="*/ 457218 h 866651"/>
              <a:gd name="connsiteX45" fmla="*/ 4585648 w 5704765"/>
              <a:gd name="connsiteY45" fmla="*/ 450394 h 866651"/>
              <a:gd name="connsiteX46" fmla="*/ 4626591 w 5704765"/>
              <a:gd name="connsiteY46" fmla="*/ 436746 h 866651"/>
              <a:gd name="connsiteX47" fmla="*/ 4667535 w 5704765"/>
              <a:gd name="connsiteY47" fmla="*/ 429922 h 866651"/>
              <a:gd name="connsiteX48" fmla="*/ 4783541 w 5704765"/>
              <a:gd name="connsiteY48" fmla="*/ 416275 h 866651"/>
              <a:gd name="connsiteX49" fmla="*/ 4824484 w 5704765"/>
              <a:gd name="connsiteY49" fmla="*/ 402627 h 866651"/>
              <a:gd name="connsiteX50" fmla="*/ 4844956 w 5704765"/>
              <a:gd name="connsiteY50" fmla="*/ 395803 h 866651"/>
              <a:gd name="connsiteX51" fmla="*/ 4872251 w 5704765"/>
              <a:gd name="connsiteY51" fmla="*/ 388979 h 866651"/>
              <a:gd name="connsiteX52" fmla="*/ 4892723 w 5704765"/>
              <a:gd name="connsiteY52" fmla="*/ 382155 h 866651"/>
              <a:gd name="connsiteX53" fmla="*/ 4960962 w 5704765"/>
              <a:gd name="connsiteY53" fmla="*/ 368507 h 866651"/>
              <a:gd name="connsiteX54" fmla="*/ 4995081 w 5704765"/>
              <a:gd name="connsiteY54" fmla="*/ 361684 h 866651"/>
              <a:gd name="connsiteX55" fmla="*/ 5042848 w 5704765"/>
              <a:gd name="connsiteY55" fmla="*/ 348036 h 866651"/>
              <a:gd name="connsiteX56" fmla="*/ 5083791 w 5704765"/>
              <a:gd name="connsiteY56" fmla="*/ 334388 h 866651"/>
              <a:gd name="connsiteX57" fmla="*/ 5104263 w 5704765"/>
              <a:gd name="connsiteY57" fmla="*/ 327564 h 866651"/>
              <a:gd name="connsiteX58" fmla="*/ 5124735 w 5704765"/>
              <a:gd name="connsiteY58" fmla="*/ 313916 h 866651"/>
              <a:gd name="connsiteX59" fmla="*/ 5165678 w 5704765"/>
              <a:gd name="connsiteY59" fmla="*/ 300269 h 866651"/>
              <a:gd name="connsiteX60" fmla="*/ 5206621 w 5704765"/>
              <a:gd name="connsiteY60" fmla="*/ 272973 h 866651"/>
              <a:gd name="connsiteX61" fmla="*/ 5233917 w 5704765"/>
              <a:gd name="connsiteY61" fmla="*/ 252501 h 866651"/>
              <a:gd name="connsiteX62" fmla="*/ 5254388 w 5704765"/>
              <a:gd name="connsiteY62" fmla="*/ 245678 h 866651"/>
              <a:gd name="connsiteX63" fmla="*/ 5274860 w 5704765"/>
              <a:gd name="connsiteY63" fmla="*/ 232030 h 866651"/>
              <a:gd name="connsiteX64" fmla="*/ 5315803 w 5704765"/>
              <a:gd name="connsiteY64" fmla="*/ 218382 h 866651"/>
              <a:gd name="connsiteX65" fmla="*/ 5336275 w 5704765"/>
              <a:gd name="connsiteY65" fmla="*/ 204734 h 866651"/>
              <a:gd name="connsiteX66" fmla="*/ 5370394 w 5704765"/>
              <a:gd name="connsiteY66" fmla="*/ 170615 h 866651"/>
              <a:gd name="connsiteX67" fmla="*/ 5452281 w 5704765"/>
              <a:gd name="connsiteY67" fmla="*/ 116024 h 866651"/>
              <a:gd name="connsiteX68" fmla="*/ 5472753 w 5704765"/>
              <a:gd name="connsiteY68" fmla="*/ 102376 h 866651"/>
              <a:gd name="connsiteX69" fmla="*/ 5513696 w 5704765"/>
              <a:gd name="connsiteY69" fmla="*/ 88728 h 866651"/>
              <a:gd name="connsiteX70" fmla="*/ 5534167 w 5704765"/>
              <a:gd name="connsiteY70" fmla="*/ 81904 h 866651"/>
              <a:gd name="connsiteX71" fmla="*/ 5581935 w 5704765"/>
              <a:gd name="connsiteY71" fmla="*/ 40961 h 866651"/>
              <a:gd name="connsiteX72" fmla="*/ 5602406 w 5704765"/>
              <a:gd name="connsiteY72" fmla="*/ 34137 h 866651"/>
              <a:gd name="connsiteX73" fmla="*/ 5622878 w 5704765"/>
              <a:gd name="connsiteY73" fmla="*/ 20490 h 866651"/>
              <a:gd name="connsiteX74" fmla="*/ 5677469 w 5704765"/>
              <a:gd name="connsiteY74" fmla="*/ 6842 h 866651"/>
              <a:gd name="connsiteX75" fmla="*/ 5704765 w 5704765"/>
              <a:gd name="connsiteY75" fmla="*/ 18 h 8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704765" h="866651">
                <a:moveTo>
                  <a:pt x="0" y="866651"/>
                </a:moveTo>
                <a:cubicBezTo>
                  <a:pt x="24239" y="861803"/>
                  <a:pt x="68592" y="853495"/>
                  <a:pt x="88711" y="846179"/>
                </a:cubicBezTo>
                <a:cubicBezTo>
                  <a:pt x="96418" y="843376"/>
                  <a:pt x="101847" y="836199"/>
                  <a:pt x="109182" y="832531"/>
                </a:cubicBezTo>
                <a:cubicBezTo>
                  <a:pt x="125981" y="824131"/>
                  <a:pt x="154870" y="821505"/>
                  <a:pt x="170597" y="818884"/>
                </a:cubicBezTo>
                <a:cubicBezTo>
                  <a:pt x="237684" y="796522"/>
                  <a:pt x="162335" y="818884"/>
                  <a:pt x="327547" y="818884"/>
                </a:cubicBezTo>
                <a:cubicBezTo>
                  <a:pt x="339145" y="818884"/>
                  <a:pt x="350184" y="813700"/>
                  <a:pt x="361666" y="812060"/>
                </a:cubicBezTo>
                <a:cubicBezTo>
                  <a:pt x="382057" y="809147"/>
                  <a:pt x="402609" y="807511"/>
                  <a:pt x="423081" y="805236"/>
                </a:cubicBezTo>
                <a:cubicBezTo>
                  <a:pt x="429905" y="802961"/>
                  <a:pt x="436613" y="800305"/>
                  <a:pt x="443553" y="798412"/>
                </a:cubicBezTo>
                <a:cubicBezTo>
                  <a:pt x="528050" y="775367"/>
                  <a:pt x="501006" y="784605"/>
                  <a:pt x="620973" y="777940"/>
                </a:cubicBezTo>
                <a:cubicBezTo>
                  <a:pt x="639170" y="775665"/>
                  <a:pt x="657280" y="772523"/>
                  <a:pt x="675565" y="771116"/>
                </a:cubicBezTo>
                <a:cubicBezTo>
                  <a:pt x="716450" y="767971"/>
                  <a:pt x="757463" y="766773"/>
                  <a:pt x="798394" y="764292"/>
                </a:cubicBezTo>
                <a:lnTo>
                  <a:pt x="900753" y="757469"/>
                </a:lnTo>
                <a:cubicBezTo>
                  <a:pt x="907577" y="755194"/>
                  <a:pt x="914246" y="752390"/>
                  <a:pt x="921224" y="750645"/>
                </a:cubicBezTo>
                <a:cubicBezTo>
                  <a:pt x="932476" y="747832"/>
                  <a:pt x="944484" y="747894"/>
                  <a:pt x="955344" y="743821"/>
                </a:cubicBezTo>
                <a:cubicBezTo>
                  <a:pt x="963023" y="740941"/>
                  <a:pt x="968136" y="733053"/>
                  <a:pt x="975815" y="730173"/>
                </a:cubicBezTo>
                <a:cubicBezTo>
                  <a:pt x="986675" y="726100"/>
                  <a:pt x="998683" y="726162"/>
                  <a:pt x="1009935" y="723349"/>
                </a:cubicBezTo>
                <a:cubicBezTo>
                  <a:pt x="1016913" y="721604"/>
                  <a:pt x="1023276" y="717476"/>
                  <a:pt x="1030406" y="716525"/>
                </a:cubicBezTo>
                <a:cubicBezTo>
                  <a:pt x="1057556" y="712905"/>
                  <a:pt x="1084997" y="711976"/>
                  <a:pt x="1112293" y="709701"/>
                </a:cubicBezTo>
                <a:cubicBezTo>
                  <a:pt x="1148649" y="697584"/>
                  <a:pt x="1129486" y="702484"/>
                  <a:pt x="1187356" y="696054"/>
                </a:cubicBezTo>
                <a:cubicBezTo>
                  <a:pt x="1301085" y="683417"/>
                  <a:pt x="1212217" y="695427"/>
                  <a:pt x="1303362" y="682406"/>
                </a:cubicBezTo>
                <a:cubicBezTo>
                  <a:pt x="1310186" y="680131"/>
                  <a:pt x="1316811" y="677142"/>
                  <a:pt x="1323833" y="675582"/>
                </a:cubicBezTo>
                <a:cubicBezTo>
                  <a:pt x="1337339" y="672580"/>
                  <a:pt x="1351079" y="670715"/>
                  <a:pt x="1364776" y="668758"/>
                </a:cubicBezTo>
                <a:cubicBezTo>
                  <a:pt x="1461858" y="654889"/>
                  <a:pt x="1376428" y="669006"/>
                  <a:pt x="1487606" y="655110"/>
                </a:cubicBezTo>
                <a:cubicBezTo>
                  <a:pt x="1501335" y="653394"/>
                  <a:pt x="1514853" y="650244"/>
                  <a:pt x="1528550" y="648287"/>
                </a:cubicBezTo>
                <a:cubicBezTo>
                  <a:pt x="1572569" y="641999"/>
                  <a:pt x="1583387" y="642779"/>
                  <a:pt x="1624084" y="634639"/>
                </a:cubicBezTo>
                <a:cubicBezTo>
                  <a:pt x="1633280" y="632800"/>
                  <a:pt x="1642008" y="628183"/>
                  <a:pt x="1651379" y="627815"/>
                </a:cubicBezTo>
                <a:cubicBezTo>
                  <a:pt x="1758229" y="623625"/>
                  <a:pt x="1865194" y="623266"/>
                  <a:pt x="1972102" y="620991"/>
                </a:cubicBezTo>
                <a:cubicBezTo>
                  <a:pt x="2178642" y="611156"/>
                  <a:pt x="2229147" y="607343"/>
                  <a:pt x="2490717" y="607343"/>
                </a:cubicBezTo>
                <a:cubicBezTo>
                  <a:pt x="2531723" y="607343"/>
                  <a:pt x="2572604" y="611892"/>
                  <a:pt x="2613547" y="614167"/>
                </a:cubicBezTo>
                <a:cubicBezTo>
                  <a:pt x="2636293" y="611892"/>
                  <a:pt x="2658978" y="608898"/>
                  <a:pt x="2681785" y="607343"/>
                </a:cubicBezTo>
                <a:cubicBezTo>
                  <a:pt x="3011605" y="584855"/>
                  <a:pt x="2814583" y="603615"/>
                  <a:pt x="2982036" y="586872"/>
                </a:cubicBezTo>
                <a:cubicBezTo>
                  <a:pt x="3025849" y="601474"/>
                  <a:pt x="2997071" y="594922"/>
                  <a:pt x="3077570" y="586872"/>
                </a:cubicBezTo>
                <a:cubicBezTo>
                  <a:pt x="3134894" y="581140"/>
                  <a:pt x="3134272" y="580721"/>
                  <a:pt x="3186753" y="573224"/>
                </a:cubicBezTo>
                <a:cubicBezTo>
                  <a:pt x="3193577" y="570949"/>
                  <a:pt x="3200052" y="566952"/>
                  <a:pt x="3207224" y="566400"/>
                </a:cubicBezTo>
                <a:cubicBezTo>
                  <a:pt x="3289746" y="560052"/>
                  <a:pt x="3577356" y="553966"/>
                  <a:pt x="3623481" y="552752"/>
                </a:cubicBezTo>
                <a:lnTo>
                  <a:pt x="3739487" y="545928"/>
                </a:lnTo>
                <a:cubicBezTo>
                  <a:pt x="3764547" y="544138"/>
                  <a:pt x="3789598" y="542039"/>
                  <a:pt x="3814550" y="539104"/>
                </a:cubicBezTo>
                <a:cubicBezTo>
                  <a:pt x="3828291" y="537487"/>
                  <a:pt x="3841714" y="533534"/>
                  <a:pt x="3855493" y="532281"/>
                </a:cubicBezTo>
                <a:cubicBezTo>
                  <a:pt x="3891808" y="528980"/>
                  <a:pt x="3928281" y="527732"/>
                  <a:pt x="3964675" y="525457"/>
                </a:cubicBezTo>
                <a:cubicBezTo>
                  <a:pt x="4055823" y="507227"/>
                  <a:pt x="3945415" y="527544"/>
                  <a:pt x="4142096" y="511809"/>
                </a:cubicBezTo>
                <a:cubicBezTo>
                  <a:pt x="4151444" y="511061"/>
                  <a:pt x="4160107" y="506311"/>
                  <a:pt x="4169391" y="504985"/>
                </a:cubicBezTo>
                <a:cubicBezTo>
                  <a:pt x="4192021" y="501752"/>
                  <a:pt x="4214849" y="500059"/>
                  <a:pt x="4237630" y="498161"/>
                </a:cubicBezTo>
                <a:cubicBezTo>
                  <a:pt x="4269446" y="495510"/>
                  <a:pt x="4301359" y="494103"/>
                  <a:pt x="4333165" y="491337"/>
                </a:cubicBezTo>
                <a:cubicBezTo>
                  <a:pt x="4362212" y="488811"/>
                  <a:pt x="4419186" y="481438"/>
                  <a:pt x="4449170" y="477690"/>
                </a:cubicBezTo>
                <a:cubicBezTo>
                  <a:pt x="4511801" y="456813"/>
                  <a:pt x="4475799" y="465474"/>
                  <a:pt x="4558353" y="457218"/>
                </a:cubicBezTo>
                <a:cubicBezTo>
                  <a:pt x="4567451" y="454943"/>
                  <a:pt x="4576665" y="453089"/>
                  <a:pt x="4585648" y="450394"/>
                </a:cubicBezTo>
                <a:cubicBezTo>
                  <a:pt x="4599427" y="446260"/>
                  <a:pt x="4612401" y="439111"/>
                  <a:pt x="4626591" y="436746"/>
                </a:cubicBezTo>
                <a:cubicBezTo>
                  <a:pt x="4640239" y="434471"/>
                  <a:pt x="4653838" y="431879"/>
                  <a:pt x="4667535" y="429922"/>
                </a:cubicBezTo>
                <a:cubicBezTo>
                  <a:pt x="4700384" y="425229"/>
                  <a:pt x="4751277" y="419859"/>
                  <a:pt x="4783541" y="416275"/>
                </a:cubicBezTo>
                <a:lnTo>
                  <a:pt x="4824484" y="402627"/>
                </a:lnTo>
                <a:cubicBezTo>
                  <a:pt x="4831308" y="400352"/>
                  <a:pt x="4837978" y="397548"/>
                  <a:pt x="4844956" y="395803"/>
                </a:cubicBezTo>
                <a:cubicBezTo>
                  <a:pt x="4854054" y="393528"/>
                  <a:pt x="4863233" y="391555"/>
                  <a:pt x="4872251" y="388979"/>
                </a:cubicBezTo>
                <a:cubicBezTo>
                  <a:pt x="4879167" y="387003"/>
                  <a:pt x="4885714" y="383772"/>
                  <a:pt x="4892723" y="382155"/>
                </a:cubicBezTo>
                <a:cubicBezTo>
                  <a:pt x="4915326" y="376939"/>
                  <a:pt x="4938216" y="373056"/>
                  <a:pt x="4960962" y="368507"/>
                </a:cubicBezTo>
                <a:cubicBezTo>
                  <a:pt x="4972335" y="366232"/>
                  <a:pt x="4984078" y="365352"/>
                  <a:pt x="4995081" y="361684"/>
                </a:cubicBezTo>
                <a:cubicBezTo>
                  <a:pt x="5063891" y="338747"/>
                  <a:pt x="4957151" y="373746"/>
                  <a:pt x="5042848" y="348036"/>
                </a:cubicBezTo>
                <a:cubicBezTo>
                  <a:pt x="5056627" y="343902"/>
                  <a:pt x="5070143" y="338937"/>
                  <a:pt x="5083791" y="334388"/>
                </a:cubicBezTo>
                <a:cubicBezTo>
                  <a:pt x="5090615" y="332113"/>
                  <a:pt x="5098278" y="331554"/>
                  <a:pt x="5104263" y="327564"/>
                </a:cubicBezTo>
                <a:cubicBezTo>
                  <a:pt x="5111087" y="323015"/>
                  <a:pt x="5117240" y="317247"/>
                  <a:pt x="5124735" y="313916"/>
                </a:cubicBezTo>
                <a:cubicBezTo>
                  <a:pt x="5137881" y="308073"/>
                  <a:pt x="5165678" y="300269"/>
                  <a:pt x="5165678" y="300269"/>
                </a:cubicBezTo>
                <a:cubicBezTo>
                  <a:pt x="5179326" y="291170"/>
                  <a:pt x="5193499" y="282815"/>
                  <a:pt x="5206621" y="272973"/>
                </a:cubicBezTo>
                <a:cubicBezTo>
                  <a:pt x="5215720" y="266149"/>
                  <a:pt x="5224042" y="258144"/>
                  <a:pt x="5233917" y="252501"/>
                </a:cubicBezTo>
                <a:cubicBezTo>
                  <a:pt x="5240162" y="248932"/>
                  <a:pt x="5247564" y="247952"/>
                  <a:pt x="5254388" y="245678"/>
                </a:cubicBezTo>
                <a:cubicBezTo>
                  <a:pt x="5261212" y="241129"/>
                  <a:pt x="5267365" y="235361"/>
                  <a:pt x="5274860" y="232030"/>
                </a:cubicBezTo>
                <a:cubicBezTo>
                  <a:pt x="5288006" y="226187"/>
                  <a:pt x="5303833" y="226362"/>
                  <a:pt x="5315803" y="218382"/>
                </a:cubicBezTo>
                <a:lnTo>
                  <a:pt x="5336275" y="204734"/>
                </a:lnTo>
                <a:cubicBezTo>
                  <a:pt x="5356612" y="174229"/>
                  <a:pt x="5340959" y="192022"/>
                  <a:pt x="5370394" y="170615"/>
                </a:cubicBezTo>
                <a:cubicBezTo>
                  <a:pt x="5491089" y="82836"/>
                  <a:pt x="5378717" y="158061"/>
                  <a:pt x="5452281" y="116024"/>
                </a:cubicBezTo>
                <a:cubicBezTo>
                  <a:pt x="5459402" y="111955"/>
                  <a:pt x="5465258" y="105707"/>
                  <a:pt x="5472753" y="102376"/>
                </a:cubicBezTo>
                <a:cubicBezTo>
                  <a:pt x="5485899" y="96533"/>
                  <a:pt x="5500048" y="93277"/>
                  <a:pt x="5513696" y="88728"/>
                </a:cubicBezTo>
                <a:lnTo>
                  <a:pt x="5534167" y="81904"/>
                </a:lnTo>
                <a:cubicBezTo>
                  <a:pt x="5550957" y="65115"/>
                  <a:pt x="5561150" y="51354"/>
                  <a:pt x="5581935" y="40961"/>
                </a:cubicBezTo>
                <a:cubicBezTo>
                  <a:pt x="5588368" y="37744"/>
                  <a:pt x="5595973" y="37354"/>
                  <a:pt x="5602406" y="34137"/>
                </a:cubicBezTo>
                <a:cubicBezTo>
                  <a:pt x="5609741" y="30469"/>
                  <a:pt x="5615543" y="24158"/>
                  <a:pt x="5622878" y="20490"/>
                </a:cubicBezTo>
                <a:cubicBezTo>
                  <a:pt x="5638478" y="12691"/>
                  <a:pt x="5661894" y="10736"/>
                  <a:pt x="5677469" y="6842"/>
                </a:cubicBezTo>
                <a:cubicBezTo>
                  <a:pt x="5707642" y="-701"/>
                  <a:pt x="5688363" y="18"/>
                  <a:pt x="5704765" y="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2" name="Straight Connector 81">
            <a:extLst>
              <a:ext uri="{FF2B5EF4-FFF2-40B4-BE49-F238E27FC236}">
                <a16:creationId xmlns:a16="http://schemas.microsoft.com/office/drawing/2014/main" id="{F918F370-9CCC-497F-9D2B-AB09C1DA3810}"/>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5D35EF9-BA81-450E-A686-204EBE02AE35}"/>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Surf’s Up – </a:t>
            </a:r>
            <a:r>
              <a:rPr lang="en-US" sz="1200" dirty="0">
                <a:highlight>
                  <a:srgbClr val="FFFF00"/>
                </a:highlight>
                <a:latin typeface="Arial Narrow" pitchFamily="34" charset="0"/>
              </a:rPr>
              <a:t>Describe the processes of wave formation (e.g. fetch, relationship of wave height and type to water depth and wave celerity).</a:t>
            </a:r>
            <a:endParaRPr lang="en-US" sz="1100" i="1" dirty="0">
              <a:highlight>
                <a:srgbClr val="FFFF00"/>
              </a:highlight>
              <a:latin typeface="Arial Narrow" pitchFamily="34" charset="0"/>
            </a:endParaRPr>
          </a:p>
        </p:txBody>
      </p:sp>
      <p:sp>
        <p:nvSpPr>
          <p:cNvPr id="92" name="TextBox 17">
            <a:extLst>
              <a:ext uri="{FF2B5EF4-FFF2-40B4-BE49-F238E27FC236}">
                <a16:creationId xmlns:a16="http://schemas.microsoft.com/office/drawing/2014/main" id="{0860CF46-1EE4-4E05-BF22-37865ABE167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3" name="TextBox 92">
            <a:extLst>
              <a:ext uri="{FF2B5EF4-FFF2-40B4-BE49-F238E27FC236}">
                <a16:creationId xmlns:a16="http://schemas.microsoft.com/office/drawing/2014/main" id="{7515BC5B-8840-4C10-92D5-B3BC2952103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4" name="TextBox 93">
            <a:extLst>
              <a:ext uri="{FF2B5EF4-FFF2-40B4-BE49-F238E27FC236}">
                <a16:creationId xmlns:a16="http://schemas.microsoft.com/office/drawing/2014/main" id="{FE4C7CC2-8C93-4E31-8C3C-E6E9980212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7" name="Rectangle 96">
            <a:extLst>
              <a:ext uri="{FF2B5EF4-FFF2-40B4-BE49-F238E27FC236}">
                <a16:creationId xmlns:a16="http://schemas.microsoft.com/office/drawing/2014/main" id="{B83E9EED-D50E-442F-92A3-E79DF4B14D1E}"/>
              </a:ext>
            </a:extLst>
          </p:cNvPr>
          <p:cNvSpPr/>
          <p:nvPr/>
        </p:nvSpPr>
        <p:spPr>
          <a:xfrm>
            <a:off x="555417" y="8446416"/>
            <a:ext cx="5715729" cy="28225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Fetch Qu.: Why can’t waves get really big when cyclonic winds blow on a </a:t>
            </a:r>
            <a:r>
              <a:rPr lang="en-AU" sz="1200" b="1" i="1" dirty="0">
                <a:solidFill>
                  <a:schemeClr val="bg1"/>
                </a:solidFill>
                <a:latin typeface="Arial Narrow" panose="020B0606020202030204" pitchFamily="34" charset="0"/>
              </a:rPr>
              <a:t>small</a:t>
            </a:r>
            <a:r>
              <a:rPr lang="en-AU" sz="1200" b="1" dirty="0">
                <a:solidFill>
                  <a:schemeClr val="bg1"/>
                </a:solidFill>
                <a:latin typeface="Arial Narrow" panose="020B0606020202030204" pitchFamily="34" charset="0"/>
              </a:rPr>
              <a:t> dam or lake?</a:t>
            </a:r>
            <a:endParaRPr lang="en-AU" sz="1200" dirty="0">
              <a:solidFill>
                <a:schemeClr val="tx1"/>
              </a:solidFill>
              <a:latin typeface="Arial Narrow" panose="020B0606020202030204" pitchFamily="34" charset="0"/>
            </a:endParaRPr>
          </a:p>
        </p:txBody>
      </p:sp>
      <p:sp>
        <p:nvSpPr>
          <p:cNvPr id="103" name="TextBox 102">
            <a:extLst>
              <a:ext uri="{FF2B5EF4-FFF2-40B4-BE49-F238E27FC236}">
                <a16:creationId xmlns:a16="http://schemas.microsoft.com/office/drawing/2014/main" id="{00D6FB7D-0C88-40C3-80B7-071160B6F6A0}"/>
              </a:ext>
            </a:extLst>
          </p:cNvPr>
          <p:cNvSpPr txBox="1"/>
          <p:nvPr/>
        </p:nvSpPr>
        <p:spPr>
          <a:xfrm>
            <a:off x="1957188" y="7808777"/>
            <a:ext cx="2402512" cy="584775"/>
          </a:xfrm>
          <a:prstGeom prst="rect">
            <a:avLst/>
          </a:prstGeom>
          <a:noFill/>
        </p:spPr>
        <p:txBody>
          <a:bodyPr wrap="square" rtlCol="0">
            <a:spAutoFit/>
          </a:bodyPr>
          <a:lstStyle/>
          <a:p>
            <a:r>
              <a:rPr lang="en-AU" sz="800" dirty="0">
                <a:latin typeface="Arial Narrow" panose="020B0606020202030204" pitchFamily="34" charset="0"/>
              </a:rPr>
              <a:t>At a depth </a:t>
            </a:r>
            <a:r>
              <a:rPr lang="en-AU" sz="800" i="1" dirty="0">
                <a:latin typeface="Arial Narrow" panose="020B0606020202030204" pitchFamily="34" charset="0"/>
              </a:rPr>
              <a:t>less than </a:t>
            </a:r>
            <a:r>
              <a:rPr lang="en-AU" sz="800" dirty="0">
                <a:latin typeface="Arial Narrow" panose="020B0606020202030204" pitchFamily="34" charset="0"/>
              </a:rPr>
              <a:t>half the wavelength, </a:t>
            </a:r>
          </a:p>
          <a:p>
            <a:r>
              <a:rPr lang="en-AU" sz="800" dirty="0">
                <a:latin typeface="Arial Narrow" panose="020B0606020202030204" pitchFamily="34" charset="0"/>
              </a:rPr>
              <a:t>orbitals </a:t>
            </a:r>
            <a:r>
              <a:rPr lang="en-AU" sz="800" i="1" dirty="0">
                <a:latin typeface="Arial Narrow" panose="020B0606020202030204" pitchFamily="34" charset="0"/>
              </a:rPr>
              <a:t>do</a:t>
            </a:r>
            <a:r>
              <a:rPr lang="en-AU" sz="800" dirty="0">
                <a:latin typeface="Arial Narrow" panose="020B0606020202030204" pitchFamily="34" charset="0"/>
              </a:rPr>
              <a:t> contact the seafloor</a:t>
            </a:r>
          </a:p>
          <a:p>
            <a:r>
              <a:rPr lang="en-AU" sz="800" dirty="0">
                <a:latin typeface="Arial Narrow" panose="020B0606020202030204" pitchFamily="34" charset="0"/>
              </a:rPr>
              <a:t>and become squashed </a:t>
            </a:r>
          </a:p>
          <a:p>
            <a:r>
              <a:rPr lang="en-AU" sz="800" dirty="0">
                <a:latin typeface="Arial Narrow" panose="020B0606020202030204" pitchFamily="34" charset="0"/>
              </a:rPr>
              <a:t>(called a ‘shallow water wave’)</a:t>
            </a:r>
          </a:p>
        </p:txBody>
      </p:sp>
      <p:sp>
        <p:nvSpPr>
          <p:cNvPr id="104" name="TextBox 103">
            <a:extLst>
              <a:ext uri="{FF2B5EF4-FFF2-40B4-BE49-F238E27FC236}">
                <a16:creationId xmlns:a16="http://schemas.microsoft.com/office/drawing/2014/main" id="{D228E73E-38B0-4AB7-8FDB-17D8F2C81ED9}"/>
              </a:ext>
            </a:extLst>
          </p:cNvPr>
          <p:cNvSpPr txBox="1"/>
          <p:nvPr/>
        </p:nvSpPr>
        <p:spPr>
          <a:xfrm>
            <a:off x="592271" y="7935419"/>
            <a:ext cx="1467315" cy="461665"/>
          </a:xfrm>
          <a:prstGeom prst="rect">
            <a:avLst/>
          </a:prstGeom>
          <a:noFill/>
        </p:spPr>
        <p:txBody>
          <a:bodyPr wrap="square" rtlCol="0">
            <a:spAutoFit/>
          </a:bodyPr>
          <a:lstStyle/>
          <a:p>
            <a:r>
              <a:rPr lang="en-AU" sz="800" dirty="0">
                <a:latin typeface="Arial Narrow" panose="020B0606020202030204" pitchFamily="34" charset="0"/>
              </a:rPr>
              <a:t>At a depth half the wavelength, orbitals do </a:t>
            </a:r>
            <a:r>
              <a:rPr lang="en-AU" sz="800" i="1" dirty="0">
                <a:latin typeface="Arial Narrow" panose="020B0606020202030204" pitchFamily="34" charset="0"/>
              </a:rPr>
              <a:t>not</a:t>
            </a:r>
            <a:r>
              <a:rPr lang="en-AU" sz="800" dirty="0">
                <a:latin typeface="Arial Narrow" panose="020B0606020202030204" pitchFamily="34" charset="0"/>
              </a:rPr>
              <a:t> contact the seafloor</a:t>
            </a:r>
          </a:p>
          <a:p>
            <a:r>
              <a:rPr lang="en-AU" sz="800" dirty="0">
                <a:latin typeface="Arial Narrow" panose="020B0606020202030204" pitchFamily="34" charset="0"/>
              </a:rPr>
              <a:t>(called a ‘deep water wave’)</a:t>
            </a:r>
          </a:p>
        </p:txBody>
      </p:sp>
      <p:cxnSp>
        <p:nvCxnSpPr>
          <p:cNvPr id="10" name="Straight Connector 9">
            <a:extLst>
              <a:ext uri="{FF2B5EF4-FFF2-40B4-BE49-F238E27FC236}">
                <a16:creationId xmlns:a16="http://schemas.microsoft.com/office/drawing/2014/main" id="{5A4BFAA8-46E5-EA45-0E53-F7D01DE3354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51902691-93AD-03FD-B6B7-1BFA8536F62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600143A0-FA84-E575-B99F-D3B52E5D6D7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10308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91440" y="983348"/>
            <a:ext cx="5867460" cy="1200329"/>
          </a:xfrm>
          <a:prstGeom prst="rect">
            <a:avLst/>
          </a:prstGeom>
          <a:noFill/>
        </p:spPr>
        <p:txBody>
          <a:bodyPr wrap="square" rtlCol="0">
            <a:spAutoFit/>
          </a:bodyPr>
          <a:lstStyle/>
          <a:p>
            <a:r>
              <a:rPr lang="en-AU" sz="1600" b="1" dirty="0">
                <a:latin typeface="Arial Narrow" panose="020B0606020202030204" pitchFamily="34" charset="0"/>
              </a:rPr>
              <a:t>Wave Size</a:t>
            </a:r>
          </a:p>
          <a:p>
            <a:r>
              <a:rPr lang="en-AU" sz="1200" dirty="0">
                <a:latin typeface="Arial Narrow" panose="020B0606020202030204" pitchFamily="34" charset="0"/>
              </a:rPr>
              <a:t>Waves grow in size depending on 3 factors about the wind:</a:t>
            </a:r>
          </a:p>
          <a:p>
            <a:pPr marL="228600" indent="-228600" algn="just">
              <a:buAutoNum type="arabicParenBoth"/>
            </a:pPr>
            <a:r>
              <a:rPr lang="en-AU" sz="1200" b="1" dirty="0">
                <a:latin typeface="Arial Narrow" panose="020B0606020202030204" pitchFamily="34" charset="0"/>
              </a:rPr>
              <a:t>Strength. </a:t>
            </a:r>
            <a:r>
              <a:rPr lang="en-AU" sz="1200" dirty="0">
                <a:latin typeface="Arial Narrow" panose="020B0606020202030204" pitchFamily="34" charset="0"/>
              </a:rPr>
              <a:t>How strong is the wind? The stronger the wind, the bigger the wave. </a:t>
            </a:r>
          </a:p>
          <a:p>
            <a:pPr marL="228600" indent="-228600">
              <a:buAutoNum type="arabicParenBoth"/>
            </a:pPr>
            <a:r>
              <a:rPr lang="en-AU" sz="1200" b="1" dirty="0">
                <a:latin typeface="Arial Narrow" panose="020B0606020202030204" pitchFamily="34" charset="0"/>
              </a:rPr>
              <a:t>Duration. </a:t>
            </a:r>
            <a:r>
              <a:rPr lang="en-AU" sz="1200" dirty="0">
                <a:latin typeface="Arial Narrow" panose="020B0606020202030204" pitchFamily="34" charset="0"/>
              </a:rPr>
              <a:t>How long has the wind been blowing for? The longer the time, the bigger the wave.</a:t>
            </a:r>
          </a:p>
          <a:p>
            <a:pPr marL="228600" indent="-228600">
              <a:buAutoNum type="arabicParenBoth"/>
            </a:pPr>
            <a:r>
              <a:rPr lang="en-AU" sz="1200" b="1" dirty="0">
                <a:latin typeface="Arial Narrow" panose="020B0606020202030204" pitchFamily="34" charset="0"/>
              </a:rPr>
              <a:t>Fetch. </a:t>
            </a:r>
            <a:r>
              <a:rPr lang="en-AU" sz="1200" dirty="0">
                <a:latin typeface="Arial Narrow" panose="020B0606020202030204" pitchFamily="34" charset="0"/>
              </a:rPr>
              <a:t>How far does the wind blow? The longer the distance, the bigger the wave.</a:t>
            </a:r>
            <a:br>
              <a:rPr lang="en-AU" sz="1200" dirty="0">
                <a:latin typeface="Arial Narrow" panose="020B0606020202030204" pitchFamily="34" charset="0"/>
              </a:rPr>
            </a:br>
            <a:r>
              <a:rPr lang="en-AU" sz="800" i="1" dirty="0">
                <a:latin typeface="Arial Narrow" panose="020B0606020202030204" pitchFamily="34" charset="0"/>
              </a:rPr>
              <a:t>Note: </a:t>
            </a:r>
            <a:r>
              <a:rPr lang="en-AU" sz="800" dirty="0">
                <a:latin typeface="Arial Narrow" panose="020B0606020202030204" pitchFamily="34" charset="0"/>
              </a:rPr>
              <a:t>If the fetch is small (i.e. your pool) the waves will never, ever, grow big. </a:t>
            </a:r>
          </a:p>
        </p:txBody>
      </p:sp>
      <p:cxnSp>
        <p:nvCxnSpPr>
          <p:cNvPr id="17" name="Straight Connector 16"/>
          <p:cNvCxnSpPr/>
          <p:nvPr/>
        </p:nvCxnSpPr>
        <p:spPr>
          <a:xfrm flipH="1" flipV="1">
            <a:off x="564258" y="5126899"/>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712" y="2144968"/>
            <a:ext cx="5729980" cy="13244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Activity: </a:t>
            </a:r>
            <a:r>
              <a:rPr lang="en-AU" sz="1200" dirty="0">
                <a:solidFill>
                  <a:schemeClr val="tx1"/>
                </a:solidFill>
                <a:latin typeface="Arial Narrow" panose="020B0606020202030204" pitchFamily="34" charset="0"/>
              </a:rPr>
              <a:t>Go to </a:t>
            </a:r>
            <a:r>
              <a:rPr lang="en-AU" sz="1200" b="1" dirty="0">
                <a:solidFill>
                  <a:schemeClr val="tx1"/>
                </a:solidFill>
                <a:latin typeface="Arial Narrow" panose="020B0606020202030204" pitchFamily="34" charset="0"/>
              </a:rPr>
              <a:t>windy.com </a:t>
            </a:r>
            <a:r>
              <a:rPr lang="en-AU" sz="1200" dirty="0">
                <a:solidFill>
                  <a:schemeClr val="tx1"/>
                </a:solidFill>
                <a:latin typeface="Arial Narrow" panose="020B0606020202030204" pitchFamily="34" charset="0"/>
              </a:rPr>
              <a:t>and compare the ‘wind’ data to the ‘waves’ data.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Go to </a:t>
            </a:r>
            <a:r>
              <a:rPr lang="en-AU" sz="1200" b="1" dirty="0">
                <a:solidFill>
                  <a:schemeClr val="tx1"/>
                </a:solidFill>
                <a:latin typeface="Arial Narrow" panose="020B0606020202030204" pitchFamily="34" charset="0"/>
              </a:rPr>
              <a:t>bom.gov.au </a:t>
            </a:r>
            <a:r>
              <a:rPr lang="en-AU" sz="1200" dirty="0">
                <a:solidFill>
                  <a:schemeClr val="tx1"/>
                </a:solidFill>
                <a:latin typeface="Arial Narrow" panose="020B0606020202030204" pitchFamily="34" charset="0"/>
              </a:rPr>
              <a:t>and compare the</a:t>
            </a:r>
            <a:r>
              <a:rPr lang="en-AU" sz="1200" i="1" dirty="0">
                <a:solidFill>
                  <a:schemeClr val="tx1"/>
                </a:solidFill>
                <a:latin typeface="Arial Narrow" panose="020B0606020202030204" pitchFamily="34" charset="0"/>
              </a:rPr>
              <a:t> synoptic charts </a:t>
            </a:r>
            <a:r>
              <a:rPr lang="en-AU" sz="1200" dirty="0">
                <a:solidFill>
                  <a:schemeClr val="tx1"/>
                </a:solidFill>
                <a:latin typeface="Arial Narrow" panose="020B0606020202030204" pitchFamily="34" charset="0"/>
              </a:rPr>
              <a:t>to the </a:t>
            </a:r>
            <a:r>
              <a:rPr lang="en-AU" sz="1200" i="1" dirty="0">
                <a:solidFill>
                  <a:schemeClr val="tx1"/>
                </a:solidFill>
                <a:latin typeface="Arial Narrow" panose="020B0606020202030204" pitchFamily="34" charset="0"/>
              </a:rPr>
              <a:t>wave maps </a:t>
            </a: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marine &amp; ocean)</a:t>
            </a:r>
            <a:endParaRPr lang="en-AU" sz="1200" b="1"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 </a:t>
            </a:r>
          </a:p>
        </p:txBody>
      </p:sp>
      <p:sp>
        <p:nvSpPr>
          <p:cNvPr id="20" name="TextBox 19"/>
          <p:cNvSpPr txBox="1"/>
          <p:nvPr/>
        </p:nvSpPr>
        <p:spPr>
          <a:xfrm>
            <a:off x="636096" y="2556258"/>
            <a:ext cx="561662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Why does the Southern Ocean have such big waves?</a:t>
            </a:r>
            <a:r>
              <a:rPr lang="en-AU" sz="1200" dirty="0">
                <a:latin typeface="Arial Narrow" panose="020B0606020202030204" pitchFamily="34" charset="0"/>
              </a:rPr>
              <a:t> (address all 3 factors above) </a:t>
            </a:r>
            <a:r>
              <a:rPr lang="en-AU" sz="1200" b="1" dirty="0">
                <a:latin typeface="Arial Narrow" panose="020B0606020202030204" pitchFamily="34" charset="0"/>
              </a:rPr>
              <a:t>Ans.</a:t>
            </a:r>
            <a:endParaRPr lang="en-AU" sz="1000" dirty="0">
              <a:latin typeface="Arial Narrow" panose="020B0606020202030204" pitchFamily="34" charset="0"/>
            </a:endParaRPr>
          </a:p>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sp>
        <p:nvSpPr>
          <p:cNvPr id="21" name="TextBox 20"/>
          <p:cNvSpPr txBox="1"/>
          <p:nvPr/>
        </p:nvSpPr>
        <p:spPr>
          <a:xfrm>
            <a:off x="500086" y="5121601"/>
            <a:ext cx="5880524" cy="1261884"/>
          </a:xfrm>
          <a:prstGeom prst="rect">
            <a:avLst/>
          </a:prstGeom>
          <a:noFill/>
        </p:spPr>
        <p:txBody>
          <a:bodyPr wrap="square" rtlCol="0">
            <a:spAutoFit/>
          </a:bodyPr>
          <a:lstStyle/>
          <a:p>
            <a:pPr algn="just"/>
            <a:r>
              <a:rPr lang="en-AU" sz="1600" b="1" dirty="0">
                <a:latin typeface="Arial Narrow" panose="020B0606020202030204" pitchFamily="34" charset="0"/>
              </a:rPr>
              <a:t>Swell’s rolling in! </a:t>
            </a:r>
          </a:p>
          <a:p>
            <a:pPr algn="just"/>
            <a:r>
              <a:rPr lang="en-AU" sz="1200" dirty="0">
                <a:latin typeface="Arial Narrow" panose="020B0606020202030204" pitchFamily="34" charset="0"/>
              </a:rPr>
              <a:t>Ever noticed how big waves can turn up on days with no wind? How does that happen? Waves can travel long distances. E.g. a cyclone at Fiji can generate massive waves that travel all the way to Queensland, far away from the cyclone. These waves are known as </a:t>
            </a:r>
            <a:r>
              <a:rPr lang="en-AU" sz="1200" i="1" dirty="0">
                <a:latin typeface="Arial Narrow" panose="020B0606020202030204" pitchFamily="34" charset="0"/>
              </a:rPr>
              <a:t>swell </a:t>
            </a:r>
            <a:r>
              <a:rPr lang="en-AU" sz="1200" dirty="0">
                <a:latin typeface="Arial Narrow" panose="020B0606020202030204" pitchFamily="34" charset="0"/>
              </a:rPr>
              <a:t>or </a:t>
            </a:r>
            <a:r>
              <a:rPr lang="en-AU" sz="1200" i="1" dirty="0">
                <a:latin typeface="Arial Narrow" panose="020B0606020202030204" pitchFamily="34" charset="0"/>
              </a:rPr>
              <a:t>groundswell and</a:t>
            </a:r>
            <a:r>
              <a:rPr lang="en-AU" sz="1200" dirty="0">
                <a:latin typeface="Arial Narrow" panose="020B0606020202030204" pitchFamily="34" charset="0"/>
              </a:rPr>
              <a:t> have a wave period of &gt;10sec., creating the slow up-and-down movement of the sea (causing sea-sickness!).</a:t>
            </a:r>
          </a:p>
          <a:p>
            <a:pPr algn="just"/>
            <a:r>
              <a:rPr lang="en-AU" sz="1200" b="1" dirty="0">
                <a:latin typeface="Arial Narrow" panose="020B0606020202030204" pitchFamily="34" charset="0"/>
              </a:rPr>
              <a:t>Q. True or False? Swell direction is the direction the wave is coming from (not going to). Ans.  </a:t>
            </a:r>
          </a:p>
        </p:txBody>
      </p:sp>
      <p:sp>
        <p:nvSpPr>
          <p:cNvPr id="23" name="Rectangle 22"/>
          <p:cNvSpPr/>
          <p:nvPr/>
        </p:nvSpPr>
        <p:spPr>
          <a:xfrm>
            <a:off x="570685" y="3539157"/>
            <a:ext cx="5729980" cy="15215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a:t>
            </a:r>
            <a:r>
              <a:rPr lang="en-AU" sz="1200" dirty="0">
                <a:solidFill>
                  <a:schemeClr val="tx1"/>
                </a:solidFill>
                <a:latin typeface="Arial Narrow" panose="020B0606020202030204" pitchFamily="34" charset="0"/>
              </a:rPr>
              <a:t>: Find a surf cam online (live video feed of surf conditions). Go to </a:t>
            </a:r>
            <a:r>
              <a:rPr lang="en-AU" sz="1200" b="1" dirty="0">
                <a:solidFill>
                  <a:schemeClr val="tx1"/>
                </a:solidFill>
                <a:latin typeface="Arial Narrow" panose="020B0606020202030204" pitchFamily="34" charset="0"/>
              </a:rPr>
              <a:t>bom.gov.au</a:t>
            </a:r>
            <a:r>
              <a:rPr lang="en-AU" sz="1200" dirty="0">
                <a:solidFill>
                  <a:schemeClr val="tx1"/>
                </a:solidFill>
                <a:latin typeface="Arial Narrow" panose="020B0606020202030204" pitchFamily="34" charset="0"/>
              </a:rPr>
              <a:t> and find the current wind speed </a:t>
            </a:r>
            <a:r>
              <a:rPr lang="en-AU" sz="1200" i="1" dirty="0">
                <a:solidFill>
                  <a:schemeClr val="tx1"/>
                </a:solidFill>
                <a:latin typeface="Arial Narrow" panose="020B0606020202030204" pitchFamily="34" charset="0"/>
              </a:rPr>
              <a:t>in knots </a:t>
            </a:r>
            <a:r>
              <a:rPr lang="en-AU" sz="1200" dirty="0">
                <a:solidFill>
                  <a:schemeClr val="tx1"/>
                </a:solidFill>
                <a:latin typeface="Arial Narrow" panose="020B0606020202030204" pitchFamily="34" charset="0"/>
              </a:rPr>
              <a:t>for that location (Qld…Observations…). Record your findings below:</a:t>
            </a:r>
          </a:p>
          <a:p>
            <a:r>
              <a:rPr lang="en-AU" sz="400"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Location: </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Wind Speed in knots:</a:t>
            </a:r>
          </a:p>
          <a:p>
            <a:endParaRPr lang="en-AU" sz="400" b="1"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Find a</a:t>
            </a:r>
            <a:r>
              <a:rPr lang="en-AU" sz="1200" i="1" dirty="0">
                <a:solidFill>
                  <a:schemeClr val="tx1"/>
                </a:solidFill>
                <a:latin typeface="Arial Narrow" panose="020B0606020202030204" pitchFamily="34" charset="0"/>
              </a:rPr>
              <a:t> marine </a:t>
            </a:r>
            <a:r>
              <a:rPr lang="en-AU" sz="1200" b="1" dirty="0">
                <a:solidFill>
                  <a:schemeClr val="tx1"/>
                </a:solidFill>
                <a:latin typeface="Arial Narrow" panose="020B0606020202030204" pitchFamily="34" charset="0"/>
              </a:rPr>
              <a:t>Beaufort Scale</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a:t>
            </a:r>
            <a:r>
              <a:rPr lang="en-AU" sz="1200" i="1" dirty="0">
                <a:solidFill>
                  <a:schemeClr val="tx1"/>
                </a:solidFill>
                <a:latin typeface="Arial Narrow" panose="020B0606020202030204" pitchFamily="34" charset="0"/>
              </a:rPr>
              <a:t>should </a:t>
            </a:r>
            <a:r>
              <a:rPr lang="en-AU" sz="1200" dirty="0">
                <a:solidFill>
                  <a:schemeClr val="tx1"/>
                </a:solidFill>
                <a:latin typeface="Arial Narrow" panose="020B0606020202030204" pitchFamily="34" charset="0"/>
              </a:rPr>
              <a:t>waves look like for that wind speed? </a:t>
            </a:r>
            <a:r>
              <a:rPr lang="en-AU" sz="1200" b="1" dirty="0">
                <a:solidFill>
                  <a:schemeClr val="tx1"/>
                </a:solidFill>
                <a:latin typeface="Arial Narrow" panose="020B0606020202030204" pitchFamily="34" charset="0"/>
              </a:rPr>
              <a:t>Ans. </a:t>
            </a:r>
          </a:p>
          <a:p>
            <a:endParaRPr lang="en-AU" sz="1200" b="1"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Are the waves on the surf cam the same as on the Beaufort Scale? Ans.                  …Why? </a:t>
            </a:r>
          </a:p>
        </p:txBody>
      </p:sp>
      <p:sp>
        <p:nvSpPr>
          <p:cNvPr id="24" name="TextBox 23"/>
          <p:cNvSpPr txBox="1"/>
          <p:nvPr/>
        </p:nvSpPr>
        <p:spPr>
          <a:xfrm>
            <a:off x="636096" y="4471749"/>
            <a:ext cx="5616624" cy="27699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AU" sz="1200" dirty="0">
              <a:solidFill>
                <a:schemeClr val="bg1">
                  <a:lumMod val="50000"/>
                </a:schemeClr>
              </a:solidFill>
              <a:latin typeface="Comic Sans MS" panose="030F0702030302020204" pitchFamily="66" charset="0"/>
            </a:endParaRPr>
          </a:p>
        </p:txBody>
      </p:sp>
      <p:cxnSp>
        <p:nvCxnSpPr>
          <p:cNvPr id="37" name="Straight Connector 36"/>
          <p:cNvCxnSpPr/>
          <p:nvPr/>
        </p:nvCxnSpPr>
        <p:spPr>
          <a:xfrm flipH="1" flipV="1">
            <a:off x="570712" y="6376973"/>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0086" y="6381024"/>
            <a:ext cx="2894452" cy="2185214"/>
          </a:xfrm>
          <a:prstGeom prst="rect">
            <a:avLst/>
          </a:prstGeom>
          <a:noFill/>
        </p:spPr>
        <p:txBody>
          <a:bodyPr wrap="square" rtlCol="0">
            <a:spAutoFit/>
          </a:bodyPr>
          <a:lstStyle/>
          <a:p>
            <a:pPr algn="just"/>
            <a:r>
              <a:rPr lang="en-AU" sz="1600" b="1" dirty="0">
                <a:latin typeface="Arial Narrow" panose="020B0606020202030204" pitchFamily="34" charset="0"/>
              </a:rPr>
              <a:t>Wave Interference Patterns </a:t>
            </a:r>
          </a:p>
          <a:p>
            <a:pPr algn="just"/>
            <a:r>
              <a:rPr lang="en-AU" sz="1200" dirty="0">
                <a:latin typeface="Arial Narrow" panose="020B0606020202030204" pitchFamily="34" charset="0"/>
              </a:rPr>
              <a:t>This diagram represents what happens to the water when two waves are travelling in the same direction, but at slightly different speeds.  When the crests and troughs overlap each other, the water rises high (constructive interference).  When the crests and troughs alternate, one cancels out the other, and the water does not rise (destructive interference).  Constructive interference causes wave sets, and destructive interference causes gaps between wave sets.  </a:t>
            </a:r>
            <a:endParaRPr lang="en-AU" sz="1200" b="1" dirty="0">
              <a:latin typeface="Arial Narrow" panose="020B0606020202030204" pitchFamily="34" charset="0"/>
            </a:endParaRPr>
          </a:p>
        </p:txBody>
      </p:sp>
      <p:sp>
        <p:nvSpPr>
          <p:cNvPr id="2" name="TextBox 1"/>
          <p:cNvSpPr txBox="1"/>
          <p:nvPr/>
        </p:nvSpPr>
        <p:spPr>
          <a:xfrm>
            <a:off x="500086" y="8422835"/>
            <a:ext cx="6357914" cy="369332"/>
          </a:xfrm>
          <a:prstGeom prst="rect">
            <a:avLst/>
          </a:prstGeom>
          <a:noFill/>
        </p:spPr>
        <p:txBody>
          <a:bodyPr wrap="square" rtlCol="0">
            <a:spAutoFit/>
          </a:bodyPr>
          <a:lstStyle/>
          <a:p>
            <a:r>
              <a:rPr lang="en-AU" sz="1200" b="1" dirty="0">
                <a:latin typeface="Arial Narrow" panose="020B0606020202030204" pitchFamily="34" charset="0"/>
              </a:rPr>
              <a:t>Q. What are two types of wave interference?  Ans</a:t>
            </a:r>
            <a:r>
              <a:rPr lang="en-AU" b="1" dirty="0">
                <a:latin typeface="Arial Narrow" panose="020B0606020202030204" pitchFamily="34" charset="0"/>
              </a:rPr>
              <a:t>. </a:t>
            </a:r>
            <a:r>
              <a:rPr lang="en-AU" sz="1200" b="1" dirty="0">
                <a:latin typeface="Arial Narrow" panose="020B0606020202030204" pitchFamily="34" charset="0"/>
              </a:rPr>
              <a:t>C _ _ _ _ _ _ _ _ _ _ _ &amp;  D </a:t>
            </a:r>
            <a:r>
              <a:rPr lang="en-AU" sz="1200" b="1" dirty="0">
                <a:solidFill>
                  <a:schemeClr val="bg1">
                    <a:lumMod val="50000"/>
                  </a:schemeClr>
                </a:solidFill>
                <a:latin typeface="Arial Narrow" panose="020B0606020202030204" pitchFamily="34" charset="0"/>
              </a:rPr>
              <a:t>_ _ _ _ _ _ _ _ _ _ </a:t>
            </a:r>
            <a:endParaRPr lang="en-AU" b="1" u="sng" dirty="0">
              <a:solidFill>
                <a:schemeClr val="bg1">
                  <a:lumMod val="50000"/>
                </a:schemeClr>
              </a:solidFill>
              <a:latin typeface="Arial Narrow" panose="020B0606020202030204" pitchFamily="34" charset="0"/>
            </a:endParaRPr>
          </a:p>
        </p:txBody>
      </p:sp>
      <p:pic>
        <p:nvPicPr>
          <p:cNvPr id="27" name="Picture 26" descr="a_18"/>
          <p:cNvPicPr/>
          <p:nvPr/>
        </p:nvPicPr>
        <p:blipFill rotWithShape="1">
          <a:blip r:embed="rId3" cstate="print">
            <a:extLst>
              <a:ext uri="{28A0092B-C50C-407E-A947-70E740481C1C}">
                <a14:useLocalDpi xmlns:a14="http://schemas.microsoft.com/office/drawing/2010/main" val="0"/>
              </a:ext>
            </a:extLst>
          </a:blip>
          <a:srcRect t="1" b="60841"/>
          <a:stretch/>
        </p:blipFill>
        <p:spPr bwMode="auto">
          <a:xfrm>
            <a:off x="3364081" y="6918900"/>
            <a:ext cx="3089255" cy="431314"/>
          </a:xfrm>
          <a:prstGeom prst="rect">
            <a:avLst/>
          </a:prstGeom>
          <a:noFill/>
          <a:ln>
            <a:noFill/>
          </a:ln>
        </p:spPr>
      </p:pic>
      <p:sp>
        <p:nvSpPr>
          <p:cNvPr id="28" name="TextBox 27"/>
          <p:cNvSpPr txBox="1"/>
          <p:nvPr/>
        </p:nvSpPr>
        <p:spPr>
          <a:xfrm>
            <a:off x="4144650" y="7325574"/>
            <a:ext cx="633304" cy="33855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Destructive </a:t>
            </a:r>
          </a:p>
          <a:p>
            <a:pPr algn="ctr"/>
            <a:r>
              <a:rPr lang="en-AU" sz="800" dirty="0">
                <a:latin typeface="Arial Narrow" panose="020B0606020202030204" pitchFamily="34" charset="0"/>
              </a:rPr>
              <a:t>Interference</a:t>
            </a:r>
          </a:p>
        </p:txBody>
      </p:sp>
      <p:sp>
        <p:nvSpPr>
          <p:cNvPr id="4" name="TextBox 3"/>
          <p:cNvSpPr txBox="1"/>
          <p:nvPr/>
        </p:nvSpPr>
        <p:spPr>
          <a:xfrm>
            <a:off x="5008181" y="7319985"/>
            <a:ext cx="697709" cy="338554"/>
          </a:xfrm>
          <a:prstGeom prst="rect">
            <a:avLst/>
          </a:prstGeom>
          <a:solidFill>
            <a:schemeClr val="bg1">
              <a:lumMod val="85000"/>
            </a:schemeClr>
          </a:solidFill>
          <a:ln>
            <a:noFill/>
          </a:ln>
        </p:spPr>
        <p:txBody>
          <a:bodyPr wrap="square" rtlCol="0">
            <a:spAutoFit/>
          </a:bodyPr>
          <a:lstStyle/>
          <a:p>
            <a:pPr algn="ctr"/>
            <a:r>
              <a:rPr lang="en-AU" sz="800" dirty="0">
                <a:latin typeface="Arial Narrow" panose="020B0606020202030204" pitchFamily="34" charset="0"/>
              </a:rPr>
              <a:t>Constructive </a:t>
            </a:r>
          </a:p>
          <a:p>
            <a:pPr algn="ctr"/>
            <a:r>
              <a:rPr lang="en-AU" sz="800" dirty="0">
                <a:latin typeface="Arial Narrow" panose="020B0606020202030204" pitchFamily="34" charset="0"/>
              </a:rPr>
              <a:t>Interference</a:t>
            </a:r>
          </a:p>
        </p:txBody>
      </p:sp>
      <p:pic>
        <p:nvPicPr>
          <p:cNvPr id="60" name="Picture 59" descr="a_18"/>
          <p:cNvPicPr/>
          <p:nvPr/>
        </p:nvPicPr>
        <p:blipFill rotWithShape="1">
          <a:blip r:embed="rId3" cstate="print">
            <a:extLst>
              <a:ext uri="{28A0092B-C50C-407E-A947-70E740481C1C}">
                <a14:useLocalDpi xmlns:a14="http://schemas.microsoft.com/office/drawing/2010/main" val="0"/>
              </a:ext>
            </a:extLst>
          </a:blip>
          <a:srcRect t="39041" b="21735"/>
          <a:stretch/>
        </p:blipFill>
        <p:spPr bwMode="auto">
          <a:xfrm>
            <a:off x="3367421" y="7710130"/>
            <a:ext cx="3089255" cy="432048"/>
          </a:xfrm>
          <a:prstGeom prst="rect">
            <a:avLst/>
          </a:prstGeom>
          <a:noFill/>
          <a:ln>
            <a:noFill/>
          </a:ln>
        </p:spPr>
      </p:pic>
      <p:sp>
        <p:nvSpPr>
          <p:cNvPr id="43" name="TextBox 42"/>
          <p:cNvSpPr txBox="1"/>
          <p:nvPr/>
        </p:nvSpPr>
        <p:spPr>
          <a:xfrm>
            <a:off x="3479033" y="6694638"/>
            <a:ext cx="2835709" cy="21544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2 waves travelling in the same direction, but at slightly different speeds</a:t>
            </a:r>
          </a:p>
        </p:txBody>
      </p:sp>
      <p:sp>
        <p:nvSpPr>
          <p:cNvPr id="63" name="TextBox 62"/>
          <p:cNvSpPr txBox="1"/>
          <p:nvPr/>
        </p:nvSpPr>
        <p:spPr>
          <a:xfrm>
            <a:off x="3503387" y="8245053"/>
            <a:ext cx="2810642" cy="21544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The end result….what we see….are the wave sets!</a:t>
            </a:r>
          </a:p>
        </p:txBody>
      </p:sp>
      <p:cxnSp>
        <p:nvCxnSpPr>
          <p:cNvPr id="22" name="Straight Arrow Connector 21"/>
          <p:cNvCxnSpPr/>
          <p:nvPr/>
        </p:nvCxnSpPr>
        <p:spPr>
          <a:xfrm flipH="1" flipV="1">
            <a:off x="5517232" y="8142179"/>
            <a:ext cx="188658" cy="14974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25055" y="3967213"/>
            <a:ext cx="2238673" cy="2694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1" name="Rectangle 40"/>
          <p:cNvSpPr/>
          <p:nvPr/>
        </p:nvSpPr>
        <p:spPr>
          <a:xfrm>
            <a:off x="4991087" y="3957108"/>
            <a:ext cx="1240948" cy="2694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8" name="Rectangle 7"/>
          <p:cNvSpPr/>
          <p:nvPr/>
        </p:nvSpPr>
        <p:spPr>
          <a:xfrm>
            <a:off x="5115659" y="4799993"/>
            <a:ext cx="590261" cy="1812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036537" y="4747025"/>
            <a:ext cx="961389"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5" name="Oval Callout 4"/>
          <p:cNvSpPr/>
          <p:nvPr/>
        </p:nvSpPr>
        <p:spPr>
          <a:xfrm>
            <a:off x="5301208" y="4459876"/>
            <a:ext cx="956385" cy="273306"/>
          </a:xfrm>
          <a:prstGeom prst="wedgeEllipseCallout">
            <a:avLst>
              <a:gd name="adj1" fmla="val 19905"/>
              <a:gd name="adj2" fmla="val 82865"/>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Revisit 3 factors</a:t>
            </a:r>
          </a:p>
        </p:txBody>
      </p:sp>
      <p:cxnSp>
        <p:nvCxnSpPr>
          <p:cNvPr id="35" name="Straight Connector 34">
            <a:extLst>
              <a:ext uri="{FF2B5EF4-FFF2-40B4-BE49-F238E27FC236}">
                <a16:creationId xmlns:a16="http://schemas.microsoft.com/office/drawing/2014/main" id="{B37AE447-C731-4378-9167-E7FCEFFF214C}"/>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CC18752-A144-4F72-A84E-6DB44531504D}"/>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That’s just Swell – </a:t>
            </a:r>
            <a:r>
              <a:rPr lang="en-US" sz="1200" dirty="0">
                <a:latin typeface="Arial Narrow" pitchFamily="34" charset="0"/>
              </a:rPr>
              <a:t>Explain how the properties of waves are shaped by weather patterns, natural formation and artificial structures (e.g. interference patterns, fetch, wave sets)</a:t>
            </a:r>
            <a:endParaRPr lang="en-US" sz="1100" i="1" dirty="0">
              <a:latin typeface="Arial Narrow" pitchFamily="34" charset="0"/>
            </a:endParaRPr>
          </a:p>
        </p:txBody>
      </p:sp>
      <p:sp>
        <p:nvSpPr>
          <p:cNvPr id="44" name="TextBox 17">
            <a:extLst>
              <a:ext uri="{FF2B5EF4-FFF2-40B4-BE49-F238E27FC236}">
                <a16:creationId xmlns:a16="http://schemas.microsoft.com/office/drawing/2014/main" id="{90F88375-3D53-4B15-98A3-F61004CC8C8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5" name="TextBox 44">
            <a:extLst>
              <a:ext uri="{FF2B5EF4-FFF2-40B4-BE49-F238E27FC236}">
                <a16:creationId xmlns:a16="http://schemas.microsoft.com/office/drawing/2014/main" id="{746E172E-9DAF-4523-9639-58950FC5D2C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45">
            <a:extLst>
              <a:ext uri="{FF2B5EF4-FFF2-40B4-BE49-F238E27FC236}">
                <a16:creationId xmlns:a16="http://schemas.microsoft.com/office/drawing/2014/main" id="{37208794-1FB2-4D2D-8194-05DC204CB34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 name="Straight Connector 5">
            <a:extLst>
              <a:ext uri="{FF2B5EF4-FFF2-40B4-BE49-F238E27FC236}">
                <a16:creationId xmlns:a16="http://schemas.microsoft.com/office/drawing/2014/main" id="{EAC2B329-862B-5C6C-53A9-32381425FD6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E4FBF6FC-FF84-776E-52D8-2C76509BBF2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F97EBE52-405C-FA84-347F-663FCF6402B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34021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774" y="3084569"/>
            <a:ext cx="3600400"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Current strategies for combatting Beach Erosion</a:t>
            </a:r>
          </a:p>
        </p:txBody>
      </p:sp>
      <p:sp>
        <p:nvSpPr>
          <p:cNvPr id="36" name="Rectangle 35"/>
          <p:cNvSpPr/>
          <p:nvPr/>
        </p:nvSpPr>
        <p:spPr>
          <a:xfrm>
            <a:off x="514278" y="3617915"/>
            <a:ext cx="2314809"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Engineer Structures</a:t>
            </a:r>
          </a:p>
        </p:txBody>
      </p:sp>
      <p:sp>
        <p:nvSpPr>
          <p:cNvPr id="39" name="Rectangle 38"/>
          <p:cNvSpPr/>
          <p:nvPr/>
        </p:nvSpPr>
        <p:spPr>
          <a:xfrm>
            <a:off x="4559347" y="3617915"/>
            <a:ext cx="1602657"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Do Nothing. </a:t>
            </a:r>
          </a:p>
          <a:p>
            <a:pPr algn="ctr"/>
            <a:r>
              <a:rPr lang="en-AU" sz="1200" b="1" dirty="0">
                <a:solidFill>
                  <a:schemeClr val="tx1"/>
                </a:solidFill>
                <a:latin typeface="Arial Narrow" panose="020B0606020202030204" pitchFamily="34" charset="0"/>
              </a:rPr>
              <a:t>Let it erode</a:t>
            </a:r>
            <a:r>
              <a:rPr lang="en-AU" sz="1200" dirty="0">
                <a:solidFill>
                  <a:schemeClr val="tx1"/>
                </a:solidFill>
                <a:latin typeface="Arial Narrow" panose="020B0606020202030204" pitchFamily="34" charset="0"/>
              </a:rPr>
              <a:t>.</a:t>
            </a:r>
          </a:p>
        </p:txBody>
      </p:sp>
      <p:sp>
        <p:nvSpPr>
          <p:cNvPr id="40" name="Rectangle 39"/>
          <p:cNvSpPr/>
          <p:nvPr/>
        </p:nvSpPr>
        <p:spPr>
          <a:xfrm>
            <a:off x="2890930" y="3617915"/>
            <a:ext cx="1606202"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Move the sand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from here to there.</a:t>
            </a:r>
          </a:p>
        </p:txBody>
      </p:sp>
      <p:cxnSp>
        <p:nvCxnSpPr>
          <p:cNvPr id="8" name="Straight Connector 7"/>
          <p:cNvCxnSpPr/>
          <p:nvPr/>
        </p:nvCxnSpPr>
        <p:spPr>
          <a:xfrm flipH="1">
            <a:off x="1671682" y="3368131"/>
            <a:ext cx="680693" cy="228061"/>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61093" y="3372844"/>
            <a:ext cx="695267" cy="213515"/>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17491" y="3369416"/>
            <a:ext cx="0" cy="248499"/>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1691" y="4184742"/>
            <a:ext cx="2664297" cy="1015663"/>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Groyne </a:t>
            </a:r>
            <a:r>
              <a:rPr lang="en-AU" sz="1200" dirty="0">
                <a:latin typeface="Arial Narrow" panose="020B0606020202030204" pitchFamily="34" charset="0"/>
              </a:rPr>
              <a:t>(wall perpendicular to shore)</a:t>
            </a:r>
          </a:p>
          <a:p>
            <a:pPr marL="171450" indent="-171450">
              <a:buFont typeface="Courier New" panose="02070309020205020404" pitchFamily="49" charset="0"/>
              <a:buChar char="o"/>
            </a:pPr>
            <a:r>
              <a:rPr lang="en-AU" sz="1200" b="1" dirty="0">
                <a:latin typeface="Arial Narrow" panose="020B0606020202030204" pitchFamily="34" charset="0"/>
              </a:rPr>
              <a:t>Rock Wall </a:t>
            </a:r>
            <a:r>
              <a:rPr lang="en-AU" sz="1200" dirty="0">
                <a:latin typeface="Arial Narrow" panose="020B0606020202030204" pitchFamily="34" charset="0"/>
              </a:rPr>
              <a:t>(parallel, on the shore)</a:t>
            </a:r>
          </a:p>
          <a:p>
            <a:pPr marL="171450" indent="-171450">
              <a:buFont typeface="Courier New" panose="02070309020205020404" pitchFamily="49" charset="0"/>
              <a:buChar char="o"/>
            </a:pPr>
            <a:r>
              <a:rPr lang="en-AU" sz="1200" b="1" dirty="0">
                <a:latin typeface="Arial Narrow" panose="020B0606020202030204" pitchFamily="34" charset="0"/>
              </a:rPr>
              <a:t>River Training Wall </a:t>
            </a:r>
            <a:r>
              <a:rPr lang="en-AU" sz="1200" dirty="0">
                <a:latin typeface="Arial Narrow" panose="020B0606020202030204" pitchFamily="34" charset="0"/>
              </a:rPr>
              <a:t>(river mouth)</a:t>
            </a:r>
          </a:p>
          <a:p>
            <a:pPr marL="171450" indent="-171450">
              <a:buFont typeface="Courier New" panose="02070309020205020404" pitchFamily="49" charset="0"/>
              <a:buChar char="o"/>
            </a:pPr>
            <a:r>
              <a:rPr lang="en-AU" sz="1200" b="1" dirty="0">
                <a:latin typeface="Arial Narrow" panose="020B0606020202030204" pitchFamily="34" charset="0"/>
              </a:rPr>
              <a:t>Artificial Reef </a:t>
            </a:r>
            <a:r>
              <a:rPr lang="en-AU" sz="1200" dirty="0">
                <a:latin typeface="Arial Narrow" panose="020B0606020202030204" pitchFamily="34" charset="0"/>
              </a:rPr>
              <a:t>(acts as a barrier)</a:t>
            </a:r>
          </a:p>
          <a:p>
            <a:pPr marL="171450" indent="-171450">
              <a:buFont typeface="Courier New" panose="02070309020205020404" pitchFamily="49" charset="0"/>
              <a:buChar char="o"/>
            </a:pPr>
            <a:r>
              <a:rPr lang="en-AU" sz="1200" b="1" dirty="0">
                <a:latin typeface="Arial Narrow" panose="020B0606020202030204" pitchFamily="34" charset="0"/>
              </a:rPr>
              <a:t>Breakwaters</a:t>
            </a:r>
          </a:p>
        </p:txBody>
      </p:sp>
      <p:sp>
        <p:nvSpPr>
          <p:cNvPr id="50" name="TextBox 49"/>
          <p:cNvSpPr txBox="1"/>
          <p:nvPr/>
        </p:nvSpPr>
        <p:spPr>
          <a:xfrm>
            <a:off x="2798960" y="4187129"/>
            <a:ext cx="1790141" cy="830997"/>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Sand bypass system</a:t>
            </a:r>
          </a:p>
          <a:p>
            <a:r>
              <a:rPr lang="en-AU" sz="1200" dirty="0">
                <a:latin typeface="Arial Narrow" panose="020B0606020202030204" pitchFamily="34" charset="0"/>
              </a:rPr>
              <a:t>     (suck here, dump there)</a:t>
            </a:r>
          </a:p>
          <a:p>
            <a:pPr marL="171450" indent="-171450">
              <a:buFont typeface="Courier New" panose="02070309020205020404" pitchFamily="49" charset="0"/>
              <a:buChar char="o"/>
            </a:pPr>
            <a:r>
              <a:rPr lang="en-AU" sz="1200" b="1" dirty="0">
                <a:latin typeface="Arial Narrow" panose="020B0606020202030204" pitchFamily="34" charset="0"/>
              </a:rPr>
              <a:t>Beach nourishment </a:t>
            </a:r>
            <a:r>
              <a:rPr lang="en-AU" sz="1200" dirty="0">
                <a:latin typeface="Arial Narrow" panose="020B0606020202030204" pitchFamily="34" charset="0"/>
              </a:rPr>
              <a:t>(tractor in sand to beach)</a:t>
            </a:r>
          </a:p>
        </p:txBody>
      </p:sp>
      <p:sp>
        <p:nvSpPr>
          <p:cNvPr id="53" name="TextBox 52"/>
          <p:cNvSpPr txBox="1"/>
          <p:nvPr/>
        </p:nvSpPr>
        <p:spPr>
          <a:xfrm>
            <a:off x="4451693" y="4188129"/>
            <a:ext cx="1880788" cy="1200329"/>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Plan a ‘Retreat’ Policy</a:t>
            </a:r>
            <a:br>
              <a:rPr lang="en-AU" sz="1200" dirty="0">
                <a:latin typeface="Arial Narrow" panose="020B0606020202030204" pitchFamily="34" charset="0"/>
              </a:rPr>
            </a:br>
            <a:r>
              <a:rPr lang="en-AU" sz="1200" dirty="0">
                <a:latin typeface="Arial Narrow" panose="020B0606020202030204" pitchFamily="34" charset="0"/>
              </a:rPr>
              <a:t>People are not allowed to protect their property – people must retreat along with the sand. Often ends up in court. E.g. Byron Bay</a:t>
            </a:r>
          </a:p>
        </p:txBody>
      </p:sp>
      <p:sp>
        <p:nvSpPr>
          <p:cNvPr id="26" name="TextBox 25"/>
          <p:cNvSpPr txBox="1"/>
          <p:nvPr/>
        </p:nvSpPr>
        <p:spPr>
          <a:xfrm>
            <a:off x="400461" y="970134"/>
            <a:ext cx="5868792" cy="2000548"/>
          </a:xfrm>
          <a:prstGeom prst="rect">
            <a:avLst/>
          </a:prstGeom>
          <a:noFill/>
        </p:spPr>
        <p:txBody>
          <a:bodyPr wrap="square" rtlCol="0">
            <a:spAutoFit/>
          </a:bodyPr>
          <a:lstStyle/>
          <a:p>
            <a:r>
              <a:rPr lang="en-AU" sz="1600" b="1" dirty="0">
                <a:latin typeface="Arial Narrow" panose="020B0606020202030204" pitchFamily="34" charset="0"/>
              </a:rPr>
              <a:t>The Issue of Beach Erosion</a:t>
            </a:r>
          </a:p>
          <a:p>
            <a:pPr algn="just"/>
            <a:r>
              <a:rPr lang="en-AU" sz="1200" dirty="0">
                <a:latin typeface="Arial Narrow" panose="020B0606020202030204" pitchFamily="34" charset="0"/>
              </a:rPr>
              <a:t>Beach erosion would not be an issue if there were no people living along the coastline. River mouths would shift from left to right along the coastline. Sand would shift from offshore to onshore with the seasons and storms. Sand would cross river mouths and hug coastlines on its northbound longshore drift. Sandbars would appear and disappear. Bars would change location. Vegetation would be left to trap sand and build dunes. Over longer time scales, sea levels would rise and fall. However, given their beauty, productivity and roar energy, it’s no mystery why people have flocked to live at the beach – maybe a little too close. </a:t>
            </a:r>
            <a:r>
              <a:rPr lang="en-AU" sz="1200" b="1" dirty="0">
                <a:latin typeface="Arial Narrow" panose="020B0606020202030204" pitchFamily="34" charset="0"/>
              </a:rPr>
              <a:t>Coastal engineering </a:t>
            </a:r>
            <a:r>
              <a:rPr lang="en-AU" sz="1200" dirty="0">
                <a:latin typeface="Arial Narrow" panose="020B0606020202030204" pitchFamily="34" charset="0"/>
              </a:rPr>
              <a:t>is designed to protect property and infrastructure by regulating water and sediment flow. Pictured below are 3 broad categories of current strategies used to combat the </a:t>
            </a:r>
            <a:r>
              <a:rPr lang="en-AU" sz="1200" i="1" dirty="0">
                <a:latin typeface="Arial Narrow" panose="020B0606020202030204" pitchFamily="34" charset="0"/>
              </a:rPr>
              <a:t>issue</a:t>
            </a:r>
            <a:r>
              <a:rPr lang="en-AU" sz="1200" dirty="0">
                <a:latin typeface="Arial Narrow" panose="020B0606020202030204" pitchFamily="34" charset="0"/>
              </a:rPr>
              <a:t> of beach erosion. </a:t>
            </a:r>
            <a:endParaRPr lang="en-AU" sz="1200" b="1" dirty="0">
              <a:latin typeface="Arial Narrow" panose="020B0606020202030204" pitchFamily="34" charset="0"/>
            </a:endParaRPr>
          </a:p>
        </p:txBody>
      </p:sp>
      <p:sp>
        <p:nvSpPr>
          <p:cNvPr id="5" name="Rectangle 4"/>
          <p:cNvSpPr/>
          <p:nvPr/>
        </p:nvSpPr>
        <p:spPr>
          <a:xfrm>
            <a:off x="504304" y="7349670"/>
            <a:ext cx="2648718" cy="13580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rial Narrow" panose="020B0606020202030204" pitchFamily="34" charset="0"/>
            </a:endParaRPr>
          </a:p>
        </p:txBody>
      </p:sp>
      <p:sp>
        <p:nvSpPr>
          <p:cNvPr id="13" name="Rectangle 12"/>
          <p:cNvSpPr/>
          <p:nvPr/>
        </p:nvSpPr>
        <p:spPr>
          <a:xfrm>
            <a:off x="526996" y="7381469"/>
            <a:ext cx="2600307"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7" name="Rectangle 36"/>
          <p:cNvSpPr/>
          <p:nvPr/>
        </p:nvSpPr>
        <p:spPr>
          <a:xfrm>
            <a:off x="3584040" y="7349670"/>
            <a:ext cx="2648718" cy="13580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3617491" y="7381469"/>
            <a:ext cx="2602211"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1531195" y="7327568"/>
            <a:ext cx="1008112" cy="276999"/>
          </a:xfrm>
          <a:prstGeom prst="rect">
            <a:avLst/>
          </a:prstGeom>
          <a:noFill/>
        </p:spPr>
        <p:txBody>
          <a:bodyPr wrap="square" rtlCol="0">
            <a:spAutoFit/>
          </a:bodyPr>
          <a:lstStyle/>
          <a:p>
            <a:r>
              <a:rPr lang="en-AU" sz="1200" b="1" dirty="0">
                <a:latin typeface="Arial Narrow" panose="020B0606020202030204" pitchFamily="34" charset="0"/>
              </a:rPr>
              <a:t>Before</a:t>
            </a:r>
          </a:p>
        </p:txBody>
      </p:sp>
      <p:sp>
        <p:nvSpPr>
          <p:cNvPr id="41" name="TextBox 40"/>
          <p:cNvSpPr txBox="1"/>
          <p:nvPr/>
        </p:nvSpPr>
        <p:spPr>
          <a:xfrm>
            <a:off x="4625133" y="7332360"/>
            <a:ext cx="1008112" cy="276999"/>
          </a:xfrm>
          <a:prstGeom prst="rect">
            <a:avLst/>
          </a:prstGeom>
          <a:noFill/>
        </p:spPr>
        <p:txBody>
          <a:bodyPr wrap="square" rtlCol="0">
            <a:spAutoFit/>
          </a:bodyPr>
          <a:lstStyle/>
          <a:p>
            <a:r>
              <a:rPr lang="en-AU" sz="1200" b="1" dirty="0">
                <a:latin typeface="Arial Narrow" panose="020B0606020202030204" pitchFamily="34" charset="0"/>
              </a:rPr>
              <a:t>After</a:t>
            </a:r>
          </a:p>
        </p:txBody>
      </p:sp>
      <p:sp>
        <p:nvSpPr>
          <p:cNvPr id="21" name="Right Arrow 20"/>
          <p:cNvSpPr/>
          <p:nvPr/>
        </p:nvSpPr>
        <p:spPr>
          <a:xfrm>
            <a:off x="669911" y="7934067"/>
            <a:ext cx="1674469" cy="60621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Longshore Drift</a:t>
            </a:r>
          </a:p>
        </p:txBody>
      </p:sp>
      <p:sp>
        <p:nvSpPr>
          <p:cNvPr id="23" name="TextBox 22"/>
          <p:cNvSpPr txBox="1"/>
          <p:nvPr/>
        </p:nvSpPr>
        <p:spPr>
          <a:xfrm>
            <a:off x="485290" y="8455845"/>
            <a:ext cx="1253928" cy="276999"/>
          </a:xfrm>
          <a:prstGeom prst="rect">
            <a:avLst/>
          </a:prstGeom>
          <a:noFill/>
        </p:spPr>
        <p:txBody>
          <a:bodyPr wrap="square" rtlCol="0">
            <a:spAutoFit/>
          </a:bodyPr>
          <a:lstStyle/>
          <a:p>
            <a:r>
              <a:rPr lang="en-AU" sz="1200" dirty="0">
                <a:latin typeface="Arial Narrow" panose="020B0606020202030204" pitchFamily="34" charset="0"/>
              </a:rPr>
              <a:t>Beach (sand)</a:t>
            </a:r>
          </a:p>
        </p:txBody>
      </p:sp>
      <p:sp>
        <p:nvSpPr>
          <p:cNvPr id="46" name="TextBox 45"/>
          <p:cNvSpPr txBox="1"/>
          <p:nvPr/>
        </p:nvSpPr>
        <p:spPr>
          <a:xfrm>
            <a:off x="501950" y="7346311"/>
            <a:ext cx="858395" cy="276999"/>
          </a:xfrm>
          <a:prstGeom prst="rect">
            <a:avLst/>
          </a:prstGeom>
          <a:noFill/>
        </p:spPr>
        <p:txBody>
          <a:bodyPr wrap="square" rtlCol="0">
            <a:spAutoFit/>
          </a:bodyPr>
          <a:lstStyle/>
          <a:p>
            <a:r>
              <a:rPr lang="en-AU" sz="1200" dirty="0">
                <a:latin typeface="Arial Narrow" panose="020B0606020202030204" pitchFamily="34" charset="0"/>
              </a:rPr>
              <a:t>Ocean</a:t>
            </a:r>
          </a:p>
        </p:txBody>
      </p:sp>
      <p:sp>
        <p:nvSpPr>
          <p:cNvPr id="24" name="Freeform 23"/>
          <p:cNvSpPr/>
          <p:nvPr/>
        </p:nvSpPr>
        <p:spPr>
          <a:xfrm>
            <a:off x="3874751" y="7715083"/>
            <a:ext cx="885825" cy="700007"/>
          </a:xfrm>
          <a:custGeom>
            <a:avLst/>
            <a:gdLst>
              <a:gd name="connsiteX0" fmla="*/ 0 w 885825"/>
              <a:gd name="connsiteY0" fmla="*/ 547607 h 700007"/>
              <a:gd name="connsiteX1" fmla="*/ 47625 w 885825"/>
              <a:gd name="connsiteY1" fmla="*/ 538082 h 700007"/>
              <a:gd name="connsiteX2" fmla="*/ 133350 w 885825"/>
              <a:gd name="connsiteY2" fmla="*/ 528557 h 700007"/>
              <a:gd name="connsiteX3" fmla="*/ 219075 w 885825"/>
              <a:gd name="connsiteY3" fmla="*/ 480932 h 700007"/>
              <a:gd name="connsiteX4" fmla="*/ 304800 w 885825"/>
              <a:gd name="connsiteY4" fmla="*/ 442832 h 700007"/>
              <a:gd name="connsiteX5" fmla="*/ 323850 w 885825"/>
              <a:gd name="connsiteY5" fmla="*/ 414257 h 700007"/>
              <a:gd name="connsiteX6" fmla="*/ 419100 w 885825"/>
              <a:gd name="connsiteY6" fmla="*/ 366632 h 700007"/>
              <a:gd name="connsiteX7" fmla="*/ 466725 w 885825"/>
              <a:gd name="connsiteY7" fmla="*/ 357107 h 700007"/>
              <a:gd name="connsiteX8" fmla="*/ 495300 w 885825"/>
              <a:gd name="connsiteY8" fmla="*/ 328532 h 700007"/>
              <a:gd name="connsiteX9" fmla="*/ 523875 w 885825"/>
              <a:gd name="connsiteY9" fmla="*/ 309482 h 700007"/>
              <a:gd name="connsiteX10" fmla="*/ 552450 w 885825"/>
              <a:gd name="connsiteY10" fmla="*/ 271382 h 700007"/>
              <a:gd name="connsiteX11" fmla="*/ 609600 w 885825"/>
              <a:gd name="connsiteY11" fmla="*/ 242807 h 700007"/>
              <a:gd name="connsiteX12" fmla="*/ 628650 w 885825"/>
              <a:gd name="connsiteY12" fmla="*/ 214232 h 700007"/>
              <a:gd name="connsiteX13" fmla="*/ 695325 w 885825"/>
              <a:gd name="connsiteY13" fmla="*/ 166607 h 700007"/>
              <a:gd name="connsiteX14" fmla="*/ 771525 w 885825"/>
              <a:gd name="connsiteY14" fmla="*/ 80882 h 700007"/>
              <a:gd name="connsiteX15" fmla="*/ 828675 w 885825"/>
              <a:gd name="connsiteY15" fmla="*/ 61832 h 700007"/>
              <a:gd name="connsiteX16" fmla="*/ 866775 w 885825"/>
              <a:gd name="connsiteY16" fmla="*/ 4682 h 700007"/>
              <a:gd name="connsiteX17" fmla="*/ 885825 w 885825"/>
              <a:gd name="connsiteY17" fmla="*/ 61832 h 700007"/>
              <a:gd name="connsiteX18" fmla="*/ 857250 w 885825"/>
              <a:gd name="connsiteY18" fmla="*/ 604757 h 700007"/>
              <a:gd name="connsiteX19" fmla="*/ 809625 w 885825"/>
              <a:gd name="connsiteY19" fmla="*/ 623807 h 700007"/>
              <a:gd name="connsiteX20" fmla="*/ 781050 w 885825"/>
              <a:gd name="connsiteY20" fmla="*/ 642857 h 700007"/>
              <a:gd name="connsiteX21" fmla="*/ 647700 w 885825"/>
              <a:gd name="connsiteY21" fmla="*/ 671432 h 700007"/>
              <a:gd name="connsiteX22" fmla="*/ 514350 w 885825"/>
              <a:gd name="connsiteY22" fmla="*/ 700007 h 700007"/>
              <a:gd name="connsiteX23" fmla="*/ 180975 w 885825"/>
              <a:gd name="connsiteY23" fmla="*/ 690482 h 700007"/>
              <a:gd name="connsiteX24" fmla="*/ 152400 w 885825"/>
              <a:gd name="connsiteY24" fmla="*/ 680957 h 700007"/>
              <a:gd name="connsiteX25" fmla="*/ 95250 w 885825"/>
              <a:gd name="connsiteY25" fmla="*/ 642857 h 700007"/>
              <a:gd name="connsiteX26" fmla="*/ 85725 w 885825"/>
              <a:gd name="connsiteY26" fmla="*/ 614282 h 700007"/>
              <a:gd name="connsiteX27" fmla="*/ 28575 w 885825"/>
              <a:gd name="connsiteY27" fmla="*/ 595232 h 700007"/>
              <a:gd name="connsiteX28" fmla="*/ 0 w 885825"/>
              <a:gd name="connsiteY28" fmla="*/ 547607 h 7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5825" h="700007">
                <a:moveTo>
                  <a:pt x="0" y="547607"/>
                </a:moveTo>
                <a:cubicBezTo>
                  <a:pt x="15875" y="544432"/>
                  <a:pt x="31598" y="540372"/>
                  <a:pt x="47625" y="538082"/>
                </a:cubicBezTo>
                <a:cubicBezTo>
                  <a:pt x="76087" y="534016"/>
                  <a:pt x="104990" y="533284"/>
                  <a:pt x="133350" y="528557"/>
                </a:cubicBezTo>
                <a:cubicBezTo>
                  <a:pt x="190801" y="518982"/>
                  <a:pt x="137254" y="508206"/>
                  <a:pt x="219075" y="480932"/>
                </a:cubicBezTo>
                <a:cubicBezTo>
                  <a:pt x="287085" y="458262"/>
                  <a:pt x="259517" y="473021"/>
                  <a:pt x="304800" y="442832"/>
                </a:cubicBezTo>
                <a:cubicBezTo>
                  <a:pt x="311150" y="433307"/>
                  <a:pt x="315158" y="421707"/>
                  <a:pt x="323850" y="414257"/>
                </a:cubicBezTo>
                <a:cubicBezTo>
                  <a:pt x="344792" y="396306"/>
                  <a:pt x="392469" y="374621"/>
                  <a:pt x="419100" y="366632"/>
                </a:cubicBezTo>
                <a:cubicBezTo>
                  <a:pt x="434607" y="361980"/>
                  <a:pt x="450850" y="360282"/>
                  <a:pt x="466725" y="357107"/>
                </a:cubicBezTo>
                <a:cubicBezTo>
                  <a:pt x="476250" y="347582"/>
                  <a:pt x="484952" y="337156"/>
                  <a:pt x="495300" y="328532"/>
                </a:cubicBezTo>
                <a:cubicBezTo>
                  <a:pt x="504094" y="321203"/>
                  <a:pt x="515780" y="317577"/>
                  <a:pt x="523875" y="309482"/>
                </a:cubicBezTo>
                <a:cubicBezTo>
                  <a:pt x="535100" y="298257"/>
                  <a:pt x="541225" y="282607"/>
                  <a:pt x="552450" y="271382"/>
                </a:cubicBezTo>
                <a:cubicBezTo>
                  <a:pt x="570914" y="252918"/>
                  <a:pt x="586359" y="250554"/>
                  <a:pt x="609600" y="242807"/>
                </a:cubicBezTo>
                <a:cubicBezTo>
                  <a:pt x="615950" y="233282"/>
                  <a:pt x="620555" y="222327"/>
                  <a:pt x="628650" y="214232"/>
                </a:cubicBezTo>
                <a:cubicBezTo>
                  <a:pt x="640465" y="202417"/>
                  <a:pt x="679100" y="177424"/>
                  <a:pt x="695325" y="166607"/>
                </a:cubicBezTo>
                <a:cubicBezTo>
                  <a:pt x="713477" y="139379"/>
                  <a:pt x="743563" y="90203"/>
                  <a:pt x="771525" y="80882"/>
                </a:cubicBezTo>
                <a:lnTo>
                  <a:pt x="828675" y="61832"/>
                </a:lnTo>
                <a:cubicBezTo>
                  <a:pt x="841375" y="42782"/>
                  <a:pt x="859535" y="-17038"/>
                  <a:pt x="866775" y="4682"/>
                </a:cubicBezTo>
                <a:lnTo>
                  <a:pt x="885825" y="61832"/>
                </a:lnTo>
                <a:cubicBezTo>
                  <a:pt x="884459" y="105545"/>
                  <a:pt x="876066" y="532180"/>
                  <a:pt x="857250" y="604757"/>
                </a:cubicBezTo>
                <a:cubicBezTo>
                  <a:pt x="852959" y="621308"/>
                  <a:pt x="824918" y="616161"/>
                  <a:pt x="809625" y="623807"/>
                </a:cubicBezTo>
                <a:cubicBezTo>
                  <a:pt x="799386" y="628927"/>
                  <a:pt x="791808" y="638945"/>
                  <a:pt x="781050" y="642857"/>
                </a:cubicBezTo>
                <a:cubicBezTo>
                  <a:pt x="698559" y="672854"/>
                  <a:pt x="721495" y="652983"/>
                  <a:pt x="647700" y="671432"/>
                </a:cubicBezTo>
                <a:cubicBezTo>
                  <a:pt x="511977" y="705363"/>
                  <a:pt x="679681" y="679341"/>
                  <a:pt x="514350" y="700007"/>
                </a:cubicBezTo>
                <a:cubicBezTo>
                  <a:pt x="403225" y="696832"/>
                  <a:pt x="291992" y="696325"/>
                  <a:pt x="180975" y="690482"/>
                </a:cubicBezTo>
                <a:cubicBezTo>
                  <a:pt x="170949" y="689954"/>
                  <a:pt x="161177" y="685833"/>
                  <a:pt x="152400" y="680957"/>
                </a:cubicBezTo>
                <a:cubicBezTo>
                  <a:pt x="132386" y="669838"/>
                  <a:pt x="95250" y="642857"/>
                  <a:pt x="95250" y="642857"/>
                </a:cubicBezTo>
                <a:cubicBezTo>
                  <a:pt x="92075" y="633332"/>
                  <a:pt x="93895" y="620118"/>
                  <a:pt x="85725" y="614282"/>
                </a:cubicBezTo>
                <a:cubicBezTo>
                  <a:pt x="69385" y="602610"/>
                  <a:pt x="42774" y="609431"/>
                  <a:pt x="28575" y="595232"/>
                </a:cubicBezTo>
                <a:lnTo>
                  <a:pt x="0" y="547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5056582" y="8245565"/>
            <a:ext cx="1163243" cy="2763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99701" y="5455096"/>
            <a:ext cx="5720001" cy="17950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Apply your knowledge of longshore drift to explain the </a:t>
            </a:r>
            <a:r>
              <a:rPr lang="en-AU" sz="1200" b="1" i="1" dirty="0">
                <a:solidFill>
                  <a:schemeClr val="tx1"/>
                </a:solidFill>
                <a:latin typeface="Arial Narrow" panose="020B0606020202030204" pitchFamily="34" charset="0"/>
              </a:rPr>
              <a:t>before &amp; after </a:t>
            </a:r>
            <a:r>
              <a:rPr lang="en-AU" sz="1200" b="1" dirty="0">
                <a:solidFill>
                  <a:schemeClr val="tx1"/>
                </a:solidFill>
                <a:latin typeface="Arial Narrow" panose="020B0606020202030204" pitchFamily="34" charset="0"/>
              </a:rPr>
              <a:t>scenes below</a:t>
            </a:r>
            <a:endParaRPr lang="en-AU" sz="1200" dirty="0">
              <a:solidFill>
                <a:schemeClr val="tx1"/>
              </a:solidFill>
              <a:latin typeface="Arial Narrow" panose="020B0606020202030204" pitchFamily="34" charset="0"/>
            </a:endParaRPr>
          </a:p>
        </p:txBody>
      </p:sp>
      <p:sp>
        <p:nvSpPr>
          <p:cNvPr id="28" name="Rectangle 27"/>
          <p:cNvSpPr/>
          <p:nvPr/>
        </p:nvSpPr>
        <p:spPr>
          <a:xfrm>
            <a:off x="4732296" y="7623310"/>
            <a:ext cx="313731" cy="108437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1200" dirty="0">
                <a:latin typeface="Arial Narrow" panose="020B0606020202030204" pitchFamily="34" charset="0"/>
              </a:rPr>
              <a:t>Groyne</a:t>
            </a:r>
          </a:p>
        </p:txBody>
      </p:sp>
      <p:sp>
        <p:nvSpPr>
          <p:cNvPr id="42" name="Rectangle 41"/>
          <p:cNvSpPr/>
          <p:nvPr/>
        </p:nvSpPr>
        <p:spPr>
          <a:xfrm>
            <a:off x="669911" y="5740925"/>
            <a:ext cx="5423385" cy="13858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p:txBody>
      </p:sp>
      <p:cxnSp>
        <p:nvCxnSpPr>
          <p:cNvPr id="44" name="Straight Connector 43">
            <a:extLst>
              <a:ext uri="{FF2B5EF4-FFF2-40B4-BE49-F238E27FC236}">
                <a16:creationId xmlns:a16="http://schemas.microsoft.com/office/drawing/2014/main" id="{842D6F7F-7495-4240-92A8-A34DDD4B5724}"/>
              </a:ext>
            </a:extLst>
          </p:cNvPr>
          <p:cNvCxnSpPr/>
          <p:nvPr/>
        </p:nvCxnSpPr>
        <p:spPr>
          <a:xfrm flipH="1">
            <a:off x="476672"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17">
            <a:extLst>
              <a:ext uri="{FF2B5EF4-FFF2-40B4-BE49-F238E27FC236}">
                <a16:creationId xmlns:a16="http://schemas.microsoft.com/office/drawing/2014/main" id="{06093C89-B20C-4833-B3D3-CA46ADFEB83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2" name="TextBox 51">
            <a:extLst>
              <a:ext uri="{FF2B5EF4-FFF2-40B4-BE49-F238E27FC236}">
                <a16:creationId xmlns:a16="http://schemas.microsoft.com/office/drawing/2014/main" id="{DD95F092-23F6-46B1-993B-7F38F36B2E1B}"/>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Engineering Marvels or Mayhem? – </a:t>
            </a:r>
            <a:r>
              <a:rPr lang="en-US" sz="1200" dirty="0">
                <a:latin typeface="Arial Narrow" pitchFamily="34" charset="0"/>
              </a:rPr>
              <a:t>Explain how coastal engineering regulates water or sediment flow, affects currents and impacts the coastline, including marine ecosystems</a:t>
            </a:r>
            <a:endParaRPr lang="en-US" sz="1100" i="1" dirty="0">
              <a:latin typeface="Arial Narrow" pitchFamily="34" charset="0"/>
            </a:endParaRPr>
          </a:p>
        </p:txBody>
      </p:sp>
      <p:sp>
        <p:nvSpPr>
          <p:cNvPr id="55" name="TextBox 54">
            <a:extLst>
              <a:ext uri="{FF2B5EF4-FFF2-40B4-BE49-F238E27FC236}">
                <a16:creationId xmlns:a16="http://schemas.microsoft.com/office/drawing/2014/main" id="{CA6A58C3-16C3-4971-B59F-10A0525E4BF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55">
            <a:extLst>
              <a:ext uri="{FF2B5EF4-FFF2-40B4-BE49-F238E27FC236}">
                <a16:creationId xmlns:a16="http://schemas.microsoft.com/office/drawing/2014/main" id="{636F842E-7367-45D1-A4E4-52B2042CF0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FF4AF2C1-87DC-E123-B900-121FFDFC5B2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F837DE65-FDC8-AEFA-C6D3-5BCB7FBD75C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B1C9D90C-A0F3-4F12-E3B9-A1F34EAA1EFF}"/>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59167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4663" y="978519"/>
            <a:ext cx="5927818" cy="1446550"/>
          </a:xfrm>
          <a:prstGeom prst="rect">
            <a:avLst/>
          </a:prstGeom>
          <a:noFill/>
        </p:spPr>
        <p:txBody>
          <a:bodyPr wrap="square" rtlCol="0">
            <a:spAutoFit/>
          </a:bodyPr>
          <a:lstStyle/>
          <a:p>
            <a:pPr algn="just"/>
            <a:r>
              <a:rPr lang="en-AU" sz="1600" b="1" dirty="0">
                <a:latin typeface="Arial Narrow" panose="020B0606020202030204" pitchFamily="34" charset="0"/>
              </a:rPr>
              <a:t>Maxed out Maps</a:t>
            </a:r>
          </a:p>
          <a:p>
            <a:pPr algn="just"/>
            <a:r>
              <a:rPr lang="en-AU" sz="1200" dirty="0">
                <a:latin typeface="Arial Narrow" panose="020B0606020202030204" pitchFamily="34" charset="0"/>
              </a:rPr>
              <a:t>We all know that maps have been around for a very long time. People have been using maps for navigation and linking map objects together to derive information since the Middle Ages. However, recent developments, such as powerful computers, satellites, web-based development and internet map servers, have turned the humble old map into a powerful analytic tool. For example, satellite images capture and document changes to a landscape over time. Scientists use this information to </a:t>
            </a:r>
            <a:r>
              <a:rPr lang="en-AU" sz="1200" i="1" dirty="0">
                <a:latin typeface="Arial Narrow" panose="020B0606020202030204" pitchFamily="34" charset="0"/>
              </a:rPr>
              <a:t>model </a:t>
            </a:r>
            <a:r>
              <a:rPr lang="en-AU" sz="1200" dirty="0">
                <a:latin typeface="Arial Narrow" panose="020B0606020202030204" pitchFamily="34" charset="0"/>
              </a:rPr>
              <a:t>and predict what the future will bring, to inform management when making important decisions.</a:t>
            </a:r>
          </a:p>
        </p:txBody>
      </p:sp>
      <p:sp>
        <p:nvSpPr>
          <p:cNvPr id="16" name="TextBox 15"/>
          <p:cNvSpPr txBox="1"/>
          <p:nvPr/>
        </p:nvSpPr>
        <p:spPr>
          <a:xfrm>
            <a:off x="459952" y="6073262"/>
            <a:ext cx="5993384" cy="1077218"/>
          </a:xfrm>
          <a:prstGeom prst="rect">
            <a:avLst/>
          </a:prstGeom>
          <a:noFill/>
        </p:spPr>
        <p:txBody>
          <a:bodyPr wrap="square" rtlCol="0">
            <a:spAutoFit/>
          </a:bodyPr>
          <a:lstStyle/>
          <a:p>
            <a:pPr algn="just"/>
            <a:r>
              <a:rPr lang="en-AU" sz="1600" b="1" dirty="0">
                <a:latin typeface="Arial Narrow" panose="020B0606020202030204" pitchFamily="34" charset="0"/>
              </a:rPr>
              <a:t>What is the meaning of this?!</a:t>
            </a:r>
          </a:p>
          <a:p>
            <a:pPr algn="just"/>
            <a:r>
              <a:rPr lang="en-AU" sz="1200" b="1" dirty="0">
                <a:latin typeface="Arial Narrow" panose="020B0606020202030204" pitchFamily="34" charset="0"/>
              </a:rPr>
              <a:t>GIS </a:t>
            </a:r>
            <a:r>
              <a:rPr lang="en-AU" sz="1200" dirty="0">
                <a:latin typeface="Arial Narrow" panose="020B0606020202030204" pitchFamily="34" charset="0"/>
              </a:rPr>
              <a:t>or Geographic Information System is a computer software program that many researchers use to visualise, question, analyse and interpret mapping data to understand relationships, trends and patterns. </a:t>
            </a:r>
            <a:br>
              <a:rPr lang="en-AU" sz="1200" dirty="0">
                <a:latin typeface="Arial Narrow" panose="020B0606020202030204" pitchFamily="34" charset="0"/>
              </a:rPr>
            </a:br>
            <a:r>
              <a:rPr lang="en-AU" sz="1200" dirty="0">
                <a:latin typeface="Arial Narrow" panose="020B0606020202030204" pitchFamily="34" charset="0"/>
              </a:rPr>
              <a:t>GIS is also used to model future events, such as what would happen if the sea level rose by one metre.</a:t>
            </a:r>
            <a:endParaRPr lang="en-AU" sz="1200" b="1" dirty="0">
              <a:latin typeface="Arial Narrow" panose="020B0606020202030204" pitchFamily="34" charset="0"/>
            </a:endParaRPr>
          </a:p>
          <a:p>
            <a:pPr algn="just"/>
            <a:r>
              <a:rPr lang="en-AU" sz="1200" b="1" dirty="0">
                <a:latin typeface="Arial Narrow" panose="020B0606020202030204" pitchFamily="34" charset="0"/>
              </a:rPr>
              <a:t>Q. What computer software program is commonly used by researchers into mapping? Ans.</a:t>
            </a:r>
            <a:r>
              <a:rPr lang="en-AU" sz="1200" b="1" dirty="0">
                <a:solidFill>
                  <a:schemeClr val="bg1">
                    <a:lumMod val="50000"/>
                  </a:schemeClr>
                </a:solidFill>
                <a:latin typeface="Arial Narrow" panose="020B0606020202030204" pitchFamily="34" charset="0"/>
              </a:rPr>
              <a:t> _ _ _ </a:t>
            </a:r>
            <a:endParaRPr lang="en-AU" sz="1200" b="1" u="sng" dirty="0">
              <a:solidFill>
                <a:schemeClr val="bg1">
                  <a:lumMod val="50000"/>
                </a:schemeClr>
              </a:solidFill>
              <a:latin typeface="Arial Narrow" panose="020B0606020202030204" pitchFamily="34" charset="0"/>
            </a:endParaRPr>
          </a:p>
        </p:txBody>
      </p:sp>
      <p:sp>
        <p:nvSpPr>
          <p:cNvPr id="4" name="Right Arrow 3"/>
          <p:cNvSpPr/>
          <p:nvPr/>
        </p:nvSpPr>
        <p:spPr>
          <a:xfrm>
            <a:off x="2092683" y="2604505"/>
            <a:ext cx="576064" cy="1158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p:cNvSpPr/>
          <p:nvPr/>
        </p:nvSpPr>
        <p:spPr>
          <a:xfrm>
            <a:off x="447672" y="4076978"/>
            <a:ext cx="5927817" cy="1261884"/>
          </a:xfrm>
          <a:prstGeom prst="rect">
            <a:avLst/>
          </a:prstGeom>
        </p:spPr>
        <p:txBody>
          <a:bodyPr wrap="square">
            <a:spAutoFit/>
          </a:bodyPr>
          <a:lstStyle/>
          <a:p>
            <a:pPr algn="just"/>
            <a:r>
              <a:rPr lang="en-AU" sz="1600" b="1" dirty="0">
                <a:latin typeface="Arial Narrow" panose="020B0606020202030204" pitchFamily="34" charset="0"/>
              </a:rPr>
              <a:t>The Beauty of Photographs</a:t>
            </a:r>
          </a:p>
          <a:p>
            <a:pPr algn="just"/>
            <a:r>
              <a:rPr lang="en-AU" sz="1200" dirty="0">
                <a:latin typeface="Arial Narrow" panose="020B0606020202030204" pitchFamily="34" charset="0"/>
              </a:rPr>
              <a:t>Photographs give maps so much more detail and information to work with. Photographs can be taken by satellites, drones and aircraft (aerial photography) or manually with a camera (during field research) to provide some great information. Particularly if taken repeatedly over time. For example, a </a:t>
            </a:r>
            <a:r>
              <a:rPr lang="en-AU" sz="1200" b="1" dirty="0">
                <a:latin typeface="Arial Narrow" panose="020B0606020202030204" pitchFamily="34" charset="0"/>
              </a:rPr>
              <a:t>longitudinal study </a:t>
            </a:r>
            <a:r>
              <a:rPr lang="en-AU" sz="1200" dirty="0">
                <a:latin typeface="Arial Narrow" panose="020B0606020202030204" pitchFamily="34" charset="0"/>
              </a:rPr>
              <a:t>is a research design method that observes the same subjects repeatedly over long periods of time, sometimes decades. Only then can you get a real sense of what’s going on.</a:t>
            </a:r>
          </a:p>
        </p:txBody>
      </p:sp>
      <p:sp>
        <p:nvSpPr>
          <p:cNvPr id="6" name="Rectangle 5"/>
          <p:cNvSpPr/>
          <p:nvPr/>
        </p:nvSpPr>
        <p:spPr>
          <a:xfrm>
            <a:off x="540706" y="3044779"/>
            <a:ext cx="5701372" cy="9555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Find a mapping project on the Great Barrier Reef. Describe their methods below: </a:t>
            </a:r>
          </a:p>
        </p:txBody>
      </p:sp>
      <p:sp>
        <p:nvSpPr>
          <p:cNvPr id="24" name="Rectangle 23"/>
          <p:cNvSpPr/>
          <p:nvPr/>
        </p:nvSpPr>
        <p:spPr>
          <a:xfrm>
            <a:off x="552995" y="7164000"/>
            <a:ext cx="5751513" cy="3015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event is documented in the images below? Ans.</a:t>
            </a:r>
            <a:endParaRPr lang="en-AU" sz="1200" dirty="0">
              <a:solidFill>
                <a:schemeClr val="tx1"/>
              </a:solidFill>
              <a:latin typeface="Arial Narrow" panose="020B0606020202030204" pitchFamily="34" charset="0"/>
            </a:endParaRPr>
          </a:p>
        </p:txBody>
      </p:sp>
      <p:sp>
        <p:nvSpPr>
          <p:cNvPr id="7" name="Rectangle 6"/>
          <p:cNvSpPr/>
          <p:nvPr/>
        </p:nvSpPr>
        <p:spPr>
          <a:xfrm>
            <a:off x="560464" y="7511454"/>
            <a:ext cx="1860424" cy="1235730"/>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Rectangle 1"/>
          <p:cNvSpPr/>
          <p:nvPr/>
        </p:nvSpPr>
        <p:spPr>
          <a:xfrm>
            <a:off x="560464" y="2426032"/>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1</a:t>
            </a:r>
          </a:p>
        </p:txBody>
      </p:sp>
      <p:sp>
        <p:nvSpPr>
          <p:cNvPr id="28" name="Rectangle 27"/>
          <p:cNvSpPr/>
          <p:nvPr/>
        </p:nvSpPr>
        <p:spPr>
          <a:xfrm>
            <a:off x="1006998" y="2576549"/>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2</a:t>
            </a:r>
          </a:p>
        </p:txBody>
      </p:sp>
      <p:sp>
        <p:nvSpPr>
          <p:cNvPr id="30" name="Rectangle 29"/>
          <p:cNvSpPr/>
          <p:nvPr/>
        </p:nvSpPr>
        <p:spPr>
          <a:xfrm>
            <a:off x="1461119" y="2722619"/>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3</a:t>
            </a:r>
          </a:p>
        </p:txBody>
      </p:sp>
      <p:sp>
        <p:nvSpPr>
          <p:cNvPr id="9" name="Cloud Callout 8"/>
          <p:cNvSpPr/>
          <p:nvPr/>
        </p:nvSpPr>
        <p:spPr>
          <a:xfrm>
            <a:off x="3661565" y="2414742"/>
            <a:ext cx="372870" cy="294686"/>
          </a:xfrm>
          <a:prstGeom prst="cloudCallout">
            <a:avLst>
              <a:gd name="adj1" fmla="val -68298"/>
              <a:gd name="adj2" fmla="val 34974"/>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p>
        </p:txBody>
      </p:sp>
      <p:sp>
        <p:nvSpPr>
          <p:cNvPr id="33" name="Rectangle 32"/>
          <p:cNvSpPr/>
          <p:nvPr/>
        </p:nvSpPr>
        <p:spPr>
          <a:xfrm>
            <a:off x="2914912" y="2528872"/>
            <a:ext cx="698562" cy="416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Computer models and predictions</a:t>
            </a:r>
          </a:p>
        </p:txBody>
      </p:sp>
      <p:sp>
        <p:nvSpPr>
          <p:cNvPr id="35" name="Rectangle 34"/>
          <p:cNvSpPr/>
          <p:nvPr/>
        </p:nvSpPr>
        <p:spPr>
          <a:xfrm>
            <a:off x="5051194" y="2498187"/>
            <a:ext cx="698562" cy="416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Decision-making</a:t>
            </a:r>
          </a:p>
        </p:txBody>
      </p:sp>
      <p:cxnSp>
        <p:nvCxnSpPr>
          <p:cNvPr id="32" name="Straight Arrow Connector 31"/>
          <p:cNvCxnSpPr/>
          <p:nvPr/>
        </p:nvCxnSpPr>
        <p:spPr>
          <a:xfrm>
            <a:off x="663298" y="2795628"/>
            <a:ext cx="570761" cy="14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891211">
            <a:off x="700737" y="2706942"/>
            <a:ext cx="495882" cy="215444"/>
          </a:xfrm>
          <a:prstGeom prst="rect">
            <a:avLst/>
          </a:prstGeom>
          <a:noFill/>
        </p:spPr>
        <p:txBody>
          <a:bodyPr wrap="square" rtlCol="0">
            <a:spAutoFit/>
          </a:bodyPr>
          <a:lstStyle/>
          <a:p>
            <a:r>
              <a:rPr lang="en-AU" sz="800" dirty="0">
                <a:latin typeface="Arial Narrow" panose="020B0606020202030204" pitchFamily="34" charset="0"/>
              </a:rPr>
              <a:t>time</a:t>
            </a:r>
          </a:p>
        </p:txBody>
      </p:sp>
      <p:sp>
        <p:nvSpPr>
          <p:cNvPr id="38" name="Right Arrow 37"/>
          <p:cNvSpPr/>
          <p:nvPr/>
        </p:nvSpPr>
        <p:spPr>
          <a:xfrm>
            <a:off x="4274188" y="2604505"/>
            <a:ext cx="576064" cy="1158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Oval 2"/>
          <p:cNvSpPr/>
          <p:nvPr/>
        </p:nvSpPr>
        <p:spPr>
          <a:xfrm>
            <a:off x="6021288" y="2576549"/>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9" name="Straight Connector 18"/>
          <p:cNvCxnSpPr>
            <a:stCxn id="3" idx="4"/>
          </p:cNvCxnSpPr>
          <p:nvPr/>
        </p:nvCxnSpPr>
        <p:spPr>
          <a:xfrm>
            <a:off x="6057292" y="2646982"/>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84091" y="2719807"/>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984091" y="2805141"/>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56099" y="2795628"/>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189939" y="2577542"/>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8" name="Straight Connector 47"/>
          <p:cNvCxnSpPr/>
          <p:nvPr/>
        </p:nvCxnSpPr>
        <p:spPr>
          <a:xfrm>
            <a:off x="6152742" y="2719807"/>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52742" y="2805141"/>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24750" y="2795628"/>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24750" y="2641720"/>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07295" y="2656223"/>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3" name="Straight Connector 52"/>
          <p:cNvCxnSpPr/>
          <p:nvPr/>
        </p:nvCxnSpPr>
        <p:spPr>
          <a:xfrm>
            <a:off x="5770098" y="27984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70098" y="2883822"/>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42106" y="2874309"/>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42106" y="2720401"/>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905924" y="2493826"/>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p:nvPr/>
        </p:nvCxnSpPr>
        <p:spPr>
          <a:xfrm>
            <a:off x="5868727" y="263609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868727" y="2721425"/>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40735" y="2711912"/>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40735" y="2558004"/>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5691" y="3289318"/>
            <a:ext cx="5562755" cy="6472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900" dirty="0">
              <a:solidFill>
                <a:schemeClr val="bg1">
                  <a:lumMod val="50000"/>
                </a:schemeClr>
              </a:solidFill>
              <a:latin typeface="Comic Sans MS" panose="030F0702030302020204" pitchFamily="66" charset="0"/>
            </a:endParaRPr>
          </a:p>
        </p:txBody>
      </p:sp>
      <p:sp>
        <p:nvSpPr>
          <p:cNvPr id="63" name="Freeform 62"/>
          <p:cNvSpPr/>
          <p:nvPr/>
        </p:nvSpPr>
        <p:spPr>
          <a:xfrm>
            <a:off x="740008" y="7756703"/>
            <a:ext cx="1445802" cy="937099"/>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p:cNvSpPr/>
          <p:nvPr/>
        </p:nvSpPr>
        <p:spPr>
          <a:xfrm>
            <a:off x="2498941" y="7519271"/>
            <a:ext cx="1860424" cy="1233472"/>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5" name="Freeform 64"/>
          <p:cNvSpPr/>
          <p:nvPr/>
        </p:nvSpPr>
        <p:spPr>
          <a:xfrm>
            <a:off x="2696140" y="7775102"/>
            <a:ext cx="1445802" cy="937099"/>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4442426" y="7511454"/>
            <a:ext cx="1860424" cy="1235730"/>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9" name="Freeform 68"/>
          <p:cNvSpPr/>
          <p:nvPr/>
        </p:nvSpPr>
        <p:spPr>
          <a:xfrm>
            <a:off x="4749879" y="7892977"/>
            <a:ext cx="1217573" cy="759680"/>
          </a:xfrm>
          <a:custGeom>
            <a:avLst/>
            <a:gdLst>
              <a:gd name="connsiteX0" fmla="*/ 376084 w 1217573"/>
              <a:gd name="connsiteY0" fmla="*/ 744793 h 759680"/>
              <a:gd name="connsiteX1" fmla="*/ 412955 w 1217573"/>
              <a:gd name="connsiteY1" fmla="*/ 730045 h 759680"/>
              <a:gd name="connsiteX2" fmla="*/ 427704 w 1217573"/>
              <a:gd name="connsiteY2" fmla="*/ 685800 h 759680"/>
              <a:gd name="connsiteX3" fmla="*/ 412955 w 1217573"/>
              <a:gd name="connsiteY3" fmla="*/ 567812 h 759680"/>
              <a:gd name="connsiteX4" fmla="*/ 398207 w 1217573"/>
              <a:gd name="connsiteY4" fmla="*/ 523567 h 759680"/>
              <a:gd name="connsiteX5" fmla="*/ 368710 w 1217573"/>
              <a:gd name="connsiteY5" fmla="*/ 486696 h 759680"/>
              <a:gd name="connsiteX6" fmla="*/ 339213 w 1217573"/>
              <a:gd name="connsiteY6" fmla="*/ 427703 h 759680"/>
              <a:gd name="connsiteX7" fmla="*/ 317091 w 1217573"/>
              <a:gd name="connsiteY7" fmla="*/ 420329 h 759680"/>
              <a:gd name="connsiteX8" fmla="*/ 280220 w 1217573"/>
              <a:gd name="connsiteY8" fmla="*/ 390832 h 759680"/>
              <a:gd name="connsiteX9" fmla="*/ 243349 w 1217573"/>
              <a:gd name="connsiteY9" fmla="*/ 383458 h 759680"/>
              <a:gd name="connsiteX10" fmla="*/ 228600 w 1217573"/>
              <a:gd name="connsiteY10" fmla="*/ 368709 h 759680"/>
              <a:gd name="connsiteX11" fmla="*/ 184355 w 1217573"/>
              <a:gd name="connsiteY11" fmla="*/ 361335 h 759680"/>
              <a:gd name="connsiteX12" fmla="*/ 154858 w 1217573"/>
              <a:gd name="connsiteY12" fmla="*/ 353961 h 759680"/>
              <a:gd name="connsiteX13" fmla="*/ 140110 w 1217573"/>
              <a:gd name="connsiteY13" fmla="*/ 339212 h 759680"/>
              <a:gd name="connsiteX14" fmla="*/ 88491 w 1217573"/>
              <a:gd name="connsiteY14" fmla="*/ 317090 h 759680"/>
              <a:gd name="connsiteX15" fmla="*/ 51620 w 1217573"/>
              <a:gd name="connsiteY15" fmla="*/ 258096 h 759680"/>
              <a:gd name="connsiteX16" fmla="*/ 51620 w 1217573"/>
              <a:gd name="connsiteY16" fmla="*/ 258096 h 759680"/>
              <a:gd name="connsiteX17" fmla="*/ 7375 w 1217573"/>
              <a:gd name="connsiteY17" fmla="*/ 199103 h 759680"/>
              <a:gd name="connsiteX18" fmla="*/ 0 w 1217573"/>
              <a:gd name="connsiteY18" fmla="*/ 176980 h 759680"/>
              <a:gd name="connsiteX19" fmla="*/ 14749 w 1217573"/>
              <a:gd name="connsiteY19" fmla="*/ 110612 h 759680"/>
              <a:gd name="connsiteX20" fmla="*/ 36871 w 1217573"/>
              <a:gd name="connsiteY20" fmla="*/ 95864 h 759680"/>
              <a:gd name="connsiteX21" fmla="*/ 81116 w 1217573"/>
              <a:gd name="connsiteY21" fmla="*/ 81116 h 759680"/>
              <a:gd name="connsiteX22" fmla="*/ 103239 w 1217573"/>
              <a:gd name="connsiteY22" fmla="*/ 73741 h 759680"/>
              <a:gd name="connsiteX23" fmla="*/ 147484 w 1217573"/>
              <a:gd name="connsiteY23" fmla="*/ 51619 h 759680"/>
              <a:gd name="connsiteX24" fmla="*/ 162233 w 1217573"/>
              <a:gd name="connsiteY24" fmla="*/ 36871 h 759680"/>
              <a:gd name="connsiteX25" fmla="*/ 228600 w 1217573"/>
              <a:gd name="connsiteY25" fmla="*/ 22122 h 759680"/>
              <a:gd name="connsiteX26" fmla="*/ 250723 w 1217573"/>
              <a:gd name="connsiteY26" fmla="*/ 14748 h 759680"/>
              <a:gd name="connsiteX27" fmla="*/ 353962 w 1217573"/>
              <a:gd name="connsiteY27" fmla="*/ 0 h 759680"/>
              <a:gd name="connsiteX28" fmla="*/ 567813 w 1217573"/>
              <a:gd name="connsiteY28" fmla="*/ 7374 h 759680"/>
              <a:gd name="connsiteX29" fmla="*/ 966020 w 1217573"/>
              <a:gd name="connsiteY29" fmla="*/ 14748 h 759680"/>
              <a:gd name="connsiteX30" fmla="*/ 1069258 w 1217573"/>
              <a:gd name="connsiteY30" fmla="*/ 29496 h 759680"/>
              <a:gd name="connsiteX31" fmla="*/ 1120878 w 1217573"/>
              <a:gd name="connsiteY31" fmla="*/ 36871 h 759680"/>
              <a:gd name="connsiteX32" fmla="*/ 1157749 w 1217573"/>
              <a:gd name="connsiteY32" fmla="*/ 81116 h 759680"/>
              <a:gd name="connsiteX33" fmla="*/ 1187246 w 1217573"/>
              <a:gd name="connsiteY33" fmla="*/ 95864 h 759680"/>
              <a:gd name="connsiteX34" fmla="*/ 1209368 w 1217573"/>
              <a:gd name="connsiteY34" fmla="*/ 110612 h 759680"/>
              <a:gd name="connsiteX35" fmla="*/ 1216742 w 1217573"/>
              <a:gd name="connsiteY35" fmla="*/ 132735 h 759680"/>
              <a:gd name="connsiteX36" fmla="*/ 1194620 w 1217573"/>
              <a:gd name="connsiteY36" fmla="*/ 140109 h 759680"/>
              <a:gd name="connsiteX37" fmla="*/ 1179871 w 1217573"/>
              <a:gd name="connsiteY37" fmla="*/ 154858 h 759680"/>
              <a:gd name="connsiteX38" fmla="*/ 1135626 w 1217573"/>
              <a:gd name="connsiteY38" fmla="*/ 169606 h 759680"/>
              <a:gd name="connsiteX39" fmla="*/ 1069258 w 1217573"/>
              <a:gd name="connsiteY39" fmla="*/ 191729 h 759680"/>
              <a:gd name="connsiteX40" fmla="*/ 1047136 w 1217573"/>
              <a:gd name="connsiteY40" fmla="*/ 199103 h 759680"/>
              <a:gd name="connsiteX41" fmla="*/ 966020 w 1217573"/>
              <a:gd name="connsiteY41" fmla="*/ 206477 h 759680"/>
              <a:gd name="connsiteX42" fmla="*/ 936523 w 1217573"/>
              <a:gd name="connsiteY42" fmla="*/ 213851 h 759680"/>
              <a:gd name="connsiteX43" fmla="*/ 818536 w 1217573"/>
              <a:gd name="connsiteY43" fmla="*/ 221225 h 759680"/>
              <a:gd name="connsiteX44" fmla="*/ 796413 w 1217573"/>
              <a:gd name="connsiteY44" fmla="*/ 235974 h 759680"/>
              <a:gd name="connsiteX45" fmla="*/ 774291 w 1217573"/>
              <a:gd name="connsiteY45" fmla="*/ 243348 h 759680"/>
              <a:gd name="connsiteX46" fmla="*/ 722671 w 1217573"/>
              <a:gd name="connsiteY46" fmla="*/ 280219 h 759680"/>
              <a:gd name="connsiteX47" fmla="*/ 707923 w 1217573"/>
              <a:gd name="connsiteY47" fmla="*/ 302341 h 759680"/>
              <a:gd name="connsiteX48" fmla="*/ 678426 w 1217573"/>
              <a:gd name="connsiteY48" fmla="*/ 309716 h 759680"/>
              <a:gd name="connsiteX49" fmla="*/ 656304 w 1217573"/>
              <a:gd name="connsiteY49" fmla="*/ 317090 h 759680"/>
              <a:gd name="connsiteX50" fmla="*/ 619433 w 1217573"/>
              <a:gd name="connsiteY50" fmla="*/ 339212 h 759680"/>
              <a:gd name="connsiteX51" fmla="*/ 604684 w 1217573"/>
              <a:gd name="connsiteY51" fmla="*/ 353961 h 759680"/>
              <a:gd name="connsiteX52" fmla="*/ 545691 w 1217573"/>
              <a:gd name="connsiteY52" fmla="*/ 383458 h 759680"/>
              <a:gd name="connsiteX53" fmla="*/ 530942 w 1217573"/>
              <a:gd name="connsiteY53" fmla="*/ 398206 h 759680"/>
              <a:gd name="connsiteX54" fmla="*/ 508820 w 1217573"/>
              <a:gd name="connsiteY54" fmla="*/ 412954 h 759680"/>
              <a:gd name="connsiteX55" fmla="*/ 501446 w 1217573"/>
              <a:gd name="connsiteY55" fmla="*/ 435077 h 759680"/>
              <a:gd name="connsiteX56" fmla="*/ 486697 w 1217573"/>
              <a:gd name="connsiteY56" fmla="*/ 449825 h 759680"/>
              <a:gd name="connsiteX57" fmla="*/ 479323 w 1217573"/>
              <a:gd name="connsiteY57" fmla="*/ 553064 h 759680"/>
              <a:gd name="connsiteX58" fmla="*/ 449826 w 1217573"/>
              <a:gd name="connsiteY58" fmla="*/ 759541 h 759680"/>
              <a:gd name="connsiteX59" fmla="*/ 376084 w 1217573"/>
              <a:gd name="connsiteY59" fmla="*/ 744793 h 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7573" h="759680">
                <a:moveTo>
                  <a:pt x="376084" y="744793"/>
                </a:moveTo>
                <a:cubicBezTo>
                  <a:pt x="369939" y="739877"/>
                  <a:pt x="404238" y="740007"/>
                  <a:pt x="412955" y="730045"/>
                </a:cubicBezTo>
                <a:cubicBezTo>
                  <a:pt x="423192" y="718345"/>
                  <a:pt x="427704" y="685800"/>
                  <a:pt x="427704" y="685800"/>
                </a:cubicBezTo>
                <a:cubicBezTo>
                  <a:pt x="425140" y="660165"/>
                  <a:pt x="420577" y="598302"/>
                  <a:pt x="412955" y="567812"/>
                </a:cubicBezTo>
                <a:cubicBezTo>
                  <a:pt x="409185" y="552730"/>
                  <a:pt x="406831" y="536502"/>
                  <a:pt x="398207" y="523567"/>
                </a:cubicBezTo>
                <a:cubicBezTo>
                  <a:pt x="379601" y="495660"/>
                  <a:pt x="389725" y="507712"/>
                  <a:pt x="368710" y="486696"/>
                </a:cubicBezTo>
                <a:cubicBezTo>
                  <a:pt x="361355" y="464631"/>
                  <a:pt x="360665" y="440574"/>
                  <a:pt x="339213" y="427703"/>
                </a:cubicBezTo>
                <a:cubicBezTo>
                  <a:pt x="332548" y="423704"/>
                  <a:pt x="324465" y="422787"/>
                  <a:pt x="317091" y="420329"/>
                </a:cubicBezTo>
                <a:cubicBezTo>
                  <a:pt x="306292" y="409530"/>
                  <a:pt x="295104" y="396413"/>
                  <a:pt x="280220" y="390832"/>
                </a:cubicBezTo>
                <a:cubicBezTo>
                  <a:pt x="268484" y="386431"/>
                  <a:pt x="255639" y="385916"/>
                  <a:pt x="243349" y="383458"/>
                </a:cubicBezTo>
                <a:cubicBezTo>
                  <a:pt x="238433" y="378542"/>
                  <a:pt x="235110" y="371150"/>
                  <a:pt x="228600" y="368709"/>
                </a:cubicBezTo>
                <a:cubicBezTo>
                  <a:pt x="214600" y="363459"/>
                  <a:pt x="199016" y="364267"/>
                  <a:pt x="184355" y="361335"/>
                </a:cubicBezTo>
                <a:cubicBezTo>
                  <a:pt x="174417" y="359347"/>
                  <a:pt x="164690" y="356419"/>
                  <a:pt x="154858" y="353961"/>
                </a:cubicBezTo>
                <a:cubicBezTo>
                  <a:pt x="149942" y="349045"/>
                  <a:pt x="145895" y="343069"/>
                  <a:pt x="140110" y="339212"/>
                </a:cubicBezTo>
                <a:cubicBezTo>
                  <a:pt x="121888" y="327064"/>
                  <a:pt x="108154" y="323644"/>
                  <a:pt x="88491" y="317090"/>
                </a:cubicBezTo>
                <a:cubicBezTo>
                  <a:pt x="53433" y="293717"/>
                  <a:pt x="69171" y="310749"/>
                  <a:pt x="51620" y="258096"/>
                </a:cubicBezTo>
                <a:lnTo>
                  <a:pt x="51620" y="258096"/>
                </a:lnTo>
                <a:cubicBezTo>
                  <a:pt x="34148" y="240625"/>
                  <a:pt x="15716" y="224123"/>
                  <a:pt x="7375" y="199103"/>
                </a:cubicBezTo>
                <a:lnTo>
                  <a:pt x="0" y="176980"/>
                </a:lnTo>
                <a:cubicBezTo>
                  <a:pt x="75" y="176530"/>
                  <a:pt x="7107" y="120165"/>
                  <a:pt x="14749" y="110612"/>
                </a:cubicBezTo>
                <a:cubicBezTo>
                  <a:pt x="20285" y="103692"/>
                  <a:pt x="28772" y="99463"/>
                  <a:pt x="36871" y="95864"/>
                </a:cubicBezTo>
                <a:cubicBezTo>
                  <a:pt x="51077" y="89550"/>
                  <a:pt x="66368" y="86032"/>
                  <a:pt x="81116" y="81116"/>
                </a:cubicBezTo>
                <a:cubicBezTo>
                  <a:pt x="88490" y="78658"/>
                  <a:pt x="96771" y="78053"/>
                  <a:pt x="103239" y="73741"/>
                </a:cubicBezTo>
                <a:cubicBezTo>
                  <a:pt x="131830" y="54682"/>
                  <a:pt x="116954" y="61796"/>
                  <a:pt x="147484" y="51619"/>
                </a:cubicBezTo>
                <a:cubicBezTo>
                  <a:pt x="152400" y="46703"/>
                  <a:pt x="156015" y="39980"/>
                  <a:pt x="162233" y="36871"/>
                </a:cubicBezTo>
                <a:cubicBezTo>
                  <a:pt x="169809" y="33083"/>
                  <a:pt x="223938" y="23288"/>
                  <a:pt x="228600" y="22122"/>
                </a:cubicBezTo>
                <a:cubicBezTo>
                  <a:pt x="236141" y="20237"/>
                  <a:pt x="243182" y="16633"/>
                  <a:pt x="250723" y="14748"/>
                </a:cubicBezTo>
                <a:cubicBezTo>
                  <a:pt x="288290" y="5357"/>
                  <a:pt x="312663" y="4589"/>
                  <a:pt x="353962" y="0"/>
                </a:cubicBezTo>
                <a:lnTo>
                  <a:pt x="567813" y="7374"/>
                </a:lnTo>
                <a:lnTo>
                  <a:pt x="966020" y="14748"/>
                </a:lnTo>
                <a:cubicBezTo>
                  <a:pt x="1024223" y="16596"/>
                  <a:pt x="1022172" y="21648"/>
                  <a:pt x="1069258" y="29496"/>
                </a:cubicBezTo>
                <a:cubicBezTo>
                  <a:pt x="1086403" y="32354"/>
                  <a:pt x="1103671" y="34413"/>
                  <a:pt x="1120878" y="36871"/>
                </a:cubicBezTo>
                <a:cubicBezTo>
                  <a:pt x="1132638" y="54511"/>
                  <a:pt x="1139683" y="68212"/>
                  <a:pt x="1157749" y="81116"/>
                </a:cubicBezTo>
                <a:cubicBezTo>
                  <a:pt x="1166694" y="87505"/>
                  <a:pt x="1177702" y="90410"/>
                  <a:pt x="1187246" y="95864"/>
                </a:cubicBezTo>
                <a:cubicBezTo>
                  <a:pt x="1194941" y="100261"/>
                  <a:pt x="1201994" y="105696"/>
                  <a:pt x="1209368" y="110612"/>
                </a:cubicBezTo>
                <a:cubicBezTo>
                  <a:pt x="1211826" y="117986"/>
                  <a:pt x="1220218" y="125782"/>
                  <a:pt x="1216742" y="132735"/>
                </a:cubicBezTo>
                <a:cubicBezTo>
                  <a:pt x="1213266" y="139687"/>
                  <a:pt x="1201285" y="136110"/>
                  <a:pt x="1194620" y="140109"/>
                </a:cubicBezTo>
                <a:cubicBezTo>
                  <a:pt x="1188658" y="143686"/>
                  <a:pt x="1186090" y="151749"/>
                  <a:pt x="1179871" y="154858"/>
                </a:cubicBezTo>
                <a:cubicBezTo>
                  <a:pt x="1165966" y="161810"/>
                  <a:pt x="1150374" y="164690"/>
                  <a:pt x="1135626" y="169606"/>
                </a:cubicBezTo>
                <a:lnTo>
                  <a:pt x="1069258" y="191729"/>
                </a:lnTo>
                <a:cubicBezTo>
                  <a:pt x="1061884" y="194187"/>
                  <a:pt x="1054877" y="198399"/>
                  <a:pt x="1047136" y="199103"/>
                </a:cubicBezTo>
                <a:lnTo>
                  <a:pt x="966020" y="206477"/>
                </a:lnTo>
                <a:cubicBezTo>
                  <a:pt x="956188" y="208935"/>
                  <a:pt x="946608" y="212843"/>
                  <a:pt x="936523" y="213851"/>
                </a:cubicBezTo>
                <a:cubicBezTo>
                  <a:pt x="897313" y="217772"/>
                  <a:pt x="857460" y="215079"/>
                  <a:pt x="818536" y="221225"/>
                </a:cubicBezTo>
                <a:cubicBezTo>
                  <a:pt x="809782" y="222607"/>
                  <a:pt x="804340" y="232010"/>
                  <a:pt x="796413" y="235974"/>
                </a:cubicBezTo>
                <a:cubicBezTo>
                  <a:pt x="789461" y="239450"/>
                  <a:pt x="781665" y="240890"/>
                  <a:pt x="774291" y="243348"/>
                </a:cubicBezTo>
                <a:cubicBezTo>
                  <a:pt x="739298" y="278341"/>
                  <a:pt x="757986" y="268448"/>
                  <a:pt x="722671" y="280219"/>
                </a:cubicBezTo>
                <a:cubicBezTo>
                  <a:pt x="717755" y="287593"/>
                  <a:pt x="715297" y="297425"/>
                  <a:pt x="707923" y="302341"/>
                </a:cubicBezTo>
                <a:cubicBezTo>
                  <a:pt x="699490" y="307963"/>
                  <a:pt x="688171" y="306932"/>
                  <a:pt x="678426" y="309716"/>
                </a:cubicBezTo>
                <a:cubicBezTo>
                  <a:pt x="670952" y="311851"/>
                  <a:pt x="663678" y="314632"/>
                  <a:pt x="656304" y="317090"/>
                </a:cubicBezTo>
                <a:cubicBezTo>
                  <a:pt x="618930" y="354461"/>
                  <a:pt x="667300" y="310491"/>
                  <a:pt x="619433" y="339212"/>
                </a:cubicBezTo>
                <a:cubicBezTo>
                  <a:pt x="613471" y="342789"/>
                  <a:pt x="610113" y="349618"/>
                  <a:pt x="604684" y="353961"/>
                </a:cubicBezTo>
                <a:cubicBezTo>
                  <a:pt x="582594" y="371633"/>
                  <a:pt x="574292" y="372017"/>
                  <a:pt x="545691" y="383458"/>
                </a:cubicBezTo>
                <a:cubicBezTo>
                  <a:pt x="540775" y="388374"/>
                  <a:pt x="536371" y="393863"/>
                  <a:pt x="530942" y="398206"/>
                </a:cubicBezTo>
                <a:cubicBezTo>
                  <a:pt x="524022" y="403742"/>
                  <a:pt x="514356" y="406034"/>
                  <a:pt x="508820" y="412954"/>
                </a:cubicBezTo>
                <a:cubicBezTo>
                  <a:pt x="503964" y="419024"/>
                  <a:pt x="505445" y="428412"/>
                  <a:pt x="501446" y="435077"/>
                </a:cubicBezTo>
                <a:cubicBezTo>
                  <a:pt x="497869" y="441039"/>
                  <a:pt x="491613" y="444909"/>
                  <a:pt x="486697" y="449825"/>
                </a:cubicBezTo>
                <a:cubicBezTo>
                  <a:pt x="465682" y="512871"/>
                  <a:pt x="470021" y="478645"/>
                  <a:pt x="479323" y="553064"/>
                </a:cubicBezTo>
                <a:cubicBezTo>
                  <a:pt x="477299" y="607712"/>
                  <a:pt x="534294" y="748983"/>
                  <a:pt x="449826" y="759541"/>
                </a:cubicBezTo>
                <a:cubicBezTo>
                  <a:pt x="437631" y="761065"/>
                  <a:pt x="382229" y="749709"/>
                  <a:pt x="376084" y="744793"/>
                </a:cubicBezTo>
                <a:close/>
              </a:path>
            </a:pathLst>
          </a:custGeom>
          <a:solidFill>
            <a:schemeClr val="bg1">
              <a:lumMod val="85000"/>
            </a:schemeClr>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TextBox 69"/>
          <p:cNvSpPr txBox="1"/>
          <p:nvPr/>
        </p:nvSpPr>
        <p:spPr>
          <a:xfrm>
            <a:off x="5479504" y="7734103"/>
            <a:ext cx="909722"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algae</a:t>
            </a:r>
          </a:p>
        </p:txBody>
      </p:sp>
      <p:sp>
        <p:nvSpPr>
          <p:cNvPr id="71" name="TextBox 70"/>
          <p:cNvSpPr txBox="1"/>
          <p:nvPr/>
        </p:nvSpPr>
        <p:spPr>
          <a:xfrm>
            <a:off x="894559" y="7893964"/>
            <a:ext cx="909722" cy="400110"/>
          </a:xfrm>
          <a:prstGeom prst="rect">
            <a:avLst/>
          </a:prstGeom>
          <a:noFill/>
        </p:spPr>
        <p:txBody>
          <a:bodyPr wrap="square" rtlCol="0">
            <a:spAutoFit/>
          </a:bodyPr>
          <a:lstStyle/>
          <a:p>
            <a:pPr algn="ctr"/>
            <a:r>
              <a:rPr lang="en-AU" sz="1000" dirty="0">
                <a:latin typeface="Arial Narrow" panose="020B0606020202030204" pitchFamily="34" charset="0"/>
              </a:rPr>
              <a:t>Healthy </a:t>
            </a:r>
          </a:p>
          <a:p>
            <a:pPr algn="ctr"/>
            <a:r>
              <a:rPr lang="en-AU" sz="1000" dirty="0">
                <a:latin typeface="Arial Narrow" panose="020B0606020202030204" pitchFamily="34" charset="0"/>
              </a:rPr>
              <a:t>coral</a:t>
            </a:r>
          </a:p>
        </p:txBody>
      </p:sp>
      <p:sp>
        <p:nvSpPr>
          <p:cNvPr id="72" name="TextBox 71"/>
          <p:cNvSpPr txBox="1"/>
          <p:nvPr/>
        </p:nvSpPr>
        <p:spPr>
          <a:xfrm>
            <a:off x="2871189" y="7910962"/>
            <a:ext cx="909722" cy="400110"/>
          </a:xfrm>
          <a:prstGeom prst="rect">
            <a:avLst/>
          </a:prstGeom>
          <a:noFill/>
        </p:spPr>
        <p:txBody>
          <a:bodyPr wrap="square" rtlCol="0">
            <a:spAutoFit/>
          </a:bodyPr>
          <a:lstStyle/>
          <a:p>
            <a:pPr algn="ctr"/>
            <a:r>
              <a:rPr lang="en-AU" sz="1000" dirty="0">
                <a:latin typeface="Arial Narrow" panose="020B0606020202030204" pitchFamily="34" charset="0"/>
              </a:rPr>
              <a:t>Bleached </a:t>
            </a:r>
          </a:p>
          <a:p>
            <a:pPr algn="ctr"/>
            <a:r>
              <a:rPr lang="en-AU" sz="1000" dirty="0">
                <a:latin typeface="Arial Narrow" panose="020B0606020202030204" pitchFamily="34" charset="0"/>
              </a:rPr>
              <a:t>coral</a:t>
            </a:r>
          </a:p>
        </p:txBody>
      </p:sp>
      <p:sp>
        <p:nvSpPr>
          <p:cNvPr id="73" name="TextBox 72"/>
          <p:cNvSpPr txBox="1"/>
          <p:nvPr/>
        </p:nvSpPr>
        <p:spPr>
          <a:xfrm>
            <a:off x="4733770" y="7897451"/>
            <a:ext cx="909722" cy="400110"/>
          </a:xfrm>
          <a:prstGeom prst="rect">
            <a:avLst/>
          </a:prstGeom>
          <a:noFill/>
        </p:spPr>
        <p:txBody>
          <a:bodyPr wrap="square" rtlCol="0">
            <a:spAutoFit/>
          </a:bodyPr>
          <a:lstStyle/>
          <a:p>
            <a:pPr algn="ctr"/>
            <a:r>
              <a:rPr lang="en-AU" sz="1000" dirty="0">
                <a:latin typeface="Arial Narrow" panose="020B0606020202030204" pitchFamily="34" charset="0"/>
              </a:rPr>
              <a:t>Dead </a:t>
            </a:r>
          </a:p>
          <a:p>
            <a:pPr algn="ctr"/>
            <a:r>
              <a:rPr lang="en-AU" sz="1000" dirty="0">
                <a:latin typeface="Arial Narrow" panose="020B0606020202030204" pitchFamily="34" charset="0"/>
              </a:rPr>
              <a:t>coral</a:t>
            </a:r>
          </a:p>
        </p:txBody>
      </p:sp>
      <p:sp>
        <p:nvSpPr>
          <p:cNvPr id="74" name="TextBox 73"/>
          <p:cNvSpPr txBox="1"/>
          <p:nvPr/>
        </p:nvSpPr>
        <p:spPr>
          <a:xfrm>
            <a:off x="1006258" y="7521669"/>
            <a:ext cx="909722" cy="246221"/>
          </a:xfrm>
          <a:prstGeom prst="rect">
            <a:avLst/>
          </a:prstGeom>
          <a:noFill/>
        </p:spPr>
        <p:txBody>
          <a:bodyPr wrap="square" rtlCol="0">
            <a:spAutoFit/>
          </a:bodyPr>
          <a:lstStyle/>
          <a:p>
            <a:pPr algn="ctr"/>
            <a:r>
              <a:rPr lang="en-AU" sz="1000" dirty="0">
                <a:latin typeface="Arial Narrow" panose="020B0606020202030204" pitchFamily="34" charset="0"/>
              </a:rPr>
              <a:t>26°C</a:t>
            </a:r>
          </a:p>
        </p:txBody>
      </p:sp>
      <p:sp>
        <p:nvSpPr>
          <p:cNvPr id="76" name="TextBox 75"/>
          <p:cNvSpPr txBox="1"/>
          <p:nvPr/>
        </p:nvSpPr>
        <p:spPr>
          <a:xfrm>
            <a:off x="2964180" y="7522263"/>
            <a:ext cx="909722" cy="246221"/>
          </a:xfrm>
          <a:prstGeom prst="rect">
            <a:avLst/>
          </a:prstGeom>
          <a:noFill/>
        </p:spPr>
        <p:txBody>
          <a:bodyPr wrap="square" rtlCol="0">
            <a:spAutoFit/>
          </a:bodyPr>
          <a:lstStyle/>
          <a:p>
            <a:pPr algn="ctr"/>
            <a:r>
              <a:rPr lang="en-AU" sz="1000" dirty="0">
                <a:latin typeface="Arial Narrow" panose="020B0606020202030204" pitchFamily="34" charset="0"/>
              </a:rPr>
              <a:t>34°C</a:t>
            </a:r>
          </a:p>
        </p:txBody>
      </p:sp>
      <p:sp>
        <p:nvSpPr>
          <p:cNvPr id="8" name="Rectangle 7"/>
          <p:cNvSpPr/>
          <p:nvPr/>
        </p:nvSpPr>
        <p:spPr>
          <a:xfrm>
            <a:off x="4052192" y="7206119"/>
            <a:ext cx="2223252" cy="22444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AU" sz="1100" dirty="0">
              <a:solidFill>
                <a:schemeClr val="bg1">
                  <a:lumMod val="50000"/>
                </a:schemeClr>
              </a:solidFill>
              <a:latin typeface="Comic Sans MS" panose="030F0702030302020204" pitchFamily="66" charset="0"/>
            </a:endParaRPr>
          </a:p>
        </p:txBody>
      </p:sp>
      <p:sp>
        <p:nvSpPr>
          <p:cNvPr id="14" name="Vertical Scroll 13"/>
          <p:cNvSpPr/>
          <p:nvPr/>
        </p:nvSpPr>
        <p:spPr>
          <a:xfrm>
            <a:off x="1809658" y="8460762"/>
            <a:ext cx="571057"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August 2015</a:t>
            </a:r>
          </a:p>
        </p:txBody>
      </p:sp>
      <p:sp>
        <p:nvSpPr>
          <p:cNvPr id="79" name="Vertical Scroll 78"/>
          <p:cNvSpPr/>
          <p:nvPr/>
        </p:nvSpPr>
        <p:spPr>
          <a:xfrm>
            <a:off x="3638357" y="8456968"/>
            <a:ext cx="671284"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February 2016</a:t>
            </a:r>
          </a:p>
        </p:txBody>
      </p:sp>
      <p:sp>
        <p:nvSpPr>
          <p:cNvPr id="81" name="Vertical Scroll 80"/>
          <p:cNvSpPr/>
          <p:nvPr/>
        </p:nvSpPr>
        <p:spPr>
          <a:xfrm>
            <a:off x="5659838" y="8452186"/>
            <a:ext cx="571057"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August 2016</a:t>
            </a:r>
          </a:p>
        </p:txBody>
      </p:sp>
      <p:sp>
        <p:nvSpPr>
          <p:cNvPr id="17" name="Rectangle 16"/>
          <p:cNvSpPr/>
          <p:nvPr/>
        </p:nvSpPr>
        <p:spPr>
          <a:xfrm>
            <a:off x="560464" y="5317982"/>
            <a:ext cx="5760640" cy="6996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Q. What is a longitudinal study? Ans</a:t>
            </a:r>
            <a:r>
              <a:rPr lang="en-AU" sz="1200" dirty="0">
                <a:solidFill>
                  <a:schemeClr val="tx1"/>
                </a:solidFill>
                <a:latin typeface="Arial Narrow" panose="020B0606020202030204" pitchFamily="34" charset="0"/>
              </a:rPr>
              <a:t>. </a:t>
            </a:r>
          </a:p>
        </p:txBody>
      </p:sp>
      <p:sp>
        <p:nvSpPr>
          <p:cNvPr id="18" name="Rectangle 17"/>
          <p:cNvSpPr/>
          <p:nvPr/>
        </p:nvSpPr>
        <p:spPr>
          <a:xfrm>
            <a:off x="648025" y="5551171"/>
            <a:ext cx="5561452" cy="3901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sz="1200" dirty="0">
              <a:solidFill>
                <a:schemeClr val="bg1">
                  <a:lumMod val="50000"/>
                </a:schemeClr>
              </a:solidFill>
              <a:latin typeface="Comic Sans MS" panose="030F0702030302020204" pitchFamily="66" charset="0"/>
            </a:endParaRPr>
          </a:p>
        </p:txBody>
      </p:sp>
      <p:cxnSp>
        <p:nvCxnSpPr>
          <p:cNvPr id="67" name="Straight Connector 66"/>
          <p:cNvCxnSpPr/>
          <p:nvPr/>
        </p:nvCxnSpPr>
        <p:spPr>
          <a:xfrm flipH="1" flipV="1">
            <a:off x="536544" y="4052732"/>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7116" y="6075162"/>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824604" y="7526252"/>
            <a:ext cx="909722" cy="246221"/>
          </a:xfrm>
          <a:prstGeom prst="rect">
            <a:avLst/>
          </a:prstGeom>
          <a:noFill/>
        </p:spPr>
        <p:txBody>
          <a:bodyPr wrap="square" rtlCol="0">
            <a:spAutoFit/>
          </a:bodyPr>
          <a:lstStyle/>
          <a:p>
            <a:pPr algn="ctr"/>
            <a:r>
              <a:rPr lang="en-AU" sz="1000" dirty="0">
                <a:latin typeface="Arial Narrow" panose="020B0606020202030204" pitchFamily="34" charset="0"/>
              </a:rPr>
              <a:t>26°C</a:t>
            </a:r>
          </a:p>
        </p:txBody>
      </p:sp>
      <p:cxnSp>
        <p:nvCxnSpPr>
          <p:cNvPr id="84" name="Straight Connector 83">
            <a:extLst>
              <a:ext uri="{FF2B5EF4-FFF2-40B4-BE49-F238E27FC236}">
                <a16:creationId xmlns:a16="http://schemas.microsoft.com/office/drawing/2014/main" id="{B91ED9C9-1814-414D-A270-7BEBB0D63C1F}"/>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6971E616-AEA2-4A90-9984-7C51407ECE8F}"/>
              </a:ext>
            </a:extLst>
          </p:cNvPr>
          <p:cNvSpPr txBox="1"/>
          <p:nvPr/>
        </p:nvSpPr>
        <p:spPr>
          <a:xfrm>
            <a:off x="1410717" y="61659"/>
            <a:ext cx="4178523" cy="738664"/>
          </a:xfrm>
          <a:prstGeom prst="rect">
            <a:avLst/>
          </a:prstGeom>
          <a:noFill/>
        </p:spPr>
        <p:txBody>
          <a:bodyPr wrap="square" rtlCol="0">
            <a:spAutoFit/>
          </a:bodyPr>
          <a:lstStyle/>
          <a:p>
            <a:r>
              <a:rPr lang="en-US" b="1" dirty="0">
                <a:latin typeface="Arial Narrow" pitchFamily="34" charset="0"/>
              </a:rPr>
              <a:t>Information in Imagery – </a:t>
            </a:r>
            <a:r>
              <a:rPr lang="en-US" sz="1200" dirty="0">
                <a:highlight>
                  <a:srgbClr val="FFFF00"/>
                </a:highlight>
                <a:latin typeface="Arial Narrow" pitchFamily="34" charset="0"/>
              </a:rPr>
              <a:t>Apply evidence from longitudinal studies to observe changes occurring in marine environments (e.g. satellite imagery, aerial photography, field research)</a:t>
            </a:r>
            <a:endParaRPr lang="en-US" sz="1100" i="1" dirty="0">
              <a:highlight>
                <a:srgbClr val="FFFF00"/>
              </a:highlight>
              <a:latin typeface="Arial Narrow" pitchFamily="34" charset="0"/>
            </a:endParaRPr>
          </a:p>
        </p:txBody>
      </p:sp>
      <p:sp>
        <p:nvSpPr>
          <p:cNvPr id="86" name="TextBox 17">
            <a:extLst>
              <a:ext uri="{FF2B5EF4-FFF2-40B4-BE49-F238E27FC236}">
                <a16:creationId xmlns:a16="http://schemas.microsoft.com/office/drawing/2014/main" id="{0B596DA8-0023-46CD-BFEA-7E529378265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7" name="TextBox 86">
            <a:extLst>
              <a:ext uri="{FF2B5EF4-FFF2-40B4-BE49-F238E27FC236}">
                <a16:creationId xmlns:a16="http://schemas.microsoft.com/office/drawing/2014/main" id="{2B8C3389-0C18-4E56-A766-7E719706236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87">
            <a:extLst>
              <a:ext uri="{FF2B5EF4-FFF2-40B4-BE49-F238E27FC236}">
                <a16:creationId xmlns:a16="http://schemas.microsoft.com/office/drawing/2014/main" id="{7A3A9B73-F862-4527-A450-4750ADDD4F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E9DAD6C-0793-5155-F661-D2EF397AB0E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C8B5E9F8-9B70-9B89-A24B-70439649B214}"/>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EF787AD3-5F42-6B45-7E96-B8DE6AC81CE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205280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2947" y="971901"/>
            <a:ext cx="5927817" cy="1972848"/>
          </a:xfrm>
          <a:prstGeom prst="rect">
            <a:avLst/>
          </a:prstGeom>
          <a:noFill/>
        </p:spPr>
        <p:txBody>
          <a:bodyPr wrap="square" rtlCol="0">
            <a:spAutoFit/>
          </a:bodyPr>
          <a:lstStyle/>
          <a:p>
            <a:pPr algn="just"/>
            <a:r>
              <a:rPr lang="en-AU" sz="1600" b="1" dirty="0">
                <a:latin typeface="Arial Narrow" panose="020B0606020202030204" pitchFamily="34" charset="0"/>
              </a:rPr>
              <a:t>Disturbance Events (that change ecosystems and habitats)</a:t>
            </a:r>
          </a:p>
          <a:p>
            <a:r>
              <a:rPr lang="en-AU" sz="1170" dirty="0">
                <a:latin typeface="Arial Narrow" panose="020B0606020202030204" pitchFamily="34" charset="0"/>
              </a:rPr>
              <a:t>A “</a:t>
            </a:r>
            <a:r>
              <a:rPr lang="en-AU" sz="1170" i="1" dirty="0">
                <a:latin typeface="Arial Narrow" panose="020B0606020202030204" pitchFamily="34" charset="0"/>
              </a:rPr>
              <a:t>disturbance</a:t>
            </a:r>
            <a:r>
              <a:rPr lang="en-AU" sz="1170" dirty="0">
                <a:latin typeface="Arial Narrow" panose="020B0606020202030204" pitchFamily="34" charset="0"/>
              </a:rPr>
              <a:t>” is regarded as an event of intense environmental stress, forcing change upon an ecosystem. Examples include floods, cyclones, crown of thorns outbreaks and coral bleaching. </a:t>
            </a:r>
            <a:br>
              <a:rPr lang="en-AU" sz="1170" dirty="0">
                <a:latin typeface="Arial Narrow" panose="020B0606020202030204" pitchFamily="34" charset="0"/>
              </a:rPr>
            </a:br>
            <a:r>
              <a:rPr lang="en-AU" sz="1170" dirty="0">
                <a:latin typeface="Arial Narrow" panose="020B0606020202030204" pitchFamily="34" charset="0"/>
              </a:rPr>
              <a:t>A disturbance event can smother, scour and dislodge marine organisms and damage their physical habitat, creating patches of free space on coral reefs and in mussel beds and gaps in the canopy of kelp and mangrove forests. Despite this impact, the corals, mussels, kelps and mangroves typically regenerate, demonstrating adaptations and a capacity to respond following natural disturbance. Occasionally, however, the original members of the community do</a:t>
            </a:r>
            <a:r>
              <a:rPr lang="en-AU" sz="1170" i="1" dirty="0">
                <a:latin typeface="Arial Narrow" panose="020B0606020202030204" pitchFamily="34" charset="0"/>
              </a:rPr>
              <a:t> not </a:t>
            </a:r>
            <a:r>
              <a:rPr lang="en-AU" sz="1170" dirty="0">
                <a:latin typeface="Arial Narrow" panose="020B0606020202030204" pitchFamily="34" charset="0"/>
              </a:rPr>
              <a:t>recover, and local populations go extinct or there is a shift of the community to a new state with a different composition of species and habitat features</a:t>
            </a:r>
            <a:r>
              <a:rPr lang="en-AU" sz="1170" baseline="30000" dirty="0">
                <a:latin typeface="Arial Narrow" panose="020B0606020202030204" pitchFamily="34" charset="0"/>
              </a:rPr>
              <a:t>[1]</a:t>
            </a:r>
            <a:r>
              <a:rPr lang="en-AU" sz="1170" dirty="0">
                <a:latin typeface="Arial Narrow" panose="020B0606020202030204" pitchFamily="34" charset="0"/>
              </a:rPr>
              <a:t>.</a:t>
            </a:r>
            <a:r>
              <a:rPr lang="en-AU" sz="1100" dirty="0">
                <a:solidFill>
                  <a:schemeClr val="bg1">
                    <a:lumMod val="50000"/>
                  </a:schemeClr>
                </a:solidFill>
                <a:latin typeface="Comic Sans MS" panose="030F0702030302020204" pitchFamily="66" charset="0"/>
              </a:rPr>
              <a:t>	</a:t>
            </a:r>
          </a:p>
        </p:txBody>
      </p:sp>
      <p:sp>
        <p:nvSpPr>
          <p:cNvPr id="23" name="TextBox 22"/>
          <p:cNvSpPr txBox="1"/>
          <p:nvPr/>
        </p:nvSpPr>
        <p:spPr>
          <a:xfrm>
            <a:off x="447672" y="6317832"/>
            <a:ext cx="5927817" cy="523220"/>
          </a:xfrm>
          <a:prstGeom prst="rect">
            <a:avLst/>
          </a:prstGeom>
          <a:noFill/>
        </p:spPr>
        <p:txBody>
          <a:bodyPr wrap="square" rtlCol="0">
            <a:spAutoFit/>
          </a:bodyPr>
          <a:lstStyle/>
          <a:p>
            <a:pPr algn="just"/>
            <a:endParaRPr lang="en-AU" sz="1600" b="1" dirty="0">
              <a:latin typeface="Arial Narrow" panose="020B0606020202030204" pitchFamily="34" charset="0"/>
            </a:endParaRPr>
          </a:p>
          <a:p>
            <a:pPr algn="just"/>
            <a:r>
              <a:rPr lang="en-AU" sz="1200" b="1" dirty="0">
                <a:latin typeface="Arial Narrow" panose="020B0606020202030204" pitchFamily="34" charset="0"/>
              </a:rPr>
              <a:t> </a:t>
            </a:r>
          </a:p>
        </p:txBody>
      </p:sp>
      <p:sp>
        <p:nvSpPr>
          <p:cNvPr id="2" name="Rectangle 1"/>
          <p:cNvSpPr/>
          <p:nvPr/>
        </p:nvSpPr>
        <p:spPr>
          <a:xfrm>
            <a:off x="509555" y="3509247"/>
            <a:ext cx="5838889" cy="2000548"/>
          </a:xfrm>
          <a:prstGeom prst="rect">
            <a:avLst/>
          </a:prstGeom>
        </p:spPr>
        <p:txBody>
          <a:bodyPr wrap="square">
            <a:spAutoFit/>
          </a:bodyPr>
          <a:lstStyle/>
          <a:p>
            <a:pPr algn="just"/>
            <a:r>
              <a:rPr lang="en-AU" sz="1600" b="1" dirty="0">
                <a:latin typeface="Arial Narrow" panose="020B0606020202030204" pitchFamily="34" charset="0"/>
              </a:rPr>
              <a:t>Who’s to succeed?</a:t>
            </a:r>
          </a:p>
          <a:p>
            <a:r>
              <a:rPr lang="en-AU" sz="1170" dirty="0">
                <a:latin typeface="Arial Narrow" panose="020B0606020202030204" pitchFamily="34" charset="0"/>
              </a:rPr>
              <a:t>Coastal marine life is constantly competing for space. The real estate game on the coast is brutal! When there is a disturbance, or when a new habitat forms (i.e. sand dune), free space becomes available! Woohoo! But who is going to get there first? The </a:t>
            </a:r>
            <a:r>
              <a:rPr lang="en-AU" sz="1170" i="1" dirty="0">
                <a:latin typeface="Arial Narrow" panose="020B0606020202030204" pitchFamily="34" charset="0"/>
              </a:rPr>
              <a:t>order </a:t>
            </a:r>
            <a:r>
              <a:rPr lang="en-AU" sz="1170" dirty="0">
                <a:latin typeface="Arial Narrow" panose="020B0606020202030204" pitchFamily="34" charset="0"/>
              </a:rPr>
              <a:t>in which species occupy a given space is called ‘</a:t>
            </a:r>
            <a:r>
              <a:rPr lang="en-AU" sz="1170" i="1" dirty="0">
                <a:latin typeface="Arial Narrow" panose="020B0606020202030204" pitchFamily="34" charset="0"/>
              </a:rPr>
              <a:t>succession</a:t>
            </a:r>
            <a:r>
              <a:rPr lang="en-AU" sz="1170" dirty="0">
                <a:latin typeface="Arial Narrow" panose="020B0606020202030204" pitchFamily="34" charset="0"/>
              </a:rPr>
              <a:t>’. The initial winners of the space do not stay there for long. They are replaced by other species which, in turn are replaced by different species again, in an ongoing battle for space, over time. The battle continues to change the habitat in, somewhat predictable, (‘</a:t>
            </a:r>
            <a:r>
              <a:rPr lang="en-AU" sz="1170" i="1" dirty="0" err="1">
                <a:latin typeface="Arial Narrow" panose="020B0606020202030204" pitchFamily="34" charset="0"/>
              </a:rPr>
              <a:t>serel</a:t>
            </a:r>
            <a:r>
              <a:rPr lang="en-AU" sz="1170" dirty="0">
                <a:latin typeface="Arial Narrow" panose="020B0606020202030204" pitchFamily="34" charset="0"/>
              </a:rPr>
              <a:t>’) stages of succession. </a:t>
            </a:r>
            <a:br>
              <a:rPr lang="en-AU" sz="1170" dirty="0">
                <a:latin typeface="Arial Narrow" panose="020B0606020202030204" pitchFamily="34" charset="0"/>
              </a:rPr>
            </a:br>
            <a:r>
              <a:rPr lang="en-AU" sz="1170" dirty="0">
                <a:latin typeface="Arial Narrow" panose="020B0606020202030204" pitchFamily="34" charset="0"/>
              </a:rPr>
              <a:t>For example, fast growing, r-selected species populate free spaces first (like weeds do on land), whilst slow-to-mature, K-selected species populate those areas last (like big trees do on land). The most competitively superior species, </a:t>
            </a:r>
            <a:r>
              <a:rPr lang="en-AU" sz="1170" i="1" dirty="0">
                <a:latin typeface="Arial Narrow" panose="020B0606020202030204" pitchFamily="34" charset="0"/>
              </a:rPr>
              <a:t>at the time,</a:t>
            </a:r>
            <a:r>
              <a:rPr lang="en-AU" sz="1170" dirty="0">
                <a:latin typeface="Arial Narrow" panose="020B0606020202030204" pitchFamily="34" charset="0"/>
              </a:rPr>
              <a:t> wins the space. </a:t>
            </a:r>
          </a:p>
        </p:txBody>
      </p:sp>
      <p:sp>
        <p:nvSpPr>
          <p:cNvPr id="18" name="Rectangle 17"/>
          <p:cNvSpPr/>
          <p:nvPr/>
        </p:nvSpPr>
        <p:spPr>
          <a:xfrm>
            <a:off x="477818" y="6195526"/>
            <a:ext cx="5894051" cy="1631216"/>
          </a:xfrm>
          <a:prstGeom prst="rect">
            <a:avLst/>
          </a:prstGeom>
        </p:spPr>
        <p:txBody>
          <a:bodyPr wrap="square">
            <a:spAutoFit/>
          </a:bodyPr>
          <a:lstStyle/>
          <a:p>
            <a:pPr algn="just"/>
            <a:r>
              <a:rPr lang="en-AU" sz="1600" b="1" dirty="0">
                <a:latin typeface="Arial Narrow" panose="020B0606020202030204" pitchFamily="34" charset="0"/>
              </a:rPr>
              <a:t>Primary Succession of a Coral Cay</a:t>
            </a:r>
          </a:p>
          <a:p>
            <a:r>
              <a:rPr lang="en-AU" sz="1170" dirty="0">
                <a:latin typeface="Arial Narrow" panose="020B0606020202030204" pitchFamily="34" charset="0"/>
              </a:rPr>
              <a:t>Types of succession include primary and secondary succession. </a:t>
            </a:r>
            <a:r>
              <a:rPr lang="en-AU" sz="1170" b="1" dirty="0">
                <a:latin typeface="Arial Narrow" panose="020B0606020202030204" pitchFamily="34" charset="0"/>
              </a:rPr>
              <a:t>Primary succession </a:t>
            </a:r>
            <a:r>
              <a:rPr lang="en-AU" sz="1170" dirty="0">
                <a:latin typeface="Arial Narrow" panose="020B0606020202030204" pitchFamily="34" charset="0"/>
              </a:rPr>
              <a:t>is when a community develops in a space that was never before occupied. </a:t>
            </a:r>
            <a:r>
              <a:rPr lang="en-AU" sz="1170" b="1" dirty="0">
                <a:latin typeface="Arial Narrow" panose="020B0606020202030204" pitchFamily="34" charset="0"/>
              </a:rPr>
              <a:t>Secondary succession </a:t>
            </a:r>
            <a:r>
              <a:rPr lang="en-AU" sz="1170" dirty="0">
                <a:latin typeface="Arial Narrow" panose="020B0606020202030204" pitchFamily="34" charset="0"/>
              </a:rPr>
              <a:t>is when a community develops in a space that was previously occupied (made available by a disturbance event). The development of a coral cay is a great example of primary succession. A coral cay is a small island made from coral fragments (as sand). Initially the island starts off as a sandbar. Birds visit the sand bar and poop. Seeds in the poop germinate and grow into trees. The trees trap more sand and the island grows in size. </a:t>
            </a:r>
            <a:r>
              <a:rPr lang="en-AU" sz="1170" b="1" dirty="0">
                <a:latin typeface="Arial Narrow" panose="020B0606020202030204" pitchFamily="34" charset="0"/>
              </a:rPr>
              <a:t>Activity: Indicate the correct order </a:t>
            </a:r>
            <a:r>
              <a:rPr lang="en-AU" sz="1170" dirty="0">
                <a:latin typeface="Arial Narrow" panose="020B0606020202030204" pitchFamily="34" charset="0"/>
              </a:rPr>
              <a:t>of the primary succession of a coral cay, below.</a:t>
            </a:r>
          </a:p>
        </p:txBody>
      </p:sp>
      <p:sp>
        <p:nvSpPr>
          <p:cNvPr id="30" name="Rectangle 29"/>
          <p:cNvSpPr/>
          <p:nvPr/>
        </p:nvSpPr>
        <p:spPr>
          <a:xfrm>
            <a:off x="4442018" y="7801828"/>
            <a:ext cx="1853171" cy="86816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570777" y="7801828"/>
            <a:ext cx="1845205" cy="86816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2522984" y="7801827"/>
            <a:ext cx="1812032" cy="86104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67157" y="7801827"/>
            <a:ext cx="272454" cy="15464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4" name="Rectangle 23"/>
          <p:cNvSpPr/>
          <p:nvPr/>
        </p:nvSpPr>
        <p:spPr>
          <a:xfrm>
            <a:off x="4454664" y="7810572"/>
            <a:ext cx="272454" cy="1752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5" name="Rectangle 24"/>
          <p:cNvSpPr/>
          <p:nvPr/>
        </p:nvSpPr>
        <p:spPr>
          <a:xfrm>
            <a:off x="2526968" y="7801827"/>
            <a:ext cx="272454" cy="1752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6" name="TextBox 25"/>
          <p:cNvSpPr txBox="1"/>
          <p:nvPr/>
        </p:nvSpPr>
        <p:spPr>
          <a:xfrm>
            <a:off x="512709" y="8650647"/>
            <a:ext cx="4945777" cy="200055"/>
          </a:xfrm>
          <a:prstGeom prst="rect">
            <a:avLst/>
          </a:prstGeom>
          <a:noFill/>
        </p:spPr>
        <p:txBody>
          <a:bodyPr wrap="square" rtlCol="0">
            <a:spAutoFit/>
          </a:bodyPr>
          <a:lstStyle/>
          <a:p>
            <a:r>
              <a:rPr lang="en-AU" sz="700" baseline="30000" dirty="0">
                <a:latin typeface="Arial Narrow" panose="020B0606020202030204" pitchFamily="34" charset="0"/>
              </a:rPr>
              <a:t>[1]</a:t>
            </a:r>
            <a:r>
              <a:rPr lang="en-AU" sz="700" dirty="0">
                <a:latin typeface="Arial Narrow" panose="020B0606020202030204" pitchFamily="34" charset="0"/>
              </a:rPr>
              <a:t>Connell S. D. and </a:t>
            </a:r>
            <a:r>
              <a:rPr lang="en-AU" sz="700" dirty="0" err="1">
                <a:latin typeface="Arial Narrow" panose="020B0606020202030204" pitchFamily="34" charset="0"/>
              </a:rPr>
              <a:t>Gillanders</a:t>
            </a:r>
            <a:r>
              <a:rPr lang="en-AU" sz="700" dirty="0">
                <a:latin typeface="Arial Narrow" panose="020B0606020202030204" pitchFamily="34" charset="0"/>
              </a:rPr>
              <a:t> G. M. (2007). </a:t>
            </a:r>
            <a:r>
              <a:rPr lang="en-AU" sz="700" i="1" dirty="0">
                <a:latin typeface="Arial Narrow" panose="020B0606020202030204" pitchFamily="34" charset="0"/>
              </a:rPr>
              <a:t>Marine Ecology. </a:t>
            </a:r>
            <a:r>
              <a:rPr lang="en-AU" sz="700" dirty="0">
                <a:latin typeface="Arial Narrow" panose="020B0606020202030204" pitchFamily="34" charset="0"/>
              </a:rPr>
              <a:t>Oxford University Press. Vic. Australia. pg.138. ISBN: 9780195553024</a:t>
            </a:r>
          </a:p>
        </p:txBody>
      </p:sp>
      <p:sp>
        <p:nvSpPr>
          <p:cNvPr id="10" name="Freeform 9"/>
          <p:cNvSpPr/>
          <p:nvPr/>
        </p:nvSpPr>
        <p:spPr>
          <a:xfrm>
            <a:off x="589249" y="8361934"/>
            <a:ext cx="1826836" cy="288507"/>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589129" y="8346836"/>
            <a:ext cx="1823776"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996088" y="8276497"/>
            <a:ext cx="1024932" cy="100484"/>
          </a:xfrm>
          <a:custGeom>
            <a:avLst/>
            <a:gdLst>
              <a:gd name="connsiteX0" fmla="*/ 0 w 1024932"/>
              <a:gd name="connsiteY0" fmla="*/ 95460 h 100484"/>
              <a:gd name="connsiteX1" fmla="*/ 25121 w 1024932"/>
              <a:gd name="connsiteY1" fmla="*/ 85411 h 100484"/>
              <a:gd name="connsiteX2" fmla="*/ 55266 w 1024932"/>
              <a:gd name="connsiteY2" fmla="*/ 75363 h 100484"/>
              <a:gd name="connsiteX3" fmla="*/ 70338 w 1024932"/>
              <a:gd name="connsiteY3" fmla="*/ 65314 h 100484"/>
              <a:gd name="connsiteX4" fmla="*/ 90435 w 1024932"/>
              <a:gd name="connsiteY4" fmla="*/ 60290 h 100484"/>
              <a:gd name="connsiteX5" fmla="*/ 105507 w 1024932"/>
              <a:gd name="connsiteY5" fmla="*/ 55266 h 100484"/>
              <a:gd name="connsiteX6" fmla="*/ 125604 w 1024932"/>
              <a:gd name="connsiteY6" fmla="*/ 50242 h 100484"/>
              <a:gd name="connsiteX7" fmla="*/ 170822 w 1024932"/>
              <a:gd name="connsiteY7" fmla="*/ 35169 h 100484"/>
              <a:gd name="connsiteX8" fmla="*/ 185894 w 1024932"/>
              <a:gd name="connsiteY8" fmla="*/ 30145 h 100484"/>
              <a:gd name="connsiteX9" fmla="*/ 205991 w 1024932"/>
              <a:gd name="connsiteY9" fmla="*/ 25121 h 100484"/>
              <a:gd name="connsiteX10" fmla="*/ 236136 w 1024932"/>
              <a:gd name="connsiteY10" fmla="*/ 15073 h 100484"/>
              <a:gd name="connsiteX11" fmla="*/ 251208 w 1024932"/>
              <a:gd name="connsiteY11" fmla="*/ 10049 h 100484"/>
              <a:gd name="connsiteX12" fmla="*/ 271305 w 1024932"/>
              <a:gd name="connsiteY12" fmla="*/ 5024 h 100484"/>
              <a:gd name="connsiteX13" fmla="*/ 356716 w 1024932"/>
              <a:gd name="connsiteY13" fmla="*/ 0 h 100484"/>
              <a:gd name="connsiteX14" fmla="*/ 522514 w 1024932"/>
              <a:gd name="connsiteY14" fmla="*/ 5024 h 100484"/>
              <a:gd name="connsiteX15" fmla="*/ 537587 w 1024932"/>
              <a:gd name="connsiteY15" fmla="*/ 10049 h 100484"/>
              <a:gd name="connsiteX16" fmla="*/ 733529 w 1024932"/>
              <a:gd name="connsiteY16" fmla="*/ 20097 h 100484"/>
              <a:gd name="connsiteX17" fmla="*/ 798844 w 1024932"/>
              <a:gd name="connsiteY17" fmla="*/ 30145 h 100484"/>
              <a:gd name="connsiteX18" fmla="*/ 823965 w 1024932"/>
              <a:gd name="connsiteY18" fmla="*/ 35169 h 100484"/>
              <a:gd name="connsiteX19" fmla="*/ 839037 w 1024932"/>
              <a:gd name="connsiteY19" fmla="*/ 40194 h 100484"/>
              <a:gd name="connsiteX20" fmla="*/ 864158 w 1024932"/>
              <a:gd name="connsiteY20" fmla="*/ 45218 h 100484"/>
              <a:gd name="connsiteX21" fmla="*/ 894303 w 1024932"/>
              <a:gd name="connsiteY21" fmla="*/ 55266 h 100484"/>
              <a:gd name="connsiteX22" fmla="*/ 909376 w 1024932"/>
              <a:gd name="connsiteY22" fmla="*/ 60290 h 100484"/>
              <a:gd name="connsiteX23" fmla="*/ 919424 w 1024932"/>
              <a:gd name="connsiteY23" fmla="*/ 70339 h 100484"/>
              <a:gd name="connsiteX24" fmla="*/ 989762 w 1024932"/>
              <a:gd name="connsiteY24" fmla="*/ 85411 h 100484"/>
              <a:gd name="connsiteX25" fmla="*/ 1024932 w 1024932"/>
              <a:gd name="connsiteY25" fmla="*/ 100484 h 1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4932" h="100484">
                <a:moveTo>
                  <a:pt x="0" y="95460"/>
                </a:moveTo>
                <a:cubicBezTo>
                  <a:pt x="8374" y="92110"/>
                  <a:pt x="16645" y="88493"/>
                  <a:pt x="25121" y="85411"/>
                </a:cubicBezTo>
                <a:cubicBezTo>
                  <a:pt x="35075" y="81791"/>
                  <a:pt x="55266" y="75363"/>
                  <a:pt x="55266" y="75363"/>
                </a:cubicBezTo>
                <a:cubicBezTo>
                  <a:pt x="60290" y="72013"/>
                  <a:pt x="64788" y="67693"/>
                  <a:pt x="70338" y="65314"/>
                </a:cubicBezTo>
                <a:cubicBezTo>
                  <a:pt x="76685" y="62594"/>
                  <a:pt x="83796" y="62187"/>
                  <a:pt x="90435" y="60290"/>
                </a:cubicBezTo>
                <a:cubicBezTo>
                  <a:pt x="95527" y="58835"/>
                  <a:pt x="100415" y="56721"/>
                  <a:pt x="105507" y="55266"/>
                </a:cubicBezTo>
                <a:cubicBezTo>
                  <a:pt x="112146" y="53369"/>
                  <a:pt x="118990" y="52226"/>
                  <a:pt x="125604" y="50242"/>
                </a:cubicBezTo>
                <a:cubicBezTo>
                  <a:pt x="125672" y="50222"/>
                  <a:pt x="163252" y="37692"/>
                  <a:pt x="170822" y="35169"/>
                </a:cubicBezTo>
                <a:cubicBezTo>
                  <a:pt x="175846" y="33494"/>
                  <a:pt x="180756" y="31429"/>
                  <a:pt x="185894" y="30145"/>
                </a:cubicBezTo>
                <a:cubicBezTo>
                  <a:pt x="192593" y="28470"/>
                  <a:pt x="199377" y="27105"/>
                  <a:pt x="205991" y="25121"/>
                </a:cubicBezTo>
                <a:cubicBezTo>
                  <a:pt x="216136" y="22078"/>
                  <a:pt x="226088" y="18422"/>
                  <a:pt x="236136" y="15073"/>
                </a:cubicBezTo>
                <a:cubicBezTo>
                  <a:pt x="241160" y="13398"/>
                  <a:pt x="246070" y="11334"/>
                  <a:pt x="251208" y="10049"/>
                </a:cubicBezTo>
                <a:cubicBezTo>
                  <a:pt x="257907" y="8374"/>
                  <a:pt x="264431" y="5679"/>
                  <a:pt x="271305" y="5024"/>
                </a:cubicBezTo>
                <a:cubicBezTo>
                  <a:pt x="299696" y="2320"/>
                  <a:pt x="328246" y="1675"/>
                  <a:pt x="356716" y="0"/>
                </a:cubicBezTo>
                <a:cubicBezTo>
                  <a:pt x="411982" y="1675"/>
                  <a:pt x="467308" y="1957"/>
                  <a:pt x="522514" y="5024"/>
                </a:cubicBezTo>
                <a:cubicBezTo>
                  <a:pt x="527802" y="5318"/>
                  <a:pt x="532304" y="9672"/>
                  <a:pt x="537587" y="10049"/>
                </a:cubicBezTo>
                <a:cubicBezTo>
                  <a:pt x="602821" y="14709"/>
                  <a:pt x="733529" y="20097"/>
                  <a:pt x="733529" y="20097"/>
                </a:cubicBezTo>
                <a:cubicBezTo>
                  <a:pt x="759877" y="23861"/>
                  <a:pt x="773282" y="25497"/>
                  <a:pt x="798844" y="30145"/>
                </a:cubicBezTo>
                <a:cubicBezTo>
                  <a:pt x="807246" y="31673"/>
                  <a:pt x="815681" y="33098"/>
                  <a:pt x="823965" y="35169"/>
                </a:cubicBezTo>
                <a:cubicBezTo>
                  <a:pt x="829103" y="36454"/>
                  <a:pt x="833899" y="38909"/>
                  <a:pt x="839037" y="40194"/>
                </a:cubicBezTo>
                <a:cubicBezTo>
                  <a:pt x="847321" y="42265"/>
                  <a:pt x="855919" y="42971"/>
                  <a:pt x="864158" y="45218"/>
                </a:cubicBezTo>
                <a:cubicBezTo>
                  <a:pt x="874377" y="48005"/>
                  <a:pt x="884255" y="51917"/>
                  <a:pt x="894303" y="55266"/>
                </a:cubicBezTo>
                <a:lnTo>
                  <a:pt x="909376" y="60290"/>
                </a:lnTo>
                <a:cubicBezTo>
                  <a:pt x="912725" y="63640"/>
                  <a:pt x="915725" y="67380"/>
                  <a:pt x="919424" y="70339"/>
                </a:cubicBezTo>
                <a:cubicBezTo>
                  <a:pt x="944158" y="90127"/>
                  <a:pt x="946035" y="81436"/>
                  <a:pt x="989762" y="85411"/>
                </a:cubicBezTo>
                <a:cubicBezTo>
                  <a:pt x="1022154" y="96209"/>
                  <a:pt x="1012417" y="87971"/>
                  <a:pt x="1024932" y="100484"/>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959692" y="8054207"/>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rot="3339624">
            <a:off x="1771475" y="8056118"/>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a:off x="1083262" y="8015319"/>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rot="3148230">
            <a:off x="1649777" y="8020336"/>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1207730" y="7910086"/>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42"/>
          <p:cNvSpPr/>
          <p:nvPr/>
        </p:nvSpPr>
        <p:spPr>
          <a:xfrm>
            <a:off x="1340571" y="7919942"/>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1466405" y="7914207"/>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4477417" y="8408515"/>
            <a:ext cx="1809397" cy="254361"/>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4454664" y="8381211"/>
            <a:ext cx="1823776"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4459843" y="8332677"/>
            <a:ext cx="1836942" cy="330200"/>
          </a:xfrm>
          <a:custGeom>
            <a:avLst/>
            <a:gdLst>
              <a:gd name="connsiteX0" fmla="*/ 0 w 1836942"/>
              <a:gd name="connsiteY0" fmla="*/ 330200 h 330200"/>
              <a:gd name="connsiteX1" fmla="*/ 31750 w 1836942"/>
              <a:gd name="connsiteY1" fmla="*/ 304800 h 330200"/>
              <a:gd name="connsiteX2" fmla="*/ 50800 w 1836942"/>
              <a:gd name="connsiteY2" fmla="*/ 298450 h 330200"/>
              <a:gd name="connsiteX3" fmla="*/ 63500 w 1836942"/>
              <a:gd name="connsiteY3" fmla="*/ 279400 h 330200"/>
              <a:gd name="connsiteX4" fmla="*/ 95250 w 1836942"/>
              <a:gd name="connsiteY4" fmla="*/ 266700 h 330200"/>
              <a:gd name="connsiteX5" fmla="*/ 114300 w 1836942"/>
              <a:gd name="connsiteY5" fmla="*/ 254000 h 330200"/>
              <a:gd name="connsiteX6" fmla="*/ 158750 w 1836942"/>
              <a:gd name="connsiteY6" fmla="*/ 241300 h 330200"/>
              <a:gd name="connsiteX7" fmla="*/ 203200 w 1836942"/>
              <a:gd name="connsiteY7" fmla="*/ 215900 h 330200"/>
              <a:gd name="connsiteX8" fmla="*/ 241300 w 1836942"/>
              <a:gd name="connsiteY8" fmla="*/ 190500 h 330200"/>
              <a:gd name="connsiteX9" fmla="*/ 292100 w 1836942"/>
              <a:gd name="connsiteY9" fmla="*/ 177800 h 330200"/>
              <a:gd name="connsiteX10" fmla="*/ 323850 w 1836942"/>
              <a:gd name="connsiteY10" fmla="*/ 165100 h 330200"/>
              <a:gd name="connsiteX11" fmla="*/ 355600 w 1836942"/>
              <a:gd name="connsiteY11" fmla="*/ 158750 h 330200"/>
              <a:gd name="connsiteX12" fmla="*/ 374650 w 1836942"/>
              <a:gd name="connsiteY12" fmla="*/ 152400 h 330200"/>
              <a:gd name="connsiteX13" fmla="*/ 412750 w 1836942"/>
              <a:gd name="connsiteY13" fmla="*/ 146050 h 330200"/>
              <a:gd name="connsiteX14" fmla="*/ 438150 w 1836942"/>
              <a:gd name="connsiteY14" fmla="*/ 139700 h 330200"/>
              <a:gd name="connsiteX15" fmla="*/ 514350 w 1836942"/>
              <a:gd name="connsiteY15" fmla="*/ 107950 h 330200"/>
              <a:gd name="connsiteX16" fmla="*/ 533400 w 1836942"/>
              <a:gd name="connsiteY16" fmla="*/ 101600 h 330200"/>
              <a:gd name="connsiteX17" fmla="*/ 590550 w 1836942"/>
              <a:gd name="connsiteY17" fmla="*/ 88900 h 330200"/>
              <a:gd name="connsiteX18" fmla="*/ 615950 w 1836942"/>
              <a:gd name="connsiteY18" fmla="*/ 69850 h 330200"/>
              <a:gd name="connsiteX19" fmla="*/ 635000 w 1836942"/>
              <a:gd name="connsiteY19" fmla="*/ 63500 h 330200"/>
              <a:gd name="connsiteX20" fmla="*/ 647700 w 1836942"/>
              <a:gd name="connsiteY20" fmla="*/ 44450 h 330200"/>
              <a:gd name="connsiteX21" fmla="*/ 685800 w 1836942"/>
              <a:gd name="connsiteY21" fmla="*/ 38100 h 330200"/>
              <a:gd name="connsiteX22" fmla="*/ 717550 w 1836942"/>
              <a:gd name="connsiteY22" fmla="*/ 31750 h 330200"/>
              <a:gd name="connsiteX23" fmla="*/ 736600 w 1836942"/>
              <a:gd name="connsiteY23" fmla="*/ 19050 h 330200"/>
              <a:gd name="connsiteX24" fmla="*/ 781050 w 1836942"/>
              <a:gd name="connsiteY24" fmla="*/ 6350 h 330200"/>
              <a:gd name="connsiteX25" fmla="*/ 800100 w 1836942"/>
              <a:gd name="connsiteY25" fmla="*/ 0 h 330200"/>
              <a:gd name="connsiteX26" fmla="*/ 977900 w 1836942"/>
              <a:gd name="connsiteY26" fmla="*/ 6350 h 330200"/>
              <a:gd name="connsiteX27" fmla="*/ 996950 w 1836942"/>
              <a:gd name="connsiteY27" fmla="*/ 12700 h 330200"/>
              <a:gd name="connsiteX28" fmla="*/ 1035050 w 1836942"/>
              <a:gd name="connsiteY28" fmla="*/ 19050 h 330200"/>
              <a:gd name="connsiteX29" fmla="*/ 1123950 w 1836942"/>
              <a:gd name="connsiteY29" fmla="*/ 25400 h 330200"/>
              <a:gd name="connsiteX30" fmla="*/ 1219200 w 1836942"/>
              <a:gd name="connsiteY30" fmla="*/ 44450 h 330200"/>
              <a:gd name="connsiteX31" fmla="*/ 1244600 w 1836942"/>
              <a:gd name="connsiteY31" fmla="*/ 50800 h 330200"/>
              <a:gd name="connsiteX32" fmla="*/ 1308100 w 1836942"/>
              <a:gd name="connsiteY32" fmla="*/ 76200 h 330200"/>
              <a:gd name="connsiteX33" fmla="*/ 1327150 w 1836942"/>
              <a:gd name="connsiteY33" fmla="*/ 82550 h 330200"/>
              <a:gd name="connsiteX34" fmla="*/ 1365250 w 1836942"/>
              <a:gd name="connsiteY34" fmla="*/ 88900 h 330200"/>
              <a:gd name="connsiteX35" fmla="*/ 1422400 w 1836942"/>
              <a:gd name="connsiteY35" fmla="*/ 107950 h 330200"/>
              <a:gd name="connsiteX36" fmla="*/ 1466850 w 1836942"/>
              <a:gd name="connsiteY36" fmla="*/ 127000 h 330200"/>
              <a:gd name="connsiteX37" fmla="*/ 1504950 w 1836942"/>
              <a:gd name="connsiteY37" fmla="*/ 139700 h 330200"/>
              <a:gd name="connsiteX38" fmla="*/ 1543050 w 1836942"/>
              <a:gd name="connsiteY38" fmla="*/ 165100 h 330200"/>
              <a:gd name="connsiteX39" fmla="*/ 1562100 w 1836942"/>
              <a:gd name="connsiteY39" fmla="*/ 171450 h 330200"/>
              <a:gd name="connsiteX40" fmla="*/ 1619250 w 1836942"/>
              <a:gd name="connsiteY40" fmla="*/ 215900 h 330200"/>
              <a:gd name="connsiteX41" fmla="*/ 1657350 w 1836942"/>
              <a:gd name="connsiteY41" fmla="*/ 241300 h 330200"/>
              <a:gd name="connsiteX42" fmla="*/ 1695450 w 1836942"/>
              <a:gd name="connsiteY42" fmla="*/ 260350 h 330200"/>
              <a:gd name="connsiteX43" fmla="*/ 1758950 w 1836942"/>
              <a:gd name="connsiteY43" fmla="*/ 279400 h 330200"/>
              <a:gd name="connsiteX44" fmla="*/ 1778000 w 1836942"/>
              <a:gd name="connsiteY44" fmla="*/ 292100 h 330200"/>
              <a:gd name="connsiteX45" fmla="*/ 1816100 w 1836942"/>
              <a:gd name="connsiteY45" fmla="*/ 304800 h 330200"/>
              <a:gd name="connsiteX46" fmla="*/ 1828800 w 1836942"/>
              <a:gd name="connsiteY46" fmla="*/ 32385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36942" h="330200">
                <a:moveTo>
                  <a:pt x="0" y="330200"/>
                </a:moveTo>
                <a:cubicBezTo>
                  <a:pt x="10583" y="321733"/>
                  <a:pt x="20257" y="311983"/>
                  <a:pt x="31750" y="304800"/>
                </a:cubicBezTo>
                <a:cubicBezTo>
                  <a:pt x="37426" y="301252"/>
                  <a:pt x="45573" y="302631"/>
                  <a:pt x="50800" y="298450"/>
                </a:cubicBezTo>
                <a:cubicBezTo>
                  <a:pt x="56759" y="293682"/>
                  <a:pt x="57290" y="283836"/>
                  <a:pt x="63500" y="279400"/>
                </a:cubicBezTo>
                <a:cubicBezTo>
                  <a:pt x="72775" y="272775"/>
                  <a:pt x="85055" y="271798"/>
                  <a:pt x="95250" y="266700"/>
                </a:cubicBezTo>
                <a:cubicBezTo>
                  <a:pt x="102076" y="263287"/>
                  <a:pt x="107474" y="257413"/>
                  <a:pt x="114300" y="254000"/>
                </a:cubicBezTo>
                <a:cubicBezTo>
                  <a:pt x="123410" y="249445"/>
                  <a:pt x="150612" y="243335"/>
                  <a:pt x="158750" y="241300"/>
                </a:cubicBezTo>
                <a:cubicBezTo>
                  <a:pt x="242071" y="178809"/>
                  <a:pt x="140864" y="250531"/>
                  <a:pt x="203200" y="215900"/>
                </a:cubicBezTo>
                <a:cubicBezTo>
                  <a:pt x="216543" y="208487"/>
                  <a:pt x="226492" y="194202"/>
                  <a:pt x="241300" y="190500"/>
                </a:cubicBezTo>
                <a:cubicBezTo>
                  <a:pt x="258233" y="186267"/>
                  <a:pt x="275894" y="184282"/>
                  <a:pt x="292100" y="177800"/>
                </a:cubicBezTo>
                <a:cubicBezTo>
                  <a:pt x="302683" y="173567"/>
                  <a:pt x="312932" y="168375"/>
                  <a:pt x="323850" y="165100"/>
                </a:cubicBezTo>
                <a:cubicBezTo>
                  <a:pt x="334188" y="161999"/>
                  <a:pt x="345129" y="161368"/>
                  <a:pt x="355600" y="158750"/>
                </a:cubicBezTo>
                <a:cubicBezTo>
                  <a:pt x="362094" y="157127"/>
                  <a:pt x="368116" y="153852"/>
                  <a:pt x="374650" y="152400"/>
                </a:cubicBezTo>
                <a:cubicBezTo>
                  <a:pt x="387219" y="149607"/>
                  <a:pt x="400125" y="148575"/>
                  <a:pt x="412750" y="146050"/>
                </a:cubicBezTo>
                <a:cubicBezTo>
                  <a:pt x="421308" y="144338"/>
                  <a:pt x="429683" y="141817"/>
                  <a:pt x="438150" y="139700"/>
                </a:cubicBezTo>
                <a:cubicBezTo>
                  <a:pt x="473908" y="115861"/>
                  <a:pt x="449960" y="129413"/>
                  <a:pt x="514350" y="107950"/>
                </a:cubicBezTo>
                <a:cubicBezTo>
                  <a:pt x="520700" y="105833"/>
                  <a:pt x="526798" y="102700"/>
                  <a:pt x="533400" y="101600"/>
                </a:cubicBezTo>
                <a:cubicBezTo>
                  <a:pt x="578102" y="94150"/>
                  <a:pt x="559286" y="99321"/>
                  <a:pt x="590550" y="88900"/>
                </a:cubicBezTo>
                <a:cubicBezTo>
                  <a:pt x="599017" y="82550"/>
                  <a:pt x="606761" y="75101"/>
                  <a:pt x="615950" y="69850"/>
                </a:cubicBezTo>
                <a:cubicBezTo>
                  <a:pt x="621762" y="66529"/>
                  <a:pt x="629773" y="67681"/>
                  <a:pt x="635000" y="63500"/>
                </a:cubicBezTo>
                <a:cubicBezTo>
                  <a:pt x="640959" y="58732"/>
                  <a:pt x="640874" y="47863"/>
                  <a:pt x="647700" y="44450"/>
                </a:cubicBezTo>
                <a:cubicBezTo>
                  <a:pt x="659216" y="38692"/>
                  <a:pt x="673132" y="40403"/>
                  <a:pt x="685800" y="38100"/>
                </a:cubicBezTo>
                <a:cubicBezTo>
                  <a:pt x="696419" y="36169"/>
                  <a:pt x="706967" y="33867"/>
                  <a:pt x="717550" y="31750"/>
                </a:cubicBezTo>
                <a:cubicBezTo>
                  <a:pt x="723900" y="27517"/>
                  <a:pt x="729774" y="22463"/>
                  <a:pt x="736600" y="19050"/>
                </a:cubicBezTo>
                <a:cubicBezTo>
                  <a:pt x="746750" y="13975"/>
                  <a:pt x="771555" y="9063"/>
                  <a:pt x="781050" y="6350"/>
                </a:cubicBezTo>
                <a:cubicBezTo>
                  <a:pt x="787486" y="4511"/>
                  <a:pt x="793750" y="2117"/>
                  <a:pt x="800100" y="0"/>
                </a:cubicBezTo>
                <a:cubicBezTo>
                  <a:pt x="859367" y="2117"/>
                  <a:pt x="918719" y="2532"/>
                  <a:pt x="977900" y="6350"/>
                </a:cubicBezTo>
                <a:cubicBezTo>
                  <a:pt x="984580" y="6781"/>
                  <a:pt x="990416" y="11248"/>
                  <a:pt x="996950" y="12700"/>
                </a:cubicBezTo>
                <a:cubicBezTo>
                  <a:pt x="1009519" y="15493"/>
                  <a:pt x="1022239" y="17769"/>
                  <a:pt x="1035050" y="19050"/>
                </a:cubicBezTo>
                <a:cubicBezTo>
                  <a:pt x="1064611" y="22006"/>
                  <a:pt x="1094317" y="23283"/>
                  <a:pt x="1123950" y="25400"/>
                </a:cubicBezTo>
                <a:cubicBezTo>
                  <a:pt x="1180234" y="44161"/>
                  <a:pt x="1148745" y="36622"/>
                  <a:pt x="1219200" y="44450"/>
                </a:cubicBezTo>
                <a:cubicBezTo>
                  <a:pt x="1227667" y="46567"/>
                  <a:pt x="1236381" y="47865"/>
                  <a:pt x="1244600" y="50800"/>
                </a:cubicBezTo>
                <a:cubicBezTo>
                  <a:pt x="1266069" y="58468"/>
                  <a:pt x="1286473" y="68991"/>
                  <a:pt x="1308100" y="76200"/>
                </a:cubicBezTo>
                <a:cubicBezTo>
                  <a:pt x="1314450" y="78317"/>
                  <a:pt x="1320616" y="81098"/>
                  <a:pt x="1327150" y="82550"/>
                </a:cubicBezTo>
                <a:cubicBezTo>
                  <a:pt x="1339719" y="85343"/>
                  <a:pt x="1352550" y="86783"/>
                  <a:pt x="1365250" y="88900"/>
                </a:cubicBezTo>
                <a:cubicBezTo>
                  <a:pt x="1398394" y="110996"/>
                  <a:pt x="1371069" y="96543"/>
                  <a:pt x="1422400" y="107950"/>
                </a:cubicBezTo>
                <a:cubicBezTo>
                  <a:pt x="1445395" y="113060"/>
                  <a:pt x="1442584" y="117293"/>
                  <a:pt x="1466850" y="127000"/>
                </a:cubicBezTo>
                <a:cubicBezTo>
                  <a:pt x="1479279" y="131972"/>
                  <a:pt x="1493811" y="132274"/>
                  <a:pt x="1504950" y="139700"/>
                </a:cubicBezTo>
                <a:cubicBezTo>
                  <a:pt x="1517650" y="148167"/>
                  <a:pt x="1528570" y="160273"/>
                  <a:pt x="1543050" y="165100"/>
                </a:cubicBezTo>
                <a:cubicBezTo>
                  <a:pt x="1549400" y="167217"/>
                  <a:pt x="1556249" y="168199"/>
                  <a:pt x="1562100" y="171450"/>
                </a:cubicBezTo>
                <a:cubicBezTo>
                  <a:pt x="1635609" y="212288"/>
                  <a:pt x="1572970" y="179905"/>
                  <a:pt x="1619250" y="215900"/>
                </a:cubicBezTo>
                <a:cubicBezTo>
                  <a:pt x="1631298" y="225271"/>
                  <a:pt x="1644650" y="232833"/>
                  <a:pt x="1657350" y="241300"/>
                </a:cubicBezTo>
                <a:cubicBezTo>
                  <a:pt x="1678222" y="255215"/>
                  <a:pt x="1672446" y="253777"/>
                  <a:pt x="1695450" y="260350"/>
                </a:cubicBezTo>
                <a:cubicBezTo>
                  <a:pt x="1710980" y="264787"/>
                  <a:pt x="1747632" y="271855"/>
                  <a:pt x="1758950" y="279400"/>
                </a:cubicBezTo>
                <a:cubicBezTo>
                  <a:pt x="1765300" y="283633"/>
                  <a:pt x="1771026" y="289000"/>
                  <a:pt x="1778000" y="292100"/>
                </a:cubicBezTo>
                <a:cubicBezTo>
                  <a:pt x="1790233" y="297537"/>
                  <a:pt x="1816100" y="304800"/>
                  <a:pt x="1816100" y="304800"/>
                </a:cubicBezTo>
                <a:cubicBezTo>
                  <a:pt x="1836647" y="325347"/>
                  <a:pt x="1844130" y="323850"/>
                  <a:pt x="1828800" y="323850"/>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089296" y="7963036"/>
            <a:ext cx="448785" cy="100977"/>
          </a:xfrm>
          <a:custGeom>
            <a:avLst/>
            <a:gdLst>
              <a:gd name="connsiteX0" fmla="*/ 0 w 448785"/>
              <a:gd name="connsiteY0" fmla="*/ 39269 h 100977"/>
              <a:gd name="connsiteX1" fmla="*/ 28049 w 448785"/>
              <a:gd name="connsiteY1" fmla="*/ 22439 h 100977"/>
              <a:gd name="connsiteX2" fmla="*/ 78537 w 448785"/>
              <a:gd name="connsiteY2" fmla="*/ 11220 h 100977"/>
              <a:gd name="connsiteX3" fmla="*/ 95367 w 448785"/>
              <a:gd name="connsiteY3" fmla="*/ 5610 h 100977"/>
              <a:gd name="connsiteX4" fmla="*/ 168294 w 448785"/>
              <a:gd name="connsiteY4" fmla="*/ 22439 h 100977"/>
              <a:gd name="connsiteX5" fmla="*/ 185124 w 448785"/>
              <a:gd name="connsiteY5" fmla="*/ 33659 h 100977"/>
              <a:gd name="connsiteX6" fmla="*/ 201953 w 448785"/>
              <a:gd name="connsiteY6" fmla="*/ 84147 h 100977"/>
              <a:gd name="connsiteX7" fmla="*/ 207563 w 448785"/>
              <a:gd name="connsiteY7" fmla="*/ 100977 h 100977"/>
              <a:gd name="connsiteX8" fmla="*/ 224392 w 448785"/>
              <a:gd name="connsiteY8" fmla="*/ 95367 h 100977"/>
              <a:gd name="connsiteX9" fmla="*/ 235612 w 448785"/>
              <a:gd name="connsiteY9" fmla="*/ 61708 h 100977"/>
              <a:gd name="connsiteX10" fmla="*/ 269271 w 448785"/>
              <a:gd name="connsiteY10" fmla="*/ 39269 h 100977"/>
              <a:gd name="connsiteX11" fmla="*/ 302930 w 448785"/>
              <a:gd name="connsiteY11" fmla="*/ 28049 h 100977"/>
              <a:gd name="connsiteX12" fmla="*/ 353418 w 448785"/>
              <a:gd name="connsiteY12" fmla="*/ 0 h 100977"/>
              <a:gd name="connsiteX13" fmla="*/ 398297 w 448785"/>
              <a:gd name="connsiteY13" fmla="*/ 5610 h 100977"/>
              <a:gd name="connsiteX14" fmla="*/ 426346 w 448785"/>
              <a:gd name="connsiteY14" fmla="*/ 39269 h 100977"/>
              <a:gd name="connsiteX15" fmla="*/ 448785 w 448785"/>
              <a:gd name="connsiteY15" fmla="*/ 44879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785" h="100977">
                <a:moveTo>
                  <a:pt x="0" y="39269"/>
                </a:moveTo>
                <a:cubicBezTo>
                  <a:pt x="9350" y="33659"/>
                  <a:pt x="18297" y="27315"/>
                  <a:pt x="28049" y="22439"/>
                </a:cubicBezTo>
                <a:cubicBezTo>
                  <a:pt x="41861" y="15533"/>
                  <a:pt x="65606" y="13375"/>
                  <a:pt x="78537" y="11220"/>
                </a:cubicBezTo>
                <a:cubicBezTo>
                  <a:pt x="84147" y="9350"/>
                  <a:pt x="89454" y="5610"/>
                  <a:pt x="95367" y="5610"/>
                </a:cubicBezTo>
                <a:cubicBezTo>
                  <a:pt x="109589" y="5610"/>
                  <a:pt x="154965" y="13553"/>
                  <a:pt x="168294" y="22439"/>
                </a:cubicBezTo>
                <a:lnTo>
                  <a:pt x="185124" y="33659"/>
                </a:lnTo>
                <a:lnTo>
                  <a:pt x="201953" y="84147"/>
                </a:lnTo>
                <a:lnTo>
                  <a:pt x="207563" y="100977"/>
                </a:lnTo>
                <a:cubicBezTo>
                  <a:pt x="213173" y="99107"/>
                  <a:pt x="220955" y="100179"/>
                  <a:pt x="224392" y="95367"/>
                </a:cubicBezTo>
                <a:cubicBezTo>
                  <a:pt x="231266" y="85743"/>
                  <a:pt x="225772" y="68268"/>
                  <a:pt x="235612" y="61708"/>
                </a:cubicBezTo>
                <a:cubicBezTo>
                  <a:pt x="246832" y="54228"/>
                  <a:pt x="256479" y="43533"/>
                  <a:pt x="269271" y="39269"/>
                </a:cubicBezTo>
                <a:lnTo>
                  <a:pt x="302930" y="28049"/>
                </a:lnTo>
                <a:cubicBezTo>
                  <a:pt x="341509" y="2330"/>
                  <a:pt x="323797" y="9874"/>
                  <a:pt x="353418" y="0"/>
                </a:cubicBezTo>
                <a:cubicBezTo>
                  <a:pt x="368378" y="1870"/>
                  <a:pt x="384129" y="458"/>
                  <a:pt x="398297" y="5610"/>
                </a:cubicBezTo>
                <a:cubicBezTo>
                  <a:pt x="417881" y="12731"/>
                  <a:pt x="412436" y="28140"/>
                  <a:pt x="426346" y="39269"/>
                </a:cubicBezTo>
                <a:cubicBezTo>
                  <a:pt x="434097" y="45470"/>
                  <a:pt x="440694" y="44879"/>
                  <a:pt x="448785" y="44879"/>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269411" y="8124875"/>
            <a:ext cx="448785" cy="100977"/>
          </a:xfrm>
          <a:custGeom>
            <a:avLst/>
            <a:gdLst>
              <a:gd name="connsiteX0" fmla="*/ 0 w 448785"/>
              <a:gd name="connsiteY0" fmla="*/ 39269 h 100977"/>
              <a:gd name="connsiteX1" fmla="*/ 28049 w 448785"/>
              <a:gd name="connsiteY1" fmla="*/ 22439 h 100977"/>
              <a:gd name="connsiteX2" fmla="*/ 78537 w 448785"/>
              <a:gd name="connsiteY2" fmla="*/ 11220 h 100977"/>
              <a:gd name="connsiteX3" fmla="*/ 95367 w 448785"/>
              <a:gd name="connsiteY3" fmla="*/ 5610 h 100977"/>
              <a:gd name="connsiteX4" fmla="*/ 168294 w 448785"/>
              <a:gd name="connsiteY4" fmla="*/ 22439 h 100977"/>
              <a:gd name="connsiteX5" fmla="*/ 185124 w 448785"/>
              <a:gd name="connsiteY5" fmla="*/ 33659 h 100977"/>
              <a:gd name="connsiteX6" fmla="*/ 201953 w 448785"/>
              <a:gd name="connsiteY6" fmla="*/ 84147 h 100977"/>
              <a:gd name="connsiteX7" fmla="*/ 207563 w 448785"/>
              <a:gd name="connsiteY7" fmla="*/ 100977 h 100977"/>
              <a:gd name="connsiteX8" fmla="*/ 224392 w 448785"/>
              <a:gd name="connsiteY8" fmla="*/ 95367 h 100977"/>
              <a:gd name="connsiteX9" fmla="*/ 235612 w 448785"/>
              <a:gd name="connsiteY9" fmla="*/ 61708 h 100977"/>
              <a:gd name="connsiteX10" fmla="*/ 269271 w 448785"/>
              <a:gd name="connsiteY10" fmla="*/ 39269 h 100977"/>
              <a:gd name="connsiteX11" fmla="*/ 302930 w 448785"/>
              <a:gd name="connsiteY11" fmla="*/ 28049 h 100977"/>
              <a:gd name="connsiteX12" fmla="*/ 353418 w 448785"/>
              <a:gd name="connsiteY12" fmla="*/ 0 h 100977"/>
              <a:gd name="connsiteX13" fmla="*/ 398297 w 448785"/>
              <a:gd name="connsiteY13" fmla="*/ 5610 h 100977"/>
              <a:gd name="connsiteX14" fmla="*/ 426346 w 448785"/>
              <a:gd name="connsiteY14" fmla="*/ 39269 h 100977"/>
              <a:gd name="connsiteX15" fmla="*/ 448785 w 448785"/>
              <a:gd name="connsiteY15" fmla="*/ 44879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785" h="100977">
                <a:moveTo>
                  <a:pt x="0" y="39269"/>
                </a:moveTo>
                <a:cubicBezTo>
                  <a:pt x="9350" y="33659"/>
                  <a:pt x="18297" y="27315"/>
                  <a:pt x="28049" y="22439"/>
                </a:cubicBezTo>
                <a:cubicBezTo>
                  <a:pt x="41861" y="15533"/>
                  <a:pt x="65606" y="13375"/>
                  <a:pt x="78537" y="11220"/>
                </a:cubicBezTo>
                <a:cubicBezTo>
                  <a:pt x="84147" y="9350"/>
                  <a:pt x="89454" y="5610"/>
                  <a:pt x="95367" y="5610"/>
                </a:cubicBezTo>
                <a:cubicBezTo>
                  <a:pt x="109589" y="5610"/>
                  <a:pt x="154965" y="13553"/>
                  <a:pt x="168294" y="22439"/>
                </a:cubicBezTo>
                <a:lnTo>
                  <a:pt x="185124" y="33659"/>
                </a:lnTo>
                <a:lnTo>
                  <a:pt x="201953" y="84147"/>
                </a:lnTo>
                <a:lnTo>
                  <a:pt x="207563" y="100977"/>
                </a:lnTo>
                <a:cubicBezTo>
                  <a:pt x="213173" y="99107"/>
                  <a:pt x="220955" y="100179"/>
                  <a:pt x="224392" y="95367"/>
                </a:cubicBezTo>
                <a:cubicBezTo>
                  <a:pt x="231266" y="85743"/>
                  <a:pt x="225772" y="68268"/>
                  <a:pt x="235612" y="61708"/>
                </a:cubicBezTo>
                <a:cubicBezTo>
                  <a:pt x="246832" y="54228"/>
                  <a:pt x="256479" y="43533"/>
                  <a:pt x="269271" y="39269"/>
                </a:cubicBezTo>
                <a:lnTo>
                  <a:pt x="302930" y="28049"/>
                </a:lnTo>
                <a:cubicBezTo>
                  <a:pt x="341509" y="2330"/>
                  <a:pt x="323797" y="9874"/>
                  <a:pt x="353418" y="0"/>
                </a:cubicBezTo>
                <a:cubicBezTo>
                  <a:pt x="368378" y="1870"/>
                  <a:pt x="384129" y="458"/>
                  <a:pt x="398297" y="5610"/>
                </a:cubicBezTo>
                <a:cubicBezTo>
                  <a:pt x="417881" y="12731"/>
                  <a:pt x="412436" y="28140"/>
                  <a:pt x="426346" y="39269"/>
                </a:cubicBezTo>
                <a:cubicBezTo>
                  <a:pt x="434097" y="45470"/>
                  <a:pt x="440694" y="44879"/>
                  <a:pt x="448785" y="44879"/>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2522984" y="8408515"/>
            <a:ext cx="1782308" cy="252546"/>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2544211" y="8373914"/>
            <a:ext cx="1747948"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3046844" y="8292234"/>
            <a:ext cx="720081" cy="88977"/>
          </a:xfrm>
          <a:custGeom>
            <a:avLst/>
            <a:gdLst>
              <a:gd name="connsiteX0" fmla="*/ 0 w 1024932"/>
              <a:gd name="connsiteY0" fmla="*/ 95460 h 100484"/>
              <a:gd name="connsiteX1" fmla="*/ 25121 w 1024932"/>
              <a:gd name="connsiteY1" fmla="*/ 85411 h 100484"/>
              <a:gd name="connsiteX2" fmla="*/ 55266 w 1024932"/>
              <a:gd name="connsiteY2" fmla="*/ 75363 h 100484"/>
              <a:gd name="connsiteX3" fmla="*/ 70338 w 1024932"/>
              <a:gd name="connsiteY3" fmla="*/ 65314 h 100484"/>
              <a:gd name="connsiteX4" fmla="*/ 90435 w 1024932"/>
              <a:gd name="connsiteY4" fmla="*/ 60290 h 100484"/>
              <a:gd name="connsiteX5" fmla="*/ 105507 w 1024932"/>
              <a:gd name="connsiteY5" fmla="*/ 55266 h 100484"/>
              <a:gd name="connsiteX6" fmla="*/ 125604 w 1024932"/>
              <a:gd name="connsiteY6" fmla="*/ 50242 h 100484"/>
              <a:gd name="connsiteX7" fmla="*/ 170822 w 1024932"/>
              <a:gd name="connsiteY7" fmla="*/ 35169 h 100484"/>
              <a:gd name="connsiteX8" fmla="*/ 185894 w 1024932"/>
              <a:gd name="connsiteY8" fmla="*/ 30145 h 100484"/>
              <a:gd name="connsiteX9" fmla="*/ 205991 w 1024932"/>
              <a:gd name="connsiteY9" fmla="*/ 25121 h 100484"/>
              <a:gd name="connsiteX10" fmla="*/ 236136 w 1024932"/>
              <a:gd name="connsiteY10" fmla="*/ 15073 h 100484"/>
              <a:gd name="connsiteX11" fmla="*/ 251208 w 1024932"/>
              <a:gd name="connsiteY11" fmla="*/ 10049 h 100484"/>
              <a:gd name="connsiteX12" fmla="*/ 271305 w 1024932"/>
              <a:gd name="connsiteY12" fmla="*/ 5024 h 100484"/>
              <a:gd name="connsiteX13" fmla="*/ 356716 w 1024932"/>
              <a:gd name="connsiteY13" fmla="*/ 0 h 100484"/>
              <a:gd name="connsiteX14" fmla="*/ 522514 w 1024932"/>
              <a:gd name="connsiteY14" fmla="*/ 5024 h 100484"/>
              <a:gd name="connsiteX15" fmla="*/ 537587 w 1024932"/>
              <a:gd name="connsiteY15" fmla="*/ 10049 h 100484"/>
              <a:gd name="connsiteX16" fmla="*/ 733529 w 1024932"/>
              <a:gd name="connsiteY16" fmla="*/ 20097 h 100484"/>
              <a:gd name="connsiteX17" fmla="*/ 798844 w 1024932"/>
              <a:gd name="connsiteY17" fmla="*/ 30145 h 100484"/>
              <a:gd name="connsiteX18" fmla="*/ 823965 w 1024932"/>
              <a:gd name="connsiteY18" fmla="*/ 35169 h 100484"/>
              <a:gd name="connsiteX19" fmla="*/ 839037 w 1024932"/>
              <a:gd name="connsiteY19" fmla="*/ 40194 h 100484"/>
              <a:gd name="connsiteX20" fmla="*/ 864158 w 1024932"/>
              <a:gd name="connsiteY20" fmla="*/ 45218 h 100484"/>
              <a:gd name="connsiteX21" fmla="*/ 894303 w 1024932"/>
              <a:gd name="connsiteY21" fmla="*/ 55266 h 100484"/>
              <a:gd name="connsiteX22" fmla="*/ 909376 w 1024932"/>
              <a:gd name="connsiteY22" fmla="*/ 60290 h 100484"/>
              <a:gd name="connsiteX23" fmla="*/ 919424 w 1024932"/>
              <a:gd name="connsiteY23" fmla="*/ 70339 h 100484"/>
              <a:gd name="connsiteX24" fmla="*/ 989762 w 1024932"/>
              <a:gd name="connsiteY24" fmla="*/ 85411 h 100484"/>
              <a:gd name="connsiteX25" fmla="*/ 1024932 w 1024932"/>
              <a:gd name="connsiteY25" fmla="*/ 100484 h 1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4932" h="100484">
                <a:moveTo>
                  <a:pt x="0" y="95460"/>
                </a:moveTo>
                <a:cubicBezTo>
                  <a:pt x="8374" y="92110"/>
                  <a:pt x="16645" y="88493"/>
                  <a:pt x="25121" y="85411"/>
                </a:cubicBezTo>
                <a:cubicBezTo>
                  <a:pt x="35075" y="81791"/>
                  <a:pt x="55266" y="75363"/>
                  <a:pt x="55266" y="75363"/>
                </a:cubicBezTo>
                <a:cubicBezTo>
                  <a:pt x="60290" y="72013"/>
                  <a:pt x="64788" y="67693"/>
                  <a:pt x="70338" y="65314"/>
                </a:cubicBezTo>
                <a:cubicBezTo>
                  <a:pt x="76685" y="62594"/>
                  <a:pt x="83796" y="62187"/>
                  <a:pt x="90435" y="60290"/>
                </a:cubicBezTo>
                <a:cubicBezTo>
                  <a:pt x="95527" y="58835"/>
                  <a:pt x="100415" y="56721"/>
                  <a:pt x="105507" y="55266"/>
                </a:cubicBezTo>
                <a:cubicBezTo>
                  <a:pt x="112146" y="53369"/>
                  <a:pt x="118990" y="52226"/>
                  <a:pt x="125604" y="50242"/>
                </a:cubicBezTo>
                <a:cubicBezTo>
                  <a:pt x="125672" y="50222"/>
                  <a:pt x="163252" y="37692"/>
                  <a:pt x="170822" y="35169"/>
                </a:cubicBezTo>
                <a:cubicBezTo>
                  <a:pt x="175846" y="33494"/>
                  <a:pt x="180756" y="31429"/>
                  <a:pt x="185894" y="30145"/>
                </a:cubicBezTo>
                <a:cubicBezTo>
                  <a:pt x="192593" y="28470"/>
                  <a:pt x="199377" y="27105"/>
                  <a:pt x="205991" y="25121"/>
                </a:cubicBezTo>
                <a:cubicBezTo>
                  <a:pt x="216136" y="22078"/>
                  <a:pt x="226088" y="18422"/>
                  <a:pt x="236136" y="15073"/>
                </a:cubicBezTo>
                <a:cubicBezTo>
                  <a:pt x="241160" y="13398"/>
                  <a:pt x="246070" y="11334"/>
                  <a:pt x="251208" y="10049"/>
                </a:cubicBezTo>
                <a:cubicBezTo>
                  <a:pt x="257907" y="8374"/>
                  <a:pt x="264431" y="5679"/>
                  <a:pt x="271305" y="5024"/>
                </a:cubicBezTo>
                <a:cubicBezTo>
                  <a:pt x="299696" y="2320"/>
                  <a:pt x="328246" y="1675"/>
                  <a:pt x="356716" y="0"/>
                </a:cubicBezTo>
                <a:cubicBezTo>
                  <a:pt x="411982" y="1675"/>
                  <a:pt x="467308" y="1957"/>
                  <a:pt x="522514" y="5024"/>
                </a:cubicBezTo>
                <a:cubicBezTo>
                  <a:pt x="527802" y="5318"/>
                  <a:pt x="532304" y="9672"/>
                  <a:pt x="537587" y="10049"/>
                </a:cubicBezTo>
                <a:cubicBezTo>
                  <a:pt x="602821" y="14709"/>
                  <a:pt x="733529" y="20097"/>
                  <a:pt x="733529" y="20097"/>
                </a:cubicBezTo>
                <a:cubicBezTo>
                  <a:pt x="759877" y="23861"/>
                  <a:pt x="773282" y="25497"/>
                  <a:pt x="798844" y="30145"/>
                </a:cubicBezTo>
                <a:cubicBezTo>
                  <a:pt x="807246" y="31673"/>
                  <a:pt x="815681" y="33098"/>
                  <a:pt x="823965" y="35169"/>
                </a:cubicBezTo>
                <a:cubicBezTo>
                  <a:pt x="829103" y="36454"/>
                  <a:pt x="833899" y="38909"/>
                  <a:pt x="839037" y="40194"/>
                </a:cubicBezTo>
                <a:cubicBezTo>
                  <a:pt x="847321" y="42265"/>
                  <a:pt x="855919" y="42971"/>
                  <a:pt x="864158" y="45218"/>
                </a:cubicBezTo>
                <a:cubicBezTo>
                  <a:pt x="874377" y="48005"/>
                  <a:pt x="884255" y="51917"/>
                  <a:pt x="894303" y="55266"/>
                </a:cubicBezTo>
                <a:lnTo>
                  <a:pt x="909376" y="60290"/>
                </a:lnTo>
                <a:cubicBezTo>
                  <a:pt x="912725" y="63640"/>
                  <a:pt x="915725" y="67380"/>
                  <a:pt x="919424" y="70339"/>
                </a:cubicBezTo>
                <a:cubicBezTo>
                  <a:pt x="944158" y="90127"/>
                  <a:pt x="946035" y="81436"/>
                  <a:pt x="989762" y="85411"/>
                </a:cubicBezTo>
                <a:cubicBezTo>
                  <a:pt x="1022154" y="96209"/>
                  <a:pt x="1012417" y="87971"/>
                  <a:pt x="1024932" y="100484"/>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3273819" y="8174541"/>
            <a:ext cx="130216" cy="101416"/>
          </a:xfrm>
          <a:custGeom>
            <a:avLst/>
            <a:gdLst>
              <a:gd name="connsiteX0" fmla="*/ 61415 w 130216"/>
              <a:gd name="connsiteY0" fmla="*/ 101394 h 101416"/>
              <a:gd name="connsiteX1" fmla="*/ 54591 w 130216"/>
              <a:gd name="connsiteY1" fmla="*/ 60451 h 101416"/>
              <a:gd name="connsiteX2" fmla="*/ 34120 w 130216"/>
              <a:gd name="connsiteY2" fmla="*/ 46803 h 101416"/>
              <a:gd name="connsiteX3" fmla="*/ 0 w 130216"/>
              <a:gd name="connsiteY3" fmla="*/ 12684 h 101416"/>
              <a:gd name="connsiteX4" fmla="*/ 47767 w 130216"/>
              <a:gd name="connsiteY4" fmla="*/ 60451 h 101416"/>
              <a:gd name="connsiteX5" fmla="*/ 61415 w 130216"/>
              <a:gd name="connsiteY5" fmla="*/ 39979 h 101416"/>
              <a:gd name="connsiteX6" fmla="*/ 75063 w 130216"/>
              <a:gd name="connsiteY6" fmla="*/ 67275 h 101416"/>
              <a:gd name="connsiteX7" fmla="*/ 109182 w 130216"/>
              <a:gd name="connsiteY7" fmla="*/ 33155 h 101416"/>
              <a:gd name="connsiteX8" fmla="*/ 109182 w 130216"/>
              <a:gd name="connsiteY8" fmla="*/ 26332 h 101416"/>
              <a:gd name="connsiteX9" fmla="*/ 95535 w 130216"/>
              <a:gd name="connsiteY9" fmla="*/ 46803 h 101416"/>
              <a:gd name="connsiteX10" fmla="*/ 88711 w 130216"/>
              <a:gd name="connsiteY10" fmla="*/ 67275 h 101416"/>
              <a:gd name="connsiteX11" fmla="*/ 61415 w 130216"/>
              <a:gd name="connsiteY11" fmla="*/ 101394 h 10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16" h="101416">
                <a:moveTo>
                  <a:pt x="61415" y="101394"/>
                </a:moveTo>
                <a:cubicBezTo>
                  <a:pt x="55728" y="100257"/>
                  <a:pt x="60779" y="72826"/>
                  <a:pt x="54591" y="60451"/>
                </a:cubicBezTo>
                <a:cubicBezTo>
                  <a:pt x="50923" y="53116"/>
                  <a:pt x="39919" y="52602"/>
                  <a:pt x="34120" y="46803"/>
                </a:cubicBezTo>
                <a:cubicBezTo>
                  <a:pt x="-11370" y="1313"/>
                  <a:pt x="54589" y="49077"/>
                  <a:pt x="0" y="12684"/>
                </a:cubicBezTo>
                <a:cubicBezTo>
                  <a:pt x="31286" y="59612"/>
                  <a:pt x="11735" y="48440"/>
                  <a:pt x="47767" y="60451"/>
                </a:cubicBezTo>
                <a:cubicBezTo>
                  <a:pt x="52316" y="53627"/>
                  <a:pt x="58535" y="47658"/>
                  <a:pt x="61415" y="39979"/>
                </a:cubicBezTo>
                <a:cubicBezTo>
                  <a:pt x="74451" y="5216"/>
                  <a:pt x="63100" y="-40393"/>
                  <a:pt x="75063" y="67275"/>
                </a:cubicBezTo>
                <a:cubicBezTo>
                  <a:pt x="129660" y="30877"/>
                  <a:pt x="63686" y="78651"/>
                  <a:pt x="109182" y="33155"/>
                </a:cubicBezTo>
                <a:cubicBezTo>
                  <a:pt x="122409" y="19928"/>
                  <a:pt x="149039" y="13046"/>
                  <a:pt x="109182" y="26332"/>
                </a:cubicBezTo>
                <a:cubicBezTo>
                  <a:pt x="104633" y="33156"/>
                  <a:pt x="99203" y="39468"/>
                  <a:pt x="95535" y="46803"/>
                </a:cubicBezTo>
                <a:cubicBezTo>
                  <a:pt x="92318" y="53237"/>
                  <a:pt x="88711" y="67275"/>
                  <a:pt x="88711" y="67275"/>
                </a:cubicBezTo>
                <a:cubicBezTo>
                  <a:pt x="9155" y="59319"/>
                  <a:pt x="67102" y="102531"/>
                  <a:pt x="61415" y="101394"/>
                </a:cubicBezTo>
                <a:close/>
              </a:path>
            </a:pathLst>
          </a:cu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3266980" y="8203382"/>
            <a:ext cx="139448" cy="68488"/>
          </a:xfrm>
          <a:custGeom>
            <a:avLst/>
            <a:gdLst>
              <a:gd name="connsiteX0" fmla="*/ 56072 w 139448"/>
              <a:gd name="connsiteY0" fmla="*/ 68238 h 68488"/>
              <a:gd name="connsiteX1" fmla="*/ 28777 w 139448"/>
              <a:gd name="connsiteY1" fmla="*/ 20471 h 68488"/>
              <a:gd name="connsiteX2" fmla="*/ 49249 w 139448"/>
              <a:gd name="connsiteY2" fmla="*/ 13647 h 68488"/>
              <a:gd name="connsiteX3" fmla="*/ 76544 w 139448"/>
              <a:gd name="connsiteY3" fmla="*/ 20471 h 68488"/>
              <a:gd name="connsiteX4" fmla="*/ 90192 w 139448"/>
              <a:gd name="connsiteY4" fmla="*/ 6824 h 68488"/>
              <a:gd name="connsiteX5" fmla="*/ 103840 w 139448"/>
              <a:gd name="connsiteY5" fmla="*/ 27295 h 68488"/>
              <a:gd name="connsiteX6" fmla="*/ 110664 w 139448"/>
              <a:gd name="connsiteY6" fmla="*/ 54591 h 68488"/>
              <a:gd name="connsiteX7" fmla="*/ 137959 w 139448"/>
              <a:gd name="connsiteY7" fmla="*/ 61415 h 68488"/>
              <a:gd name="connsiteX8" fmla="*/ 117487 w 139448"/>
              <a:gd name="connsiteY8" fmla="*/ 54591 h 68488"/>
              <a:gd name="connsiteX9" fmla="*/ 97016 w 139448"/>
              <a:gd name="connsiteY9" fmla="*/ 40943 h 68488"/>
              <a:gd name="connsiteX10" fmla="*/ 76544 w 139448"/>
              <a:gd name="connsiteY10" fmla="*/ 34119 h 68488"/>
              <a:gd name="connsiteX11" fmla="*/ 62896 w 139448"/>
              <a:gd name="connsiteY11" fmla="*/ 13647 h 68488"/>
              <a:gd name="connsiteX12" fmla="*/ 42425 w 139448"/>
              <a:gd name="connsiteY12" fmla="*/ 0 h 68488"/>
              <a:gd name="connsiteX13" fmla="*/ 35601 w 139448"/>
              <a:gd name="connsiteY13" fmla="*/ 40943 h 68488"/>
              <a:gd name="connsiteX14" fmla="*/ 1481 w 139448"/>
              <a:gd name="connsiteY14" fmla="*/ 47767 h 68488"/>
              <a:gd name="connsiteX15" fmla="*/ 21953 w 139448"/>
              <a:gd name="connsiteY15" fmla="*/ 40943 h 68488"/>
              <a:gd name="connsiteX16" fmla="*/ 56072 w 139448"/>
              <a:gd name="connsiteY16" fmla="*/ 68238 h 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48" h="68488">
                <a:moveTo>
                  <a:pt x="56072" y="68238"/>
                </a:moveTo>
                <a:cubicBezTo>
                  <a:pt x="57209" y="64826"/>
                  <a:pt x="4648" y="44600"/>
                  <a:pt x="28777" y="20471"/>
                </a:cubicBezTo>
                <a:cubicBezTo>
                  <a:pt x="33863" y="15385"/>
                  <a:pt x="42425" y="15922"/>
                  <a:pt x="49249" y="13647"/>
                </a:cubicBezTo>
                <a:cubicBezTo>
                  <a:pt x="58347" y="15922"/>
                  <a:pt x="69221" y="14612"/>
                  <a:pt x="76544" y="20471"/>
                </a:cubicBezTo>
                <a:cubicBezTo>
                  <a:pt x="91015" y="32048"/>
                  <a:pt x="75540" y="80080"/>
                  <a:pt x="90192" y="6824"/>
                </a:cubicBezTo>
                <a:cubicBezTo>
                  <a:pt x="94741" y="13648"/>
                  <a:pt x="100609" y="19757"/>
                  <a:pt x="103840" y="27295"/>
                </a:cubicBezTo>
                <a:cubicBezTo>
                  <a:pt x="107535" y="35915"/>
                  <a:pt x="104032" y="47959"/>
                  <a:pt x="110664" y="54591"/>
                </a:cubicBezTo>
                <a:cubicBezTo>
                  <a:pt x="117295" y="61223"/>
                  <a:pt x="128581" y="61415"/>
                  <a:pt x="137959" y="61415"/>
                </a:cubicBezTo>
                <a:cubicBezTo>
                  <a:pt x="145152" y="61415"/>
                  <a:pt x="124311" y="56866"/>
                  <a:pt x="117487" y="54591"/>
                </a:cubicBezTo>
                <a:cubicBezTo>
                  <a:pt x="110663" y="50042"/>
                  <a:pt x="104351" y="44611"/>
                  <a:pt x="97016" y="40943"/>
                </a:cubicBezTo>
                <a:cubicBezTo>
                  <a:pt x="90582" y="37726"/>
                  <a:pt x="82161" y="38613"/>
                  <a:pt x="76544" y="34119"/>
                </a:cubicBezTo>
                <a:cubicBezTo>
                  <a:pt x="70140" y="28996"/>
                  <a:pt x="68695" y="19446"/>
                  <a:pt x="62896" y="13647"/>
                </a:cubicBezTo>
                <a:cubicBezTo>
                  <a:pt x="57097" y="7848"/>
                  <a:pt x="49249" y="4549"/>
                  <a:pt x="42425" y="0"/>
                </a:cubicBezTo>
                <a:cubicBezTo>
                  <a:pt x="40150" y="13648"/>
                  <a:pt x="44605" y="30438"/>
                  <a:pt x="35601" y="40943"/>
                </a:cubicBezTo>
                <a:cubicBezTo>
                  <a:pt x="28053" y="49749"/>
                  <a:pt x="13080" y="47767"/>
                  <a:pt x="1481" y="47767"/>
                </a:cubicBezTo>
                <a:cubicBezTo>
                  <a:pt x="-5712" y="47767"/>
                  <a:pt x="15274" y="43614"/>
                  <a:pt x="21953" y="40943"/>
                </a:cubicBezTo>
                <a:cubicBezTo>
                  <a:pt x="26676" y="39054"/>
                  <a:pt x="54935" y="71650"/>
                  <a:pt x="56072" y="68238"/>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83739" y="2762605"/>
            <a:ext cx="5709732" cy="6959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disturbance event? Ans. </a:t>
            </a:r>
            <a:endParaRPr lang="en-AU" sz="1200" dirty="0">
              <a:solidFill>
                <a:schemeClr val="bg1">
                  <a:lumMod val="50000"/>
                </a:schemeClr>
              </a:solidFill>
              <a:latin typeface="Arial Narrow" panose="020B0606020202030204" pitchFamily="34" charset="0"/>
            </a:endParaRPr>
          </a:p>
        </p:txBody>
      </p:sp>
      <p:sp>
        <p:nvSpPr>
          <p:cNvPr id="5" name="Rectangle 4"/>
          <p:cNvSpPr/>
          <p:nvPr/>
        </p:nvSpPr>
        <p:spPr>
          <a:xfrm>
            <a:off x="648597" y="3044649"/>
            <a:ext cx="5559740" cy="3194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Arial Narrow" panose="020B0606020202030204" pitchFamily="34" charset="0"/>
            </a:endParaRPr>
          </a:p>
        </p:txBody>
      </p:sp>
      <p:sp>
        <p:nvSpPr>
          <p:cNvPr id="58" name="Rectangle 57"/>
          <p:cNvSpPr/>
          <p:nvPr/>
        </p:nvSpPr>
        <p:spPr>
          <a:xfrm>
            <a:off x="583739" y="5474447"/>
            <a:ext cx="5701372" cy="6600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succession? Ans. </a:t>
            </a:r>
            <a:endParaRPr lang="en-AU" sz="1200" dirty="0">
              <a:solidFill>
                <a:schemeClr val="bg1">
                  <a:lumMod val="50000"/>
                </a:schemeClr>
              </a:solidFill>
              <a:latin typeface="Arial Narrow" panose="020B0606020202030204" pitchFamily="34" charset="0"/>
            </a:endParaRPr>
          </a:p>
        </p:txBody>
      </p:sp>
      <p:sp>
        <p:nvSpPr>
          <p:cNvPr id="62" name="Rectangle 61"/>
          <p:cNvSpPr/>
          <p:nvPr/>
        </p:nvSpPr>
        <p:spPr>
          <a:xfrm>
            <a:off x="652562" y="5743111"/>
            <a:ext cx="5536468" cy="3209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57" name="Straight Connector 56"/>
          <p:cNvCxnSpPr/>
          <p:nvPr/>
        </p:nvCxnSpPr>
        <p:spPr>
          <a:xfrm flipH="1" flipV="1">
            <a:off x="565128" y="3508385"/>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73815" y="6188415"/>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96DE3F-0B2D-4F9B-A1B0-B0CBE6522954}"/>
              </a:ext>
            </a:extLst>
          </p:cNvPr>
          <p:cNvCxnSpPr/>
          <p:nvPr/>
        </p:nvCxnSpPr>
        <p:spPr>
          <a:xfrm flipH="1">
            <a:off x="52445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C612C8D-FE48-4AD6-8462-86D10FC0DF84}"/>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Success-ion – </a:t>
            </a:r>
            <a:r>
              <a:rPr lang="en-US" sz="1200" dirty="0">
                <a:latin typeface="Arial Narrow" pitchFamily="34" charset="0"/>
              </a:rPr>
              <a:t>Identify how organisms populate areas following changes in habitats (e.g. succession)</a:t>
            </a:r>
            <a:endParaRPr lang="en-US" sz="1100" i="1" dirty="0">
              <a:latin typeface="Arial Narrow" pitchFamily="34" charset="0"/>
            </a:endParaRPr>
          </a:p>
        </p:txBody>
      </p:sp>
      <p:sp>
        <p:nvSpPr>
          <p:cNvPr id="67" name="TextBox 17">
            <a:extLst>
              <a:ext uri="{FF2B5EF4-FFF2-40B4-BE49-F238E27FC236}">
                <a16:creationId xmlns:a16="http://schemas.microsoft.com/office/drawing/2014/main" id="{5110309E-8069-46D6-8905-64026C1F534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B2666F0B-0A78-48B8-9B8D-6FF805AE629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E96520D5-DD2A-45DD-944F-247C0EAF67B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2" name="Freeform 42">
            <a:extLst>
              <a:ext uri="{FF2B5EF4-FFF2-40B4-BE49-F238E27FC236}">
                <a16:creationId xmlns:a16="http://schemas.microsoft.com/office/drawing/2014/main" id="{CE23A3AB-25C2-4E25-8848-C3765E55F8FC}"/>
              </a:ext>
            </a:extLst>
          </p:cNvPr>
          <p:cNvSpPr/>
          <p:nvPr/>
        </p:nvSpPr>
        <p:spPr>
          <a:xfrm>
            <a:off x="3269310" y="8001916"/>
            <a:ext cx="228943" cy="255006"/>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25EC8B91-18BF-359F-B122-C0E7B7969E4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CD479F43-7E86-226C-C83C-F9DB8A2F26F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27FE5843-0A2B-FBA7-C40D-B7D0DCC02B9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1472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7802" y="956684"/>
            <a:ext cx="3086172" cy="523220"/>
          </a:xfrm>
          <a:prstGeom prst="rect">
            <a:avLst/>
          </a:prstGeom>
          <a:noFill/>
        </p:spPr>
        <p:txBody>
          <a:bodyPr wrap="square" rtlCol="0">
            <a:spAutoFit/>
          </a:bodyPr>
          <a:lstStyle/>
          <a:p>
            <a:pPr algn="just"/>
            <a:r>
              <a:rPr lang="en-AU" sz="1600" b="1" dirty="0">
                <a:latin typeface="Arial Narrow" panose="020B0606020202030204" pitchFamily="34" charset="0"/>
              </a:rPr>
              <a:t>The Population Explosion</a:t>
            </a:r>
          </a:p>
          <a:p>
            <a:pPr algn="just"/>
            <a:r>
              <a:rPr lang="en-AU" sz="1200" dirty="0">
                <a:latin typeface="Arial Narrow" panose="020B0606020202030204" pitchFamily="34" charset="0"/>
              </a:rPr>
              <a:t>The global human population increases every year.</a:t>
            </a:r>
          </a:p>
        </p:txBody>
      </p:sp>
      <p:sp>
        <p:nvSpPr>
          <p:cNvPr id="20" name="TextBox 19"/>
          <p:cNvSpPr txBox="1"/>
          <p:nvPr/>
        </p:nvSpPr>
        <p:spPr>
          <a:xfrm>
            <a:off x="625990" y="6495969"/>
            <a:ext cx="5599952" cy="230832"/>
          </a:xfrm>
          <a:prstGeom prst="rect">
            <a:avLst/>
          </a:prstGeom>
          <a:solidFill>
            <a:schemeClr val="bg1"/>
          </a:solidFill>
        </p:spPr>
        <p:txBody>
          <a:bodyPr wrap="square" rtlCol="0">
            <a:spAutoFit/>
          </a:bodyPr>
          <a:lstStyle/>
          <a:p>
            <a:endParaRPr lang="en-AU" sz="900" dirty="0"/>
          </a:p>
        </p:txBody>
      </p:sp>
      <p:cxnSp>
        <p:nvCxnSpPr>
          <p:cNvPr id="6" name="Straight Arrow Connector 5"/>
          <p:cNvCxnSpPr/>
          <p:nvPr/>
        </p:nvCxnSpPr>
        <p:spPr>
          <a:xfrm flipV="1">
            <a:off x="4149079" y="5128248"/>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64925" y="6044369"/>
            <a:ext cx="136920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6" name="Rectangle 35"/>
          <p:cNvSpPr/>
          <p:nvPr/>
        </p:nvSpPr>
        <p:spPr>
          <a:xfrm>
            <a:off x="4864924" y="6810168"/>
            <a:ext cx="1369202" cy="37764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700" dirty="0">
              <a:solidFill>
                <a:schemeClr val="bg1">
                  <a:lumMod val="50000"/>
                </a:schemeClr>
              </a:solidFill>
              <a:latin typeface="Comic Sans MS" panose="030F0702030302020204" pitchFamily="66" charset="0"/>
            </a:endParaRPr>
          </a:p>
        </p:txBody>
      </p:sp>
      <p:sp>
        <p:nvSpPr>
          <p:cNvPr id="38" name="Rectangle 37"/>
          <p:cNvSpPr/>
          <p:nvPr/>
        </p:nvSpPr>
        <p:spPr>
          <a:xfrm>
            <a:off x="4868974" y="4818391"/>
            <a:ext cx="137571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9" name="Rectangle 38"/>
          <p:cNvSpPr/>
          <p:nvPr/>
        </p:nvSpPr>
        <p:spPr>
          <a:xfrm>
            <a:off x="4868973" y="5576938"/>
            <a:ext cx="1375711" cy="385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700" dirty="0">
              <a:solidFill>
                <a:schemeClr val="bg1">
                  <a:lumMod val="50000"/>
                </a:schemeClr>
              </a:solidFill>
              <a:latin typeface="Comic Sans MS" panose="030F0702030302020204" pitchFamily="66" charset="0"/>
            </a:endParaRPr>
          </a:p>
        </p:txBody>
      </p:sp>
      <p:sp>
        <p:nvSpPr>
          <p:cNvPr id="40" name="Rectangle 39"/>
          <p:cNvSpPr/>
          <p:nvPr/>
        </p:nvSpPr>
        <p:spPr>
          <a:xfrm>
            <a:off x="4865735" y="7273932"/>
            <a:ext cx="136920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41" name="Rectangle 40"/>
          <p:cNvSpPr/>
          <p:nvPr/>
        </p:nvSpPr>
        <p:spPr>
          <a:xfrm>
            <a:off x="4865734" y="8038186"/>
            <a:ext cx="1369202" cy="4268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700" dirty="0">
              <a:solidFill>
                <a:schemeClr val="bg1">
                  <a:lumMod val="50000"/>
                </a:schemeClr>
              </a:solidFill>
              <a:latin typeface="Comic Sans MS" panose="030F0702030302020204" pitchFamily="66" charset="0"/>
            </a:endParaRPr>
          </a:p>
        </p:txBody>
      </p:sp>
      <p:cxnSp>
        <p:nvCxnSpPr>
          <p:cNvPr id="9" name="Straight Arrow Connector 8"/>
          <p:cNvCxnSpPr/>
          <p:nvPr/>
        </p:nvCxnSpPr>
        <p:spPr>
          <a:xfrm>
            <a:off x="4581127" y="5128248"/>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8368" y="2243167"/>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9914" y="1497038"/>
            <a:ext cx="3587157" cy="6560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Go to </a:t>
            </a:r>
            <a:r>
              <a:rPr lang="en-AU" sz="1200" i="1" dirty="0">
                <a:solidFill>
                  <a:schemeClr val="tx1"/>
                </a:solidFill>
                <a:latin typeface="Arial Narrow" panose="020B0606020202030204" pitchFamily="34" charset="0"/>
              </a:rPr>
              <a:t>www.worldometers.info   </a:t>
            </a:r>
          </a:p>
          <a:p>
            <a:pPr algn="just"/>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is the current global population? </a:t>
            </a:r>
            <a:r>
              <a:rPr lang="en-AU" sz="1200" b="1" dirty="0">
                <a:solidFill>
                  <a:schemeClr val="tx1"/>
                </a:solidFill>
                <a:latin typeface="Arial Narrow" panose="020B0606020202030204" pitchFamily="34" charset="0"/>
              </a:rPr>
              <a:t>Ans.</a:t>
            </a:r>
          </a:p>
          <a:p>
            <a:pPr algn="just"/>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was the global population in 1950? </a:t>
            </a:r>
            <a:r>
              <a:rPr lang="en-AU" sz="1200" b="1" dirty="0">
                <a:solidFill>
                  <a:schemeClr val="tx1"/>
                </a:solidFill>
                <a:latin typeface="Arial Narrow" panose="020B0606020202030204" pitchFamily="34" charset="0"/>
              </a:rPr>
              <a:t>Ans. </a:t>
            </a:r>
          </a:p>
        </p:txBody>
      </p:sp>
      <p:sp>
        <p:nvSpPr>
          <p:cNvPr id="21" name="Rectangle 20"/>
          <p:cNvSpPr/>
          <p:nvPr/>
        </p:nvSpPr>
        <p:spPr>
          <a:xfrm>
            <a:off x="3317221" y="1635935"/>
            <a:ext cx="697046" cy="232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pic>
        <p:nvPicPr>
          <p:cNvPr id="35" name="Picture 34"/>
          <p:cNvPicPr>
            <a:picLocks noChangeAspect="1"/>
          </p:cNvPicPr>
          <p:nvPr/>
        </p:nvPicPr>
        <p:blipFill rotWithShape="1">
          <a:blip r:embed="rId3"/>
          <a:srcRect l="4261" t="2992" r="2299" b="3623"/>
          <a:stretch/>
        </p:blipFill>
        <p:spPr>
          <a:xfrm>
            <a:off x="4311270" y="1031631"/>
            <a:ext cx="1842340" cy="1075346"/>
          </a:xfrm>
          <a:prstGeom prst="rect">
            <a:avLst/>
          </a:prstGeom>
          <a:ln>
            <a:noFill/>
          </a:ln>
        </p:spPr>
      </p:pic>
      <p:sp>
        <p:nvSpPr>
          <p:cNvPr id="42" name="Rectangle 41"/>
          <p:cNvSpPr/>
          <p:nvPr/>
        </p:nvSpPr>
        <p:spPr>
          <a:xfrm>
            <a:off x="3317221" y="1902705"/>
            <a:ext cx="697046" cy="232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43" name="Freeform 42"/>
          <p:cNvSpPr/>
          <p:nvPr/>
        </p:nvSpPr>
        <p:spPr>
          <a:xfrm>
            <a:off x="4890409" y="4961525"/>
            <a:ext cx="1360111" cy="606781"/>
          </a:xfrm>
          <a:custGeom>
            <a:avLst/>
            <a:gdLst>
              <a:gd name="connsiteX0" fmla="*/ 9525 w 1412539"/>
              <a:gd name="connsiteY0" fmla="*/ 47625 h 600394"/>
              <a:gd name="connsiteX1" fmla="*/ 95250 w 1412539"/>
              <a:gd name="connsiteY1" fmla="*/ 66675 h 600394"/>
              <a:gd name="connsiteX2" fmla="*/ 123825 w 1412539"/>
              <a:gd name="connsiteY2" fmla="*/ 76200 h 600394"/>
              <a:gd name="connsiteX3" fmla="*/ 152400 w 1412539"/>
              <a:gd name="connsiteY3" fmla="*/ 57150 h 600394"/>
              <a:gd name="connsiteX4" fmla="*/ 247650 w 1412539"/>
              <a:gd name="connsiteY4" fmla="*/ 57150 h 600394"/>
              <a:gd name="connsiteX5" fmla="*/ 276225 w 1412539"/>
              <a:gd name="connsiteY5" fmla="*/ 76200 h 600394"/>
              <a:gd name="connsiteX6" fmla="*/ 361950 w 1412539"/>
              <a:gd name="connsiteY6" fmla="*/ 47625 h 600394"/>
              <a:gd name="connsiteX7" fmla="*/ 419100 w 1412539"/>
              <a:gd name="connsiteY7" fmla="*/ 28575 h 600394"/>
              <a:gd name="connsiteX8" fmla="*/ 447675 w 1412539"/>
              <a:gd name="connsiteY8" fmla="*/ 47625 h 600394"/>
              <a:gd name="connsiteX9" fmla="*/ 466725 w 1412539"/>
              <a:gd name="connsiteY9" fmla="*/ 76200 h 600394"/>
              <a:gd name="connsiteX10" fmla="*/ 495300 w 1412539"/>
              <a:gd name="connsiteY10" fmla="*/ 85725 h 600394"/>
              <a:gd name="connsiteX11" fmla="*/ 561975 w 1412539"/>
              <a:gd name="connsiteY11" fmla="*/ 57150 h 600394"/>
              <a:gd name="connsiteX12" fmla="*/ 581025 w 1412539"/>
              <a:gd name="connsiteY12" fmla="*/ 28575 h 600394"/>
              <a:gd name="connsiteX13" fmla="*/ 628650 w 1412539"/>
              <a:gd name="connsiteY13" fmla="*/ 38100 h 600394"/>
              <a:gd name="connsiteX14" fmla="*/ 657225 w 1412539"/>
              <a:gd name="connsiteY14" fmla="*/ 47625 h 600394"/>
              <a:gd name="connsiteX15" fmla="*/ 666750 w 1412539"/>
              <a:gd name="connsiteY15" fmla="*/ 76200 h 600394"/>
              <a:gd name="connsiteX16" fmla="*/ 742950 w 1412539"/>
              <a:gd name="connsiteY16" fmla="*/ 57150 h 600394"/>
              <a:gd name="connsiteX17" fmla="*/ 790575 w 1412539"/>
              <a:gd name="connsiteY17" fmla="*/ 19050 h 600394"/>
              <a:gd name="connsiteX18" fmla="*/ 819150 w 1412539"/>
              <a:gd name="connsiteY18" fmla="*/ 28575 h 600394"/>
              <a:gd name="connsiteX19" fmla="*/ 876300 w 1412539"/>
              <a:gd name="connsiteY19" fmla="*/ 76200 h 600394"/>
              <a:gd name="connsiteX20" fmla="*/ 904875 w 1412539"/>
              <a:gd name="connsiteY20" fmla="*/ 66675 h 600394"/>
              <a:gd name="connsiteX21" fmla="*/ 923925 w 1412539"/>
              <a:gd name="connsiteY21" fmla="*/ 38100 h 600394"/>
              <a:gd name="connsiteX22" fmla="*/ 952500 w 1412539"/>
              <a:gd name="connsiteY22" fmla="*/ 19050 h 600394"/>
              <a:gd name="connsiteX23" fmla="*/ 990600 w 1412539"/>
              <a:gd name="connsiteY23" fmla="*/ 28575 h 600394"/>
              <a:gd name="connsiteX24" fmla="*/ 1047750 w 1412539"/>
              <a:gd name="connsiteY24" fmla="*/ 66675 h 600394"/>
              <a:gd name="connsiteX25" fmla="*/ 1095375 w 1412539"/>
              <a:gd name="connsiteY25" fmla="*/ 57150 h 600394"/>
              <a:gd name="connsiteX26" fmla="*/ 1123950 w 1412539"/>
              <a:gd name="connsiteY26" fmla="*/ 38100 h 600394"/>
              <a:gd name="connsiteX27" fmla="*/ 1200150 w 1412539"/>
              <a:gd name="connsiteY27" fmla="*/ 47625 h 600394"/>
              <a:gd name="connsiteX28" fmla="*/ 1285875 w 1412539"/>
              <a:gd name="connsiteY28" fmla="*/ 47625 h 600394"/>
              <a:gd name="connsiteX29" fmla="*/ 1295400 w 1412539"/>
              <a:gd name="connsiteY29" fmla="*/ 19050 h 600394"/>
              <a:gd name="connsiteX30" fmla="*/ 1323975 w 1412539"/>
              <a:gd name="connsiteY30" fmla="*/ 0 h 600394"/>
              <a:gd name="connsiteX31" fmla="*/ 1362075 w 1412539"/>
              <a:gd name="connsiteY31" fmla="*/ 9525 h 600394"/>
              <a:gd name="connsiteX32" fmla="*/ 1371600 w 1412539"/>
              <a:gd name="connsiteY32" fmla="*/ 38100 h 600394"/>
              <a:gd name="connsiteX33" fmla="*/ 1362075 w 1412539"/>
              <a:gd name="connsiteY33" fmla="*/ 152400 h 600394"/>
              <a:gd name="connsiteX34" fmla="*/ 1371600 w 1412539"/>
              <a:gd name="connsiteY34" fmla="*/ 400050 h 600394"/>
              <a:gd name="connsiteX35" fmla="*/ 1371600 w 1412539"/>
              <a:gd name="connsiteY35" fmla="*/ 571500 h 600394"/>
              <a:gd name="connsiteX36" fmla="*/ 1343025 w 1412539"/>
              <a:gd name="connsiteY36" fmla="*/ 590550 h 600394"/>
              <a:gd name="connsiteX37" fmla="*/ 1171575 w 1412539"/>
              <a:gd name="connsiteY37" fmla="*/ 600075 h 600394"/>
              <a:gd name="connsiteX38" fmla="*/ 981075 w 1412539"/>
              <a:gd name="connsiteY38" fmla="*/ 590550 h 600394"/>
              <a:gd name="connsiteX39" fmla="*/ 914400 w 1412539"/>
              <a:gd name="connsiteY39" fmla="*/ 590550 h 600394"/>
              <a:gd name="connsiteX40" fmla="*/ 647700 w 1412539"/>
              <a:gd name="connsiteY40" fmla="*/ 590550 h 600394"/>
              <a:gd name="connsiteX41" fmla="*/ 619125 w 1412539"/>
              <a:gd name="connsiteY41" fmla="*/ 600075 h 600394"/>
              <a:gd name="connsiteX42" fmla="*/ 523875 w 1412539"/>
              <a:gd name="connsiteY42" fmla="*/ 590550 h 600394"/>
              <a:gd name="connsiteX43" fmla="*/ 457200 w 1412539"/>
              <a:gd name="connsiteY43" fmla="*/ 571500 h 600394"/>
              <a:gd name="connsiteX44" fmla="*/ 390525 w 1412539"/>
              <a:gd name="connsiteY44" fmla="*/ 581025 h 600394"/>
              <a:gd name="connsiteX45" fmla="*/ 276225 w 1412539"/>
              <a:gd name="connsiteY45" fmla="*/ 600075 h 600394"/>
              <a:gd name="connsiteX46" fmla="*/ 66675 w 1412539"/>
              <a:gd name="connsiteY46" fmla="*/ 590550 h 600394"/>
              <a:gd name="connsiteX47" fmla="*/ 28575 w 1412539"/>
              <a:gd name="connsiteY47" fmla="*/ 581025 h 600394"/>
              <a:gd name="connsiteX48" fmla="*/ 19050 w 1412539"/>
              <a:gd name="connsiteY48" fmla="*/ 476250 h 600394"/>
              <a:gd name="connsiteX49" fmla="*/ 0 w 1412539"/>
              <a:gd name="connsiteY49" fmla="*/ 447675 h 600394"/>
              <a:gd name="connsiteX50" fmla="*/ 19050 w 1412539"/>
              <a:gd name="connsiteY50" fmla="*/ 342900 h 600394"/>
              <a:gd name="connsiteX51" fmla="*/ 28575 w 1412539"/>
              <a:gd name="connsiteY51" fmla="*/ 304800 h 600394"/>
              <a:gd name="connsiteX52" fmla="*/ 38100 w 1412539"/>
              <a:gd name="connsiteY52" fmla="*/ 257175 h 600394"/>
              <a:gd name="connsiteX53" fmla="*/ 47625 w 1412539"/>
              <a:gd name="connsiteY53" fmla="*/ 200025 h 600394"/>
              <a:gd name="connsiteX54" fmla="*/ 19050 w 1412539"/>
              <a:gd name="connsiteY54" fmla="*/ 209550 h 600394"/>
              <a:gd name="connsiteX55" fmla="*/ 9525 w 1412539"/>
              <a:gd name="connsiteY55" fmla="*/ 47625 h 6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12539" h="600394">
                <a:moveTo>
                  <a:pt x="9525" y="47625"/>
                </a:moveTo>
                <a:cubicBezTo>
                  <a:pt x="22225" y="23812"/>
                  <a:pt x="63863" y="57707"/>
                  <a:pt x="95250" y="66675"/>
                </a:cubicBezTo>
                <a:cubicBezTo>
                  <a:pt x="104904" y="69433"/>
                  <a:pt x="114300" y="73025"/>
                  <a:pt x="123825" y="76200"/>
                </a:cubicBezTo>
                <a:cubicBezTo>
                  <a:pt x="133350" y="69850"/>
                  <a:pt x="142161" y="62270"/>
                  <a:pt x="152400" y="57150"/>
                </a:cubicBezTo>
                <a:cubicBezTo>
                  <a:pt x="189343" y="38678"/>
                  <a:pt x="199948" y="50335"/>
                  <a:pt x="247650" y="57150"/>
                </a:cubicBezTo>
                <a:cubicBezTo>
                  <a:pt x="257175" y="63500"/>
                  <a:pt x="264847" y="74936"/>
                  <a:pt x="276225" y="76200"/>
                </a:cubicBezTo>
                <a:cubicBezTo>
                  <a:pt x="340573" y="83350"/>
                  <a:pt x="319733" y="66388"/>
                  <a:pt x="361950" y="47625"/>
                </a:cubicBezTo>
                <a:cubicBezTo>
                  <a:pt x="380300" y="39470"/>
                  <a:pt x="419100" y="28575"/>
                  <a:pt x="419100" y="28575"/>
                </a:cubicBezTo>
                <a:cubicBezTo>
                  <a:pt x="428625" y="34925"/>
                  <a:pt x="439580" y="39530"/>
                  <a:pt x="447675" y="47625"/>
                </a:cubicBezTo>
                <a:cubicBezTo>
                  <a:pt x="455770" y="55720"/>
                  <a:pt x="457786" y="69049"/>
                  <a:pt x="466725" y="76200"/>
                </a:cubicBezTo>
                <a:cubicBezTo>
                  <a:pt x="474565" y="82472"/>
                  <a:pt x="485775" y="82550"/>
                  <a:pt x="495300" y="85725"/>
                </a:cubicBezTo>
                <a:cubicBezTo>
                  <a:pt x="524447" y="78438"/>
                  <a:pt x="540049" y="79076"/>
                  <a:pt x="561975" y="57150"/>
                </a:cubicBezTo>
                <a:cubicBezTo>
                  <a:pt x="570070" y="49055"/>
                  <a:pt x="574675" y="38100"/>
                  <a:pt x="581025" y="28575"/>
                </a:cubicBezTo>
                <a:cubicBezTo>
                  <a:pt x="596900" y="31750"/>
                  <a:pt x="612944" y="34173"/>
                  <a:pt x="628650" y="38100"/>
                </a:cubicBezTo>
                <a:cubicBezTo>
                  <a:pt x="638390" y="40535"/>
                  <a:pt x="650125" y="40525"/>
                  <a:pt x="657225" y="47625"/>
                </a:cubicBezTo>
                <a:cubicBezTo>
                  <a:pt x="664325" y="54725"/>
                  <a:pt x="663575" y="66675"/>
                  <a:pt x="666750" y="76200"/>
                </a:cubicBezTo>
                <a:cubicBezTo>
                  <a:pt x="669122" y="75726"/>
                  <a:pt x="733187" y="64960"/>
                  <a:pt x="742950" y="57150"/>
                </a:cubicBezTo>
                <a:cubicBezTo>
                  <a:pt x="804498" y="7911"/>
                  <a:pt x="718751" y="42991"/>
                  <a:pt x="790575" y="19050"/>
                </a:cubicBezTo>
                <a:cubicBezTo>
                  <a:pt x="800100" y="22225"/>
                  <a:pt x="810170" y="24085"/>
                  <a:pt x="819150" y="28575"/>
                </a:cubicBezTo>
                <a:cubicBezTo>
                  <a:pt x="845672" y="41836"/>
                  <a:pt x="855234" y="55134"/>
                  <a:pt x="876300" y="76200"/>
                </a:cubicBezTo>
                <a:cubicBezTo>
                  <a:pt x="885825" y="73025"/>
                  <a:pt x="897035" y="72947"/>
                  <a:pt x="904875" y="66675"/>
                </a:cubicBezTo>
                <a:cubicBezTo>
                  <a:pt x="913814" y="59524"/>
                  <a:pt x="915830" y="46195"/>
                  <a:pt x="923925" y="38100"/>
                </a:cubicBezTo>
                <a:cubicBezTo>
                  <a:pt x="932020" y="30005"/>
                  <a:pt x="942975" y="25400"/>
                  <a:pt x="952500" y="19050"/>
                </a:cubicBezTo>
                <a:cubicBezTo>
                  <a:pt x="965200" y="22225"/>
                  <a:pt x="978891" y="22721"/>
                  <a:pt x="990600" y="28575"/>
                </a:cubicBezTo>
                <a:cubicBezTo>
                  <a:pt x="1011078" y="38814"/>
                  <a:pt x="1047750" y="66675"/>
                  <a:pt x="1047750" y="66675"/>
                </a:cubicBezTo>
                <a:cubicBezTo>
                  <a:pt x="1063625" y="63500"/>
                  <a:pt x="1080216" y="62834"/>
                  <a:pt x="1095375" y="57150"/>
                </a:cubicBezTo>
                <a:cubicBezTo>
                  <a:pt x="1106094" y="53130"/>
                  <a:pt x="1112549" y="39136"/>
                  <a:pt x="1123950" y="38100"/>
                </a:cubicBezTo>
                <a:cubicBezTo>
                  <a:pt x="1149443" y="35782"/>
                  <a:pt x="1174750" y="44450"/>
                  <a:pt x="1200150" y="47625"/>
                </a:cubicBezTo>
                <a:cubicBezTo>
                  <a:pt x="1231452" y="58059"/>
                  <a:pt x="1248819" y="68800"/>
                  <a:pt x="1285875" y="47625"/>
                </a:cubicBezTo>
                <a:cubicBezTo>
                  <a:pt x="1294592" y="42644"/>
                  <a:pt x="1289128" y="26890"/>
                  <a:pt x="1295400" y="19050"/>
                </a:cubicBezTo>
                <a:cubicBezTo>
                  <a:pt x="1302551" y="10111"/>
                  <a:pt x="1314450" y="6350"/>
                  <a:pt x="1323975" y="0"/>
                </a:cubicBezTo>
                <a:cubicBezTo>
                  <a:pt x="1336675" y="3175"/>
                  <a:pt x="1351853" y="1347"/>
                  <a:pt x="1362075" y="9525"/>
                </a:cubicBezTo>
                <a:cubicBezTo>
                  <a:pt x="1369915" y="15797"/>
                  <a:pt x="1371600" y="28060"/>
                  <a:pt x="1371600" y="38100"/>
                </a:cubicBezTo>
                <a:cubicBezTo>
                  <a:pt x="1371600" y="76332"/>
                  <a:pt x="1365250" y="114300"/>
                  <a:pt x="1362075" y="152400"/>
                </a:cubicBezTo>
                <a:cubicBezTo>
                  <a:pt x="1365250" y="234950"/>
                  <a:pt x="1365916" y="317635"/>
                  <a:pt x="1371600" y="400050"/>
                </a:cubicBezTo>
                <a:cubicBezTo>
                  <a:pt x="1379890" y="520255"/>
                  <a:pt x="1459419" y="198269"/>
                  <a:pt x="1371600" y="571500"/>
                </a:cubicBezTo>
                <a:cubicBezTo>
                  <a:pt x="1368978" y="582643"/>
                  <a:pt x="1354358" y="588931"/>
                  <a:pt x="1343025" y="590550"/>
                </a:cubicBezTo>
                <a:cubicBezTo>
                  <a:pt x="1286362" y="598645"/>
                  <a:pt x="1228725" y="596900"/>
                  <a:pt x="1171575" y="600075"/>
                </a:cubicBezTo>
                <a:cubicBezTo>
                  <a:pt x="1108075" y="596900"/>
                  <a:pt x="1044435" y="595830"/>
                  <a:pt x="981075" y="590550"/>
                </a:cubicBezTo>
                <a:cubicBezTo>
                  <a:pt x="914098" y="584969"/>
                  <a:pt x="970071" y="571993"/>
                  <a:pt x="914400" y="590550"/>
                </a:cubicBezTo>
                <a:cubicBezTo>
                  <a:pt x="770917" y="584312"/>
                  <a:pt x="746674" y="565806"/>
                  <a:pt x="647700" y="590550"/>
                </a:cubicBezTo>
                <a:cubicBezTo>
                  <a:pt x="637960" y="592985"/>
                  <a:pt x="628650" y="596900"/>
                  <a:pt x="619125" y="600075"/>
                </a:cubicBezTo>
                <a:cubicBezTo>
                  <a:pt x="587375" y="596900"/>
                  <a:pt x="555463" y="595063"/>
                  <a:pt x="523875" y="590550"/>
                </a:cubicBezTo>
                <a:cubicBezTo>
                  <a:pt x="502945" y="587560"/>
                  <a:pt x="477555" y="578285"/>
                  <a:pt x="457200" y="571500"/>
                </a:cubicBezTo>
                <a:lnTo>
                  <a:pt x="390525" y="581025"/>
                </a:lnTo>
                <a:cubicBezTo>
                  <a:pt x="352372" y="587049"/>
                  <a:pt x="314834" y="598939"/>
                  <a:pt x="276225" y="600075"/>
                </a:cubicBezTo>
                <a:cubicBezTo>
                  <a:pt x="206333" y="602131"/>
                  <a:pt x="136525" y="593725"/>
                  <a:pt x="66675" y="590550"/>
                </a:cubicBezTo>
                <a:cubicBezTo>
                  <a:pt x="53975" y="587375"/>
                  <a:pt x="33610" y="593109"/>
                  <a:pt x="28575" y="581025"/>
                </a:cubicBezTo>
                <a:cubicBezTo>
                  <a:pt x="15087" y="548654"/>
                  <a:pt x="26398" y="510541"/>
                  <a:pt x="19050" y="476250"/>
                </a:cubicBezTo>
                <a:cubicBezTo>
                  <a:pt x="16651" y="465056"/>
                  <a:pt x="6350" y="457200"/>
                  <a:pt x="0" y="447675"/>
                </a:cubicBezTo>
                <a:cubicBezTo>
                  <a:pt x="21604" y="361261"/>
                  <a:pt x="-3703" y="468040"/>
                  <a:pt x="19050" y="342900"/>
                </a:cubicBezTo>
                <a:cubicBezTo>
                  <a:pt x="21392" y="330020"/>
                  <a:pt x="25735" y="317579"/>
                  <a:pt x="28575" y="304800"/>
                </a:cubicBezTo>
                <a:cubicBezTo>
                  <a:pt x="32087" y="288996"/>
                  <a:pt x="35204" y="273103"/>
                  <a:pt x="38100" y="257175"/>
                </a:cubicBezTo>
                <a:cubicBezTo>
                  <a:pt x="41555" y="238174"/>
                  <a:pt x="54798" y="217956"/>
                  <a:pt x="47625" y="200025"/>
                </a:cubicBezTo>
                <a:cubicBezTo>
                  <a:pt x="43896" y="190703"/>
                  <a:pt x="21485" y="219290"/>
                  <a:pt x="19050" y="209550"/>
                </a:cubicBezTo>
                <a:cubicBezTo>
                  <a:pt x="9039" y="169507"/>
                  <a:pt x="-3175" y="71438"/>
                  <a:pt x="9525" y="47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5503686" y="5221437"/>
            <a:ext cx="322345" cy="213267"/>
          </a:xfrm>
          <a:custGeom>
            <a:avLst/>
            <a:gdLst>
              <a:gd name="connsiteX0" fmla="*/ 1763 w 376972"/>
              <a:gd name="connsiteY0" fmla="*/ 142875 h 279316"/>
              <a:gd name="connsiteX1" fmla="*/ 49388 w 376972"/>
              <a:gd name="connsiteY1" fmla="*/ 38100 h 279316"/>
              <a:gd name="connsiteX2" fmla="*/ 68438 w 376972"/>
              <a:gd name="connsiteY2" fmla="*/ 9525 h 279316"/>
              <a:gd name="connsiteX3" fmla="*/ 97013 w 376972"/>
              <a:gd name="connsiteY3" fmla="*/ 0 h 279316"/>
              <a:gd name="connsiteX4" fmla="*/ 182738 w 376972"/>
              <a:gd name="connsiteY4" fmla="*/ 9525 h 279316"/>
              <a:gd name="connsiteX5" fmla="*/ 220838 w 376972"/>
              <a:gd name="connsiteY5" fmla="*/ 19050 h 279316"/>
              <a:gd name="connsiteX6" fmla="*/ 239888 w 376972"/>
              <a:gd name="connsiteY6" fmla="*/ 47625 h 279316"/>
              <a:gd name="connsiteX7" fmla="*/ 258938 w 376972"/>
              <a:gd name="connsiteY7" fmla="*/ 104775 h 279316"/>
              <a:gd name="connsiteX8" fmla="*/ 287513 w 376972"/>
              <a:gd name="connsiteY8" fmla="*/ 114300 h 279316"/>
              <a:gd name="connsiteX9" fmla="*/ 325613 w 376972"/>
              <a:gd name="connsiteY9" fmla="*/ 28575 h 279316"/>
              <a:gd name="connsiteX10" fmla="*/ 335138 w 376972"/>
              <a:gd name="connsiteY10" fmla="*/ 0 h 279316"/>
              <a:gd name="connsiteX11" fmla="*/ 344663 w 376972"/>
              <a:gd name="connsiteY11" fmla="*/ 276225 h 279316"/>
              <a:gd name="connsiteX12" fmla="*/ 316088 w 376972"/>
              <a:gd name="connsiteY12" fmla="*/ 247650 h 279316"/>
              <a:gd name="connsiteX13" fmla="*/ 287513 w 376972"/>
              <a:gd name="connsiteY13" fmla="*/ 228600 h 279316"/>
              <a:gd name="connsiteX14" fmla="*/ 277988 w 376972"/>
              <a:gd name="connsiteY14" fmla="*/ 200025 h 279316"/>
              <a:gd name="connsiteX15" fmla="*/ 268463 w 376972"/>
              <a:gd name="connsiteY15" fmla="*/ 228600 h 279316"/>
              <a:gd name="connsiteX16" fmla="*/ 239888 w 376972"/>
              <a:gd name="connsiteY16" fmla="*/ 247650 h 279316"/>
              <a:gd name="connsiteX17" fmla="*/ 144638 w 376972"/>
              <a:gd name="connsiteY17" fmla="*/ 276225 h 279316"/>
              <a:gd name="connsiteX18" fmla="*/ 68438 w 376972"/>
              <a:gd name="connsiteY18" fmla="*/ 266700 h 279316"/>
              <a:gd name="connsiteX19" fmla="*/ 11288 w 376972"/>
              <a:gd name="connsiteY19" fmla="*/ 219075 h 279316"/>
              <a:gd name="connsiteX20" fmla="*/ 11288 w 376972"/>
              <a:gd name="connsiteY20" fmla="*/ 161925 h 279316"/>
              <a:gd name="connsiteX21" fmla="*/ 20813 w 376972"/>
              <a:gd name="connsiteY21" fmla="*/ 190500 h 27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972" h="279316">
                <a:moveTo>
                  <a:pt x="1763" y="142875"/>
                </a:moveTo>
                <a:cubicBezTo>
                  <a:pt x="15778" y="72799"/>
                  <a:pt x="2308" y="108720"/>
                  <a:pt x="49388" y="38100"/>
                </a:cubicBezTo>
                <a:cubicBezTo>
                  <a:pt x="55738" y="28575"/>
                  <a:pt x="57578" y="13145"/>
                  <a:pt x="68438" y="9525"/>
                </a:cubicBezTo>
                <a:lnTo>
                  <a:pt x="97013" y="0"/>
                </a:lnTo>
                <a:cubicBezTo>
                  <a:pt x="125588" y="3175"/>
                  <a:pt x="154321" y="5153"/>
                  <a:pt x="182738" y="9525"/>
                </a:cubicBezTo>
                <a:cubicBezTo>
                  <a:pt x="195677" y="11516"/>
                  <a:pt x="209946" y="11788"/>
                  <a:pt x="220838" y="19050"/>
                </a:cubicBezTo>
                <a:cubicBezTo>
                  <a:pt x="230363" y="25400"/>
                  <a:pt x="235239" y="37164"/>
                  <a:pt x="239888" y="47625"/>
                </a:cubicBezTo>
                <a:cubicBezTo>
                  <a:pt x="248043" y="65975"/>
                  <a:pt x="239888" y="98425"/>
                  <a:pt x="258938" y="104775"/>
                </a:cubicBezTo>
                <a:lnTo>
                  <a:pt x="287513" y="114300"/>
                </a:lnTo>
                <a:cubicBezTo>
                  <a:pt x="317702" y="69017"/>
                  <a:pt x="302943" y="96585"/>
                  <a:pt x="325613" y="28575"/>
                </a:cubicBezTo>
                <a:lnTo>
                  <a:pt x="335138" y="0"/>
                </a:lnTo>
                <a:cubicBezTo>
                  <a:pt x="396155" y="91526"/>
                  <a:pt x="382461" y="58886"/>
                  <a:pt x="344663" y="276225"/>
                </a:cubicBezTo>
                <a:cubicBezTo>
                  <a:pt x="342355" y="289496"/>
                  <a:pt x="326436" y="256274"/>
                  <a:pt x="316088" y="247650"/>
                </a:cubicBezTo>
                <a:cubicBezTo>
                  <a:pt x="307294" y="240321"/>
                  <a:pt x="297038" y="234950"/>
                  <a:pt x="287513" y="228600"/>
                </a:cubicBezTo>
                <a:cubicBezTo>
                  <a:pt x="284338" y="219075"/>
                  <a:pt x="288028" y="200025"/>
                  <a:pt x="277988" y="200025"/>
                </a:cubicBezTo>
                <a:cubicBezTo>
                  <a:pt x="267948" y="200025"/>
                  <a:pt x="274735" y="220760"/>
                  <a:pt x="268463" y="228600"/>
                </a:cubicBezTo>
                <a:cubicBezTo>
                  <a:pt x="261312" y="237539"/>
                  <a:pt x="250349" y="243001"/>
                  <a:pt x="239888" y="247650"/>
                </a:cubicBezTo>
                <a:cubicBezTo>
                  <a:pt x="210073" y="260901"/>
                  <a:pt x="176303" y="268309"/>
                  <a:pt x="144638" y="276225"/>
                </a:cubicBezTo>
                <a:cubicBezTo>
                  <a:pt x="119238" y="273050"/>
                  <a:pt x="93134" y="273435"/>
                  <a:pt x="68438" y="266700"/>
                </a:cubicBezTo>
                <a:cubicBezTo>
                  <a:pt x="50204" y="261727"/>
                  <a:pt x="22601" y="230388"/>
                  <a:pt x="11288" y="219075"/>
                </a:cubicBezTo>
                <a:cubicBezTo>
                  <a:pt x="11288" y="219075"/>
                  <a:pt x="-14112" y="161925"/>
                  <a:pt x="11288" y="161925"/>
                </a:cubicBezTo>
                <a:cubicBezTo>
                  <a:pt x="21328" y="161925"/>
                  <a:pt x="20813" y="190500"/>
                  <a:pt x="20813" y="1905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5565919" y="523784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5505449" y="5336364"/>
            <a:ext cx="85725" cy="47625"/>
          </a:xfrm>
          <a:custGeom>
            <a:avLst/>
            <a:gdLst>
              <a:gd name="connsiteX0" fmla="*/ 0 w 85725"/>
              <a:gd name="connsiteY0" fmla="*/ 0 h 47625"/>
              <a:gd name="connsiteX1" fmla="*/ 57150 w 85725"/>
              <a:gd name="connsiteY1" fmla="*/ 9525 h 47625"/>
              <a:gd name="connsiteX2" fmla="*/ 76200 w 85725"/>
              <a:gd name="connsiteY2" fmla="*/ 38100 h 47625"/>
              <a:gd name="connsiteX3" fmla="*/ 85725 w 857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85725" h="47625">
                <a:moveTo>
                  <a:pt x="0" y="0"/>
                </a:moveTo>
                <a:cubicBezTo>
                  <a:pt x="19050" y="3175"/>
                  <a:pt x="39876" y="888"/>
                  <a:pt x="57150" y="9525"/>
                </a:cubicBezTo>
                <a:cubicBezTo>
                  <a:pt x="67389" y="14645"/>
                  <a:pt x="69331" y="28942"/>
                  <a:pt x="76200" y="38100"/>
                </a:cubicBezTo>
                <a:cubicBezTo>
                  <a:pt x="78894" y="41692"/>
                  <a:pt x="82550" y="44450"/>
                  <a:pt x="85725" y="47625"/>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5004354" y="50029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147334" y="4964886"/>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5967381" y="50029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337309" y="4984971"/>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156754" y="51553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4954599" y="5002989"/>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5879452" y="4994693"/>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6011480" y="5002989"/>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4903569" y="4925659"/>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5037287" y="4906704"/>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57"/>
          <p:cNvSpPr/>
          <p:nvPr/>
        </p:nvSpPr>
        <p:spPr>
          <a:xfrm>
            <a:off x="5147276" y="4975132"/>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58"/>
          <p:cNvSpPr/>
          <p:nvPr/>
        </p:nvSpPr>
        <p:spPr>
          <a:xfrm>
            <a:off x="5321556" y="4925058"/>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p:cNvSpPr/>
          <p:nvPr/>
        </p:nvSpPr>
        <p:spPr>
          <a:xfrm>
            <a:off x="5684080" y="4945116"/>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p:cNvSpPr/>
          <p:nvPr/>
        </p:nvSpPr>
        <p:spPr>
          <a:xfrm>
            <a:off x="5839525" y="4906704"/>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62"/>
          <p:cNvSpPr/>
          <p:nvPr/>
        </p:nvSpPr>
        <p:spPr>
          <a:xfrm>
            <a:off x="5978003" y="4943593"/>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Freeform 63"/>
          <p:cNvSpPr/>
          <p:nvPr/>
        </p:nvSpPr>
        <p:spPr>
          <a:xfrm>
            <a:off x="5623625" y="4985641"/>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64"/>
          <p:cNvSpPr/>
          <p:nvPr/>
        </p:nvSpPr>
        <p:spPr>
          <a:xfrm>
            <a:off x="5481805" y="4895831"/>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65"/>
          <p:cNvSpPr/>
          <p:nvPr/>
        </p:nvSpPr>
        <p:spPr>
          <a:xfrm>
            <a:off x="4896267" y="6059906"/>
            <a:ext cx="1340314" cy="711178"/>
          </a:xfrm>
          <a:custGeom>
            <a:avLst/>
            <a:gdLst>
              <a:gd name="connsiteX0" fmla="*/ 15094 w 1373079"/>
              <a:gd name="connsiteY0" fmla="*/ 307075 h 750627"/>
              <a:gd name="connsiteX1" fmla="*/ 49213 w 1373079"/>
              <a:gd name="connsiteY1" fmla="*/ 286603 h 750627"/>
              <a:gd name="connsiteX2" fmla="*/ 69685 w 1373079"/>
              <a:gd name="connsiteY2" fmla="*/ 279779 h 750627"/>
              <a:gd name="connsiteX3" fmla="*/ 110628 w 1373079"/>
              <a:gd name="connsiteY3" fmla="*/ 252484 h 750627"/>
              <a:gd name="connsiteX4" fmla="*/ 131099 w 1373079"/>
              <a:gd name="connsiteY4" fmla="*/ 245660 h 750627"/>
              <a:gd name="connsiteX5" fmla="*/ 192514 w 1373079"/>
              <a:gd name="connsiteY5" fmla="*/ 211541 h 750627"/>
              <a:gd name="connsiteX6" fmla="*/ 308520 w 1373079"/>
              <a:gd name="connsiteY6" fmla="*/ 218365 h 750627"/>
              <a:gd name="connsiteX7" fmla="*/ 349464 w 1373079"/>
              <a:gd name="connsiteY7" fmla="*/ 232012 h 750627"/>
              <a:gd name="connsiteX8" fmla="*/ 376759 w 1373079"/>
              <a:gd name="connsiteY8" fmla="*/ 252484 h 750627"/>
              <a:gd name="connsiteX9" fmla="*/ 444998 w 1373079"/>
              <a:gd name="connsiteY9" fmla="*/ 272956 h 750627"/>
              <a:gd name="connsiteX10" fmla="*/ 485941 w 1373079"/>
              <a:gd name="connsiteY10" fmla="*/ 300251 h 750627"/>
              <a:gd name="connsiteX11" fmla="*/ 506413 w 1373079"/>
              <a:gd name="connsiteY11" fmla="*/ 307075 h 750627"/>
              <a:gd name="connsiteX12" fmla="*/ 526885 w 1373079"/>
              <a:gd name="connsiteY12" fmla="*/ 320723 h 750627"/>
              <a:gd name="connsiteX13" fmla="*/ 574652 w 1373079"/>
              <a:gd name="connsiteY13" fmla="*/ 334370 h 750627"/>
              <a:gd name="connsiteX14" fmla="*/ 608771 w 1373079"/>
              <a:gd name="connsiteY14" fmla="*/ 354842 h 750627"/>
              <a:gd name="connsiteX15" fmla="*/ 636067 w 1373079"/>
              <a:gd name="connsiteY15" fmla="*/ 361666 h 750627"/>
              <a:gd name="connsiteX16" fmla="*/ 717953 w 1373079"/>
              <a:gd name="connsiteY16" fmla="*/ 395785 h 750627"/>
              <a:gd name="connsiteX17" fmla="*/ 970437 w 1373079"/>
              <a:gd name="connsiteY17" fmla="*/ 388962 h 750627"/>
              <a:gd name="connsiteX18" fmla="*/ 997732 w 1373079"/>
              <a:gd name="connsiteY18" fmla="*/ 382138 h 750627"/>
              <a:gd name="connsiteX19" fmla="*/ 1018204 w 1373079"/>
              <a:gd name="connsiteY19" fmla="*/ 368490 h 750627"/>
              <a:gd name="connsiteX20" fmla="*/ 1072795 w 1373079"/>
              <a:gd name="connsiteY20" fmla="*/ 320723 h 750627"/>
              <a:gd name="connsiteX21" fmla="*/ 1093267 w 1373079"/>
              <a:gd name="connsiteY21" fmla="*/ 307075 h 750627"/>
              <a:gd name="connsiteX22" fmla="*/ 1106914 w 1373079"/>
              <a:gd name="connsiteY22" fmla="*/ 286603 h 750627"/>
              <a:gd name="connsiteX23" fmla="*/ 1100091 w 1373079"/>
              <a:gd name="connsiteY23" fmla="*/ 252484 h 750627"/>
              <a:gd name="connsiteX24" fmla="*/ 1093267 w 1373079"/>
              <a:gd name="connsiteY24" fmla="*/ 232012 h 750627"/>
              <a:gd name="connsiteX25" fmla="*/ 1072795 w 1373079"/>
              <a:gd name="connsiteY25" fmla="*/ 163773 h 750627"/>
              <a:gd name="connsiteX26" fmla="*/ 1065971 w 1373079"/>
              <a:gd name="connsiteY26" fmla="*/ 143302 h 750627"/>
              <a:gd name="connsiteX27" fmla="*/ 1059147 w 1373079"/>
              <a:gd name="connsiteY27" fmla="*/ 122830 h 750627"/>
              <a:gd name="connsiteX28" fmla="*/ 1018204 w 1373079"/>
              <a:gd name="connsiteY28" fmla="*/ 109182 h 750627"/>
              <a:gd name="connsiteX29" fmla="*/ 997732 w 1373079"/>
              <a:gd name="connsiteY29" fmla="*/ 102359 h 750627"/>
              <a:gd name="connsiteX30" fmla="*/ 949965 w 1373079"/>
              <a:gd name="connsiteY30" fmla="*/ 47768 h 750627"/>
              <a:gd name="connsiteX31" fmla="*/ 936317 w 1373079"/>
              <a:gd name="connsiteY31" fmla="*/ 27296 h 750627"/>
              <a:gd name="connsiteX32" fmla="*/ 956789 w 1373079"/>
              <a:gd name="connsiteY32" fmla="*/ 13648 h 750627"/>
              <a:gd name="connsiteX33" fmla="*/ 1079619 w 1373079"/>
              <a:gd name="connsiteY33" fmla="*/ 0 h 750627"/>
              <a:gd name="connsiteX34" fmla="*/ 1359398 w 1373079"/>
              <a:gd name="connsiteY34" fmla="*/ 6824 h 750627"/>
              <a:gd name="connsiteX35" fmla="*/ 1373046 w 1373079"/>
              <a:gd name="connsiteY35" fmla="*/ 27296 h 750627"/>
              <a:gd name="connsiteX36" fmla="*/ 1359398 w 1373079"/>
              <a:gd name="connsiteY36" fmla="*/ 109182 h 750627"/>
              <a:gd name="connsiteX37" fmla="*/ 1345750 w 1373079"/>
              <a:gd name="connsiteY37" fmla="*/ 150126 h 750627"/>
              <a:gd name="connsiteX38" fmla="*/ 1352574 w 1373079"/>
              <a:gd name="connsiteY38" fmla="*/ 307075 h 750627"/>
              <a:gd name="connsiteX39" fmla="*/ 1366222 w 1373079"/>
              <a:gd name="connsiteY39" fmla="*/ 416257 h 750627"/>
              <a:gd name="connsiteX40" fmla="*/ 1359398 w 1373079"/>
              <a:gd name="connsiteY40" fmla="*/ 641445 h 750627"/>
              <a:gd name="connsiteX41" fmla="*/ 1352574 w 1373079"/>
              <a:gd name="connsiteY41" fmla="*/ 661917 h 750627"/>
              <a:gd name="connsiteX42" fmla="*/ 1345750 w 1373079"/>
              <a:gd name="connsiteY42" fmla="*/ 723332 h 750627"/>
              <a:gd name="connsiteX43" fmla="*/ 1318455 w 1373079"/>
              <a:gd name="connsiteY43" fmla="*/ 730156 h 750627"/>
              <a:gd name="connsiteX44" fmla="*/ 1209273 w 1373079"/>
              <a:gd name="connsiteY44" fmla="*/ 743803 h 750627"/>
              <a:gd name="connsiteX45" fmla="*/ 1188801 w 1373079"/>
              <a:gd name="connsiteY45" fmla="*/ 750627 h 750627"/>
              <a:gd name="connsiteX46" fmla="*/ 1079619 w 1373079"/>
              <a:gd name="connsiteY46" fmla="*/ 736979 h 750627"/>
              <a:gd name="connsiteX47" fmla="*/ 1065971 w 1373079"/>
              <a:gd name="connsiteY47" fmla="*/ 716508 h 750627"/>
              <a:gd name="connsiteX48" fmla="*/ 1079619 w 1373079"/>
              <a:gd name="connsiteY48" fmla="*/ 573206 h 750627"/>
              <a:gd name="connsiteX49" fmla="*/ 1065971 w 1373079"/>
              <a:gd name="connsiteY49" fmla="*/ 525439 h 750627"/>
              <a:gd name="connsiteX50" fmla="*/ 1018204 w 1373079"/>
              <a:gd name="connsiteY50" fmla="*/ 511791 h 750627"/>
              <a:gd name="connsiteX51" fmla="*/ 936317 w 1373079"/>
              <a:gd name="connsiteY51" fmla="*/ 518615 h 750627"/>
              <a:gd name="connsiteX52" fmla="*/ 711129 w 1373079"/>
              <a:gd name="connsiteY52" fmla="*/ 504968 h 750627"/>
              <a:gd name="connsiteX53" fmla="*/ 656538 w 1373079"/>
              <a:gd name="connsiteY53" fmla="*/ 491320 h 750627"/>
              <a:gd name="connsiteX54" fmla="*/ 588299 w 1373079"/>
              <a:gd name="connsiteY54" fmla="*/ 477672 h 750627"/>
              <a:gd name="connsiteX55" fmla="*/ 513237 w 1373079"/>
              <a:gd name="connsiteY55" fmla="*/ 450376 h 750627"/>
              <a:gd name="connsiteX56" fmla="*/ 438174 w 1373079"/>
              <a:gd name="connsiteY56" fmla="*/ 429905 h 750627"/>
              <a:gd name="connsiteX57" fmla="*/ 417702 w 1373079"/>
              <a:gd name="connsiteY57" fmla="*/ 409433 h 750627"/>
              <a:gd name="connsiteX58" fmla="*/ 404055 w 1373079"/>
              <a:gd name="connsiteY58" fmla="*/ 388962 h 750627"/>
              <a:gd name="connsiteX59" fmla="*/ 383583 w 1373079"/>
              <a:gd name="connsiteY59" fmla="*/ 382138 h 750627"/>
              <a:gd name="connsiteX60" fmla="*/ 349464 w 1373079"/>
              <a:gd name="connsiteY60" fmla="*/ 368490 h 750627"/>
              <a:gd name="connsiteX61" fmla="*/ 308520 w 1373079"/>
              <a:gd name="connsiteY61" fmla="*/ 354842 h 750627"/>
              <a:gd name="connsiteX62" fmla="*/ 288049 w 1373079"/>
              <a:gd name="connsiteY62" fmla="*/ 348018 h 750627"/>
              <a:gd name="connsiteX63" fmla="*/ 158395 w 1373079"/>
              <a:gd name="connsiteY63" fmla="*/ 361666 h 750627"/>
              <a:gd name="connsiteX64" fmla="*/ 137923 w 1373079"/>
              <a:gd name="connsiteY64" fmla="*/ 368490 h 750627"/>
              <a:gd name="connsiteX65" fmla="*/ 76508 w 1373079"/>
              <a:gd name="connsiteY65" fmla="*/ 402609 h 750627"/>
              <a:gd name="connsiteX66" fmla="*/ 49213 w 1373079"/>
              <a:gd name="connsiteY66" fmla="*/ 409433 h 750627"/>
              <a:gd name="connsiteX67" fmla="*/ 28741 w 1373079"/>
              <a:gd name="connsiteY67" fmla="*/ 423081 h 750627"/>
              <a:gd name="connsiteX68" fmla="*/ 21917 w 1373079"/>
              <a:gd name="connsiteY68" fmla="*/ 443553 h 750627"/>
              <a:gd name="connsiteX69" fmla="*/ 1446 w 1373079"/>
              <a:gd name="connsiteY69" fmla="*/ 423081 h 750627"/>
              <a:gd name="connsiteX70" fmla="*/ 15094 w 1373079"/>
              <a:gd name="connsiteY70" fmla="*/ 307075 h 7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73079" h="750627">
                <a:moveTo>
                  <a:pt x="15094" y="307075"/>
                </a:moveTo>
                <a:cubicBezTo>
                  <a:pt x="23055" y="284329"/>
                  <a:pt x="37350" y="292535"/>
                  <a:pt x="49213" y="286603"/>
                </a:cubicBezTo>
                <a:cubicBezTo>
                  <a:pt x="55647" y="283386"/>
                  <a:pt x="63397" y="283272"/>
                  <a:pt x="69685" y="279779"/>
                </a:cubicBezTo>
                <a:cubicBezTo>
                  <a:pt x="84023" y="271813"/>
                  <a:pt x="95067" y="257671"/>
                  <a:pt x="110628" y="252484"/>
                </a:cubicBezTo>
                <a:cubicBezTo>
                  <a:pt x="117452" y="250209"/>
                  <a:pt x="124811" y="249153"/>
                  <a:pt x="131099" y="245660"/>
                </a:cubicBezTo>
                <a:cubicBezTo>
                  <a:pt x="201491" y="206554"/>
                  <a:pt x="146193" y="226982"/>
                  <a:pt x="192514" y="211541"/>
                </a:cubicBezTo>
                <a:cubicBezTo>
                  <a:pt x="231183" y="213816"/>
                  <a:pt x="270110" y="213355"/>
                  <a:pt x="308520" y="218365"/>
                </a:cubicBezTo>
                <a:cubicBezTo>
                  <a:pt x="322785" y="220226"/>
                  <a:pt x="349464" y="232012"/>
                  <a:pt x="349464" y="232012"/>
                </a:cubicBezTo>
                <a:cubicBezTo>
                  <a:pt x="358562" y="238836"/>
                  <a:pt x="366587" y="247398"/>
                  <a:pt x="376759" y="252484"/>
                </a:cubicBezTo>
                <a:cubicBezTo>
                  <a:pt x="393373" y="260791"/>
                  <a:pt x="425407" y="268058"/>
                  <a:pt x="444998" y="272956"/>
                </a:cubicBezTo>
                <a:cubicBezTo>
                  <a:pt x="458646" y="282054"/>
                  <a:pt x="470380" y="295064"/>
                  <a:pt x="485941" y="300251"/>
                </a:cubicBezTo>
                <a:cubicBezTo>
                  <a:pt x="492765" y="302526"/>
                  <a:pt x="499979" y="303858"/>
                  <a:pt x="506413" y="307075"/>
                </a:cubicBezTo>
                <a:cubicBezTo>
                  <a:pt x="513749" y="310743"/>
                  <a:pt x="519549" y="317055"/>
                  <a:pt x="526885" y="320723"/>
                </a:cubicBezTo>
                <a:cubicBezTo>
                  <a:pt x="536679" y="325620"/>
                  <a:pt x="565901" y="332183"/>
                  <a:pt x="574652" y="334370"/>
                </a:cubicBezTo>
                <a:cubicBezTo>
                  <a:pt x="586025" y="341194"/>
                  <a:pt x="596651" y="349455"/>
                  <a:pt x="608771" y="354842"/>
                </a:cubicBezTo>
                <a:cubicBezTo>
                  <a:pt x="617341" y="358651"/>
                  <a:pt x="627678" y="357472"/>
                  <a:pt x="636067" y="361666"/>
                </a:cubicBezTo>
                <a:cubicBezTo>
                  <a:pt x="714749" y="401007"/>
                  <a:pt x="638708" y="382579"/>
                  <a:pt x="717953" y="395785"/>
                </a:cubicBezTo>
                <a:cubicBezTo>
                  <a:pt x="802114" y="393511"/>
                  <a:pt x="886345" y="393064"/>
                  <a:pt x="970437" y="388962"/>
                </a:cubicBezTo>
                <a:cubicBezTo>
                  <a:pt x="979804" y="388505"/>
                  <a:pt x="989112" y="385832"/>
                  <a:pt x="997732" y="382138"/>
                </a:cubicBezTo>
                <a:cubicBezTo>
                  <a:pt x="1005270" y="378907"/>
                  <a:pt x="1011380" y="373039"/>
                  <a:pt x="1018204" y="368490"/>
                </a:cubicBezTo>
                <a:cubicBezTo>
                  <a:pt x="1040950" y="334370"/>
                  <a:pt x="1025028" y="352568"/>
                  <a:pt x="1072795" y="320723"/>
                </a:cubicBezTo>
                <a:lnTo>
                  <a:pt x="1093267" y="307075"/>
                </a:lnTo>
                <a:cubicBezTo>
                  <a:pt x="1097816" y="300251"/>
                  <a:pt x="1105897" y="294741"/>
                  <a:pt x="1106914" y="286603"/>
                </a:cubicBezTo>
                <a:cubicBezTo>
                  <a:pt x="1108353" y="275094"/>
                  <a:pt x="1102904" y="263736"/>
                  <a:pt x="1100091" y="252484"/>
                </a:cubicBezTo>
                <a:cubicBezTo>
                  <a:pt x="1098347" y="245506"/>
                  <a:pt x="1095243" y="238928"/>
                  <a:pt x="1093267" y="232012"/>
                </a:cubicBezTo>
                <a:cubicBezTo>
                  <a:pt x="1072642" y="159828"/>
                  <a:pt x="1105226" y="261064"/>
                  <a:pt x="1072795" y="163773"/>
                </a:cubicBezTo>
                <a:lnTo>
                  <a:pt x="1065971" y="143302"/>
                </a:lnTo>
                <a:cubicBezTo>
                  <a:pt x="1063696" y="136478"/>
                  <a:pt x="1065971" y="125105"/>
                  <a:pt x="1059147" y="122830"/>
                </a:cubicBezTo>
                <a:lnTo>
                  <a:pt x="1018204" y="109182"/>
                </a:lnTo>
                <a:lnTo>
                  <a:pt x="997732" y="102359"/>
                </a:lnTo>
                <a:cubicBezTo>
                  <a:pt x="963614" y="79612"/>
                  <a:pt x="981810" y="95534"/>
                  <a:pt x="949965" y="47768"/>
                </a:cubicBezTo>
                <a:lnTo>
                  <a:pt x="936317" y="27296"/>
                </a:lnTo>
                <a:cubicBezTo>
                  <a:pt x="943141" y="22747"/>
                  <a:pt x="948699" y="14996"/>
                  <a:pt x="956789" y="13648"/>
                </a:cubicBezTo>
                <a:cubicBezTo>
                  <a:pt x="1132047" y="-15562"/>
                  <a:pt x="1012881" y="22246"/>
                  <a:pt x="1079619" y="0"/>
                </a:cubicBezTo>
                <a:cubicBezTo>
                  <a:pt x="1172879" y="2275"/>
                  <a:pt x="1266512" y="-1817"/>
                  <a:pt x="1359398" y="6824"/>
                </a:cubicBezTo>
                <a:cubicBezTo>
                  <a:pt x="1367564" y="7584"/>
                  <a:pt x="1372230" y="19135"/>
                  <a:pt x="1373046" y="27296"/>
                </a:cubicBezTo>
                <a:cubicBezTo>
                  <a:pt x="1373760" y="34441"/>
                  <a:pt x="1362758" y="96864"/>
                  <a:pt x="1359398" y="109182"/>
                </a:cubicBezTo>
                <a:cubicBezTo>
                  <a:pt x="1355613" y="123061"/>
                  <a:pt x="1345750" y="150126"/>
                  <a:pt x="1345750" y="150126"/>
                </a:cubicBezTo>
                <a:cubicBezTo>
                  <a:pt x="1348025" y="202442"/>
                  <a:pt x="1349307" y="254811"/>
                  <a:pt x="1352574" y="307075"/>
                </a:cubicBezTo>
                <a:cubicBezTo>
                  <a:pt x="1354485" y="337653"/>
                  <a:pt x="1361708" y="384661"/>
                  <a:pt x="1366222" y="416257"/>
                </a:cubicBezTo>
                <a:cubicBezTo>
                  <a:pt x="1363947" y="491320"/>
                  <a:pt x="1363564" y="566464"/>
                  <a:pt x="1359398" y="641445"/>
                </a:cubicBezTo>
                <a:cubicBezTo>
                  <a:pt x="1358999" y="648627"/>
                  <a:pt x="1353757" y="654822"/>
                  <a:pt x="1352574" y="661917"/>
                </a:cubicBezTo>
                <a:cubicBezTo>
                  <a:pt x="1349188" y="682234"/>
                  <a:pt x="1354961" y="704909"/>
                  <a:pt x="1345750" y="723332"/>
                </a:cubicBezTo>
                <a:cubicBezTo>
                  <a:pt x="1341556" y="731720"/>
                  <a:pt x="1327473" y="727580"/>
                  <a:pt x="1318455" y="730156"/>
                </a:cubicBezTo>
                <a:cubicBezTo>
                  <a:pt x="1258768" y="747208"/>
                  <a:pt x="1350834" y="732913"/>
                  <a:pt x="1209273" y="743803"/>
                </a:cubicBezTo>
                <a:cubicBezTo>
                  <a:pt x="1202449" y="746078"/>
                  <a:pt x="1195994" y="750627"/>
                  <a:pt x="1188801" y="750627"/>
                </a:cubicBezTo>
                <a:cubicBezTo>
                  <a:pt x="1127978" y="750627"/>
                  <a:pt x="1123074" y="747843"/>
                  <a:pt x="1079619" y="736979"/>
                </a:cubicBezTo>
                <a:cubicBezTo>
                  <a:pt x="1075070" y="730155"/>
                  <a:pt x="1066453" y="724695"/>
                  <a:pt x="1065971" y="716508"/>
                </a:cubicBezTo>
                <a:cubicBezTo>
                  <a:pt x="1063646" y="676990"/>
                  <a:pt x="1073466" y="616275"/>
                  <a:pt x="1079619" y="573206"/>
                </a:cubicBezTo>
                <a:cubicBezTo>
                  <a:pt x="1079560" y="572970"/>
                  <a:pt x="1069234" y="528702"/>
                  <a:pt x="1065971" y="525439"/>
                </a:cubicBezTo>
                <a:cubicBezTo>
                  <a:pt x="1062708" y="522176"/>
                  <a:pt x="1018440" y="511850"/>
                  <a:pt x="1018204" y="511791"/>
                </a:cubicBezTo>
                <a:cubicBezTo>
                  <a:pt x="990908" y="514066"/>
                  <a:pt x="963707" y="518615"/>
                  <a:pt x="936317" y="518615"/>
                </a:cubicBezTo>
                <a:cubicBezTo>
                  <a:pt x="782269" y="518615"/>
                  <a:pt x="802783" y="520241"/>
                  <a:pt x="711129" y="504968"/>
                </a:cubicBezTo>
                <a:cubicBezTo>
                  <a:pt x="664335" y="489369"/>
                  <a:pt x="722414" y="507789"/>
                  <a:pt x="656538" y="491320"/>
                </a:cubicBezTo>
                <a:cubicBezTo>
                  <a:pt x="593016" y="475439"/>
                  <a:pt x="705336" y="494392"/>
                  <a:pt x="588299" y="477672"/>
                </a:cubicBezTo>
                <a:cubicBezTo>
                  <a:pt x="542155" y="454599"/>
                  <a:pt x="577358" y="470105"/>
                  <a:pt x="513237" y="450376"/>
                </a:cubicBezTo>
                <a:cubicBezTo>
                  <a:pt x="448928" y="430589"/>
                  <a:pt x="496368" y="441544"/>
                  <a:pt x="438174" y="429905"/>
                </a:cubicBezTo>
                <a:cubicBezTo>
                  <a:pt x="431350" y="423081"/>
                  <a:pt x="423880" y="416847"/>
                  <a:pt x="417702" y="409433"/>
                </a:cubicBezTo>
                <a:cubicBezTo>
                  <a:pt x="412452" y="403133"/>
                  <a:pt x="410459" y="394085"/>
                  <a:pt x="404055" y="388962"/>
                </a:cubicBezTo>
                <a:cubicBezTo>
                  <a:pt x="398438" y="384469"/>
                  <a:pt x="390318" y="384664"/>
                  <a:pt x="383583" y="382138"/>
                </a:cubicBezTo>
                <a:cubicBezTo>
                  <a:pt x="372114" y="377837"/>
                  <a:pt x="360976" y="372676"/>
                  <a:pt x="349464" y="368490"/>
                </a:cubicBezTo>
                <a:cubicBezTo>
                  <a:pt x="335944" y="363574"/>
                  <a:pt x="322168" y="359391"/>
                  <a:pt x="308520" y="354842"/>
                </a:cubicBezTo>
                <a:lnTo>
                  <a:pt x="288049" y="348018"/>
                </a:lnTo>
                <a:cubicBezTo>
                  <a:pt x="243074" y="351478"/>
                  <a:pt x="201753" y="352031"/>
                  <a:pt x="158395" y="361666"/>
                </a:cubicBezTo>
                <a:cubicBezTo>
                  <a:pt x="151373" y="363226"/>
                  <a:pt x="144747" y="366215"/>
                  <a:pt x="137923" y="368490"/>
                </a:cubicBezTo>
                <a:cubicBezTo>
                  <a:pt x="101265" y="392929"/>
                  <a:pt x="108037" y="393601"/>
                  <a:pt x="76508" y="402609"/>
                </a:cubicBezTo>
                <a:cubicBezTo>
                  <a:pt x="67490" y="405185"/>
                  <a:pt x="58311" y="407158"/>
                  <a:pt x="49213" y="409433"/>
                </a:cubicBezTo>
                <a:cubicBezTo>
                  <a:pt x="42389" y="413982"/>
                  <a:pt x="33864" y="416677"/>
                  <a:pt x="28741" y="423081"/>
                </a:cubicBezTo>
                <a:cubicBezTo>
                  <a:pt x="24247" y="428698"/>
                  <a:pt x="29110" y="443553"/>
                  <a:pt x="21917" y="443553"/>
                </a:cubicBezTo>
                <a:cubicBezTo>
                  <a:pt x="12267" y="443553"/>
                  <a:pt x="3224" y="432566"/>
                  <a:pt x="1446" y="423081"/>
                </a:cubicBezTo>
                <a:cubicBezTo>
                  <a:pt x="-4003" y="394017"/>
                  <a:pt x="7133" y="329821"/>
                  <a:pt x="15094" y="30707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66"/>
          <p:cNvSpPr/>
          <p:nvPr/>
        </p:nvSpPr>
        <p:spPr>
          <a:xfrm>
            <a:off x="4866847" y="6060143"/>
            <a:ext cx="1097280" cy="349857"/>
          </a:xfrm>
          <a:custGeom>
            <a:avLst/>
            <a:gdLst>
              <a:gd name="connsiteX0" fmla="*/ 0 w 1097280"/>
              <a:gd name="connsiteY0" fmla="*/ 286247 h 349857"/>
              <a:gd name="connsiteX1" fmla="*/ 39756 w 1097280"/>
              <a:gd name="connsiteY1" fmla="*/ 278295 h 349857"/>
              <a:gd name="connsiteX2" fmla="*/ 87464 w 1097280"/>
              <a:gd name="connsiteY2" fmla="*/ 262393 h 349857"/>
              <a:gd name="connsiteX3" fmla="*/ 111318 w 1097280"/>
              <a:gd name="connsiteY3" fmla="*/ 246490 h 349857"/>
              <a:gd name="connsiteX4" fmla="*/ 127220 w 1097280"/>
              <a:gd name="connsiteY4" fmla="*/ 222636 h 349857"/>
              <a:gd name="connsiteX5" fmla="*/ 174928 w 1097280"/>
              <a:gd name="connsiteY5" fmla="*/ 190831 h 349857"/>
              <a:gd name="connsiteX6" fmla="*/ 238539 w 1097280"/>
              <a:gd name="connsiteY6" fmla="*/ 198782 h 349857"/>
              <a:gd name="connsiteX7" fmla="*/ 326003 w 1097280"/>
              <a:gd name="connsiteY7" fmla="*/ 206734 h 349857"/>
              <a:gd name="connsiteX8" fmla="*/ 397565 w 1097280"/>
              <a:gd name="connsiteY8" fmla="*/ 230588 h 349857"/>
              <a:gd name="connsiteX9" fmla="*/ 421419 w 1097280"/>
              <a:gd name="connsiteY9" fmla="*/ 238539 h 349857"/>
              <a:gd name="connsiteX10" fmla="*/ 485029 w 1097280"/>
              <a:gd name="connsiteY10" fmla="*/ 254441 h 349857"/>
              <a:gd name="connsiteX11" fmla="*/ 556591 w 1097280"/>
              <a:gd name="connsiteY11" fmla="*/ 286247 h 349857"/>
              <a:gd name="connsiteX12" fmla="*/ 580445 w 1097280"/>
              <a:gd name="connsiteY12" fmla="*/ 294198 h 349857"/>
              <a:gd name="connsiteX13" fmla="*/ 604299 w 1097280"/>
              <a:gd name="connsiteY13" fmla="*/ 310101 h 349857"/>
              <a:gd name="connsiteX14" fmla="*/ 652007 w 1097280"/>
              <a:gd name="connsiteY14" fmla="*/ 326003 h 349857"/>
              <a:gd name="connsiteX15" fmla="*/ 675860 w 1097280"/>
              <a:gd name="connsiteY15" fmla="*/ 341906 h 349857"/>
              <a:gd name="connsiteX16" fmla="*/ 699714 w 1097280"/>
              <a:gd name="connsiteY16" fmla="*/ 349857 h 349857"/>
              <a:gd name="connsiteX17" fmla="*/ 970059 w 1097280"/>
              <a:gd name="connsiteY17" fmla="*/ 341906 h 349857"/>
              <a:gd name="connsiteX18" fmla="*/ 993913 w 1097280"/>
              <a:gd name="connsiteY18" fmla="*/ 326003 h 349857"/>
              <a:gd name="connsiteX19" fmla="*/ 1041620 w 1097280"/>
              <a:gd name="connsiteY19" fmla="*/ 310101 h 349857"/>
              <a:gd name="connsiteX20" fmla="*/ 1097280 w 1097280"/>
              <a:gd name="connsiteY20" fmla="*/ 254441 h 349857"/>
              <a:gd name="connsiteX21" fmla="*/ 1073426 w 1097280"/>
              <a:gd name="connsiteY21" fmla="*/ 135172 h 349857"/>
              <a:gd name="connsiteX22" fmla="*/ 1025718 w 1097280"/>
              <a:gd name="connsiteY22" fmla="*/ 111318 h 349857"/>
              <a:gd name="connsiteX23" fmla="*/ 970059 w 1097280"/>
              <a:gd name="connsiteY23" fmla="*/ 47708 h 349857"/>
              <a:gd name="connsiteX24" fmla="*/ 962107 w 1097280"/>
              <a:gd name="connsiteY24" fmla="*/ 23854 h 349857"/>
              <a:gd name="connsiteX25" fmla="*/ 946205 w 1097280"/>
              <a:gd name="connsiteY25" fmla="*/ 0 h 3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280" h="349857">
                <a:moveTo>
                  <a:pt x="0" y="286247"/>
                </a:moveTo>
                <a:cubicBezTo>
                  <a:pt x="13252" y="283596"/>
                  <a:pt x="26718" y="281851"/>
                  <a:pt x="39756" y="278295"/>
                </a:cubicBezTo>
                <a:cubicBezTo>
                  <a:pt x="55928" y="273884"/>
                  <a:pt x="87464" y="262393"/>
                  <a:pt x="87464" y="262393"/>
                </a:cubicBezTo>
                <a:cubicBezTo>
                  <a:pt x="95415" y="257092"/>
                  <a:pt x="104561" y="253247"/>
                  <a:pt x="111318" y="246490"/>
                </a:cubicBezTo>
                <a:cubicBezTo>
                  <a:pt x="118075" y="239733"/>
                  <a:pt x="120028" y="228929"/>
                  <a:pt x="127220" y="222636"/>
                </a:cubicBezTo>
                <a:cubicBezTo>
                  <a:pt x="141604" y="210050"/>
                  <a:pt x="174928" y="190831"/>
                  <a:pt x="174928" y="190831"/>
                </a:cubicBezTo>
                <a:lnTo>
                  <a:pt x="238539" y="198782"/>
                </a:lnTo>
                <a:cubicBezTo>
                  <a:pt x="267653" y="201847"/>
                  <a:pt x="297174" y="201646"/>
                  <a:pt x="326003" y="206734"/>
                </a:cubicBezTo>
                <a:cubicBezTo>
                  <a:pt x="326021" y="206737"/>
                  <a:pt x="385630" y="226609"/>
                  <a:pt x="397565" y="230588"/>
                </a:cubicBezTo>
                <a:cubicBezTo>
                  <a:pt x="405516" y="233238"/>
                  <a:pt x="413200" y="236895"/>
                  <a:pt x="421419" y="238539"/>
                </a:cubicBezTo>
                <a:cubicBezTo>
                  <a:pt x="469394" y="248134"/>
                  <a:pt x="448354" y="242217"/>
                  <a:pt x="485029" y="254441"/>
                </a:cubicBezTo>
                <a:cubicBezTo>
                  <a:pt x="522830" y="279642"/>
                  <a:pt x="499818" y="267323"/>
                  <a:pt x="556591" y="286247"/>
                </a:cubicBezTo>
                <a:lnTo>
                  <a:pt x="580445" y="294198"/>
                </a:lnTo>
                <a:cubicBezTo>
                  <a:pt x="588396" y="299499"/>
                  <a:pt x="595566" y="306220"/>
                  <a:pt x="604299" y="310101"/>
                </a:cubicBezTo>
                <a:cubicBezTo>
                  <a:pt x="619617" y="316909"/>
                  <a:pt x="652007" y="326003"/>
                  <a:pt x="652007" y="326003"/>
                </a:cubicBezTo>
                <a:cubicBezTo>
                  <a:pt x="659958" y="331304"/>
                  <a:pt x="667313" y="337632"/>
                  <a:pt x="675860" y="341906"/>
                </a:cubicBezTo>
                <a:cubicBezTo>
                  <a:pt x="683357" y="345654"/>
                  <a:pt x="691333" y="349857"/>
                  <a:pt x="699714" y="349857"/>
                </a:cubicBezTo>
                <a:cubicBezTo>
                  <a:pt x="789868" y="349857"/>
                  <a:pt x="879944" y="344556"/>
                  <a:pt x="970059" y="341906"/>
                </a:cubicBezTo>
                <a:cubicBezTo>
                  <a:pt x="978010" y="336605"/>
                  <a:pt x="985180" y="329884"/>
                  <a:pt x="993913" y="326003"/>
                </a:cubicBezTo>
                <a:cubicBezTo>
                  <a:pt x="1009231" y="319195"/>
                  <a:pt x="1041620" y="310101"/>
                  <a:pt x="1041620" y="310101"/>
                </a:cubicBezTo>
                <a:cubicBezTo>
                  <a:pt x="1096302" y="273646"/>
                  <a:pt x="1083284" y="296427"/>
                  <a:pt x="1097280" y="254441"/>
                </a:cubicBezTo>
                <a:cubicBezTo>
                  <a:pt x="1096896" y="250983"/>
                  <a:pt x="1090339" y="146447"/>
                  <a:pt x="1073426" y="135172"/>
                </a:cubicBezTo>
                <a:cubicBezTo>
                  <a:pt x="1042598" y="114620"/>
                  <a:pt x="1058638" y="122291"/>
                  <a:pt x="1025718" y="111318"/>
                </a:cubicBezTo>
                <a:cubicBezTo>
                  <a:pt x="997888" y="92765"/>
                  <a:pt x="983312" y="87464"/>
                  <a:pt x="970059" y="47708"/>
                </a:cubicBezTo>
                <a:cubicBezTo>
                  <a:pt x="967408" y="39757"/>
                  <a:pt x="965855" y="31351"/>
                  <a:pt x="962107" y="23854"/>
                </a:cubicBezTo>
                <a:cubicBezTo>
                  <a:pt x="957833" y="15307"/>
                  <a:pt x="946205" y="0"/>
                  <a:pt x="94620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67"/>
          <p:cNvSpPr/>
          <p:nvPr/>
        </p:nvSpPr>
        <p:spPr>
          <a:xfrm>
            <a:off x="4869497" y="6400386"/>
            <a:ext cx="1082236" cy="382494"/>
          </a:xfrm>
          <a:custGeom>
            <a:avLst/>
            <a:gdLst>
              <a:gd name="connsiteX0" fmla="*/ 0 w 1082236"/>
              <a:gd name="connsiteY0" fmla="*/ 77694 h 382494"/>
              <a:gd name="connsiteX1" fmla="*/ 47812 w 1082236"/>
              <a:gd name="connsiteY1" fmla="*/ 71717 h 382494"/>
              <a:gd name="connsiteX2" fmla="*/ 65741 w 1082236"/>
              <a:gd name="connsiteY2" fmla="*/ 59764 h 382494"/>
              <a:gd name="connsiteX3" fmla="*/ 83671 w 1082236"/>
              <a:gd name="connsiteY3" fmla="*/ 53788 h 382494"/>
              <a:gd name="connsiteX4" fmla="*/ 101600 w 1082236"/>
              <a:gd name="connsiteY4" fmla="*/ 41835 h 382494"/>
              <a:gd name="connsiteX5" fmla="*/ 137459 w 1082236"/>
              <a:gd name="connsiteY5" fmla="*/ 29882 h 382494"/>
              <a:gd name="connsiteX6" fmla="*/ 155388 w 1082236"/>
              <a:gd name="connsiteY6" fmla="*/ 17929 h 382494"/>
              <a:gd name="connsiteX7" fmla="*/ 191247 w 1082236"/>
              <a:gd name="connsiteY7" fmla="*/ 5976 h 382494"/>
              <a:gd name="connsiteX8" fmla="*/ 209176 w 1082236"/>
              <a:gd name="connsiteY8" fmla="*/ 0 h 382494"/>
              <a:gd name="connsiteX9" fmla="*/ 280894 w 1082236"/>
              <a:gd name="connsiteY9" fmla="*/ 5976 h 382494"/>
              <a:gd name="connsiteX10" fmla="*/ 388471 w 1082236"/>
              <a:gd name="connsiteY10" fmla="*/ 17929 h 382494"/>
              <a:gd name="connsiteX11" fmla="*/ 424329 w 1082236"/>
              <a:gd name="connsiteY11" fmla="*/ 35859 h 382494"/>
              <a:gd name="connsiteX12" fmla="*/ 484094 w 1082236"/>
              <a:gd name="connsiteY12" fmla="*/ 71717 h 382494"/>
              <a:gd name="connsiteX13" fmla="*/ 519953 w 1082236"/>
              <a:gd name="connsiteY13" fmla="*/ 83670 h 382494"/>
              <a:gd name="connsiteX14" fmla="*/ 537882 w 1082236"/>
              <a:gd name="connsiteY14" fmla="*/ 89647 h 382494"/>
              <a:gd name="connsiteX15" fmla="*/ 567765 w 1082236"/>
              <a:gd name="connsiteY15" fmla="*/ 95623 h 382494"/>
              <a:gd name="connsiteX16" fmla="*/ 603624 w 1082236"/>
              <a:gd name="connsiteY16" fmla="*/ 107576 h 382494"/>
              <a:gd name="connsiteX17" fmla="*/ 639482 w 1082236"/>
              <a:gd name="connsiteY17" fmla="*/ 113553 h 382494"/>
              <a:gd name="connsiteX18" fmla="*/ 657412 w 1082236"/>
              <a:gd name="connsiteY18" fmla="*/ 119529 h 382494"/>
              <a:gd name="connsiteX19" fmla="*/ 711200 w 1082236"/>
              <a:gd name="connsiteY19" fmla="*/ 125506 h 382494"/>
              <a:gd name="connsiteX20" fmla="*/ 759012 w 1082236"/>
              <a:gd name="connsiteY20" fmla="*/ 137459 h 382494"/>
              <a:gd name="connsiteX21" fmla="*/ 848659 w 1082236"/>
              <a:gd name="connsiteY21" fmla="*/ 149412 h 382494"/>
              <a:gd name="connsiteX22" fmla="*/ 866588 w 1082236"/>
              <a:gd name="connsiteY22" fmla="*/ 155388 h 382494"/>
              <a:gd name="connsiteX23" fmla="*/ 968188 w 1082236"/>
              <a:gd name="connsiteY23" fmla="*/ 143435 h 382494"/>
              <a:gd name="connsiteX24" fmla="*/ 1051859 w 1082236"/>
              <a:gd name="connsiteY24" fmla="*/ 149412 h 382494"/>
              <a:gd name="connsiteX25" fmla="*/ 1081741 w 1082236"/>
              <a:gd name="connsiteY25" fmla="*/ 179294 h 382494"/>
              <a:gd name="connsiteX26" fmla="*/ 1069788 w 1082236"/>
              <a:gd name="connsiteY26" fmla="*/ 322729 h 382494"/>
              <a:gd name="connsiteX27" fmla="*/ 1075765 w 1082236"/>
              <a:gd name="connsiteY27" fmla="*/ 382494 h 38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236" h="382494">
                <a:moveTo>
                  <a:pt x="0" y="77694"/>
                </a:moveTo>
                <a:cubicBezTo>
                  <a:pt x="15937" y="75702"/>
                  <a:pt x="32317" y="75943"/>
                  <a:pt x="47812" y="71717"/>
                </a:cubicBezTo>
                <a:cubicBezTo>
                  <a:pt x="54742" y="69827"/>
                  <a:pt x="59317" y="62976"/>
                  <a:pt x="65741" y="59764"/>
                </a:cubicBezTo>
                <a:cubicBezTo>
                  <a:pt x="71376" y="56947"/>
                  <a:pt x="77694" y="55780"/>
                  <a:pt x="83671" y="53788"/>
                </a:cubicBezTo>
                <a:cubicBezTo>
                  <a:pt x="89647" y="49804"/>
                  <a:pt x="95036" y="44752"/>
                  <a:pt x="101600" y="41835"/>
                </a:cubicBezTo>
                <a:cubicBezTo>
                  <a:pt x="113114" y="36718"/>
                  <a:pt x="126976" y="36871"/>
                  <a:pt x="137459" y="29882"/>
                </a:cubicBezTo>
                <a:cubicBezTo>
                  <a:pt x="143435" y="25898"/>
                  <a:pt x="148824" y="20846"/>
                  <a:pt x="155388" y="17929"/>
                </a:cubicBezTo>
                <a:cubicBezTo>
                  <a:pt x="166902" y="12812"/>
                  <a:pt x="179294" y="9960"/>
                  <a:pt x="191247" y="5976"/>
                </a:cubicBezTo>
                <a:lnTo>
                  <a:pt x="209176" y="0"/>
                </a:lnTo>
                <a:lnTo>
                  <a:pt x="280894" y="5976"/>
                </a:lnTo>
                <a:cubicBezTo>
                  <a:pt x="379566" y="13285"/>
                  <a:pt x="341553" y="2291"/>
                  <a:pt x="388471" y="17929"/>
                </a:cubicBezTo>
                <a:cubicBezTo>
                  <a:pt x="468042" y="70978"/>
                  <a:pt x="350119" y="-5368"/>
                  <a:pt x="424329" y="35859"/>
                </a:cubicBezTo>
                <a:cubicBezTo>
                  <a:pt x="460404" y="55901"/>
                  <a:pt x="451803" y="58800"/>
                  <a:pt x="484094" y="71717"/>
                </a:cubicBezTo>
                <a:cubicBezTo>
                  <a:pt x="495792" y="76396"/>
                  <a:pt x="508000" y="79686"/>
                  <a:pt x="519953" y="83670"/>
                </a:cubicBezTo>
                <a:cubicBezTo>
                  <a:pt x="525929" y="85662"/>
                  <a:pt x="531705" y="88412"/>
                  <a:pt x="537882" y="89647"/>
                </a:cubicBezTo>
                <a:cubicBezTo>
                  <a:pt x="547843" y="91639"/>
                  <a:pt x="557965" y="92950"/>
                  <a:pt x="567765" y="95623"/>
                </a:cubicBezTo>
                <a:cubicBezTo>
                  <a:pt x="579921" y="98938"/>
                  <a:pt x="591196" y="105504"/>
                  <a:pt x="603624" y="107576"/>
                </a:cubicBezTo>
                <a:cubicBezTo>
                  <a:pt x="615577" y="109568"/>
                  <a:pt x="627653" y="110924"/>
                  <a:pt x="639482" y="113553"/>
                </a:cubicBezTo>
                <a:cubicBezTo>
                  <a:pt x="645632" y="114920"/>
                  <a:pt x="651198" y="118493"/>
                  <a:pt x="657412" y="119529"/>
                </a:cubicBezTo>
                <a:cubicBezTo>
                  <a:pt x="675206" y="122495"/>
                  <a:pt x="693271" y="123514"/>
                  <a:pt x="711200" y="125506"/>
                </a:cubicBezTo>
                <a:cubicBezTo>
                  <a:pt x="732055" y="132457"/>
                  <a:pt x="733773" y="133853"/>
                  <a:pt x="759012" y="137459"/>
                </a:cubicBezTo>
                <a:cubicBezTo>
                  <a:pt x="795286" y="142641"/>
                  <a:pt x="814861" y="141901"/>
                  <a:pt x="848659" y="149412"/>
                </a:cubicBezTo>
                <a:cubicBezTo>
                  <a:pt x="854809" y="150779"/>
                  <a:pt x="860612" y="153396"/>
                  <a:pt x="866588" y="155388"/>
                </a:cubicBezTo>
                <a:cubicBezTo>
                  <a:pt x="907335" y="145202"/>
                  <a:pt x="908735" y="143435"/>
                  <a:pt x="968188" y="143435"/>
                </a:cubicBezTo>
                <a:cubicBezTo>
                  <a:pt x="996149" y="143435"/>
                  <a:pt x="1023969" y="147420"/>
                  <a:pt x="1051859" y="149412"/>
                </a:cubicBezTo>
                <a:cubicBezTo>
                  <a:pt x="1060516" y="155183"/>
                  <a:pt x="1081054" y="165554"/>
                  <a:pt x="1081741" y="179294"/>
                </a:cubicBezTo>
                <a:cubicBezTo>
                  <a:pt x="1084261" y="229698"/>
                  <a:pt x="1076692" y="274407"/>
                  <a:pt x="1069788" y="322729"/>
                </a:cubicBezTo>
                <a:lnTo>
                  <a:pt x="1075765" y="38249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p:cNvSpPr txBox="1"/>
          <p:nvPr/>
        </p:nvSpPr>
        <p:spPr>
          <a:xfrm>
            <a:off x="4958405" y="6223314"/>
            <a:ext cx="484117" cy="215444"/>
          </a:xfrm>
          <a:prstGeom prst="rect">
            <a:avLst/>
          </a:prstGeom>
          <a:noFill/>
        </p:spPr>
        <p:txBody>
          <a:bodyPr wrap="square" rtlCol="0">
            <a:spAutoFit/>
          </a:bodyPr>
          <a:lstStyle/>
          <a:p>
            <a:r>
              <a:rPr lang="en-AU" sz="800" dirty="0">
                <a:latin typeface="Arial Narrow" panose="020B0606020202030204" pitchFamily="34" charset="0"/>
              </a:rPr>
              <a:t>River</a:t>
            </a:r>
          </a:p>
        </p:txBody>
      </p:sp>
      <p:sp>
        <p:nvSpPr>
          <p:cNvPr id="71" name="Rectangle 70"/>
          <p:cNvSpPr/>
          <p:nvPr/>
        </p:nvSpPr>
        <p:spPr>
          <a:xfrm>
            <a:off x="5676778" y="6059906"/>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Rectangle 71"/>
          <p:cNvSpPr/>
          <p:nvPr/>
        </p:nvSpPr>
        <p:spPr>
          <a:xfrm>
            <a:off x="5750496" y="6187336"/>
            <a:ext cx="107917" cy="5636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Rectangle 72"/>
          <p:cNvSpPr/>
          <p:nvPr/>
        </p:nvSpPr>
        <p:spPr>
          <a:xfrm>
            <a:off x="5619755" y="6260595"/>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5446381" y="6223849"/>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Rectangle 74"/>
          <p:cNvSpPr/>
          <p:nvPr/>
        </p:nvSpPr>
        <p:spPr>
          <a:xfrm>
            <a:off x="5276002" y="6169353"/>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Rectangle 75"/>
          <p:cNvSpPr/>
          <p:nvPr/>
        </p:nvSpPr>
        <p:spPr>
          <a:xfrm>
            <a:off x="5094349" y="6122652"/>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7" name="Rectangle 76"/>
          <p:cNvSpPr/>
          <p:nvPr/>
        </p:nvSpPr>
        <p:spPr>
          <a:xfrm>
            <a:off x="4903599" y="6126484"/>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Rectangle 77"/>
          <p:cNvSpPr/>
          <p:nvPr/>
        </p:nvSpPr>
        <p:spPr>
          <a:xfrm>
            <a:off x="4925120" y="6511469"/>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9" name="Rectangle 78"/>
          <p:cNvSpPr/>
          <p:nvPr/>
        </p:nvSpPr>
        <p:spPr>
          <a:xfrm>
            <a:off x="5773209" y="6278358"/>
            <a:ext cx="67068" cy="8443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Rectangle 79"/>
          <p:cNvSpPr/>
          <p:nvPr/>
        </p:nvSpPr>
        <p:spPr>
          <a:xfrm>
            <a:off x="5810217" y="6723284"/>
            <a:ext cx="83411" cy="832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1" name="Rectangle 80"/>
          <p:cNvSpPr/>
          <p:nvPr/>
        </p:nvSpPr>
        <p:spPr>
          <a:xfrm>
            <a:off x="5810488" y="6588530"/>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Rectangle 81"/>
          <p:cNvSpPr/>
          <p:nvPr/>
        </p:nvSpPr>
        <p:spPr>
          <a:xfrm>
            <a:off x="5536274" y="6586360"/>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82"/>
          <p:cNvSpPr/>
          <p:nvPr/>
        </p:nvSpPr>
        <p:spPr>
          <a:xfrm>
            <a:off x="5385710" y="6550951"/>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Rectangle 83"/>
          <p:cNvSpPr/>
          <p:nvPr/>
        </p:nvSpPr>
        <p:spPr>
          <a:xfrm>
            <a:off x="5228114" y="6496077"/>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Rectangle 84"/>
          <p:cNvSpPr/>
          <p:nvPr/>
        </p:nvSpPr>
        <p:spPr>
          <a:xfrm>
            <a:off x="5068438" y="6458844"/>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Rectangle 85"/>
          <p:cNvSpPr/>
          <p:nvPr/>
        </p:nvSpPr>
        <p:spPr>
          <a:xfrm>
            <a:off x="5686134" y="6610205"/>
            <a:ext cx="67068" cy="8443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9" name="TextBox 88"/>
          <p:cNvSpPr txBox="1"/>
          <p:nvPr/>
        </p:nvSpPr>
        <p:spPr>
          <a:xfrm>
            <a:off x="4881445" y="6591633"/>
            <a:ext cx="856157" cy="215444"/>
          </a:xfrm>
          <a:prstGeom prst="rect">
            <a:avLst/>
          </a:prstGeom>
          <a:noFill/>
        </p:spPr>
        <p:txBody>
          <a:bodyPr wrap="square" rtlCol="0">
            <a:spAutoFit/>
          </a:bodyPr>
          <a:lstStyle/>
          <a:p>
            <a:r>
              <a:rPr lang="en-AU" sz="800" dirty="0">
                <a:latin typeface="Arial Narrow" panose="020B0606020202030204" pitchFamily="34" charset="0"/>
              </a:rPr>
              <a:t>Industrial Port</a:t>
            </a:r>
          </a:p>
        </p:txBody>
      </p:sp>
      <p:cxnSp>
        <p:nvCxnSpPr>
          <p:cNvPr id="92" name="Straight Connector 91"/>
          <p:cNvCxnSpPr/>
          <p:nvPr/>
        </p:nvCxnSpPr>
        <p:spPr>
          <a:xfrm>
            <a:off x="5841251" y="6404627"/>
            <a:ext cx="262242" cy="3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14963" y="6550951"/>
            <a:ext cx="231343" cy="1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rot="295387">
            <a:off x="5931993" y="6215545"/>
            <a:ext cx="148191" cy="170756"/>
          </a:xfrm>
          <a:custGeom>
            <a:avLst/>
            <a:gdLst>
              <a:gd name="connsiteX0" fmla="*/ 1753 w 148191"/>
              <a:gd name="connsiteY0" fmla="*/ 170636 h 170756"/>
              <a:gd name="connsiteX1" fmla="*/ 29803 w 148191"/>
              <a:gd name="connsiteY1" fmla="*/ 159417 h 170756"/>
              <a:gd name="connsiteX2" fmla="*/ 41022 w 148191"/>
              <a:gd name="connsiteY2" fmla="*/ 125758 h 170756"/>
              <a:gd name="connsiteX3" fmla="*/ 57852 w 148191"/>
              <a:gd name="connsiteY3" fmla="*/ 92099 h 170756"/>
              <a:gd name="connsiteX4" fmla="*/ 69071 w 148191"/>
              <a:gd name="connsiteY4" fmla="*/ 13561 h 170756"/>
              <a:gd name="connsiteX5" fmla="*/ 85901 w 148191"/>
              <a:gd name="connsiteY5" fmla="*/ 47220 h 170756"/>
              <a:gd name="connsiteX6" fmla="*/ 91511 w 148191"/>
              <a:gd name="connsiteY6" fmla="*/ 64050 h 170756"/>
              <a:gd name="connsiteX7" fmla="*/ 102730 w 148191"/>
              <a:gd name="connsiteY7" fmla="*/ 80879 h 170756"/>
              <a:gd name="connsiteX8" fmla="*/ 108340 w 148191"/>
              <a:gd name="connsiteY8" fmla="*/ 97709 h 170756"/>
              <a:gd name="connsiteX9" fmla="*/ 125169 w 148191"/>
              <a:gd name="connsiteY9" fmla="*/ 114538 h 170756"/>
              <a:gd name="connsiteX10" fmla="*/ 130779 w 148191"/>
              <a:gd name="connsiteY10" fmla="*/ 136977 h 170756"/>
              <a:gd name="connsiteX11" fmla="*/ 130779 w 148191"/>
              <a:gd name="connsiteY11" fmla="*/ 159417 h 170756"/>
              <a:gd name="connsiteX12" fmla="*/ 85901 w 148191"/>
              <a:gd name="connsiteY12" fmla="*/ 153807 h 170756"/>
              <a:gd name="connsiteX13" fmla="*/ 1753 w 148191"/>
              <a:gd name="connsiteY13" fmla="*/ 170636 h 1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191" h="170756">
                <a:moveTo>
                  <a:pt x="1753" y="170636"/>
                </a:moveTo>
                <a:cubicBezTo>
                  <a:pt x="-7597" y="171571"/>
                  <a:pt x="23172" y="166995"/>
                  <a:pt x="29803" y="159417"/>
                </a:cubicBezTo>
                <a:cubicBezTo>
                  <a:pt x="37591" y="150517"/>
                  <a:pt x="34462" y="135598"/>
                  <a:pt x="41022" y="125758"/>
                </a:cubicBezTo>
                <a:cubicBezTo>
                  <a:pt x="55522" y="104008"/>
                  <a:pt x="50110" y="115324"/>
                  <a:pt x="57852" y="92099"/>
                </a:cubicBezTo>
                <a:cubicBezTo>
                  <a:pt x="51821" y="-4387"/>
                  <a:pt x="27299" y="-14286"/>
                  <a:pt x="69071" y="13561"/>
                </a:cubicBezTo>
                <a:cubicBezTo>
                  <a:pt x="83172" y="55864"/>
                  <a:pt x="64151" y="3720"/>
                  <a:pt x="85901" y="47220"/>
                </a:cubicBezTo>
                <a:cubicBezTo>
                  <a:pt x="88546" y="52509"/>
                  <a:pt x="88866" y="58761"/>
                  <a:pt x="91511" y="64050"/>
                </a:cubicBezTo>
                <a:cubicBezTo>
                  <a:pt x="94526" y="70080"/>
                  <a:pt x="99715" y="74849"/>
                  <a:pt x="102730" y="80879"/>
                </a:cubicBezTo>
                <a:cubicBezTo>
                  <a:pt x="105375" y="86168"/>
                  <a:pt x="105060" y="92789"/>
                  <a:pt x="108340" y="97709"/>
                </a:cubicBezTo>
                <a:cubicBezTo>
                  <a:pt x="112741" y="104310"/>
                  <a:pt x="119559" y="108928"/>
                  <a:pt x="125169" y="114538"/>
                </a:cubicBezTo>
                <a:cubicBezTo>
                  <a:pt x="127039" y="122018"/>
                  <a:pt x="126502" y="130562"/>
                  <a:pt x="130779" y="136977"/>
                </a:cubicBezTo>
                <a:cubicBezTo>
                  <a:pt x="144589" y="157691"/>
                  <a:pt x="161849" y="138703"/>
                  <a:pt x="130779" y="159417"/>
                </a:cubicBezTo>
                <a:cubicBezTo>
                  <a:pt x="115820" y="157547"/>
                  <a:pt x="100977" y="153807"/>
                  <a:pt x="85901" y="153807"/>
                </a:cubicBezTo>
                <a:cubicBezTo>
                  <a:pt x="72678" y="153807"/>
                  <a:pt x="11103" y="169701"/>
                  <a:pt x="1753" y="170636"/>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p:cNvSpPr/>
          <p:nvPr/>
        </p:nvSpPr>
        <p:spPr>
          <a:xfrm>
            <a:off x="5960079" y="6562843"/>
            <a:ext cx="157075" cy="195579"/>
          </a:xfrm>
          <a:custGeom>
            <a:avLst/>
            <a:gdLst>
              <a:gd name="connsiteX0" fmla="*/ 157075 w 157075"/>
              <a:gd name="connsiteY0" fmla="*/ 0 h 213173"/>
              <a:gd name="connsiteX1" fmla="*/ 129026 w 157075"/>
              <a:gd name="connsiteY1" fmla="*/ 16829 h 213173"/>
              <a:gd name="connsiteX2" fmla="*/ 100977 w 157075"/>
              <a:gd name="connsiteY2" fmla="*/ 67317 h 213173"/>
              <a:gd name="connsiteX3" fmla="*/ 84148 w 157075"/>
              <a:gd name="connsiteY3" fmla="*/ 72927 h 213173"/>
              <a:gd name="connsiteX4" fmla="*/ 50489 w 157075"/>
              <a:gd name="connsiteY4" fmla="*/ 123415 h 213173"/>
              <a:gd name="connsiteX5" fmla="*/ 39269 w 157075"/>
              <a:gd name="connsiteY5" fmla="*/ 140245 h 213173"/>
              <a:gd name="connsiteX6" fmla="*/ 16830 w 157075"/>
              <a:gd name="connsiteY6" fmla="*/ 213173 h 213173"/>
              <a:gd name="connsiteX7" fmla="*/ 0 w 157075"/>
              <a:gd name="connsiteY7" fmla="*/ 207563 h 213173"/>
              <a:gd name="connsiteX8" fmla="*/ 11220 w 157075"/>
              <a:gd name="connsiteY8" fmla="*/ 173904 h 213173"/>
              <a:gd name="connsiteX9" fmla="*/ 22440 w 157075"/>
              <a:gd name="connsiteY9" fmla="*/ 95366 h 213173"/>
              <a:gd name="connsiteX10" fmla="*/ 16830 w 157075"/>
              <a:gd name="connsiteY10" fmla="*/ 78537 h 213173"/>
              <a:gd name="connsiteX11" fmla="*/ 89757 w 157075"/>
              <a:gd name="connsiteY11" fmla="*/ 5609 h 213173"/>
              <a:gd name="connsiteX12" fmla="*/ 157075 w 157075"/>
              <a:gd name="connsiteY12" fmla="*/ 0 h 21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75" h="213173">
                <a:moveTo>
                  <a:pt x="157075" y="0"/>
                </a:moveTo>
                <a:cubicBezTo>
                  <a:pt x="147725" y="5610"/>
                  <a:pt x="135720" y="8222"/>
                  <a:pt x="129026" y="16829"/>
                </a:cubicBezTo>
                <a:cubicBezTo>
                  <a:pt x="97501" y="57361"/>
                  <a:pt x="138106" y="42564"/>
                  <a:pt x="100977" y="67317"/>
                </a:cubicBezTo>
                <a:cubicBezTo>
                  <a:pt x="96057" y="70597"/>
                  <a:pt x="89758" y="71057"/>
                  <a:pt x="84148" y="72927"/>
                </a:cubicBezTo>
                <a:lnTo>
                  <a:pt x="50489" y="123415"/>
                </a:lnTo>
                <a:lnTo>
                  <a:pt x="39269" y="140245"/>
                </a:lnTo>
                <a:cubicBezTo>
                  <a:pt x="37208" y="164977"/>
                  <a:pt x="53960" y="213173"/>
                  <a:pt x="16830" y="213173"/>
                </a:cubicBezTo>
                <a:cubicBezTo>
                  <a:pt x="10917" y="213173"/>
                  <a:pt x="5610" y="209433"/>
                  <a:pt x="0" y="207563"/>
                </a:cubicBezTo>
                <a:cubicBezTo>
                  <a:pt x="3740" y="196343"/>
                  <a:pt x="9547" y="185612"/>
                  <a:pt x="11220" y="173904"/>
                </a:cubicBezTo>
                <a:lnTo>
                  <a:pt x="22440" y="95366"/>
                </a:lnTo>
                <a:cubicBezTo>
                  <a:pt x="20570" y="89756"/>
                  <a:pt x="16830" y="84450"/>
                  <a:pt x="16830" y="78537"/>
                </a:cubicBezTo>
                <a:cubicBezTo>
                  <a:pt x="16830" y="-10597"/>
                  <a:pt x="7481" y="12466"/>
                  <a:pt x="89757" y="5609"/>
                </a:cubicBezTo>
                <a:lnTo>
                  <a:pt x="157075" y="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TextBox 104"/>
          <p:cNvSpPr txBox="1"/>
          <p:nvPr/>
        </p:nvSpPr>
        <p:spPr>
          <a:xfrm>
            <a:off x="5822497" y="6361366"/>
            <a:ext cx="465826" cy="215444"/>
          </a:xfrm>
          <a:prstGeom prst="rect">
            <a:avLst/>
          </a:prstGeom>
          <a:noFill/>
        </p:spPr>
        <p:txBody>
          <a:bodyPr wrap="square" rtlCol="0">
            <a:spAutoFit/>
          </a:bodyPr>
          <a:lstStyle/>
          <a:p>
            <a:r>
              <a:rPr lang="en-AU" sz="800" dirty="0">
                <a:latin typeface="Arial Narrow" panose="020B0606020202030204" pitchFamily="34" charset="0"/>
              </a:rPr>
              <a:t>Dredge</a:t>
            </a:r>
          </a:p>
        </p:txBody>
      </p:sp>
      <p:sp>
        <p:nvSpPr>
          <p:cNvPr id="107" name="TextBox 106"/>
          <p:cNvSpPr txBox="1"/>
          <p:nvPr/>
        </p:nvSpPr>
        <p:spPr>
          <a:xfrm rot="5400000">
            <a:off x="5900562" y="6147497"/>
            <a:ext cx="575928" cy="215444"/>
          </a:xfrm>
          <a:prstGeom prst="rect">
            <a:avLst/>
          </a:prstGeom>
          <a:noFill/>
        </p:spPr>
        <p:txBody>
          <a:bodyPr wrap="square" rtlCol="0">
            <a:spAutoFit/>
          </a:bodyPr>
          <a:lstStyle/>
          <a:p>
            <a:r>
              <a:rPr lang="en-AU" sz="800" dirty="0">
                <a:latin typeface="Arial Narrow" panose="020B0606020202030204" pitchFamily="34" charset="0"/>
              </a:rPr>
              <a:t>Shipping</a:t>
            </a:r>
          </a:p>
        </p:txBody>
      </p:sp>
      <p:sp>
        <p:nvSpPr>
          <p:cNvPr id="108" name="TextBox 107"/>
          <p:cNvSpPr txBox="1"/>
          <p:nvPr/>
        </p:nvSpPr>
        <p:spPr>
          <a:xfrm>
            <a:off x="5134563" y="5986147"/>
            <a:ext cx="776336" cy="215444"/>
          </a:xfrm>
          <a:prstGeom prst="rect">
            <a:avLst/>
          </a:prstGeom>
          <a:noFill/>
        </p:spPr>
        <p:txBody>
          <a:bodyPr wrap="square" rtlCol="0">
            <a:spAutoFit/>
          </a:bodyPr>
          <a:lstStyle/>
          <a:p>
            <a:r>
              <a:rPr lang="en-AU" sz="800" dirty="0">
                <a:latin typeface="Arial Narrow" panose="020B0606020202030204" pitchFamily="34" charset="0"/>
              </a:rPr>
              <a:t>Aerial View</a:t>
            </a:r>
          </a:p>
        </p:txBody>
      </p:sp>
      <p:sp>
        <p:nvSpPr>
          <p:cNvPr id="138" name="Freeform 137"/>
          <p:cNvSpPr/>
          <p:nvPr/>
        </p:nvSpPr>
        <p:spPr>
          <a:xfrm>
            <a:off x="5168459" y="7708896"/>
            <a:ext cx="46260" cy="108767"/>
          </a:xfrm>
          <a:custGeom>
            <a:avLst/>
            <a:gdLst>
              <a:gd name="connsiteX0" fmla="*/ 123 w 30005"/>
              <a:gd name="connsiteY0" fmla="*/ 173 h 95796"/>
              <a:gd name="connsiteX1" fmla="*/ 6100 w 30005"/>
              <a:gd name="connsiteY1" fmla="*/ 30055 h 95796"/>
              <a:gd name="connsiteX2" fmla="*/ 12076 w 30005"/>
              <a:gd name="connsiteY2" fmla="*/ 71890 h 95796"/>
              <a:gd name="connsiteX3" fmla="*/ 18052 w 30005"/>
              <a:gd name="connsiteY3" fmla="*/ 95796 h 95796"/>
              <a:gd name="connsiteX4" fmla="*/ 30005 w 30005"/>
              <a:gd name="connsiteY4" fmla="*/ 77867 h 95796"/>
              <a:gd name="connsiteX5" fmla="*/ 18052 w 30005"/>
              <a:gd name="connsiteY5" fmla="*/ 42008 h 95796"/>
              <a:gd name="connsiteX6" fmla="*/ 12076 w 30005"/>
              <a:gd name="connsiteY6" fmla="*/ 18102 h 95796"/>
              <a:gd name="connsiteX7" fmla="*/ 123 w 30005"/>
              <a:gd name="connsiteY7" fmla="*/ 173 h 9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05" h="95796">
                <a:moveTo>
                  <a:pt x="123" y="173"/>
                </a:moveTo>
                <a:cubicBezTo>
                  <a:pt x="-873" y="2165"/>
                  <a:pt x="4430" y="20035"/>
                  <a:pt x="6100" y="30055"/>
                </a:cubicBezTo>
                <a:cubicBezTo>
                  <a:pt x="8416" y="43950"/>
                  <a:pt x="9556" y="58031"/>
                  <a:pt x="12076" y="71890"/>
                </a:cubicBezTo>
                <a:cubicBezTo>
                  <a:pt x="13545" y="79971"/>
                  <a:pt x="16060" y="87827"/>
                  <a:pt x="18052" y="95796"/>
                </a:cubicBezTo>
                <a:cubicBezTo>
                  <a:pt x="22036" y="89820"/>
                  <a:pt x="30005" y="85050"/>
                  <a:pt x="30005" y="77867"/>
                </a:cubicBezTo>
                <a:cubicBezTo>
                  <a:pt x="30005" y="65267"/>
                  <a:pt x="21108" y="54231"/>
                  <a:pt x="18052" y="42008"/>
                </a:cubicBezTo>
                <a:cubicBezTo>
                  <a:pt x="16060" y="34039"/>
                  <a:pt x="14673" y="25894"/>
                  <a:pt x="12076" y="18102"/>
                </a:cubicBezTo>
                <a:cubicBezTo>
                  <a:pt x="10667" y="13876"/>
                  <a:pt x="1119" y="-1819"/>
                  <a:pt x="123" y="17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p:cNvSpPr/>
          <p:nvPr/>
        </p:nvSpPr>
        <p:spPr>
          <a:xfrm>
            <a:off x="5089815" y="7359346"/>
            <a:ext cx="495300" cy="564558"/>
          </a:xfrm>
          <a:custGeom>
            <a:avLst/>
            <a:gdLst>
              <a:gd name="connsiteX0" fmla="*/ 28575 w 495300"/>
              <a:gd name="connsiteY0" fmla="*/ 12108 h 564558"/>
              <a:gd name="connsiteX1" fmla="*/ 19050 w 495300"/>
              <a:gd name="connsiteY1" fmla="*/ 259758 h 564558"/>
              <a:gd name="connsiteX2" fmla="*/ 0 w 495300"/>
              <a:gd name="connsiteY2" fmla="*/ 316908 h 564558"/>
              <a:gd name="connsiteX3" fmla="*/ 9525 w 495300"/>
              <a:gd name="connsiteY3" fmla="*/ 459783 h 564558"/>
              <a:gd name="connsiteX4" fmla="*/ 28575 w 495300"/>
              <a:gd name="connsiteY4" fmla="*/ 516933 h 564558"/>
              <a:gd name="connsiteX5" fmla="*/ 85725 w 495300"/>
              <a:gd name="connsiteY5" fmla="*/ 545508 h 564558"/>
              <a:gd name="connsiteX6" fmla="*/ 142875 w 495300"/>
              <a:gd name="connsiteY6" fmla="*/ 564558 h 564558"/>
              <a:gd name="connsiteX7" fmla="*/ 400050 w 495300"/>
              <a:gd name="connsiteY7" fmla="*/ 555033 h 564558"/>
              <a:gd name="connsiteX8" fmla="*/ 447675 w 495300"/>
              <a:gd name="connsiteY8" fmla="*/ 507408 h 564558"/>
              <a:gd name="connsiteX9" fmla="*/ 476250 w 495300"/>
              <a:gd name="connsiteY9" fmla="*/ 478833 h 564558"/>
              <a:gd name="connsiteX10" fmla="*/ 485775 w 495300"/>
              <a:gd name="connsiteY10" fmla="*/ 421683 h 564558"/>
              <a:gd name="connsiteX11" fmla="*/ 495300 w 495300"/>
              <a:gd name="connsiteY11" fmla="*/ 393108 h 564558"/>
              <a:gd name="connsiteX12" fmla="*/ 485775 w 495300"/>
              <a:gd name="connsiteY12" fmla="*/ 355008 h 564558"/>
              <a:gd name="connsiteX13" fmla="*/ 447675 w 495300"/>
              <a:gd name="connsiteY13" fmla="*/ 269283 h 564558"/>
              <a:gd name="connsiteX14" fmla="*/ 409575 w 495300"/>
              <a:gd name="connsiteY14" fmla="*/ 12108 h 564558"/>
              <a:gd name="connsiteX15" fmla="*/ 381000 w 495300"/>
              <a:gd name="connsiteY15" fmla="*/ 2583 h 564558"/>
              <a:gd name="connsiteX16" fmla="*/ 323850 w 495300"/>
              <a:gd name="connsiteY16" fmla="*/ 212133 h 564558"/>
              <a:gd name="connsiteX17" fmla="*/ 304800 w 495300"/>
              <a:gd name="connsiteY17" fmla="*/ 240708 h 564558"/>
              <a:gd name="connsiteX18" fmla="*/ 247650 w 495300"/>
              <a:gd name="connsiteY18" fmla="*/ 259758 h 564558"/>
              <a:gd name="connsiteX19" fmla="*/ 209550 w 495300"/>
              <a:gd name="connsiteY19" fmla="*/ 250233 h 564558"/>
              <a:gd name="connsiteX20" fmla="*/ 190500 w 495300"/>
              <a:gd name="connsiteY20" fmla="*/ 221658 h 564558"/>
              <a:gd name="connsiteX21" fmla="*/ 161925 w 495300"/>
              <a:gd name="connsiteY21" fmla="*/ 116883 h 564558"/>
              <a:gd name="connsiteX22" fmla="*/ 142875 w 495300"/>
              <a:gd name="connsiteY22" fmla="*/ 59733 h 564558"/>
              <a:gd name="connsiteX23" fmla="*/ 114300 w 495300"/>
              <a:gd name="connsiteY23" fmla="*/ 40683 h 564558"/>
              <a:gd name="connsiteX24" fmla="*/ 28575 w 495300"/>
              <a:gd name="connsiteY24" fmla="*/ 12108 h 5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 h="564558">
                <a:moveTo>
                  <a:pt x="28575" y="12108"/>
                </a:moveTo>
                <a:cubicBezTo>
                  <a:pt x="12700" y="48621"/>
                  <a:pt x="26761" y="177508"/>
                  <a:pt x="19050" y="259758"/>
                </a:cubicBezTo>
                <a:cubicBezTo>
                  <a:pt x="17176" y="279751"/>
                  <a:pt x="0" y="316908"/>
                  <a:pt x="0" y="316908"/>
                </a:cubicBezTo>
                <a:cubicBezTo>
                  <a:pt x="3175" y="364533"/>
                  <a:pt x="2775" y="412532"/>
                  <a:pt x="9525" y="459783"/>
                </a:cubicBezTo>
                <a:cubicBezTo>
                  <a:pt x="12365" y="479662"/>
                  <a:pt x="9525" y="510583"/>
                  <a:pt x="28575" y="516933"/>
                </a:cubicBezTo>
                <a:cubicBezTo>
                  <a:pt x="132788" y="551671"/>
                  <a:pt x="-25062" y="496269"/>
                  <a:pt x="85725" y="545508"/>
                </a:cubicBezTo>
                <a:cubicBezTo>
                  <a:pt x="104075" y="553663"/>
                  <a:pt x="142875" y="564558"/>
                  <a:pt x="142875" y="564558"/>
                </a:cubicBezTo>
                <a:cubicBezTo>
                  <a:pt x="228600" y="561383"/>
                  <a:pt x="314692" y="563569"/>
                  <a:pt x="400050" y="555033"/>
                </a:cubicBezTo>
                <a:cubicBezTo>
                  <a:pt x="425450" y="552493"/>
                  <a:pt x="434975" y="522648"/>
                  <a:pt x="447675" y="507408"/>
                </a:cubicBezTo>
                <a:cubicBezTo>
                  <a:pt x="456299" y="497060"/>
                  <a:pt x="466725" y="488358"/>
                  <a:pt x="476250" y="478833"/>
                </a:cubicBezTo>
                <a:cubicBezTo>
                  <a:pt x="479425" y="459783"/>
                  <a:pt x="481585" y="440536"/>
                  <a:pt x="485775" y="421683"/>
                </a:cubicBezTo>
                <a:cubicBezTo>
                  <a:pt x="487953" y="411882"/>
                  <a:pt x="495300" y="403148"/>
                  <a:pt x="495300" y="393108"/>
                </a:cubicBezTo>
                <a:cubicBezTo>
                  <a:pt x="495300" y="380017"/>
                  <a:pt x="489537" y="367547"/>
                  <a:pt x="485775" y="355008"/>
                </a:cubicBezTo>
                <a:cubicBezTo>
                  <a:pt x="467227" y="293181"/>
                  <a:pt x="475514" y="311041"/>
                  <a:pt x="447675" y="269283"/>
                </a:cubicBezTo>
                <a:cubicBezTo>
                  <a:pt x="442162" y="131447"/>
                  <a:pt x="503603" y="59122"/>
                  <a:pt x="409575" y="12108"/>
                </a:cubicBezTo>
                <a:cubicBezTo>
                  <a:pt x="400595" y="7618"/>
                  <a:pt x="390525" y="5758"/>
                  <a:pt x="381000" y="2583"/>
                </a:cubicBezTo>
                <a:cubicBezTo>
                  <a:pt x="263759" y="26031"/>
                  <a:pt x="351303" y="-7495"/>
                  <a:pt x="323850" y="212133"/>
                </a:cubicBezTo>
                <a:cubicBezTo>
                  <a:pt x="322430" y="223492"/>
                  <a:pt x="314508" y="234641"/>
                  <a:pt x="304800" y="240708"/>
                </a:cubicBezTo>
                <a:cubicBezTo>
                  <a:pt x="287772" y="251351"/>
                  <a:pt x="247650" y="259758"/>
                  <a:pt x="247650" y="259758"/>
                </a:cubicBezTo>
                <a:cubicBezTo>
                  <a:pt x="234950" y="256583"/>
                  <a:pt x="220442" y="257495"/>
                  <a:pt x="209550" y="250233"/>
                </a:cubicBezTo>
                <a:cubicBezTo>
                  <a:pt x="200025" y="243883"/>
                  <a:pt x="195149" y="232119"/>
                  <a:pt x="190500" y="221658"/>
                </a:cubicBezTo>
                <a:cubicBezTo>
                  <a:pt x="163409" y="160704"/>
                  <a:pt x="177743" y="174883"/>
                  <a:pt x="161925" y="116883"/>
                </a:cubicBezTo>
                <a:cubicBezTo>
                  <a:pt x="156641" y="97510"/>
                  <a:pt x="159583" y="70872"/>
                  <a:pt x="142875" y="59733"/>
                </a:cubicBezTo>
                <a:cubicBezTo>
                  <a:pt x="133350" y="53383"/>
                  <a:pt x="124761" y="45332"/>
                  <a:pt x="114300" y="40683"/>
                </a:cubicBezTo>
                <a:cubicBezTo>
                  <a:pt x="95950" y="32528"/>
                  <a:pt x="44450" y="-24405"/>
                  <a:pt x="28575" y="1210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p:cNvSpPr/>
          <p:nvPr/>
        </p:nvSpPr>
        <p:spPr>
          <a:xfrm>
            <a:off x="5164898" y="7457150"/>
            <a:ext cx="68918" cy="186247"/>
          </a:xfrm>
          <a:custGeom>
            <a:avLst/>
            <a:gdLst>
              <a:gd name="connsiteX0" fmla="*/ 67792 w 68918"/>
              <a:gd name="connsiteY0" fmla="*/ 171479 h 186247"/>
              <a:gd name="connsiteX1" fmla="*/ 48742 w 68918"/>
              <a:gd name="connsiteY1" fmla="*/ 95279 h 186247"/>
              <a:gd name="connsiteX2" fmla="*/ 39217 w 68918"/>
              <a:gd name="connsiteY2" fmla="*/ 57179 h 186247"/>
              <a:gd name="connsiteX3" fmla="*/ 29692 w 68918"/>
              <a:gd name="connsiteY3" fmla="*/ 9554 h 186247"/>
              <a:gd name="connsiteX4" fmla="*/ 29692 w 68918"/>
              <a:gd name="connsiteY4" fmla="*/ 152429 h 186247"/>
              <a:gd name="connsiteX5" fmla="*/ 67792 w 68918"/>
              <a:gd name="connsiteY5" fmla="*/ 171479 h 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8" h="186247">
                <a:moveTo>
                  <a:pt x="67792" y="171479"/>
                </a:moveTo>
                <a:cubicBezTo>
                  <a:pt x="70967" y="161954"/>
                  <a:pt x="68268" y="163620"/>
                  <a:pt x="48742" y="95279"/>
                </a:cubicBezTo>
                <a:cubicBezTo>
                  <a:pt x="45146" y="82692"/>
                  <a:pt x="45071" y="68888"/>
                  <a:pt x="39217" y="57179"/>
                </a:cubicBezTo>
                <a:cubicBezTo>
                  <a:pt x="8648" y="-3958"/>
                  <a:pt x="-26348" y="-9126"/>
                  <a:pt x="29692" y="9554"/>
                </a:cubicBezTo>
                <a:cubicBezTo>
                  <a:pt x="17340" y="71316"/>
                  <a:pt x="11795" y="74875"/>
                  <a:pt x="29692" y="152429"/>
                </a:cubicBezTo>
                <a:cubicBezTo>
                  <a:pt x="42396" y="207479"/>
                  <a:pt x="64617" y="181004"/>
                  <a:pt x="67792" y="1714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452297" y="7408268"/>
            <a:ext cx="49350" cy="197887"/>
          </a:xfrm>
          <a:custGeom>
            <a:avLst/>
            <a:gdLst>
              <a:gd name="connsiteX0" fmla="*/ 67792 w 68918"/>
              <a:gd name="connsiteY0" fmla="*/ 171479 h 186247"/>
              <a:gd name="connsiteX1" fmla="*/ 48742 w 68918"/>
              <a:gd name="connsiteY1" fmla="*/ 95279 h 186247"/>
              <a:gd name="connsiteX2" fmla="*/ 39217 w 68918"/>
              <a:gd name="connsiteY2" fmla="*/ 57179 h 186247"/>
              <a:gd name="connsiteX3" fmla="*/ 29692 w 68918"/>
              <a:gd name="connsiteY3" fmla="*/ 9554 h 186247"/>
              <a:gd name="connsiteX4" fmla="*/ 29692 w 68918"/>
              <a:gd name="connsiteY4" fmla="*/ 152429 h 186247"/>
              <a:gd name="connsiteX5" fmla="*/ 67792 w 68918"/>
              <a:gd name="connsiteY5" fmla="*/ 171479 h 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8" h="186247">
                <a:moveTo>
                  <a:pt x="67792" y="171479"/>
                </a:moveTo>
                <a:cubicBezTo>
                  <a:pt x="70967" y="161954"/>
                  <a:pt x="68268" y="163620"/>
                  <a:pt x="48742" y="95279"/>
                </a:cubicBezTo>
                <a:cubicBezTo>
                  <a:pt x="45146" y="82692"/>
                  <a:pt x="45071" y="68888"/>
                  <a:pt x="39217" y="57179"/>
                </a:cubicBezTo>
                <a:cubicBezTo>
                  <a:pt x="8648" y="-3958"/>
                  <a:pt x="-26348" y="-9126"/>
                  <a:pt x="29692" y="9554"/>
                </a:cubicBezTo>
                <a:cubicBezTo>
                  <a:pt x="17340" y="71316"/>
                  <a:pt x="11795" y="74875"/>
                  <a:pt x="29692" y="152429"/>
                </a:cubicBezTo>
                <a:cubicBezTo>
                  <a:pt x="42396" y="207479"/>
                  <a:pt x="64617" y="181004"/>
                  <a:pt x="67792" y="1714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p:nvSpPr>
        <p:spPr>
          <a:xfrm>
            <a:off x="5738603" y="7485720"/>
            <a:ext cx="389437" cy="301539"/>
          </a:xfrm>
          <a:custGeom>
            <a:avLst/>
            <a:gdLst>
              <a:gd name="connsiteX0" fmla="*/ 351337 w 389437"/>
              <a:gd name="connsiteY0" fmla="*/ 123859 h 301539"/>
              <a:gd name="connsiteX1" fmla="*/ 332287 w 389437"/>
              <a:gd name="connsiteY1" fmla="*/ 76234 h 301539"/>
              <a:gd name="connsiteX2" fmla="*/ 237037 w 389437"/>
              <a:gd name="connsiteY2" fmla="*/ 28609 h 301539"/>
              <a:gd name="connsiteX3" fmla="*/ 208462 w 389437"/>
              <a:gd name="connsiteY3" fmla="*/ 9559 h 301539"/>
              <a:gd name="connsiteX4" fmla="*/ 27487 w 389437"/>
              <a:gd name="connsiteY4" fmla="*/ 9559 h 301539"/>
              <a:gd name="connsiteX5" fmla="*/ 17962 w 389437"/>
              <a:gd name="connsiteY5" fmla="*/ 181009 h 301539"/>
              <a:gd name="connsiteX6" fmla="*/ 46537 w 389437"/>
              <a:gd name="connsiteY6" fmla="*/ 238159 h 301539"/>
              <a:gd name="connsiteX7" fmla="*/ 103687 w 389437"/>
              <a:gd name="connsiteY7" fmla="*/ 257209 h 301539"/>
              <a:gd name="connsiteX8" fmla="*/ 160837 w 389437"/>
              <a:gd name="connsiteY8" fmla="*/ 285784 h 301539"/>
              <a:gd name="connsiteX9" fmla="*/ 198937 w 389437"/>
              <a:gd name="connsiteY9" fmla="*/ 295309 h 301539"/>
              <a:gd name="connsiteX10" fmla="*/ 370387 w 389437"/>
              <a:gd name="connsiteY10" fmla="*/ 257209 h 301539"/>
              <a:gd name="connsiteX11" fmla="*/ 389437 w 389437"/>
              <a:gd name="connsiteY11" fmla="*/ 228634 h 301539"/>
              <a:gd name="connsiteX12" fmla="*/ 379912 w 389437"/>
              <a:gd name="connsiteY12" fmla="*/ 171484 h 301539"/>
              <a:gd name="connsiteX13" fmla="*/ 341812 w 389437"/>
              <a:gd name="connsiteY13" fmla="*/ 114334 h 301539"/>
              <a:gd name="connsiteX14" fmla="*/ 332287 w 389437"/>
              <a:gd name="connsiteY14" fmla="*/ 76234 h 30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437" h="301539">
                <a:moveTo>
                  <a:pt x="351337" y="123859"/>
                </a:moveTo>
                <a:cubicBezTo>
                  <a:pt x="344987" y="107984"/>
                  <a:pt x="343646" y="89013"/>
                  <a:pt x="332287" y="76234"/>
                </a:cubicBezTo>
                <a:cubicBezTo>
                  <a:pt x="299886" y="39783"/>
                  <a:pt x="276970" y="38592"/>
                  <a:pt x="237037" y="28609"/>
                </a:cubicBezTo>
                <a:cubicBezTo>
                  <a:pt x="227512" y="22259"/>
                  <a:pt x="219506" y="12571"/>
                  <a:pt x="208462" y="9559"/>
                </a:cubicBezTo>
                <a:cubicBezTo>
                  <a:pt x="142557" y="-8415"/>
                  <a:pt x="95977" y="3333"/>
                  <a:pt x="27487" y="9559"/>
                </a:cubicBezTo>
                <a:cubicBezTo>
                  <a:pt x="-16629" y="75734"/>
                  <a:pt x="1798" y="35529"/>
                  <a:pt x="17962" y="181009"/>
                </a:cubicBezTo>
                <a:cubicBezTo>
                  <a:pt x="19434" y="194255"/>
                  <a:pt x="35227" y="231090"/>
                  <a:pt x="46537" y="238159"/>
                </a:cubicBezTo>
                <a:cubicBezTo>
                  <a:pt x="63565" y="248802"/>
                  <a:pt x="84637" y="250859"/>
                  <a:pt x="103687" y="257209"/>
                </a:cubicBezTo>
                <a:cubicBezTo>
                  <a:pt x="224094" y="297345"/>
                  <a:pt x="31586" y="230391"/>
                  <a:pt x="160837" y="285784"/>
                </a:cubicBezTo>
                <a:cubicBezTo>
                  <a:pt x="172869" y="290941"/>
                  <a:pt x="186237" y="292134"/>
                  <a:pt x="198937" y="295309"/>
                </a:cubicBezTo>
                <a:cubicBezTo>
                  <a:pt x="444742" y="280850"/>
                  <a:pt x="330049" y="337884"/>
                  <a:pt x="370387" y="257209"/>
                </a:cubicBezTo>
                <a:cubicBezTo>
                  <a:pt x="375507" y="246970"/>
                  <a:pt x="383087" y="238159"/>
                  <a:pt x="389437" y="228634"/>
                </a:cubicBezTo>
                <a:cubicBezTo>
                  <a:pt x="386262" y="209584"/>
                  <a:pt x="387340" y="189311"/>
                  <a:pt x="379912" y="171484"/>
                </a:cubicBezTo>
                <a:cubicBezTo>
                  <a:pt x="371106" y="150350"/>
                  <a:pt x="341812" y="114334"/>
                  <a:pt x="341812" y="114334"/>
                </a:cubicBezTo>
                <a:lnTo>
                  <a:pt x="332287" y="7623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p:cNvSpPr/>
          <p:nvPr/>
        </p:nvSpPr>
        <p:spPr>
          <a:xfrm>
            <a:off x="5718465" y="7628629"/>
            <a:ext cx="77808" cy="190500"/>
          </a:xfrm>
          <a:custGeom>
            <a:avLst/>
            <a:gdLst>
              <a:gd name="connsiteX0" fmla="*/ 19050 w 77808"/>
              <a:gd name="connsiteY0" fmla="*/ 0 h 190500"/>
              <a:gd name="connsiteX1" fmla="*/ 9525 w 77808"/>
              <a:gd name="connsiteY1" fmla="*/ 47625 h 190500"/>
              <a:gd name="connsiteX2" fmla="*/ 0 w 77808"/>
              <a:gd name="connsiteY2" fmla="*/ 76200 h 190500"/>
              <a:gd name="connsiteX3" fmla="*/ 9525 w 77808"/>
              <a:gd name="connsiteY3" fmla="*/ 142875 h 190500"/>
              <a:gd name="connsiteX4" fmla="*/ 19050 w 77808"/>
              <a:gd name="connsiteY4" fmla="*/ 171450 h 190500"/>
              <a:gd name="connsiteX5" fmla="*/ 47625 w 77808"/>
              <a:gd name="connsiteY5" fmla="*/ 190500 h 190500"/>
              <a:gd name="connsiteX6" fmla="*/ 47625 w 77808"/>
              <a:gd name="connsiteY6" fmla="*/ 171450 h 190500"/>
              <a:gd name="connsiteX7" fmla="*/ 38100 w 77808"/>
              <a:gd name="connsiteY7" fmla="*/ 142875 h 190500"/>
              <a:gd name="connsiteX8" fmla="*/ 66675 w 77808"/>
              <a:gd name="connsiteY8" fmla="*/ 47625 h 190500"/>
              <a:gd name="connsiteX9" fmla="*/ 76200 w 77808"/>
              <a:gd name="connsiteY9" fmla="*/ 285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08" h="190500">
                <a:moveTo>
                  <a:pt x="19050" y="0"/>
                </a:moveTo>
                <a:cubicBezTo>
                  <a:pt x="15875" y="15875"/>
                  <a:pt x="13452" y="31919"/>
                  <a:pt x="9525" y="47625"/>
                </a:cubicBezTo>
                <a:cubicBezTo>
                  <a:pt x="7090" y="57365"/>
                  <a:pt x="0" y="66160"/>
                  <a:pt x="0" y="76200"/>
                </a:cubicBezTo>
                <a:cubicBezTo>
                  <a:pt x="0" y="98651"/>
                  <a:pt x="5122" y="120860"/>
                  <a:pt x="9525" y="142875"/>
                </a:cubicBezTo>
                <a:cubicBezTo>
                  <a:pt x="11494" y="152720"/>
                  <a:pt x="12778" y="163610"/>
                  <a:pt x="19050" y="171450"/>
                </a:cubicBezTo>
                <a:cubicBezTo>
                  <a:pt x="26201" y="180389"/>
                  <a:pt x="38100" y="184150"/>
                  <a:pt x="47625" y="190500"/>
                </a:cubicBezTo>
                <a:cubicBezTo>
                  <a:pt x="104775" y="171450"/>
                  <a:pt x="66675" y="190500"/>
                  <a:pt x="47625" y="171450"/>
                </a:cubicBezTo>
                <a:cubicBezTo>
                  <a:pt x="40525" y="164350"/>
                  <a:pt x="41275" y="152400"/>
                  <a:pt x="38100" y="142875"/>
                </a:cubicBezTo>
                <a:cubicBezTo>
                  <a:pt x="44936" y="115530"/>
                  <a:pt x="55080" y="70815"/>
                  <a:pt x="66675" y="47625"/>
                </a:cubicBezTo>
                <a:lnTo>
                  <a:pt x="76200" y="28575"/>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5918490" y="7771504"/>
            <a:ext cx="152400" cy="142875"/>
          </a:xfrm>
          <a:custGeom>
            <a:avLst/>
            <a:gdLst>
              <a:gd name="connsiteX0" fmla="*/ 0 w 152400"/>
              <a:gd name="connsiteY0" fmla="*/ 9525 h 142875"/>
              <a:gd name="connsiteX1" fmla="*/ 9525 w 152400"/>
              <a:gd name="connsiteY1" fmla="*/ 57150 h 142875"/>
              <a:gd name="connsiteX2" fmla="*/ 19050 w 152400"/>
              <a:gd name="connsiteY2" fmla="*/ 85725 h 142875"/>
              <a:gd name="connsiteX3" fmla="*/ 104775 w 152400"/>
              <a:gd name="connsiteY3" fmla="*/ 133350 h 142875"/>
              <a:gd name="connsiteX4" fmla="*/ 152400 w 152400"/>
              <a:gd name="connsiteY4" fmla="*/ 142875 h 142875"/>
              <a:gd name="connsiteX5" fmla="*/ 142875 w 152400"/>
              <a:gd name="connsiteY5" fmla="*/ 104775 h 142875"/>
              <a:gd name="connsiteX6" fmla="*/ 114300 w 152400"/>
              <a:gd name="connsiteY6" fmla="*/ 95250 h 142875"/>
              <a:gd name="connsiteX7" fmla="*/ 95250 w 152400"/>
              <a:gd name="connsiteY7" fmla="*/ 66675 h 142875"/>
              <a:gd name="connsiteX8" fmla="*/ 85725 w 152400"/>
              <a:gd name="connsiteY8"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42875">
                <a:moveTo>
                  <a:pt x="0" y="9525"/>
                </a:moveTo>
                <a:cubicBezTo>
                  <a:pt x="3175" y="25400"/>
                  <a:pt x="5598" y="41444"/>
                  <a:pt x="9525" y="57150"/>
                </a:cubicBezTo>
                <a:cubicBezTo>
                  <a:pt x="11960" y="66890"/>
                  <a:pt x="11950" y="78625"/>
                  <a:pt x="19050" y="85725"/>
                </a:cubicBezTo>
                <a:cubicBezTo>
                  <a:pt x="42698" y="109373"/>
                  <a:pt x="72835" y="125365"/>
                  <a:pt x="104775" y="133350"/>
                </a:cubicBezTo>
                <a:cubicBezTo>
                  <a:pt x="120481" y="137277"/>
                  <a:pt x="136525" y="139700"/>
                  <a:pt x="152400" y="142875"/>
                </a:cubicBezTo>
                <a:cubicBezTo>
                  <a:pt x="149225" y="130175"/>
                  <a:pt x="151053" y="114997"/>
                  <a:pt x="142875" y="104775"/>
                </a:cubicBezTo>
                <a:cubicBezTo>
                  <a:pt x="136603" y="96935"/>
                  <a:pt x="122140" y="101522"/>
                  <a:pt x="114300" y="95250"/>
                </a:cubicBezTo>
                <a:cubicBezTo>
                  <a:pt x="105361" y="88099"/>
                  <a:pt x="101600" y="76200"/>
                  <a:pt x="95250" y="66675"/>
                </a:cubicBezTo>
                <a:cubicBezTo>
                  <a:pt x="83415" y="19334"/>
                  <a:pt x="85725" y="41666"/>
                  <a:pt x="85725"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6118515" y="7628629"/>
            <a:ext cx="105349" cy="114601"/>
          </a:xfrm>
          <a:custGeom>
            <a:avLst/>
            <a:gdLst>
              <a:gd name="connsiteX0" fmla="*/ 0 w 105349"/>
              <a:gd name="connsiteY0" fmla="*/ 0 h 114601"/>
              <a:gd name="connsiteX1" fmla="*/ 76200 w 105349"/>
              <a:gd name="connsiteY1" fmla="*/ 19050 h 114601"/>
              <a:gd name="connsiteX2" fmla="*/ 95250 w 105349"/>
              <a:gd name="connsiteY2" fmla="*/ 47625 h 114601"/>
              <a:gd name="connsiteX3" fmla="*/ 95250 w 105349"/>
              <a:gd name="connsiteY3" fmla="*/ 114300 h 114601"/>
              <a:gd name="connsiteX4" fmla="*/ 66675 w 105349"/>
              <a:gd name="connsiteY4" fmla="*/ 95250 h 114601"/>
              <a:gd name="connsiteX5" fmla="*/ 9525 w 105349"/>
              <a:gd name="connsiteY5" fmla="*/ 76200 h 1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49" h="114601">
                <a:moveTo>
                  <a:pt x="0" y="0"/>
                </a:moveTo>
                <a:cubicBezTo>
                  <a:pt x="2372" y="474"/>
                  <a:pt x="66437" y="11240"/>
                  <a:pt x="76200" y="19050"/>
                </a:cubicBezTo>
                <a:cubicBezTo>
                  <a:pt x="85139" y="26201"/>
                  <a:pt x="88900" y="38100"/>
                  <a:pt x="95250" y="47625"/>
                </a:cubicBezTo>
                <a:cubicBezTo>
                  <a:pt x="95682" y="49352"/>
                  <a:pt x="117757" y="108673"/>
                  <a:pt x="95250" y="114300"/>
                </a:cubicBezTo>
                <a:cubicBezTo>
                  <a:pt x="84144" y="117076"/>
                  <a:pt x="77136" y="99899"/>
                  <a:pt x="66675" y="95250"/>
                </a:cubicBezTo>
                <a:cubicBezTo>
                  <a:pt x="48325" y="87095"/>
                  <a:pt x="9525" y="76200"/>
                  <a:pt x="9525"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5585115" y="7447654"/>
            <a:ext cx="200025" cy="142875"/>
          </a:xfrm>
          <a:custGeom>
            <a:avLst/>
            <a:gdLst>
              <a:gd name="connsiteX0" fmla="*/ 190500 w 200025"/>
              <a:gd name="connsiteY0" fmla="*/ 57150 h 142875"/>
              <a:gd name="connsiteX1" fmla="*/ 142875 w 200025"/>
              <a:gd name="connsiteY1" fmla="*/ 47625 h 142875"/>
              <a:gd name="connsiteX2" fmla="*/ 123825 w 200025"/>
              <a:gd name="connsiteY2" fmla="*/ 19050 h 142875"/>
              <a:gd name="connsiteX3" fmla="*/ 66675 w 200025"/>
              <a:gd name="connsiteY3" fmla="*/ 0 h 142875"/>
              <a:gd name="connsiteX4" fmla="*/ 0 w 200025"/>
              <a:gd name="connsiteY4" fmla="*/ 85725 h 142875"/>
              <a:gd name="connsiteX5" fmla="*/ 123825 w 200025"/>
              <a:gd name="connsiteY5" fmla="*/ 123825 h 142875"/>
              <a:gd name="connsiteX6" fmla="*/ 200025 w 200025"/>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142875">
                <a:moveTo>
                  <a:pt x="190500" y="57150"/>
                </a:moveTo>
                <a:cubicBezTo>
                  <a:pt x="174625" y="53975"/>
                  <a:pt x="156931" y="55657"/>
                  <a:pt x="142875" y="47625"/>
                </a:cubicBezTo>
                <a:cubicBezTo>
                  <a:pt x="132936" y="41945"/>
                  <a:pt x="133533" y="25117"/>
                  <a:pt x="123825" y="19050"/>
                </a:cubicBezTo>
                <a:cubicBezTo>
                  <a:pt x="106797" y="8407"/>
                  <a:pt x="66675" y="0"/>
                  <a:pt x="66675" y="0"/>
                </a:cubicBezTo>
                <a:cubicBezTo>
                  <a:pt x="21103" y="68358"/>
                  <a:pt x="44764" y="40961"/>
                  <a:pt x="0" y="85725"/>
                </a:cubicBezTo>
                <a:cubicBezTo>
                  <a:pt x="51409" y="119998"/>
                  <a:pt x="28965" y="110274"/>
                  <a:pt x="123825" y="123825"/>
                </a:cubicBezTo>
                <a:cubicBezTo>
                  <a:pt x="194945" y="133985"/>
                  <a:pt x="174625" y="117475"/>
                  <a:pt x="200025" y="142875"/>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5720128" y="7516813"/>
            <a:ext cx="4809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Turtle</a:t>
            </a:r>
          </a:p>
        </p:txBody>
      </p:sp>
      <p:sp>
        <p:nvSpPr>
          <p:cNvPr id="118" name="TextBox 117"/>
          <p:cNvSpPr txBox="1"/>
          <p:nvPr/>
        </p:nvSpPr>
        <p:spPr>
          <a:xfrm>
            <a:off x="5111352" y="7601337"/>
            <a:ext cx="480965" cy="338554"/>
          </a:xfrm>
          <a:prstGeom prst="rect">
            <a:avLst/>
          </a:prstGeom>
          <a:noFill/>
        </p:spPr>
        <p:txBody>
          <a:bodyPr wrap="square" rtlCol="0">
            <a:spAutoFit/>
          </a:bodyPr>
          <a:lstStyle/>
          <a:p>
            <a:pPr algn="ctr"/>
            <a:r>
              <a:rPr lang="en-AU" sz="800" dirty="0">
                <a:latin typeface="Arial Narrow" panose="020B0606020202030204" pitchFamily="34" charset="0"/>
              </a:rPr>
              <a:t>Plastic Bag</a:t>
            </a:r>
          </a:p>
        </p:txBody>
      </p:sp>
      <p:sp>
        <p:nvSpPr>
          <p:cNvPr id="56" name="Freeform 55"/>
          <p:cNvSpPr/>
          <p:nvPr/>
        </p:nvSpPr>
        <p:spPr>
          <a:xfrm>
            <a:off x="5862203" y="7439812"/>
            <a:ext cx="163464" cy="47625"/>
          </a:xfrm>
          <a:custGeom>
            <a:avLst/>
            <a:gdLst>
              <a:gd name="connsiteX0" fmla="*/ 0 w 163464"/>
              <a:gd name="connsiteY0" fmla="*/ 28575 h 47625"/>
              <a:gd name="connsiteX1" fmla="*/ 47625 w 163464"/>
              <a:gd name="connsiteY1" fmla="*/ 19050 h 47625"/>
              <a:gd name="connsiteX2" fmla="*/ 104775 w 163464"/>
              <a:gd name="connsiteY2" fmla="*/ 0 h 47625"/>
              <a:gd name="connsiteX3" fmla="*/ 161925 w 163464"/>
              <a:gd name="connsiteY3" fmla="*/ 9525 h 47625"/>
              <a:gd name="connsiteX4" fmla="*/ 133350 w 163464"/>
              <a:gd name="connsiteY4" fmla="*/ 19050 h 47625"/>
              <a:gd name="connsiteX5" fmla="*/ 104775 w 163464"/>
              <a:gd name="connsiteY5" fmla="*/ 38100 h 47625"/>
              <a:gd name="connsiteX6" fmla="*/ 66675 w 163464"/>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64" h="47625">
                <a:moveTo>
                  <a:pt x="0" y="28575"/>
                </a:moveTo>
                <a:cubicBezTo>
                  <a:pt x="15875" y="25400"/>
                  <a:pt x="32006" y="23310"/>
                  <a:pt x="47625" y="19050"/>
                </a:cubicBezTo>
                <a:cubicBezTo>
                  <a:pt x="66998" y="13766"/>
                  <a:pt x="104775" y="0"/>
                  <a:pt x="104775" y="0"/>
                </a:cubicBezTo>
                <a:cubicBezTo>
                  <a:pt x="123825" y="3175"/>
                  <a:pt x="145856" y="-1188"/>
                  <a:pt x="161925" y="9525"/>
                </a:cubicBezTo>
                <a:cubicBezTo>
                  <a:pt x="170279" y="15094"/>
                  <a:pt x="142330" y="14560"/>
                  <a:pt x="133350" y="19050"/>
                </a:cubicBezTo>
                <a:cubicBezTo>
                  <a:pt x="123111" y="24170"/>
                  <a:pt x="115297" y="33591"/>
                  <a:pt x="104775" y="38100"/>
                </a:cubicBezTo>
                <a:cubicBezTo>
                  <a:pt x="92743" y="43257"/>
                  <a:pt x="66675" y="47625"/>
                  <a:pt x="66675" y="47625"/>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3" name="Straight Connector 112">
            <a:extLst>
              <a:ext uri="{FF2B5EF4-FFF2-40B4-BE49-F238E27FC236}">
                <a16:creationId xmlns:a16="http://schemas.microsoft.com/office/drawing/2014/main" id="{200A0B0E-F8AA-49D0-9430-6FD00C8B4698}"/>
              </a:ext>
            </a:extLst>
          </p:cNvPr>
          <p:cNvCxnSpPr/>
          <p:nvPr/>
        </p:nvCxnSpPr>
        <p:spPr>
          <a:xfrm flipH="1">
            <a:off x="465303" y="96748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090179-E51F-4BA8-B9A4-ABBB30DB08B5}"/>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Peeps – </a:t>
            </a:r>
            <a:r>
              <a:rPr lang="en-US" sz="1200" dirty="0">
                <a:latin typeface="Arial Narrow" pitchFamily="34" charset="0"/>
              </a:rPr>
              <a:t>Assess population density data of coastal areas to identify the impact on the health of coastal water</a:t>
            </a:r>
            <a:endParaRPr lang="en-US" sz="1100" i="1" dirty="0">
              <a:latin typeface="Arial Narrow" pitchFamily="34" charset="0"/>
            </a:endParaRPr>
          </a:p>
        </p:txBody>
      </p:sp>
      <p:sp>
        <p:nvSpPr>
          <p:cNvPr id="116" name="TextBox 17">
            <a:extLst>
              <a:ext uri="{FF2B5EF4-FFF2-40B4-BE49-F238E27FC236}">
                <a16:creationId xmlns:a16="http://schemas.microsoft.com/office/drawing/2014/main" id="{956049A0-F933-40EE-9BA3-B890A401146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7" name="TextBox 116">
            <a:extLst>
              <a:ext uri="{FF2B5EF4-FFF2-40B4-BE49-F238E27FC236}">
                <a16:creationId xmlns:a16="http://schemas.microsoft.com/office/drawing/2014/main" id="{DEBD7877-DEB2-4344-B04E-0C4BAFE3642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19" name="TextBox 118">
            <a:extLst>
              <a:ext uri="{FF2B5EF4-FFF2-40B4-BE49-F238E27FC236}">
                <a16:creationId xmlns:a16="http://schemas.microsoft.com/office/drawing/2014/main" id="{779235B1-C6CB-4BD9-A148-401193921F8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0" name="Oval 119">
            <a:extLst>
              <a:ext uri="{FF2B5EF4-FFF2-40B4-BE49-F238E27FC236}">
                <a16:creationId xmlns:a16="http://schemas.microsoft.com/office/drawing/2014/main" id="{F2095731-0DA7-40AD-BBF1-C240EF95AFEB}"/>
              </a:ext>
            </a:extLst>
          </p:cNvPr>
          <p:cNvSpPr/>
          <p:nvPr/>
        </p:nvSpPr>
        <p:spPr>
          <a:xfrm>
            <a:off x="4311270" y="41477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29BF8BC6-7A53-4915-BF67-FFBDAF99D0C0}"/>
              </a:ext>
            </a:extLst>
          </p:cNvPr>
          <p:cNvSpPr txBox="1"/>
          <p:nvPr/>
        </p:nvSpPr>
        <p:spPr>
          <a:xfrm>
            <a:off x="4227271" y="39255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T024</a:t>
            </a:r>
          </a:p>
        </p:txBody>
      </p:sp>
      <p:sp>
        <p:nvSpPr>
          <p:cNvPr id="2" name="Rectangle 1">
            <a:extLst>
              <a:ext uri="{FF2B5EF4-FFF2-40B4-BE49-F238E27FC236}">
                <a16:creationId xmlns:a16="http://schemas.microsoft.com/office/drawing/2014/main" id="{D81A078D-992C-43E9-A909-B28FA5C441CD}"/>
              </a:ext>
            </a:extLst>
          </p:cNvPr>
          <p:cNvSpPr/>
          <p:nvPr/>
        </p:nvSpPr>
        <p:spPr>
          <a:xfrm>
            <a:off x="489914" y="4236128"/>
            <a:ext cx="5749535" cy="5008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A4D0CAB9-A136-4E07-8BC2-6DDEA177B424}"/>
              </a:ext>
            </a:extLst>
          </p:cNvPr>
          <p:cNvSpPr/>
          <p:nvPr/>
        </p:nvSpPr>
        <p:spPr>
          <a:xfrm>
            <a:off x="487242" y="4234419"/>
            <a:ext cx="5729436" cy="461665"/>
          </a:xfrm>
          <a:prstGeom prst="rect">
            <a:avLst/>
          </a:prstGeom>
        </p:spPr>
        <p:txBody>
          <a:bodyPr wrap="square">
            <a:spAutoFit/>
          </a:bodyPr>
          <a:lstStyle/>
          <a:p>
            <a:pPr algn="just"/>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Indicate if the population is going </a:t>
            </a:r>
            <a:r>
              <a:rPr lang="en-AU" sz="1200" b="1" dirty="0">
                <a:solidFill>
                  <a:schemeClr val="bg1"/>
                </a:solidFill>
                <a:latin typeface="Arial Narrow" panose="020B0606020202030204" pitchFamily="34" charset="0"/>
              </a:rPr>
              <a:t>up or down </a:t>
            </a:r>
            <a:r>
              <a:rPr lang="en-AU" sz="1200" dirty="0">
                <a:solidFill>
                  <a:schemeClr val="bg1"/>
                </a:solidFill>
                <a:latin typeface="Arial Narrow" panose="020B0606020202030204" pitchFamily="34" charset="0"/>
              </a:rPr>
              <a:t>over time by drawing an </a:t>
            </a:r>
            <a:r>
              <a:rPr lang="en-AU" sz="1200" b="1" dirty="0">
                <a:solidFill>
                  <a:schemeClr val="bg1"/>
                </a:solidFill>
                <a:latin typeface="Arial Narrow" panose="020B0606020202030204" pitchFamily="34" charset="0"/>
              </a:rPr>
              <a:t>arrow </a:t>
            </a:r>
            <a:r>
              <a:rPr lang="en-AU" sz="1200" dirty="0">
                <a:solidFill>
                  <a:schemeClr val="bg1"/>
                </a:solidFill>
                <a:latin typeface="Arial Narrow" panose="020B0606020202030204" pitchFamily="34" charset="0"/>
              </a:rPr>
              <a:t>to identify a </a:t>
            </a:r>
            <a:r>
              <a:rPr lang="en-AU" sz="1200" b="1" dirty="0">
                <a:solidFill>
                  <a:schemeClr val="bg1"/>
                </a:solidFill>
                <a:latin typeface="Arial Narrow" panose="020B0606020202030204" pitchFamily="34" charset="0"/>
              </a:rPr>
              <a:t>trend. </a:t>
            </a:r>
            <a:r>
              <a:rPr lang="en-AU" sz="1200" dirty="0">
                <a:solidFill>
                  <a:schemeClr val="bg1"/>
                </a:solidFill>
                <a:latin typeface="Arial Narrow" panose="020B0606020202030204" pitchFamily="34" charset="0"/>
              </a:rPr>
              <a:t>Then, beneath the picture clues below, </a:t>
            </a:r>
            <a:r>
              <a:rPr lang="en-AU" sz="1200" b="1" dirty="0">
                <a:solidFill>
                  <a:schemeClr val="bg1"/>
                </a:solidFill>
                <a:latin typeface="Arial Narrow" panose="020B0606020202030204" pitchFamily="34" charset="0"/>
              </a:rPr>
              <a:t>name the impacts of this trend on coastal waters.</a:t>
            </a:r>
          </a:p>
        </p:txBody>
      </p:sp>
      <p:sp>
        <p:nvSpPr>
          <p:cNvPr id="7" name="TextBox 6">
            <a:extLst>
              <a:ext uri="{FF2B5EF4-FFF2-40B4-BE49-F238E27FC236}">
                <a16:creationId xmlns:a16="http://schemas.microsoft.com/office/drawing/2014/main" id="{A2C59796-5AD5-4BE6-A9CF-AF2A1FA185C7}"/>
              </a:ext>
            </a:extLst>
          </p:cNvPr>
          <p:cNvSpPr txBox="1"/>
          <p:nvPr/>
        </p:nvSpPr>
        <p:spPr>
          <a:xfrm>
            <a:off x="4307593" y="2068305"/>
            <a:ext cx="2292182" cy="215444"/>
          </a:xfrm>
          <a:prstGeom prst="rect">
            <a:avLst/>
          </a:prstGeom>
          <a:noFill/>
        </p:spPr>
        <p:txBody>
          <a:bodyPr wrap="square" rtlCol="0">
            <a:spAutoFit/>
          </a:bodyPr>
          <a:lstStyle/>
          <a:p>
            <a:r>
              <a:rPr lang="en-AU" sz="750" b="1" dirty="0">
                <a:latin typeface="Arial Narrow" panose="020B0606020202030204" pitchFamily="34" charset="0"/>
              </a:rPr>
              <a:t>Figure 1: Global Population (billions) over time</a:t>
            </a:r>
            <a:r>
              <a:rPr lang="en-AU" sz="750" b="1" baseline="30000" dirty="0">
                <a:latin typeface="Arial Narrow" panose="020B0606020202030204" pitchFamily="34" charset="0"/>
              </a:rPr>
              <a:t>[1]</a:t>
            </a:r>
            <a:r>
              <a:rPr lang="en-AU" sz="750" b="1" dirty="0">
                <a:latin typeface="Arial Narrow" panose="020B0606020202030204" pitchFamily="34" charset="0"/>
              </a:rPr>
              <a:t>. </a:t>
            </a:r>
          </a:p>
        </p:txBody>
      </p:sp>
      <p:sp>
        <p:nvSpPr>
          <p:cNvPr id="111" name="TextBox 110">
            <a:extLst>
              <a:ext uri="{FF2B5EF4-FFF2-40B4-BE49-F238E27FC236}">
                <a16:creationId xmlns:a16="http://schemas.microsoft.com/office/drawing/2014/main" id="{ED442D0F-30B7-4692-8F95-DE603EE5322B}"/>
              </a:ext>
            </a:extLst>
          </p:cNvPr>
          <p:cNvSpPr txBox="1"/>
          <p:nvPr/>
        </p:nvSpPr>
        <p:spPr>
          <a:xfrm>
            <a:off x="402755" y="8442015"/>
            <a:ext cx="6122437" cy="412421"/>
          </a:xfrm>
          <a:prstGeom prst="rect">
            <a:avLst/>
          </a:prstGeom>
          <a:noFill/>
        </p:spPr>
        <p:txBody>
          <a:bodyPr wrap="square" rtlCol="0">
            <a:spAutoFit/>
          </a:bodyPr>
          <a:lstStyle/>
          <a:p>
            <a:r>
              <a:rPr lang="en-AU" sz="510" baseline="30000" dirty="0">
                <a:latin typeface="Arial Narrow" panose="020B0606020202030204" pitchFamily="34" charset="0"/>
              </a:rPr>
              <a:t>[1] </a:t>
            </a:r>
            <a:r>
              <a:rPr lang="en-AU" sz="510" dirty="0" err="1">
                <a:latin typeface="Arial Narrow" panose="020B0606020202030204" pitchFamily="34" charset="0"/>
              </a:rPr>
              <a:t>Worldometers</a:t>
            </a:r>
            <a:r>
              <a:rPr lang="en-AU" sz="510" dirty="0">
                <a:latin typeface="Arial Narrow" panose="020B0606020202030204" pitchFamily="34" charset="0"/>
              </a:rPr>
              <a:t> (2018). </a:t>
            </a:r>
            <a:r>
              <a:rPr lang="en-AU" sz="510" i="1" dirty="0">
                <a:latin typeface="Arial Narrow" panose="020B0606020202030204" pitchFamily="34" charset="0"/>
              </a:rPr>
              <a:t>World Population. </a:t>
            </a:r>
            <a:r>
              <a:rPr lang="en-AU" sz="510" dirty="0">
                <a:latin typeface="Arial Narrow" panose="020B0606020202030204" pitchFamily="34" charset="0"/>
              </a:rPr>
              <a:t>Accessed 2018 from: https://www.worldometers.info/</a:t>
            </a:r>
          </a:p>
          <a:p>
            <a:r>
              <a:rPr lang="en-AU" sz="510" baseline="30000" dirty="0">
                <a:latin typeface="Arial Narrow" panose="020B0606020202030204" pitchFamily="34" charset="0"/>
              </a:rPr>
              <a:t>[2]</a:t>
            </a:r>
            <a:r>
              <a:rPr lang="en-AU" sz="510" dirty="0">
                <a:latin typeface="Arial Narrow" panose="020B0606020202030204" pitchFamily="34" charset="0"/>
              </a:rPr>
              <a:t> </a:t>
            </a:r>
            <a:r>
              <a:rPr lang="en-US" sz="510" dirty="0">
                <a:latin typeface="Arial Narrow" panose="020B0606020202030204" pitchFamily="34" charset="0"/>
              </a:rPr>
              <a:t>Clark GF &amp; Johnston EL (2017). </a:t>
            </a:r>
            <a:r>
              <a:rPr lang="en-US" sz="510" i="1" dirty="0">
                <a:latin typeface="Arial Narrow" panose="020B0606020202030204" pitchFamily="34" charset="0"/>
              </a:rPr>
              <a:t>Australia state of the environment 2016: coasts, independent report to the Australian Government Minister for Environment and Energy. </a:t>
            </a:r>
            <a:r>
              <a:rPr lang="en-US" sz="510" dirty="0">
                <a:latin typeface="Arial Narrow" panose="020B0606020202030204" pitchFamily="34" charset="0"/>
              </a:rPr>
              <a:t>Australian Government Department of the Environment and Energy, Canberra.</a:t>
            </a:r>
            <a:endParaRPr lang="en-AU" sz="510" dirty="0">
              <a:latin typeface="Arial Narrow" panose="020B0606020202030204" pitchFamily="34" charset="0"/>
            </a:endParaRPr>
          </a:p>
          <a:p>
            <a:r>
              <a:rPr lang="en-AU" sz="510" baseline="30000" dirty="0">
                <a:latin typeface="Arial Narrow" panose="020B0606020202030204" pitchFamily="34" charset="0"/>
              </a:rPr>
              <a:t>[3] </a:t>
            </a:r>
            <a:r>
              <a:rPr lang="en-AU" sz="510" dirty="0">
                <a:latin typeface="Arial Narrow" panose="020B0606020202030204" pitchFamily="34" charset="0"/>
              </a:rPr>
              <a:t>Queensland Government Statistician’s Office (2016). </a:t>
            </a:r>
            <a:r>
              <a:rPr lang="en-US" sz="510" i="1" dirty="0">
                <a:latin typeface="Arial Narrow" panose="020B0606020202030204" pitchFamily="34" charset="0"/>
              </a:rPr>
              <a:t>Estimated resident population by local government area (LGA), Queensland, 2006 to 2016p. </a:t>
            </a:r>
            <a:r>
              <a:rPr lang="en-US" sz="510" dirty="0">
                <a:latin typeface="Arial Narrow" panose="020B0606020202030204" pitchFamily="34" charset="0"/>
              </a:rPr>
              <a:t>The State of Queensland (Queensland Treasury). Accessed 30.12.2017 from: http://www.qgso.qld.gov.au/products/tables/erp-lga-qld/index.php</a:t>
            </a:r>
            <a:endParaRPr lang="en-AU" sz="510" baseline="30000" dirty="0">
              <a:latin typeface="Arial Narrow" panose="020B0606020202030204" pitchFamily="34" charset="0"/>
            </a:endParaRPr>
          </a:p>
        </p:txBody>
      </p:sp>
      <p:sp>
        <p:nvSpPr>
          <p:cNvPr id="122" name="Rectangle 121">
            <a:extLst>
              <a:ext uri="{FF2B5EF4-FFF2-40B4-BE49-F238E27FC236}">
                <a16:creationId xmlns:a16="http://schemas.microsoft.com/office/drawing/2014/main" id="{06F3CC77-5698-4BC4-9579-3E455095641D}"/>
              </a:ext>
            </a:extLst>
          </p:cNvPr>
          <p:cNvSpPr/>
          <p:nvPr/>
        </p:nvSpPr>
        <p:spPr>
          <a:xfrm>
            <a:off x="406327" y="2235580"/>
            <a:ext cx="5993305" cy="2000548"/>
          </a:xfrm>
          <a:prstGeom prst="rect">
            <a:avLst/>
          </a:prstGeom>
        </p:spPr>
        <p:txBody>
          <a:bodyPr wrap="square">
            <a:spAutoFit/>
          </a:bodyPr>
          <a:lstStyle/>
          <a:p>
            <a:pPr algn="just"/>
            <a:r>
              <a:rPr lang="en-AU" sz="1600" b="1" dirty="0">
                <a:latin typeface="Arial Narrow" panose="020B0606020202030204" pitchFamily="34" charset="0"/>
              </a:rPr>
              <a:t>Loving our coast to death</a:t>
            </a:r>
          </a:p>
          <a:p>
            <a:r>
              <a:rPr lang="en-AU" sz="1200" dirty="0">
                <a:latin typeface="Arial Narrow" panose="020B0606020202030204" pitchFamily="34" charset="0"/>
              </a:rPr>
              <a:t>In Australia, 85% of people live within 50km of the coast with more people populating it every year</a:t>
            </a:r>
            <a:r>
              <a:rPr lang="en-AU" sz="1200" baseline="30000" dirty="0">
                <a:latin typeface="Arial Narrow" panose="020B0606020202030204" pitchFamily="34" charset="0"/>
              </a:rPr>
              <a:t>[2]</a:t>
            </a:r>
            <a:r>
              <a:rPr lang="en-AU" sz="1200" dirty="0">
                <a:latin typeface="Arial Narrow" panose="020B0606020202030204" pitchFamily="34" charset="0"/>
              </a:rPr>
              <a:t>. Why is this an issue? What do people do that’s so destructive to the health of coastal waters? First of all, we need to find a place to live (clearing vegetation that would normally function to keep oceans healthy). We need water to drink (building dams and stealing water from rivers). We need to eat (removing seafood stocks, clearing coastal habitat for aquaculture and polluting waterways with agricultural runoff). We need energy (supporting the mining of oil and gas and increasing CO</a:t>
            </a:r>
            <a:r>
              <a:rPr lang="en-AU" sz="800" dirty="0">
                <a:latin typeface="Arial Narrow" panose="020B0606020202030204" pitchFamily="34" charset="0"/>
              </a:rPr>
              <a:t>2</a:t>
            </a:r>
            <a:r>
              <a:rPr lang="en-AU" sz="1200" dirty="0">
                <a:latin typeface="Arial Narrow" panose="020B0606020202030204" pitchFamily="34" charset="0"/>
              </a:rPr>
              <a:t> emissions). We like to play (using noisy, oily boat engines and damaging anchors). And, we like to shop (more waste, more industrial pollution and more shipping requiring dredging and dumping of ballast water)! </a:t>
            </a:r>
          </a:p>
          <a:p>
            <a:r>
              <a:rPr lang="en-AU" sz="1200" b="1" dirty="0">
                <a:latin typeface="Arial Narrow" panose="020B0606020202030204" pitchFamily="34" charset="0"/>
              </a:rPr>
              <a:t>Q. What percentage of people live within 50km of the Australian coast? Ans. </a:t>
            </a:r>
            <a:endParaRPr lang="en-AU" sz="1200" dirty="0">
              <a:solidFill>
                <a:schemeClr val="bg1">
                  <a:lumMod val="50000"/>
                </a:schemeClr>
              </a:solidFill>
              <a:latin typeface="Arial Narrow" panose="020B0606020202030204" pitchFamily="34" charset="0"/>
            </a:endParaRPr>
          </a:p>
        </p:txBody>
      </p:sp>
      <p:graphicFrame>
        <p:nvGraphicFramePr>
          <p:cNvPr id="110" name="Table 109">
            <a:extLst>
              <a:ext uri="{FF2B5EF4-FFF2-40B4-BE49-F238E27FC236}">
                <a16:creationId xmlns:a16="http://schemas.microsoft.com/office/drawing/2014/main" id="{C2BF4F2A-86F7-40D7-94E2-5319FCD3FC86}"/>
              </a:ext>
            </a:extLst>
          </p:cNvPr>
          <p:cNvGraphicFramePr>
            <a:graphicFrameLocks noGrp="1"/>
          </p:cNvGraphicFramePr>
          <p:nvPr>
            <p:extLst>
              <p:ext uri="{D42A27DB-BD31-4B8C-83A1-F6EECF244321}">
                <p14:modId xmlns:p14="http://schemas.microsoft.com/office/powerpoint/2010/main" val="1827493981"/>
              </p:ext>
            </p:extLst>
          </p:nvPr>
        </p:nvGraphicFramePr>
        <p:xfrm>
          <a:off x="489914" y="4816904"/>
          <a:ext cx="4245342" cy="3657600"/>
        </p:xfrm>
        <a:graphic>
          <a:graphicData uri="http://schemas.openxmlformats.org/drawingml/2006/table">
            <a:tbl>
              <a:tblPr firstRow="1" bandRow="1">
                <a:tableStyleId>{5940675A-B579-460E-94D1-54222C63F5DA}</a:tableStyleId>
              </a:tblPr>
              <a:tblGrid>
                <a:gridCol w="1093810">
                  <a:extLst>
                    <a:ext uri="{9D8B030D-6E8A-4147-A177-3AD203B41FA5}">
                      <a16:colId xmlns:a16="http://schemas.microsoft.com/office/drawing/2014/main" val="20000"/>
                    </a:ext>
                  </a:extLst>
                </a:gridCol>
                <a:gridCol w="659623">
                  <a:extLst>
                    <a:ext uri="{9D8B030D-6E8A-4147-A177-3AD203B41FA5}">
                      <a16:colId xmlns:a16="http://schemas.microsoft.com/office/drawing/2014/main" val="20001"/>
                    </a:ext>
                  </a:extLst>
                </a:gridCol>
                <a:gridCol w="879497">
                  <a:extLst>
                    <a:ext uri="{9D8B030D-6E8A-4147-A177-3AD203B41FA5}">
                      <a16:colId xmlns:a16="http://schemas.microsoft.com/office/drawing/2014/main" val="20002"/>
                    </a:ext>
                  </a:extLst>
                </a:gridCol>
                <a:gridCol w="879497">
                  <a:extLst>
                    <a:ext uri="{9D8B030D-6E8A-4147-A177-3AD203B41FA5}">
                      <a16:colId xmlns:a16="http://schemas.microsoft.com/office/drawing/2014/main" val="20003"/>
                    </a:ext>
                  </a:extLst>
                </a:gridCol>
                <a:gridCol w="732915">
                  <a:extLst>
                    <a:ext uri="{9D8B030D-6E8A-4147-A177-3AD203B41FA5}">
                      <a16:colId xmlns:a16="http://schemas.microsoft.com/office/drawing/2014/main" val="20004"/>
                    </a:ext>
                  </a:extLst>
                </a:gridCol>
              </a:tblGrid>
              <a:tr h="262087">
                <a:tc rowSpan="2">
                  <a:txBody>
                    <a:bodyPr/>
                    <a:lstStyle/>
                    <a:p>
                      <a:pPr algn="l"/>
                      <a:r>
                        <a:rPr lang="en-AU" sz="1200" b="1" dirty="0">
                          <a:latin typeface="Arial Narrow" panose="020B0606020202030204" pitchFamily="34" charset="0"/>
                        </a:rPr>
                        <a:t>Local</a:t>
                      </a:r>
                      <a:r>
                        <a:rPr lang="en-AU" sz="1200" b="1" baseline="0" dirty="0">
                          <a:latin typeface="Arial Narrow" panose="020B0606020202030204" pitchFamily="34" charset="0"/>
                        </a:rPr>
                        <a:t> Government Area (LGA)</a:t>
                      </a:r>
                      <a:endParaRPr lang="en-AU" sz="1200" b="1" dirty="0">
                        <a:latin typeface="Arial Narrow" panose="020B0606020202030204" pitchFamily="34" charset="0"/>
                      </a:endParaRPr>
                    </a:p>
                  </a:txBody>
                  <a:tcPr>
                    <a:solidFill>
                      <a:schemeClr val="bg1">
                        <a:lumMod val="85000"/>
                      </a:schemeClr>
                    </a:solidFill>
                  </a:tcPr>
                </a:tc>
                <a:tc gridSpan="3">
                  <a:txBody>
                    <a:bodyPr/>
                    <a:lstStyle/>
                    <a:p>
                      <a:pPr algn="ctr"/>
                      <a:r>
                        <a:rPr lang="en-AU" sz="1200" b="1" dirty="0">
                          <a:latin typeface="Arial Narrow" panose="020B0606020202030204" pitchFamily="34" charset="0"/>
                        </a:rPr>
                        <a:t>Population</a:t>
                      </a:r>
                      <a:r>
                        <a:rPr lang="en-AU" sz="1200" b="1" baseline="30000" dirty="0">
                          <a:latin typeface="Arial Narrow" panose="020B0606020202030204" pitchFamily="34" charset="0"/>
                        </a:rPr>
                        <a:t>[3]</a:t>
                      </a:r>
                      <a:endParaRPr lang="en-AU" sz="1200" b="1" dirty="0">
                        <a:latin typeface="Arial Narrow" panose="020B0606020202030204" pitchFamily="34" charset="0"/>
                      </a:endParaRPr>
                    </a:p>
                  </a:txBody>
                  <a:tcPr>
                    <a:solidFill>
                      <a:schemeClr val="bg1">
                        <a:lumMod val="85000"/>
                      </a:schemeClr>
                    </a:solidFill>
                  </a:tcPr>
                </a:tc>
                <a:tc hMerge="1">
                  <a:txBody>
                    <a:bodyPr/>
                    <a:lstStyle/>
                    <a:p>
                      <a:pPr algn="r"/>
                      <a:endParaRPr lang="en-AU" sz="1200" dirty="0">
                        <a:latin typeface="Arial Narrow" panose="020B0606020202030204" pitchFamily="34" charset="0"/>
                      </a:endParaRPr>
                    </a:p>
                  </a:txBody>
                  <a:tcPr/>
                </a:tc>
                <a:tc hMerge="1">
                  <a:txBody>
                    <a:bodyPr/>
                    <a:lstStyle/>
                    <a:p>
                      <a:pPr algn="r"/>
                      <a:endParaRPr lang="en-AU" sz="1200" dirty="0">
                        <a:latin typeface="Arial Narrow" panose="020B0606020202030204" pitchFamily="34" charset="0"/>
                      </a:endParaRPr>
                    </a:p>
                  </a:txBody>
                  <a:tcPr/>
                </a:tc>
                <a:tc rowSpan="2">
                  <a:txBody>
                    <a:bodyPr/>
                    <a:lstStyle/>
                    <a:p>
                      <a:pPr algn="ctr"/>
                      <a:r>
                        <a:rPr lang="en-AU" sz="1200" b="1" dirty="0">
                          <a:latin typeface="Arial Narrow" panose="020B0606020202030204" pitchFamily="34" charset="0"/>
                        </a:rPr>
                        <a:t>Trend?</a:t>
                      </a:r>
                      <a:r>
                        <a:rPr lang="en-AU" sz="1200" b="1" baseline="0" dirty="0">
                          <a:latin typeface="Arial Narrow" panose="020B0606020202030204" pitchFamily="34" charset="0"/>
                        </a:rPr>
                        <a:t> </a:t>
                      </a:r>
                      <a:endParaRPr lang="en-AU" sz="1100" b="1" baseline="0" dirty="0">
                        <a:latin typeface="Arial Narrow" panose="020B0606020202030204" pitchFamily="34" charset="0"/>
                      </a:endParaRPr>
                    </a:p>
                    <a:p>
                      <a:pPr algn="ctr"/>
                      <a:endParaRPr lang="en-AU" sz="800" baseline="0" dirty="0">
                        <a:latin typeface="Arial Narrow" panose="020B0606020202030204" pitchFamily="34" charset="0"/>
                      </a:endParaRPr>
                    </a:p>
                    <a:p>
                      <a:pPr algn="ctr"/>
                      <a:r>
                        <a:rPr lang="en-AU" sz="1100" baseline="0" dirty="0">
                          <a:latin typeface="Arial Narrow" panose="020B0606020202030204" pitchFamily="34" charset="0"/>
                        </a:rPr>
                        <a:t>or </a:t>
                      </a:r>
                      <a:endParaRPr lang="en-AU" sz="1200" baseline="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49449">
                <a:tc v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2006</a:t>
                      </a:r>
                    </a:p>
                  </a:txBody>
                  <a:tcPr>
                    <a:solidFill>
                      <a:schemeClr val="bg1">
                        <a:lumMod val="85000"/>
                      </a:schemeClr>
                    </a:solidFill>
                  </a:tcPr>
                </a:tc>
                <a:tc>
                  <a:txBody>
                    <a:bodyPr/>
                    <a:lstStyle/>
                    <a:p>
                      <a:pPr algn="ctr"/>
                      <a:r>
                        <a:rPr lang="en-AU" sz="1200" b="1" dirty="0">
                          <a:latin typeface="Arial Narrow" panose="020B0606020202030204" pitchFamily="34" charset="0"/>
                        </a:rPr>
                        <a:t>2010</a:t>
                      </a:r>
                    </a:p>
                  </a:txBody>
                  <a:tcPr>
                    <a:solidFill>
                      <a:schemeClr val="bg1">
                        <a:lumMod val="85000"/>
                      </a:schemeClr>
                    </a:solidFill>
                  </a:tcPr>
                </a:tc>
                <a:tc>
                  <a:txBody>
                    <a:bodyPr/>
                    <a:lstStyle/>
                    <a:p>
                      <a:pPr algn="ctr"/>
                      <a:r>
                        <a:rPr lang="en-AU" sz="1200" b="1" dirty="0">
                          <a:latin typeface="Arial Narrow" panose="020B0606020202030204" pitchFamily="34" charset="0"/>
                        </a:rPr>
                        <a:t>2016</a:t>
                      </a:r>
                    </a:p>
                  </a:txBody>
                  <a:tcPr>
                    <a:solidFill>
                      <a:schemeClr val="bg1">
                        <a:lumMod val="85000"/>
                      </a:schemeClr>
                    </a:solidFill>
                  </a:tcPr>
                </a:tc>
                <a:tc vMerge="1">
                  <a:txBody>
                    <a:bodyPr/>
                    <a:lstStyle/>
                    <a:p>
                      <a:pPr algn="r"/>
                      <a:endParaRPr lang="en-AU" sz="120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1"/>
                  </a:ext>
                </a:extLst>
              </a:tr>
              <a:tr h="262087">
                <a:tc>
                  <a:txBody>
                    <a:bodyPr/>
                    <a:lstStyle/>
                    <a:p>
                      <a:r>
                        <a:rPr lang="en-AU" sz="1200" dirty="0">
                          <a:latin typeface="Arial Narrow" panose="020B0606020202030204" pitchFamily="34" charset="0"/>
                        </a:rPr>
                        <a:t>Gold Coast</a:t>
                      </a:r>
                    </a:p>
                  </a:txBody>
                  <a:tcPr/>
                </a:tc>
                <a:tc>
                  <a:txBody>
                    <a:bodyPr/>
                    <a:lstStyle/>
                    <a:p>
                      <a:pPr algn="r"/>
                      <a:r>
                        <a:rPr lang="en-AU" sz="1200" dirty="0">
                          <a:latin typeface="Arial Narrow" panose="020B0606020202030204" pitchFamily="34" charset="0"/>
                        </a:rPr>
                        <a:t>450,075</a:t>
                      </a:r>
                    </a:p>
                  </a:txBody>
                  <a:tcPr/>
                </a:tc>
                <a:tc>
                  <a:txBody>
                    <a:bodyPr/>
                    <a:lstStyle/>
                    <a:p>
                      <a:pPr algn="r"/>
                      <a:r>
                        <a:rPr lang="en-AU" sz="1200" dirty="0">
                          <a:latin typeface="Arial Narrow" panose="020B0606020202030204" pitchFamily="34" charset="0"/>
                        </a:rPr>
                        <a:t>506,135</a:t>
                      </a:r>
                    </a:p>
                  </a:txBody>
                  <a:tcPr/>
                </a:tc>
                <a:tc>
                  <a:txBody>
                    <a:bodyPr/>
                    <a:lstStyle/>
                    <a:p>
                      <a:pPr algn="r"/>
                      <a:r>
                        <a:rPr lang="en-AU" sz="1200" dirty="0">
                          <a:latin typeface="Arial Narrow" panose="020B0606020202030204" pitchFamily="34" charset="0"/>
                        </a:rPr>
                        <a:t>576,918</a:t>
                      </a:r>
                    </a:p>
                  </a:txBody>
                  <a:tcPr/>
                </a:tc>
                <a:tc>
                  <a:txBody>
                    <a:bodyPr/>
                    <a:lstStyle/>
                    <a:p>
                      <a:pPr algn="l"/>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262087">
                <a:tc>
                  <a:txBody>
                    <a:bodyPr/>
                    <a:lstStyle/>
                    <a:p>
                      <a:r>
                        <a:rPr lang="en-AU" sz="1200" dirty="0">
                          <a:latin typeface="Arial Narrow" panose="020B0606020202030204" pitchFamily="34" charset="0"/>
                        </a:rPr>
                        <a:t>Brisbane</a:t>
                      </a:r>
                    </a:p>
                  </a:txBody>
                  <a:tcPr/>
                </a:tc>
                <a:tc>
                  <a:txBody>
                    <a:bodyPr/>
                    <a:lstStyle/>
                    <a:p>
                      <a:pPr algn="r"/>
                      <a:r>
                        <a:rPr lang="en-AU" sz="1200" dirty="0">
                          <a:latin typeface="Arial Narrow" panose="020B0606020202030204" pitchFamily="34" charset="0"/>
                        </a:rPr>
                        <a:t>987,831</a:t>
                      </a:r>
                    </a:p>
                  </a:txBody>
                  <a:tcPr/>
                </a:tc>
                <a:tc>
                  <a:txBody>
                    <a:bodyPr/>
                    <a:lstStyle/>
                    <a:p>
                      <a:pPr algn="r"/>
                      <a:r>
                        <a:rPr lang="en-AU" sz="1200" dirty="0">
                          <a:latin typeface="Arial Narrow" panose="020B0606020202030204" pitchFamily="34" charset="0"/>
                        </a:rPr>
                        <a:t>1,073,144</a:t>
                      </a:r>
                    </a:p>
                  </a:txBody>
                  <a:tcPr/>
                </a:tc>
                <a:tc>
                  <a:txBody>
                    <a:bodyPr/>
                    <a:lstStyle/>
                    <a:p>
                      <a:pPr algn="r"/>
                      <a:r>
                        <a:rPr lang="en-AU" sz="1200" dirty="0">
                          <a:latin typeface="Arial Narrow" panose="020B0606020202030204" pitchFamily="34" charset="0"/>
                        </a:rPr>
                        <a:t>1,184,215</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3"/>
                  </a:ext>
                </a:extLst>
              </a:tr>
              <a:tr h="262087">
                <a:tc>
                  <a:txBody>
                    <a:bodyPr/>
                    <a:lstStyle/>
                    <a:p>
                      <a:r>
                        <a:rPr lang="en-AU" sz="1200" dirty="0">
                          <a:latin typeface="Arial Narrow" panose="020B0606020202030204" pitchFamily="34" charset="0"/>
                        </a:rPr>
                        <a:t>Sunshine</a:t>
                      </a:r>
                      <a:r>
                        <a:rPr lang="en-AU" sz="1200" baseline="0" dirty="0">
                          <a:latin typeface="Arial Narrow" panose="020B0606020202030204" pitchFamily="34" charset="0"/>
                        </a:rPr>
                        <a:t> Coast</a:t>
                      </a:r>
                      <a:endParaRPr lang="en-AU" sz="1200" dirty="0">
                        <a:latin typeface="Arial Narrow" panose="020B0606020202030204" pitchFamily="34" charset="0"/>
                      </a:endParaRPr>
                    </a:p>
                  </a:txBody>
                  <a:tcPr/>
                </a:tc>
                <a:tc>
                  <a:txBody>
                    <a:bodyPr/>
                    <a:lstStyle/>
                    <a:p>
                      <a:pPr algn="r"/>
                      <a:r>
                        <a:rPr lang="en-AU" sz="1200" dirty="0">
                          <a:latin typeface="Arial Narrow" panose="020B0606020202030204" pitchFamily="34" charset="0"/>
                        </a:rPr>
                        <a:t>236,654</a:t>
                      </a:r>
                    </a:p>
                  </a:txBody>
                  <a:tcPr/>
                </a:tc>
                <a:tc>
                  <a:txBody>
                    <a:bodyPr/>
                    <a:lstStyle/>
                    <a:p>
                      <a:pPr algn="r"/>
                      <a:r>
                        <a:rPr lang="en-AU" sz="1200" dirty="0">
                          <a:latin typeface="Arial Narrow" panose="020B0606020202030204" pitchFamily="34" charset="0"/>
                        </a:rPr>
                        <a:t>263,053</a:t>
                      </a:r>
                    </a:p>
                  </a:txBody>
                  <a:tcPr/>
                </a:tc>
                <a:tc>
                  <a:txBody>
                    <a:bodyPr/>
                    <a:lstStyle/>
                    <a:p>
                      <a:pPr algn="r"/>
                      <a:r>
                        <a:rPr lang="en-AU" sz="1200" dirty="0">
                          <a:latin typeface="Arial Narrow" panose="020B0606020202030204" pitchFamily="34" charset="0"/>
                        </a:rPr>
                        <a:t>303,389</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4"/>
                  </a:ext>
                </a:extLst>
              </a:tr>
              <a:tr h="262087">
                <a:tc>
                  <a:txBody>
                    <a:bodyPr/>
                    <a:lstStyle/>
                    <a:p>
                      <a:r>
                        <a:rPr lang="en-AU" sz="1200" dirty="0">
                          <a:latin typeface="Arial Narrow" panose="020B0606020202030204" pitchFamily="34" charset="0"/>
                        </a:rPr>
                        <a:t>Fraser</a:t>
                      </a:r>
                      <a:r>
                        <a:rPr lang="en-AU" sz="1200" baseline="0" dirty="0">
                          <a:latin typeface="Arial Narrow" panose="020B0606020202030204" pitchFamily="34" charset="0"/>
                        </a:rPr>
                        <a:t> Coast</a:t>
                      </a:r>
                      <a:endParaRPr lang="en-AU" sz="1200" dirty="0">
                        <a:latin typeface="Arial Narrow" panose="020B0606020202030204" pitchFamily="34" charset="0"/>
                      </a:endParaRPr>
                    </a:p>
                  </a:txBody>
                  <a:tcPr/>
                </a:tc>
                <a:tc>
                  <a:txBody>
                    <a:bodyPr/>
                    <a:lstStyle/>
                    <a:p>
                      <a:pPr algn="r"/>
                      <a:r>
                        <a:rPr lang="en-AU" sz="1200" dirty="0">
                          <a:latin typeface="Arial Narrow" panose="020B0606020202030204" pitchFamily="34" charset="0"/>
                        </a:rPr>
                        <a:t>86,117</a:t>
                      </a:r>
                    </a:p>
                  </a:txBody>
                  <a:tcPr/>
                </a:tc>
                <a:tc>
                  <a:txBody>
                    <a:bodyPr/>
                    <a:lstStyle/>
                    <a:p>
                      <a:pPr algn="r"/>
                      <a:r>
                        <a:rPr lang="en-AU" sz="1200" dirty="0">
                          <a:latin typeface="Arial Narrow" panose="020B0606020202030204" pitchFamily="34" charset="0"/>
                        </a:rPr>
                        <a:t>96,618</a:t>
                      </a:r>
                    </a:p>
                  </a:txBody>
                  <a:tcPr/>
                </a:tc>
                <a:tc>
                  <a:txBody>
                    <a:bodyPr/>
                    <a:lstStyle/>
                    <a:p>
                      <a:pPr algn="r"/>
                      <a:r>
                        <a:rPr lang="en-AU" sz="1200" dirty="0">
                          <a:latin typeface="Arial Narrow" panose="020B0606020202030204" pitchFamily="34" charset="0"/>
                        </a:rPr>
                        <a:t>102,953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5"/>
                  </a:ext>
                </a:extLst>
              </a:tr>
              <a:tr h="262087">
                <a:tc>
                  <a:txBody>
                    <a:bodyPr/>
                    <a:lstStyle/>
                    <a:p>
                      <a:r>
                        <a:rPr lang="en-AU" sz="1200" dirty="0">
                          <a:latin typeface="Arial Narrow" panose="020B0606020202030204" pitchFamily="34" charset="0"/>
                        </a:rPr>
                        <a:t>Bundaberg</a:t>
                      </a:r>
                    </a:p>
                  </a:txBody>
                  <a:tcPr/>
                </a:tc>
                <a:tc>
                  <a:txBody>
                    <a:bodyPr/>
                    <a:lstStyle/>
                    <a:p>
                      <a:pPr algn="r"/>
                      <a:r>
                        <a:rPr lang="en-AU" sz="1200" dirty="0">
                          <a:latin typeface="Arial Narrow" panose="020B0606020202030204" pitchFamily="34" charset="0"/>
                        </a:rPr>
                        <a:t>84,816</a:t>
                      </a:r>
                    </a:p>
                  </a:txBody>
                  <a:tcPr/>
                </a:tc>
                <a:tc>
                  <a:txBody>
                    <a:bodyPr/>
                    <a:lstStyle/>
                    <a:p>
                      <a:pPr algn="r"/>
                      <a:r>
                        <a:rPr lang="en-AU" sz="1200" dirty="0">
                          <a:latin typeface="Arial Narrow" panose="020B0606020202030204" pitchFamily="34" charset="0"/>
                        </a:rPr>
                        <a:t>91,400</a:t>
                      </a:r>
                    </a:p>
                  </a:txBody>
                  <a:tcPr/>
                </a:tc>
                <a:tc>
                  <a:txBody>
                    <a:bodyPr/>
                    <a:lstStyle/>
                    <a:p>
                      <a:pPr algn="r"/>
                      <a:r>
                        <a:rPr lang="en-AU" sz="1200" dirty="0">
                          <a:latin typeface="Arial Narrow" panose="020B0606020202030204" pitchFamily="34" charset="0"/>
                        </a:rPr>
                        <a:t>94,453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262087">
                <a:tc>
                  <a:txBody>
                    <a:bodyPr/>
                    <a:lstStyle/>
                    <a:p>
                      <a:r>
                        <a:rPr lang="en-AU" sz="1200" dirty="0">
                          <a:latin typeface="Arial Narrow" panose="020B0606020202030204" pitchFamily="34" charset="0"/>
                        </a:rPr>
                        <a:t>Gladstone</a:t>
                      </a:r>
                    </a:p>
                  </a:txBody>
                  <a:tcPr/>
                </a:tc>
                <a:tc>
                  <a:txBody>
                    <a:bodyPr/>
                    <a:lstStyle/>
                    <a:p>
                      <a:pPr algn="r"/>
                      <a:r>
                        <a:rPr lang="en-AU" sz="1200" dirty="0">
                          <a:latin typeface="Arial Narrow" panose="020B0606020202030204" pitchFamily="34" charset="0"/>
                        </a:rPr>
                        <a:t>52,051</a:t>
                      </a:r>
                    </a:p>
                  </a:txBody>
                  <a:tcPr/>
                </a:tc>
                <a:tc>
                  <a:txBody>
                    <a:bodyPr/>
                    <a:lstStyle/>
                    <a:p>
                      <a:pPr algn="r"/>
                      <a:r>
                        <a:rPr lang="en-AU" sz="1200" dirty="0">
                          <a:latin typeface="Arial Narrow" panose="020B0606020202030204" pitchFamily="34" charset="0"/>
                        </a:rPr>
                        <a:t>57,697</a:t>
                      </a:r>
                    </a:p>
                  </a:txBody>
                  <a:tcPr/>
                </a:tc>
                <a:tc>
                  <a:txBody>
                    <a:bodyPr/>
                    <a:lstStyle/>
                    <a:p>
                      <a:pPr algn="r"/>
                      <a:r>
                        <a:rPr lang="en-AU" sz="1200" dirty="0">
                          <a:latin typeface="Arial Narrow" panose="020B0606020202030204" pitchFamily="34" charset="0"/>
                        </a:rPr>
                        <a:t>63,288</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7"/>
                  </a:ext>
                </a:extLst>
              </a:tr>
              <a:tr h="262087">
                <a:tc>
                  <a:txBody>
                    <a:bodyPr/>
                    <a:lstStyle/>
                    <a:p>
                      <a:r>
                        <a:rPr lang="en-AU" sz="1200" dirty="0">
                          <a:latin typeface="Arial Narrow" panose="020B0606020202030204" pitchFamily="34" charset="0"/>
                        </a:rPr>
                        <a:t>Rockhampton</a:t>
                      </a:r>
                    </a:p>
                  </a:txBody>
                  <a:tcPr/>
                </a:tc>
                <a:tc>
                  <a:txBody>
                    <a:bodyPr/>
                    <a:lstStyle/>
                    <a:p>
                      <a:pPr algn="r"/>
                      <a:r>
                        <a:rPr lang="en-AU" sz="1200" dirty="0">
                          <a:latin typeface="Arial Narrow" panose="020B0606020202030204" pitchFamily="34" charset="0"/>
                        </a:rPr>
                        <a:t>74,204</a:t>
                      </a:r>
                    </a:p>
                  </a:txBody>
                  <a:tcPr/>
                </a:tc>
                <a:tc>
                  <a:txBody>
                    <a:bodyPr/>
                    <a:lstStyle/>
                    <a:p>
                      <a:pPr algn="r"/>
                      <a:r>
                        <a:rPr lang="en-AU" sz="1200" dirty="0">
                          <a:latin typeface="Arial Narrow" panose="020B0606020202030204" pitchFamily="34" charset="0"/>
                        </a:rPr>
                        <a:t>78,193</a:t>
                      </a:r>
                    </a:p>
                  </a:txBody>
                  <a:tcPr/>
                </a:tc>
                <a:tc>
                  <a:txBody>
                    <a:bodyPr/>
                    <a:lstStyle/>
                    <a:p>
                      <a:pPr algn="r"/>
                      <a:r>
                        <a:rPr lang="en-AU" sz="1200" dirty="0">
                          <a:latin typeface="Arial Narrow" panose="020B0606020202030204" pitchFamily="34" charset="0"/>
                        </a:rPr>
                        <a:t>81,589</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8"/>
                  </a:ext>
                </a:extLst>
              </a:tr>
              <a:tr h="262087">
                <a:tc>
                  <a:txBody>
                    <a:bodyPr/>
                    <a:lstStyle/>
                    <a:p>
                      <a:r>
                        <a:rPr lang="en-AU" sz="1200" dirty="0">
                          <a:latin typeface="Arial Narrow" panose="020B0606020202030204" pitchFamily="34" charset="0"/>
                        </a:rPr>
                        <a:t>Mackay</a:t>
                      </a:r>
                    </a:p>
                  </a:txBody>
                  <a:tcPr/>
                </a:tc>
                <a:tc>
                  <a:txBody>
                    <a:bodyPr/>
                    <a:lstStyle/>
                    <a:p>
                      <a:pPr algn="r"/>
                      <a:r>
                        <a:rPr lang="en-AU" sz="1200" dirty="0">
                          <a:latin typeface="Arial Narrow" panose="020B0606020202030204" pitchFamily="34" charset="0"/>
                        </a:rPr>
                        <a:t>103,567</a:t>
                      </a:r>
                    </a:p>
                  </a:txBody>
                  <a:tcPr/>
                </a:tc>
                <a:tc>
                  <a:txBody>
                    <a:bodyPr/>
                    <a:lstStyle/>
                    <a:p>
                      <a:pPr algn="r"/>
                      <a:r>
                        <a:rPr lang="en-AU" sz="1200" dirty="0">
                          <a:latin typeface="Arial Narrow" panose="020B0606020202030204" pitchFamily="34" charset="0"/>
                        </a:rPr>
                        <a:t>113,669</a:t>
                      </a:r>
                    </a:p>
                  </a:txBody>
                  <a:tcPr/>
                </a:tc>
                <a:tc>
                  <a:txBody>
                    <a:bodyPr/>
                    <a:lstStyle/>
                    <a:p>
                      <a:pPr algn="r"/>
                      <a:r>
                        <a:rPr lang="en-AU" sz="1200" dirty="0">
                          <a:latin typeface="Arial Narrow" panose="020B0606020202030204" pitchFamily="34" charset="0"/>
                        </a:rPr>
                        <a:t>117,703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9"/>
                  </a:ext>
                </a:extLst>
              </a:tr>
              <a:tr h="262087">
                <a:tc>
                  <a:txBody>
                    <a:bodyPr/>
                    <a:lstStyle/>
                    <a:p>
                      <a:r>
                        <a:rPr lang="en-AU" sz="1200" dirty="0">
                          <a:latin typeface="Arial Narrow" panose="020B0606020202030204" pitchFamily="34" charset="0"/>
                        </a:rPr>
                        <a:t>Whitsunday</a:t>
                      </a:r>
                    </a:p>
                  </a:txBody>
                  <a:tcPr/>
                </a:tc>
                <a:tc>
                  <a:txBody>
                    <a:bodyPr/>
                    <a:lstStyle/>
                    <a:p>
                      <a:pPr algn="r"/>
                      <a:r>
                        <a:rPr lang="en-AU" sz="1200" dirty="0">
                          <a:latin typeface="Arial Narrow" panose="020B0606020202030204" pitchFamily="34" charset="0"/>
                        </a:rPr>
                        <a:t>30,255</a:t>
                      </a:r>
                    </a:p>
                  </a:txBody>
                  <a:tcPr/>
                </a:tc>
                <a:tc>
                  <a:txBody>
                    <a:bodyPr/>
                    <a:lstStyle/>
                    <a:p>
                      <a:pPr algn="r"/>
                      <a:r>
                        <a:rPr lang="en-AU" sz="1200" dirty="0">
                          <a:latin typeface="Arial Narrow" panose="020B0606020202030204" pitchFamily="34" charset="0"/>
                        </a:rPr>
                        <a:t>32,140</a:t>
                      </a:r>
                    </a:p>
                  </a:txBody>
                  <a:tcPr/>
                </a:tc>
                <a:tc>
                  <a:txBody>
                    <a:bodyPr/>
                    <a:lstStyle/>
                    <a:p>
                      <a:pPr algn="r"/>
                      <a:r>
                        <a:rPr lang="en-AU" sz="1200" dirty="0">
                          <a:latin typeface="Arial Narrow" panose="020B0606020202030204" pitchFamily="34" charset="0"/>
                        </a:rPr>
                        <a:t>34,626</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0"/>
                  </a:ext>
                </a:extLst>
              </a:tr>
              <a:tr h="262087">
                <a:tc>
                  <a:txBody>
                    <a:bodyPr/>
                    <a:lstStyle/>
                    <a:p>
                      <a:r>
                        <a:rPr lang="en-AU" sz="1200" dirty="0">
                          <a:latin typeface="Arial Narrow" panose="020B0606020202030204" pitchFamily="34" charset="0"/>
                        </a:rPr>
                        <a:t>Townsville</a:t>
                      </a:r>
                    </a:p>
                  </a:txBody>
                  <a:tcPr/>
                </a:tc>
                <a:tc>
                  <a:txBody>
                    <a:bodyPr/>
                    <a:lstStyle/>
                    <a:p>
                      <a:pPr algn="r"/>
                      <a:r>
                        <a:rPr lang="en-AU" sz="1200" dirty="0">
                          <a:latin typeface="Arial Narrow" panose="020B0606020202030204" pitchFamily="34" charset="0"/>
                        </a:rPr>
                        <a:t>159,482</a:t>
                      </a:r>
                    </a:p>
                  </a:txBody>
                  <a:tcPr/>
                </a:tc>
                <a:tc>
                  <a:txBody>
                    <a:bodyPr/>
                    <a:lstStyle/>
                    <a:p>
                      <a:pPr algn="r"/>
                      <a:r>
                        <a:rPr lang="en-AU" sz="1200" dirty="0">
                          <a:latin typeface="Arial Narrow" panose="020B0606020202030204" pitchFamily="34" charset="0"/>
                        </a:rPr>
                        <a:t>176,528</a:t>
                      </a:r>
                    </a:p>
                  </a:txBody>
                  <a:tcPr/>
                </a:tc>
                <a:tc>
                  <a:txBody>
                    <a:bodyPr/>
                    <a:lstStyle/>
                    <a:p>
                      <a:pPr algn="r"/>
                      <a:r>
                        <a:rPr lang="en-AU" sz="1200" dirty="0">
                          <a:latin typeface="Arial Narrow" panose="020B0606020202030204" pitchFamily="34" charset="0"/>
                        </a:rPr>
                        <a:t>192,058</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62087">
                <a:tc>
                  <a:txBody>
                    <a:bodyPr/>
                    <a:lstStyle/>
                    <a:p>
                      <a:r>
                        <a:rPr lang="en-AU" sz="1200" dirty="0">
                          <a:latin typeface="Arial Narrow" panose="020B0606020202030204" pitchFamily="34" charset="0"/>
                        </a:rPr>
                        <a:t>Cairns</a:t>
                      </a:r>
                    </a:p>
                  </a:txBody>
                  <a:tcPr/>
                </a:tc>
                <a:tc>
                  <a:txBody>
                    <a:bodyPr/>
                    <a:lstStyle/>
                    <a:p>
                      <a:pPr algn="r"/>
                      <a:r>
                        <a:rPr lang="en-AU" sz="1200" dirty="0">
                          <a:latin typeface="Arial Narrow" panose="020B0606020202030204" pitchFamily="34" charset="0"/>
                        </a:rPr>
                        <a:t>131,843</a:t>
                      </a:r>
                    </a:p>
                  </a:txBody>
                  <a:tcPr/>
                </a:tc>
                <a:tc>
                  <a:txBody>
                    <a:bodyPr/>
                    <a:lstStyle/>
                    <a:p>
                      <a:pPr algn="r"/>
                      <a:r>
                        <a:rPr lang="en-AU" sz="1200" dirty="0">
                          <a:latin typeface="Arial Narrow" panose="020B0606020202030204" pitchFamily="34" charset="0"/>
                        </a:rPr>
                        <a:t>148,943</a:t>
                      </a:r>
                    </a:p>
                  </a:txBody>
                  <a:tcPr/>
                </a:tc>
                <a:tc>
                  <a:txBody>
                    <a:bodyPr/>
                    <a:lstStyle/>
                    <a:p>
                      <a:pPr algn="r"/>
                      <a:r>
                        <a:rPr lang="en-AU" sz="1200" dirty="0">
                          <a:latin typeface="Arial Narrow" panose="020B0606020202030204" pitchFamily="34" charset="0"/>
                        </a:rPr>
                        <a:t>162,451</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bl>
          </a:graphicData>
        </a:graphic>
      </p:graphicFrame>
      <p:cxnSp>
        <p:nvCxnSpPr>
          <p:cNvPr id="3" name="Straight Connector 2">
            <a:extLst>
              <a:ext uri="{FF2B5EF4-FFF2-40B4-BE49-F238E27FC236}">
                <a16:creationId xmlns:a16="http://schemas.microsoft.com/office/drawing/2014/main" id="{69D1666E-B8FE-81A9-5EF1-3681E40FBE3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7B9F90AD-27B6-88D4-FA08-D061918E1A0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58F3F9C1-6472-319E-1148-8824285022B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880684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4663" y="971600"/>
            <a:ext cx="2446127" cy="338554"/>
          </a:xfrm>
          <a:prstGeom prst="rect">
            <a:avLst/>
          </a:prstGeom>
          <a:noFill/>
        </p:spPr>
        <p:txBody>
          <a:bodyPr wrap="square" rtlCol="0">
            <a:spAutoFit/>
          </a:bodyPr>
          <a:lstStyle/>
          <a:p>
            <a:pPr algn="just"/>
            <a:r>
              <a:rPr lang="en-AU" sz="1600" b="1" dirty="0">
                <a:latin typeface="Arial Narrow" panose="020B0606020202030204" pitchFamily="34" charset="0"/>
              </a:rPr>
              <a:t>Organic Wastes</a:t>
            </a:r>
          </a:p>
        </p:txBody>
      </p:sp>
      <p:cxnSp>
        <p:nvCxnSpPr>
          <p:cNvPr id="25" name="Straight Connector 24"/>
          <p:cNvCxnSpPr/>
          <p:nvPr/>
        </p:nvCxnSpPr>
        <p:spPr>
          <a:xfrm flipH="1">
            <a:off x="463597" y="208964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724" y="2089639"/>
            <a:ext cx="2246188" cy="338554"/>
          </a:xfrm>
          <a:prstGeom prst="rect">
            <a:avLst/>
          </a:prstGeom>
          <a:noFill/>
        </p:spPr>
        <p:txBody>
          <a:bodyPr wrap="square" rtlCol="0">
            <a:spAutoFit/>
          </a:bodyPr>
          <a:lstStyle/>
          <a:p>
            <a:pPr algn="just"/>
            <a:r>
              <a:rPr lang="en-AU" sz="1600" b="1" dirty="0">
                <a:latin typeface="Arial Narrow" panose="020B0606020202030204" pitchFamily="34" charset="0"/>
              </a:rPr>
              <a:t>Thermal Pollution</a:t>
            </a:r>
          </a:p>
        </p:txBody>
      </p:sp>
      <p:cxnSp>
        <p:nvCxnSpPr>
          <p:cNvPr id="28" name="Straight Connector 27"/>
          <p:cNvCxnSpPr/>
          <p:nvPr/>
        </p:nvCxnSpPr>
        <p:spPr>
          <a:xfrm flipH="1">
            <a:off x="441463" y="3209567"/>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242" y="3188490"/>
            <a:ext cx="2444641" cy="338554"/>
          </a:xfrm>
          <a:prstGeom prst="rect">
            <a:avLst/>
          </a:prstGeom>
          <a:noFill/>
        </p:spPr>
        <p:txBody>
          <a:bodyPr wrap="square" rtlCol="0">
            <a:spAutoFit/>
          </a:bodyPr>
          <a:lstStyle/>
          <a:p>
            <a:pPr algn="just"/>
            <a:r>
              <a:rPr lang="en-AU" sz="1600" b="1" dirty="0">
                <a:latin typeface="Arial Narrow" panose="020B0606020202030204" pitchFamily="34" charset="0"/>
              </a:rPr>
              <a:t>Toxic Compounds</a:t>
            </a:r>
          </a:p>
        </p:txBody>
      </p:sp>
      <p:cxnSp>
        <p:nvCxnSpPr>
          <p:cNvPr id="32" name="Straight Connector 31"/>
          <p:cNvCxnSpPr/>
          <p:nvPr/>
        </p:nvCxnSpPr>
        <p:spPr>
          <a:xfrm flipH="1">
            <a:off x="431812" y="4283968"/>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2461" y="4276694"/>
            <a:ext cx="2477498" cy="338554"/>
          </a:xfrm>
          <a:prstGeom prst="rect">
            <a:avLst/>
          </a:prstGeom>
          <a:noFill/>
        </p:spPr>
        <p:txBody>
          <a:bodyPr wrap="square" rtlCol="0">
            <a:spAutoFit/>
          </a:bodyPr>
          <a:lstStyle/>
          <a:p>
            <a:pPr algn="just"/>
            <a:r>
              <a:rPr lang="en-AU" sz="1600" b="1" dirty="0">
                <a:latin typeface="Arial Narrow" panose="020B0606020202030204" pitchFamily="34" charset="0"/>
              </a:rPr>
              <a:t>Heavy Metals </a:t>
            </a:r>
          </a:p>
        </p:txBody>
      </p:sp>
      <p:cxnSp>
        <p:nvCxnSpPr>
          <p:cNvPr id="35" name="Straight Connector 34"/>
          <p:cNvCxnSpPr/>
          <p:nvPr/>
        </p:nvCxnSpPr>
        <p:spPr>
          <a:xfrm flipH="1">
            <a:off x="439124" y="5364088"/>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0242" y="5367640"/>
            <a:ext cx="2318196" cy="338554"/>
          </a:xfrm>
          <a:prstGeom prst="rect">
            <a:avLst/>
          </a:prstGeom>
          <a:noFill/>
        </p:spPr>
        <p:txBody>
          <a:bodyPr wrap="square" rtlCol="0">
            <a:spAutoFit/>
          </a:bodyPr>
          <a:lstStyle/>
          <a:p>
            <a:pPr algn="just"/>
            <a:r>
              <a:rPr lang="en-AU" sz="1600" b="1" dirty="0">
                <a:latin typeface="Arial Narrow" panose="020B0606020202030204" pitchFamily="34" charset="0"/>
              </a:rPr>
              <a:t>Oil Pollution</a:t>
            </a:r>
          </a:p>
        </p:txBody>
      </p:sp>
      <p:cxnSp>
        <p:nvCxnSpPr>
          <p:cNvPr id="42" name="Straight Connector 41"/>
          <p:cNvCxnSpPr/>
          <p:nvPr/>
        </p:nvCxnSpPr>
        <p:spPr>
          <a:xfrm flipH="1">
            <a:off x="431812" y="643865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8920" y="6427899"/>
            <a:ext cx="2269796" cy="338554"/>
          </a:xfrm>
          <a:prstGeom prst="rect">
            <a:avLst/>
          </a:prstGeom>
          <a:noFill/>
        </p:spPr>
        <p:txBody>
          <a:bodyPr wrap="square" rtlCol="0">
            <a:spAutoFit/>
          </a:bodyPr>
          <a:lstStyle/>
          <a:p>
            <a:pPr algn="just"/>
            <a:r>
              <a:rPr lang="en-AU" sz="1600" b="1" dirty="0">
                <a:latin typeface="Arial Narrow" panose="020B0606020202030204" pitchFamily="34" charset="0"/>
              </a:rPr>
              <a:t>Nutrients and Pesticides</a:t>
            </a:r>
          </a:p>
        </p:txBody>
      </p:sp>
      <p:sp>
        <p:nvSpPr>
          <p:cNvPr id="7" name="Rectangle 6"/>
          <p:cNvSpPr/>
          <p:nvPr/>
        </p:nvSpPr>
        <p:spPr>
          <a:xfrm>
            <a:off x="464599" y="130686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p:cNvSpPr/>
          <p:nvPr/>
        </p:nvSpPr>
        <p:spPr>
          <a:xfrm>
            <a:off x="442658" y="5678707"/>
            <a:ext cx="1136550" cy="6909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p:cNvSpPr/>
          <p:nvPr/>
        </p:nvSpPr>
        <p:spPr>
          <a:xfrm>
            <a:off x="459595" y="2427611"/>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459595" y="3516626"/>
            <a:ext cx="1136550" cy="6909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p:cNvSpPr/>
          <p:nvPr/>
        </p:nvSpPr>
        <p:spPr>
          <a:xfrm>
            <a:off x="460381" y="4597490"/>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p:cNvSpPr/>
          <p:nvPr/>
        </p:nvSpPr>
        <p:spPr>
          <a:xfrm>
            <a:off x="439124" y="6747788"/>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p:cNvSpPr/>
          <p:nvPr/>
        </p:nvSpPr>
        <p:spPr>
          <a:xfrm>
            <a:off x="1680104" y="130686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54" name="Rectangle 53"/>
          <p:cNvSpPr/>
          <p:nvPr/>
        </p:nvSpPr>
        <p:spPr>
          <a:xfrm>
            <a:off x="1675656" y="243174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p:cNvSpPr/>
          <p:nvPr/>
        </p:nvSpPr>
        <p:spPr>
          <a:xfrm>
            <a:off x="1694221" y="3516626"/>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1694221" y="4606225"/>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bg1">
                  <a:lumMod val="50000"/>
                </a:schemeClr>
              </a:solidFill>
              <a:latin typeface="Arial Black" panose="020B0A04020102020204" pitchFamily="34" charset="0"/>
            </a:endParaRPr>
          </a:p>
        </p:txBody>
      </p:sp>
      <p:sp>
        <p:nvSpPr>
          <p:cNvPr id="57" name="Rectangle 56"/>
          <p:cNvSpPr/>
          <p:nvPr/>
        </p:nvSpPr>
        <p:spPr>
          <a:xfrm>
            <a:off x="1675656" y="5678707"/>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1675656" y="6747788"/>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0" name="Straight Connector 59"/>
          <p:cNvCxnSpPr/>
          <p:nvPr/>
        </p:nvCxnSpPr>
        <p:spPr>
          <a:xfrm flipH="1">
            <a:off x="451364" y="753047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8016" y="7530472"/>
            <a:ext cx="2501470" cy="523220"/>
          </a:xfrm>
          <a:prstGeom prst="rect">
            <a:avLst/>
          </a:prstGeom>
          <a:noFill/>
        </p:spPr>
        <p:txBody>
          <a:bodyPr wrap="square" rtlCol="0">
            <a:spAutoFit/>
          </a:bodyPr>
          <a:lstStyle/>
          <a:p>
            <a:pPr algn="just"/>
            <a:r>
              <a:rPr lang="en-AU" sz="1600" b="1" dirty="0">
                <a:latin typeface="Arial Narrow" panose="020B0606020202030204" pitchFamily="34" charset="0"/>
              </a:rPr>
              <a:t>Plastics &amp; Marine Debris</a:t>
            </a:r>
          </a:p>
          <a:p>
            <a:pPr algn="just"/>
            <a:endParaRPr lang="en-AU" sz="1200" dirty="0">
              <a:latin typeface="Arial Narrow" panose="020B0606020202030204" pitchFamily="34" charset="0"/>
            </a:endParaRPr>
          </a:p>
        </p:txBody>
      </p:sp>
      <p:sp>
        <p:nvSpPr>
          <p:cNvPr id="2" name="TextBox 1"/>
          <p:cNvSpPr txBox="1"/>
          <p:nvPr/>
        </p:nvSpPr>
        <p:spPr>
          <a:xfrm>
            <a:off x="2922007" y="1005778"/>
            <a:ext cx="3391534" cy="1015663"/>
          </a:xfrm>
          <a:prstGeom prst="rect">
            <a:avLst/>
          </a:prstGeom>
          <a:noFill/>
        </p:spPr>
        <p:txBody>
          <a:bodyPr wrap="square" rtlCol="0">
            <a:spAutoFit/>
          </a:bodyPr>
          <a:lstStyle/>
          <a:p>
            <a:r>
              <a:rPr lang="en-AU" sz="1200" dirty="0">
                <a:latin typeface="Arial Narrow" panose="020B0606020202030204" pitchFamily="34" charset="0"/>
              </a:rPr>
              <a:t>When plants and animals die or defecate, the decay process uses up lots of oxygen. Large amounts of decay make oxygen levels dangerously low. Not good news for oxygen breathing animals! </a:t>
            </a:r>
            <a:br>
              <a:rPr lang="en-AU" sz="1200" dirty="0">
                <a:latin typeface="Arial Narrow" panose="020B0606020202030204" pitchFamily="34" charset="0"/>
              </a:rPr>
            </a:br>
            <a:r>
              <a:rPr lang="en-AU" sz="1200" b="1" dirty="0">
                <a:latin typeface="Arial Narrow" panose="020B0606020202030204" pitchFamily="34" charset="0"/>
              </a:rPr>
              <a:t>Activity: Draw an example of organic waste in the box</a:t>
            </a:r>
            <a:endParaRPr lang="en-AU" sz="1200" dirty="0">
              <a:latin typeface="Arial Narrow" panose="020B0606020202030204" pitchFamily="34" charset="0"/>
            </a:endParaRPr>
          </a:p>
        </p:txBody>
      </p:sp>
      <p:sp>
        <p:nvSpPr>
          <p:cNvPr id="36" name="TextBox 35"/>
          <p:cNvSpPr txBox="1"/>
          <p:nvPr/>
        </p:nvSpPr>
        <p:spPr>
          <a:xfrm>
            <a:off x="2905635" y="2112815"/>
            <a:ext cx="3442994" cy="1015663"/>
          </a:xfrm>
          <a:prstGeom prst="rect">
            <a:avLst/>
          </a:prstGeom>
          <a:noFill/>
        </p:spPr>
        <p:txBody>
          <a:bodyPr wrap="square" rtlCol="0">
            <a:spAutoFit/>
          </a:bodyPr>
          <a:lstStyle/>
          <a:p>
            <a:r>
              <a:rPr lang="en-AU" sz="1200" dirty="0">
                <a:latin typeface="Arial Narrow" panose="020B0606020202030204" pitchFamily="34" charset="0"/>
              </a:rPr>
              <a:t>Thermal means temperature. Thermal pollution changes the temperature of waterways. Sources include industrial factories releasing hot water (that was used to remove heat from machinery) &amp; the release of water from a dam.</a:t>
            </a:r>
            <a:br>
              <a:rPr lang="en-AU" sz="1200" dirty="0">
                <a:latin typeface="Arial Narrow" panose="020B0606020202030204" pitchFamily="34" charset="0"/>
              </a:rPr>
            </a:br>
            <a:r>
              <a:rPr lang="en-AU" sz="1200" b="1" dirty="0">
                <a:latin typeface="Arial Narrow" panose="020B0606020202030204" pitchFamily="34" charset="0"/>
              </a:rPr>
              <a:t>Activity: Draw a thermometer in the box</a:t>
            </a:r>
            <a:endParaRPr lang="en-AU" sz="1200" dirty="0">
              <a:latin typeface="Arial Narrow" panose="020B0606020202030204" pitchFamily="34" charset="0"/>
            </a:endParaRPr>
          </a:p>
        </p:txBody>
      </p:sp>
      <p:sp>
        <p:nvSpPr>
          <p:cNvPr id="38" name="TextBox 37"/>
          <p:cNvSpPr txBox="1"/>
          <p:nvPr/>
        </p:nvSpPr>
        <p:spPr>
          <a:xfrm>
            <a:off x="2896301" y="3223089"/>
            <a:ext cx="3501883" cy="1015663"/>
          </a:xfrm>
          <a:prstGeom prst="rect">
            <a:avLst/>
          </a:prstGeom>
          <a:noFill/>
        </p:spPr>
        <p:txBody>
          <a:bodyPr wrap="square" rtlCol="0">
            <a:spAutoFit/>
          </a:bodyPr>
          <a:lstStyle/>
          <a:p>
            <a:r>
              <a:rPr lang="en-AU" sz="1200" dirty="0">
                <a:latin typeface="Arial Narrow" panose="020B0606020202030204" pitchFamily="34" charset="0"/>
              </a:rPr>
              <a:t>Toxic chemicals are those that cause harm when inhaled, ingested or absorbed. Their toxicity depends on the concentration and degree in which it harms the organism. Examples include chemical, biological, physical or nuclear. </a:t>
            </a:r>
            <a:r>
              <a:rPr lang="en-AU" sz="1200" b="1" dirty="0">
                <a:latin typeface="Arial Narrow" panose="020B0606020202030204" pitchFamily="34" charset="0"/>
              </a:rPr>
              <a:t>Activity: Draw a symbol used to identify a toxic waste</a:t>
            </a:r>
            <a:endParaRPr lang="en-AU" sz="1200" dirty="0">
              <a:latin typeface="Arial Narrow" panose="020B0606020202030204" pitchFamily="34" charset="0"/>
            </a:endParaRPr>
          </a:p>
        </p:txBody>
      </p:sp>
      <p:sp>
        <p:nvSpPr>
          <p:cNvPr id="39" name="TextBox 38"/>
          <p:cNvSpPr txBox="1"/>
          <p:nvPr/>
        </p:nvSpPr>
        <p:spPr>
          <a:xfrm>
            <a:off x="2889486" y="4297831"/>
            <a:ext cx="3399414" cy="1015663"/>
          </a:xfrm>
          <a:prstGeom prst="rect">
            <a:avLst/>
          </a:prstGeom>
          <a:noFill/>
        </p:spPr>
        <p:txBody>
          <a:bodyPr wrap="square" rtlCol="0">
            <a:spAutoFit/>
          </a:bodyPr>
          <a:lstStyle/>
          <a:p>
            <a:r>
              <a:rPr lang="en-AU" sz="1200" dirty="0">
                <a:latin typeface="Arial Narrow" panose="020B0606020202030204" pitchFamily="34" charset="0"/>
              </a:rPr>
              <a:t>A heavy metal is an element on the Periodic Table noted for its potential toxicity such as lead, mercury, copper, zinc &amp; arsenic. Mining and industrial wastes are likely sources. They do not biodegrade and effects are horrendous.</a:t>
            </a:r>
            <a:br>
              <a:rPr lang="en-AU" sz="1200" dirty="0">
                <a:latin typeface="Arial Narrow" panose="020B0606020202030204" pitchFamily="34" charset="0"/>
              </a:rPr>
            </a:br>
            <a:r>
              <a:rPr lang="en-AU" sz="1200" b="1" dirty="0">
                <a:latin typeface="Arial Narrow" panose="020B0606020202030204" pitchFamily="34" charset="0"/>
              </a:rPr>
              <a:t>Activity: Draw the chemical symbol for a heavy metal </a:t>
            </a:r>
            <a:endParaRPr lang="en-AU" sz="1200" dirty="0">
              <a:latin typeface="Arial Narrow" panose="020B0606020202030204" pitchFamily="34" charset="0"/>
            </a:endParaRPr>
          </a:p>
        </p:txBody>
      </p:sp>
      <p:sp>
        <p:nvSpPr>
          <p:cNvPr id="40" name="TextBox 39"/>
          <p:cNvSpPr txBox="1"/>
          <p:nvPr/>
        </p:nvSpPr>
        <p:spPr>
          <a:xfrm>
            <a:off x="2891913" y="5382452"/>
            <a:ext cx="3396987" cy="1015663"/>
          </a:xfrm>
          <a:prstGeom prst="rect">
            <a:avLst/>
          </a:prstGeom>
          <a:noFill/>
        </p:spPr>
        <p:txBody>
          <a:bodyPr wrap="square" rtlCol="0">
            <a:spAutoFit/>
          </a:bodyPr>
          <a:lstStyle/>
          <a:p>
            <a:r>
              <a:rPr lang="en-AU" sz="1200" dirty="0">
                <a:latin typeface="Arial Narrow" panose="020B0606020202030204" pitchFamily="34" charset="0"/>
              </a:rPr>
              <a:t>Oil (incl. fuel) does not dissolve in water. When spilled, oil forms a thick sludge that suffocates and smothers. Major oil spills are catastrophic, but rare. Other sources include industrial discharge, urban runoff &amp; oil leaking from boats.</a:t>
            </a:r>
            <a:br>
              <a:rPr lang="en-AU" sz="1200" dirty="0">
                <a:latin typeface="Arial Narrow" panose="020B0606020202030204" pitchFamily="34" charset="0"/>
              </a:rPr>
            </a:br>
            <a:r>
              <a:rPr lang="en-AU" sz="1200" b="1" dirty="0">
                <a:latin typeface="Arial Narrow" panose="020B0606020202030204" pitchFamily="34" charset="0"/>
              </a:rPr>
              <a:t>Activity: Add oil to water and draw the layers</a:t>
            </a:r>
            <a:endParaRPr lang="en-AU" sz="1200" dirty="0">
              <a:latin typeface="Arial Narrow" panose="020B0606020202030204" pitchFamily="34" charset="0"/>
            </a:endParaRPr>
          </a:p>
        </p:txBody>
      </p:sp>
      <p:sp>
        <p:nvSpPr>
          <p:cNvPr id="41" name="TextBox 40"/>
          <p:cNvSpPr txBox="1"/>
          <p:nvPr/>
        </p:nvSpPr>
        <p:spPr>
          <a:xfrm>
            <a:off x="2885189" y="6479204"/>
            <a:ext cx="3357136" cy="1015663"/>
          </a:xfrm>
          <a:prstGeom prst="rect">
            <a:avLst/>
          </a:prstGeom>
          <a:noFill/>
        </p:spPr>
        <p:txBody>
          <a:bodyPr wrap="square" rtlCol="0">
            <a:spAutoFit/>
          </a:bodyPr>
          <a:lstStyle/>
          <a:p>
            <a:r>
              <a:rPr lang="en-AU" sz="1200" dirty="0">
                <a:latin typeface="Arial Narrow" panose="020B0606020202030204" pitchFamily="34" charset="0"/>
              </a:rPr>
              <a:t>Nutrients and </a:t>
            </a:r>
            <a:r>
              <a:rPr lang="en-AU" sz="1200" b="1" i="1" dirty="0">
                <a:latin typeface="Arial Narrow" panose="020B0606020202030204" pitchFamily="34" charset="0"/>
              </a:rPr>
              <a:t>pest</a:t>
            </a:r>
            <a:r>
              <a:rPr lang="en-AU" sz="1200" dirty="0">
                <a:latin typeface="Arial Narrow" panose="020B0606020202030204" pitchFamily="34" charset="0"/>
              </a:rPr>
              <a:t>icides are sprayed on food crops to enhance growth &amp; control </a:t>
            </a:r>
            <a:r>
              <a:rPr lang="en-AU" sz="1200" b="1" i="1" dirty="0">
                <a:latin typeface="Arial Narrow" panose="020B0606020202030204" pitchFamily="34" charset="0"/>
              </a:rPr>
              <a:t>pest</a:t>
            </a:r>
            <a:r>
              <a:rPr lang="en-AU" sz="1200" dirty="0">
                <a:latin typeface="Arial Narrow" panose="020B0606020202030204" pitchFamily="34" charset="0"/>
              </a:rPr>
              <a:t>s. They enter waterways via rainfall runoff (when it rains, the chemicals wash into the waterways) and groundwater contamination.  </a:t>
            </a:r>
            <a:br>
              <a:rPr lang="en-AU" sz="1200" dirty="0">
                <a:latin typeface="Arial Narrow" panose="020B0606020202030204" pitchFamily="34" charset="0"/>
              </a:rPr>
            </a:br>
            <a:r>
              <a:rPr lang="en-AU" sz="1200" b="1" dirty="0">
                <a:latin typeface="Arial Narrow" panose="020B0606020202030204" pitchFamily="34" charset="0"/>
              </a:rPr>
              <a:t>Activity: Draw the symbol for poisonous pesticides</a:t>
            </a:r>
            <a:endParaRPr lang="en-AU" sz="1200" dirty="0">
              <a:latin typeface="Arial Narrow" panose="020B0606020202030204" pitchFamily="34" charset="0"/>
            </a:endParaRPr>
          </a:p>
        </p:txBody>
      </p:sp>
      <p:sp>
        <p:nvSpPr>
          <p:cNvPr id="44" name="Rectangle 43"/>
          <p:cNvSpPr/>
          <p:nvPr/>
        </p:nvSpPr>
        <p:spPr>
          <a:xfrm>
            <a:off x="459595" y="7866732"/>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p:cNvSpPr/>
          <p:nvPr/>
        </p:nvSpPr>
        <p:spPr>
          <a:xfrm>
            <a:off x="1677207" y="787632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TextBox 45"/>
          <p:cNvSpPr txBox="1"/>
          <p:nvPr/>
        </p:nvSpPr>
        <p:spPr>
          <a:xfrm>
            <a:off x="2885188" y="7584056"/>
            <a:ext cx="3528355" cy="1200329"/>
          </a:xfrm>
          <a:prstGeom prst="rect">
            <a:avLst/>
          </a:prstGeom>
          <a:noFill/>
        </p:spPr>
        <p:txBody>
          <a:bodyPr wrap="square" rtlCol="0">
            <a:spAutoFit/>
          </a:bodyPr>
          <a:lstStyle/>
          <a:p>
            <a:r>
              <a:rPr lang="en-AU" sz="1200" dirty="0">
                <a:latin typeface="Arial Narrow" panose="020B0606020202030204" pitchFamily="34" charset="0"/>
              </a:rPr>
              <a:t>Plastics became popular over half a century ago for their durability &amp; affordability. Marine life now get tangled in it &amp; ingest plastic by mistake. Even our seafood contains traces of plastic. </a:t>
            </a:r>
            <a:r>
              <a:rPr lang="en-AU" sz="1200" b="1" dirty="0">
                <a:latin typeface="Arial Narrow" panose="020B0606020202030204" pitchFamily="34" charset="0"/>
              </a:rPr>
              <a:t>Activity: </a:t>
            </a:r>
            <a:r>
              <a:rPr lang="en-AU" sz="1200" dirty="0">
                <a:latin typeface="Arial Narrow" panose="020B0606020202030204" pitchFamily="34" charset="0"/>
              </a:rPr>
              <a:t>Conduct a marine debris survey, or, source marine debris data from </a:t>
            </a:r>
            <a:r>
              <a:rPr lang="en-AU" sz="1200" b="1" dirty="0" err="1">
                <a:latin typeface="Arial Narrow" panose="020B0606020202030204" pitchFamily="34" charset="0"/>
              </a:rPr>
              <a:t>Tangaroa</a:t>
            </a:r>
            <a:r>
              <a:rPr lang="en-AU" sz="1200" b="1" dirty="0">
                <a:latin typeface="Arial Narrow" panose="020B0606020202030204" pitchFamily="34" charset="0"/>
              </a:rPr>
              <a:t> Blue </a:t>
            </a:r>
            <a:r>
              <a:rPr lang="en-AU" sz="1200" dirty="0">
                <a:latin typeface="Arial Narrow" panose="020B0606020202030204" pitchFamily="34" charset="0"/>
              </a:rPr>
              <a:t>website. </a:t>
            </a:r>
          </a:p>
          <a:p>
            <a:r>
              <a:rPr lang="en-AU" sz="1200" b="1" dirty="0">
                <a:latin typeface="Arial Narrow" panose="020B0606020202030204" pitchFamily="34" charset="0"/>
              </a:rPr>
              <a:t>Draw and label the most common marine debris item.  </a:t>
            </a:r>
          </a:p>
        </p:txBody>
      </p:sp>
      <p:sp>
        <p:nvSpPr>
          <p:cNvPr id="3" name="Freeform 2"/>
          <p:cNvSpPr/>
          <p:nvPr/>
        </p:nvSpPr>
        <p:spPr>
          <a:xfrm>
            <a:off x="776815" y="1511483"/>
            <a:ext cx="382620" cy="311341"/>
          </a:xfrm>
          <a:custGeom>
            <a:avLst/>
            <a:gdLst>
              <a:gd name="connsiteX0" fmla="*/ 126 w 382620"/>
              <a:gd name="connsiteY0" fmla="*/ 564 h 311341"/>
              <a:gd name="connsiteX1" fmla="*/ 41961 w 382620"/>
              <a:gd name="connsiteY1" fmla="*/ 30446 h 311341"/>
              <a:gd name="connsiteX2" fmla="*/ 59891 w 382620"/>
              <a:gd name="connsiteY2" fmla="*/ 36423 h 311341"/>
              <a:gd name="connsiteX3" fmla="*/ 161491 w 382620"/>
              <a:gd name="connsiteY3" fmla="*/ 48376 h 311341"/>
              <a:gd name="connsiteX4" fmla="*/ 304926 w 382620"/>
              <a:gd name="connsiteY4" fmla="*/ 42399 h 311341"/>
              <a:gd name="connsiteX5" fmla="*/ 364691 w 382620"/>
              <a:gd name="connsiteY5" fmla="*/ 24470 h 311341"/>
              <a:gd name="connsiteX6" fmla="*/ 382620 w 382620"/>
              <a:gd name="connsiteY6" fmla="*/ 18493 h 311341"/>
              <a:gd name="connsiteX7" fmla="*/ 352738 w 382620"/>
              <a:gd name="connsiteY7" fmla="*/ 78258 h 311341"/>
              <a:gd name="connsiteX8" fmla="*/ 340785 w 382620"/>
              <a:gd name="connsiteY8" fmla="*/ 96188 h 311341"/>
              <a:gd name="connsiteX9" fmla="*/ 328832 w 382620"/>
              <a:gd name="connsiteY9" fmla="*/ 114117 h 311341"/>
              <a:gd name="connsiteX10" fmla="*/ 310903 w 382620"/>
              <a:gd name="connsiteY10" fmla="*/ 173882 h 311341"/>
              <a:gd name="connsiteX11" fmla="*/ 310903 w 382620"/>
              <a:gd name="connsiteY11" fmla="*/ 299388 h 311341"/>
              <a:gd name="connsiteX12" fmla="*/ 328832 w 382620"/>
              <a:gd name="connsiteY12" fmla="*/ 305364 h 311341"/>
              <a:gd name="connsiteX13" fmla="*/ 304926 w 382620"/>
              <a:gd name="connsiteY13" fmla="*/ 311341 h 311341"/>
              <a:gd name="connsiteX14" fmla="*/ 209303 w 382620"/>
              <a:gd name="connsiteY14" fmla="*/ 299388 h 311341"/>
              <a:gd name="connsiteX15" fmla="*/ 47938 w 382620"/>
              <a:gd name="connsiteY15" fmla="*/ 293411 h 311341"/>
              <a:gd name="connsiteX16" fmla="*/ 18056 w 382620"/>
              <a:gd name="connsiteY16" fmla="*/ 287435 h 311341"/>
              <a:gd name="connsiteX17" fmla="*/ 35985 w 382620"/>
              <a:gd name="connsiteY17" fmla="*/ 281458 h 311341"/>
              <a:gd name="connsiteX18" fmla="*/ 41961 w 382620"/>
              <a:gd name="connsiteY18" fmla="*/ 257552 h 311341"/>
              <a:gd name="connsiteX19" fmla="*/ 47938 w 382620"/>
              <a:gd name="connsiteY19" fmla="*/ 221693 h 311341"/>
              <a:gd name="connsiteX20" fmla="*/ 41961 w 382620"/>
              <a:gd name="connsiteY20" fmla="*/ 84235 h 311341"/>
              <a:gd name="connsiteX21" fmla="*/ 30009 w 382620"/>
              <a:gd name="connsiteY21" fmla="*/ 24470 h 311341"/>
              <a:gd name="connsiteX22" fmla="*/ 126 w 382620"/>
              <a:gd name="connsiteY22" fmla="*/ 564 h 3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620" h="311341">
                <a:moveTo>
                  <a:pt x="126" y="564"/>
                </a:moveTo>
                <a:cubicBezTo>
                  <a:pt x="2118" y="1560"/>
                  <a:pt x="-7273" y="-8942"/>
                  <a:pt x="41961" y="30446"/>
                </a:cubicBezTo>
                <a:cubicBezTo>
                  <a:pt x="46880" y="34382"/>
                  <a:pt x="53779" y="34895"/>
                  <a:pt x="59891" y="36423"/>
                </a:cubicBezTo>
                <a:cubicBezTo>
                  <a:pt x="97270" y="45768"/>
                  <a:pt x="117498" y="44710"/>
                  <a:pt x="161491" y="48376"/>
                </a:cubicBezTo>
                <a:cubicBezTo>
                  <a:pt x="209303" y="46384"/>
                  <a:pt x="257194" y="45808"/>
                  <a:pt x="304926" y="42399"/>
                </a:cubicBezTo>
                <a:cubicBezTo>
                  <a:pt x="316424" y="41578"/>
                  <a:pt x="358822" y="26426"/>
                  <a:pt x="364691" y="24470"/>
                </a:cubicBezTo>
                <a:lnTo>
                  <a:pt x="382620" y="18493"/>
                </a:lnTo>
                <a:cubicBezTo>
                  <a:pt x="373160" y="56336"/>
                  <a:pt x="381200" y="35564"/>
                  <a:pt x="352738" y="78258"/>
                </a:cubicBezTo>
                <a:lnTo>
                  <a:pt x="340785" y="96188"/>
                </a:lnTo>
                <a:lnTo>
                  <a:pt x="328832" y="114117"/>
                </a:lnTo>
                <a:cubicBezTo>
                  <a:pt x="314282" y="157768"/>
                  <a:pt x="319935" y="137753"/>
                  <a:pt x="310903" y="173882"/>
                </a:cubicBezTo>
                <a:cubicBezTo>
                  <a:pt x="306292" y="215379"/>
                  <a:pt x="298089" y="257741"/>
                  <a:pt x="310903" y="299388"/>
                </a:cubicBezTo>
                <a:cubicBezTo>
                  <a:pt x="312756" y="305409"/>
                  <a:pt x="322856" y="303372"/>
                  <a:pt x="328832" y="305364"/>
                </a:cubicBezTo>
                <a:cubicBezTo>
                  <a:pt x="320863" y="307356"/>
                  <a:pt x="313140" y="311341"/>
                  <a:pt x="304926" y="311341"/>
                </a:cubicBezTo>
                <a:cubicBezTo>
                  <a:pt x="256000" y="311341"/>
                  <a:pt x="254267" y="302033"/>
                  <a:pt x="209303" y="299388"/>
                </a:cubicBezTo>
                <a:cubicBezTo>
                  <a:pt x="155571" y="296227"/>
                  <a:pt x="101726" y="295403"/>
                  <a:pt x="47938" y="293411"/>
                </a:cubicBezTo>
                <a:cubicBezTo>
                  <a:pt x="37977" y="291419"/>
                  <a:pt x="25239" y="294618"/>
                  <a:pt x="18056" y="287435"/>
                </a:cubicBezTo>
                <a:cubicBezTo>
                  <a:pt x="13601" y="282980"/>
                  <a:pt x="32050" y="286377"/>
                  <a:pt x="35985" y="281458"/>
                </a:cubicBezTo>
                <a:cubicBezTo>
                  <a:pt x="41116" y="275044"/>
                  <a:pt x="40350" y="265606"/>
                  <a:pt x="41961" y="257552"/>
                </a:cubicBezTo>
                <a:cubicBezTo>
                  <a:pt x="44338" y="245669"/>
                  <a:pt x="45946" y="233646"/>
                  <a:pt x="47938" y="221693"/>
                </a:cubicBezTo>
                <a:cubicBezTo>
                  <a:pt x="45946" y="175874"/>
                  <a:pt x="45012" y="129996"/>
                  <a:pt x="41961" y="84235"/>
                </a:cubicBezTo>
                <a:cubicBezTo>
                  <a:pt x="41114" y="71531"/>
                  <a:pt x="37747" y="39947"/>
                  <a:pt x="30009" y="24470"/>
                </a:cubicBezTo>
                <a:cubicBezTo>
                  <a:pt x="20216" y="4883"/>
                  <a:pt x="-1866" y="-432"/>
                  <a:pt x="126" y="564"/>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836712" y="156429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Oval 4"/>
          <p:cNvSpPr/>
          <p:nvPr/>
        </p:nvSpPr>
        <p:spPr>
          <a:xfrm>
            <a:off x="968125" y="1564291"/>
            <a:ext cx="156619" cy="670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989112" y="171669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 name="Freeform 5"/>
          <p:cNvSpPr/>
          <p:nvPr/>
        </p:nvSpPr>
        <p:spPr>
          <a:xfrm>
            <a:off x="824753" y="1673412"/>
            <a:ext cx="114395" cy="132350"/>
          </a:xfrm>
          <a:custGeom>
            <a:avLst/>
            <a:gdLst>
              <a:gd name="connsiteX0" fmla="*/ 0 w 114395"/>
              <a:gd name="connsiteY0" fmla="*/ 53788 h 132350"/>
              <a:gd name="connsiteX1" fmla="*/ 23906 w 114395"/>
              <a:gd name="connsiteY1" fmla="*/ 5976 h 132350"/>
              <a:gd name="connsiteX2" fmla="*/ 41835 w 114395"/>
              <a:gd name="connsiteY2" fmla="*/ 0 h 132350"/>
              <a:gd name="connsiteX3" fmla="*/ 59765 w 114395"/>
              <a:gd name="connsiteY3" fmla="*/ 5976 h 132350"/>
              <a:gd name="connsiteX4" fmla="*/ 77694 w 114395"/>
              <a:gd name="connsiteY4" fmla="*/ 41835 h 132350"/>
              <a:gd name="connsiteX5" fmla="*/ 65741 w 114395"/>
              <a:gd name="connsiteY5" fmla="*/ 59764 h 132350"/>
              <a:gd name="connsiteX6" fmla="*/ 83671 w 114395"/>
              <a:gd name="connsiteY6" fmla="*/ 65741 h 132350"/>
              <a:gd name="connsiteX7" fmla="*/ 89647 w 114395"/>
              <a:gd name="connsiteY7" fmla="*/ 83670 h 132350"/>
              <a:gd name="connsiteX8" fmla="*/ 107576 w 114395"/>
              <a:gd name="connsiteY8" fmla="*/ 95623 h 132350"/>
              <a:gd name="connsiteX9" fmla="*/ 107576 w 114395"/>
              <a:gd name="connsiteY9" fmla="*/ 131482 h 132350"/>
              <a:gd name="connsiteX10" fmla="*/ 65741 w 114395"/>
              <a:gd name="connsiteY10" fmla="*/ 125506 h 132350"/>
              <a:gd name="connsiteX11" fmla="*/ 11953 w 114395"/>
              <a:gd name="connsiteY11" fmla="*/ 119529 h 132350"/>
              <a:gd name="connsiteX12" fmla="*/ 5976 w 114395"/>
              <a:gd name="connsiteY12" fmla="*/ 101600 h 132350"/>
              <a:gd name="connsiteX13" fmla="*/ 23906 w 114395"/>
              <a:gd name="connsiteY13" fmla="*/ 65741 h 132350"/>
              <a:gd name="connsiteX14" fmla="*/ 0 w 114395"/>
              <a:gd name="connsiteY14" fmla="*/ 53788 h 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95" h="132350">
                <a:moveTo>
                  <a:pt x="0" y="53788"/>
                </a:moveTo>
                <a:cubicBezTo>
                  <a:pt x="0" y="43827"/>
                  <a:pt x="13375" y="14401"/>
                  <a:pt x="23906" y="5976"/>
                </a:cubicBezTo>
                <a:cubicBezTo>
                  <a:pt x="28825" y="2041"/>
                  <a:pt x="35859" y="1992"/>
                  <a:pt x="41835" y="0"/>
                </a:cubicBezTo>
                <a:cubicBezTo>
                  <a:pt x="47812" y="1992"/>
                  <a:pt x="54846" y="2041"/>
                  <a:pt x="59765" y="5976"/>
                </a:cubicBezTo>
                <a:cubicBezTo>
                  <a:pt x="70297" y="14402"/>
                  <a:pt x="73757" y="30024"/>
                  <a:pt x="77694" y="41835"/>
                </a:cubicBezTo>
                <a:cubicBezTo>
                  <a:pt x="73710" y="47811"/>
                  <a:pt x="63999" y="52796"/>
                  <a:pt x="65741" y="59764"/>
                </a:cubicBezTo>
                <a:cubicBezTo>
                  <a:pt x="67269" y="65876"/>
                  <a:pt x="79216" y="61286"/>
                  <a:pt x="83671" y="65741"/>
                </a:cubicBezTo>
                <a:cubicBezTo>
                  <a:pt x="88125" y="70195"/>
                  <a:pt x="85712" y="78751"/>
                  <a:pt x="89647" y="83670"/>
                </a:cubicBezTo>
                <a:cubicBezTo>
                  <a:pt x="94134" y="89279"/>
                  <a:pt x="101600" y="91639"/>
                  <a:pt x="107576" y="95623"/>
                </a:cubicBezTo>
                <a:cubicBezTo>
                  <a:pt x="108802" y="99301"/>
                  <a:pt x="122288" y="127804"/>
                  <a:pt x="107576" y="131482"/>
                </a:cubicBezTo>
                <a:cubicBezTo>
                  <a:pt x="93910" y="134898"/>
                  <a:pt x="79719" y="127253"/>
                  <a:pt x="65741" y="125506"/>
                </a:cubicBezTo>
                <a:cubicBezTo>
                  <a:pt x="47841" y="123268"/>
                  <a:pt x="29882" y="121521"/>
                  <a:pt x="11953" y="119529"/>
                </a:cubicBezTo>
                <a:cubicBezTo>
                  <a:pt x="9961" y="113553"/>
                  <a:pt x="4940" y="107814"/>
                  <a:pt x="5976" y="101600"/>
                </a:cubicBezTo>
                <a:cubicBezTo>
                  <a:pt x="12018" y="65345"/>
                  <a:pt x="23906" y="101959"/>
                  <a:pt x="23906" y="65741"/>
                </a:cubicBezTo>
                <a:cubicBezTo>
                  <a:pt x="23906" y="63749"/>
                  <a:pt x="0" y="63749"/>
                  <a:pt x="0" y="5378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 name="Straight Connector 8"/>
          <p:cNvCxnSpPr>
            <a:stCxn id="3" idx="15"/>
          </p:cNvCxnSpPr>
          <p:nvPr/>
        </p:nvCxnSpPr>
        <p:spPr>
          <a:xfrm flipH="1">
            <a:off x="776815" y="1804894"/>
            <a:ext cx="47938" cy="118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2271" y="1799088"/>
            <a:ext cx="14317" cy="131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009694" y="1820310"/>
            <a:ext cx="47938" cy="118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85150" y="1814504"/>
            <a:ext cx="14317" cy="131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159435" y="1355135"/>
            <a:ext cx="138727" cy="204724"/>
          </a:xfrm>
          <a:custGeom>
            <a:avLst/>
            <a:gdLst>
              <a:gd name="connsiteX0" fmla="*/ 0 w 138727"/>
              <a:gd name="connsiteY0" fmla="*/ 204724 h 204724"/>
              <a:gd name="connsiteX1" fmla="*/ 29883 w 138727"/>
              <a:gd name="connsiteY1" fmla="*/ 186794 h 204724"/>
              <a:gd name="connsiteX2" fmla="*/ 65741 w 138727"/>
              <a:gd name="connsiteY2" fmla="*/ 174841 h 204724"/>
              <a:gd name="connsiteX3" fmla="*/ 71718 w 138727"/>
              <a:gd name="connsiteY3" fmla="*/ 91171 h 204724"/>
              <a:gd name="connsiteX4" fmla="*/ 35859 w 138727"/>
              <a:gd name="connsiteY4" fmla="*/ 67265 h 204724"/>
              <a:gd name="connsiteX5" fmla="*/ 17930 w 138727"/>
              <a:gd name="connsiteY5" fmla="*/ 31406 h 204724"/>
              <a:gd name="connsiteX6" fmla="*/ 23906 w 138727"/>
              <a:gd name="connsiteY6" fmla="*/ 13477 h 204724"/>
              <a:gd name="connsiteX7" fmla="*/ 59765 w 138727"/>
              <a:gd name="connsiteY7" fmla="*/ 1524 h 204724"/>
              <a:gd name="connsiteX8" fmla="*/ 131483 w 138727"/>
              <a:gd name="connsiteY8" fmla="*/ 7500 h 204724"/>
              <a:gd name="connsiteX9" fmla="*/ 101600 w 138727"/>
              <a:gd name="connsiteY9" fmla="*/ 55312 h 204724"/>
              <a:gd name="connsiteX10" fmla="*/ 83671 w 138727"/>
              <a:gd name="connsiteY10" fmla="*/ 73241 h 204724"/>
              <a:gd name="connsiteX11" fmla="*/ 65741 w 138727"/>
              <a:gd name="connsiteY11" fmla="*/ 91171 h 20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27" h="204724">
                <a:moveTo>
                  <a:pt x="0" y="204724"/>
                </a:moveTo>
                <a:cubicBezTo>
                  <a:pt x="9961" y="198747"/>
                  <a:pt x="19308" y="191601"/>
                  <a:pt x="29883" y="186794"/>
                </a:cubicBezTo>
                <a:cubicBezTo>
                  <a:pt x="41353" y="181580"/>
                  <a:pt x="65741" y="174841"/>
                  <a:pt x="65741" y="174841"/>
                </a:cubicBezTo>
                <a:cubicBezTo>
                  <a:pt x="74887" y="147403"/>
                  <a:pt x="89309" y="121328"/>
                  <a:pt x="71718" y="91171"/>
                </a:cubicBezTo>
                <a:cubicBezTo>
                  <a:pt x="64480" y="78762"/>
                  <a:pt x="35859" y="67265"/>
                  <a:pt x="35859" y="67265"/>
                </a:cubicBezTo>
                <a:cubicBezTo>
                  <a:pt x="29814" y="58198"/>
                  <a:pt x="17930" y="43780"/>
                  <a:pt x="17930" y="31406"/>
                </a:cubicBezTo>
                <a:cubicBezTo>
                  <a:pt x="17930" y="25106"/>
                  <a:pt x="18780" y="17139"/>
                  <a:pt x="23906" y="13477"/>
                </a:cubicBezTo>
                <a:cubicBezTo>
                  <a:pt x="34159" y="6154"/>
                  <a:pt x="59765" y="1524"/>
                  <a:pt x="59765" y="1524"/>
                </a:cubicBezTo>
                <a:cubicBezTo>
                  <a:pt x="83671" y="3516"/>
                  <a:pt x="111830" y="-6257"/>
                  <a:pt x="131483" y="7500"/>
                </a:cubicBezTo>
                <a:cubicBezTo>
                  <a:pt x="157001" y="25362"/>
                  <a:pt x="107357" y="50515"/>
                  <a:pt x="101600" y="55312"/>
                </a:cubicBezTo>
                <a:cubicBezTo>
                  <a:pt x="95107" y="60723"/>
                  <a:pt x="89647" y="67265"/>
                  <a:pt x="83671" y="73241"/>
                </a:cubicBezTo>
                <a:cubicBezTo>
                  <a:pt x="76434" y="94951"/>
                  <a:pt x="83994" y="91171"/>
                  <a:pt x="65741" y="911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1189318" y="1368612"/>
            <a:ext cx="84242" cy="50539"/>
          </a:xfrm>
          <a:custGeom>
            <a:avLst/>
            <a:gdLst>
              <a:gd name="connsiteX0" fmla="*/ 0 w 84242"/>
              <a:gd name="connsiteY0" fmla="*/ 23906 h 50539"/>
              <a:gd name="connsiteX1" fmla="*/ 47811 w 84242"/>
              <a:gd name="connsiteY1" fmla="*/ 0 h 50539"/>
              <a:gd name="connsiteX2" fmla="*/ 71717 w 84242"/>
              <a:gd name="connsiteY2" fmla="*/ 5976 h 50539"/>
              <a:gd name="connsiteX3" fmla="*/ 83670 w 84242"/>
              <a:gd name="connsiteY3" fmla="*/ 23906 h 50539"/>
              <a:gd name="connsiteX4" fmla="*/ 59764 w 84242"/>
              <a:gd name="connsiteY4" fmla="*/ 29882 h 50539"/>
              <a:gd name="connsiteX5" fmla="*/ 47811 w 84242"/>
              <a:gd name="connsiteY5" fmla="*/ 47812 h 50539"/>
              <a:gd name="connsiteX6" fmla="*/ 0 w 84242"/>
              <a:gd name="connsiteY6" fmla="*/ 23906 h 5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42" h="50539">
                <a:moveTo>
                  <a:pt x="0" y="23906"/>
                </a:moveTo>
                <a:cubicBezTo>
                  <a:pt x="0" y="15937"/>
                  <a:pt x="34943" y="0"/>
                  <a:pt x="47811" y="0"/>
                </a:cubicBezTo>
                <a:cubicBezTo>
                  <a:pt x="56025" y="0"/>
                  <a:pt x="63748" y="3984"/>
                  <a:pt x="71717" y="5976"/>
                </a:cubicBezTo>
                <a:cubicBezTo>
                  <a:pt x="75701" y="11953"/>
                  <a:pt x="86882" y="17481"/>
                  <a:pt x="83670" y="23906"/>
                </a:cubicBezTo>
                <a:cubicBezTo>
                  <a:pt x="79997" y="31253"/>
                  <a:pt x="66598" y="25326"/>
                  <a:pt x="59764" y="29882"/>
                </a:cubicBezTo>
                <a:cubicBezTo>
                  <a:pt x="53787" y="33866"/>
                  <a:pt x="53420" y="43325"/>
                  <a:pt x="47811" y="47812"/>
                </a:cubicBezTo>
                <a:cubicBezTo>
                  <a:pt x="33610" y="59173"/>
                  <a:pt x="0" y="31875"/>
                  <a:pt x="0" y="239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 name="Oval 18"/>
          <p:cNvSpPr/>
          <p:nvPr/>
        </p:nvSpPr>
        <p:spPr>
          <a:xfrm>
            <a:off x="519792" y="1435763"/>
            <a:ext cx="346796" cy="1740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591170" y="1342822"/>
            <a:ext cx="197886" cy="109460"/>
          </a:xfrm>
          <a:custGeom>
            <a:avLst/>
            <a:gdLst>
              <a:gd name="connsiteX0" fmla="*/ 501 w 197886"/>
              <a:gd name="connsiteY0" fmla="*/ 109460 h 109460"/>
              <a:gd name="connsiteX1" fmla="*/ 12454 w 197886"/>
              <a:gd name="connsiteY1" fmla="*/ 79578 h 109460"/>
              <a:gd name="connsiteX2" fmla="*/ 18430 w 197886"/>
              <a:gd name="connsiteY2" fmla="*/ 61649 h 109460"/>
              <a:gd name="connsiteX3" fmla="*/ 54289 w 197886"/>
              <a:gd name="connsiteY3" fmla="*/ 49696 h 109460"/>
              <a:gd name="connsiteX4" fmla="*/ 60265 w 197886"/>
              <a:gd name="connsiteY4" fmla="*/ 31766 h 109460"/>
              <a:gd name="connsiteX5" fmla="*/ 96124 w 197886"/>
              <a:gd name="connsiteY5" fmla="*/ 13837 h 109460"/>
              <a:gd name="connsiteX6" fmla="*/ 143936 w 197886"/>
              <a:gd name="connsiteY6" fmla="*/ 7860 h 109460"/>
              <a:gd name="connsiteX7" fmla="*/ 155889 w 197886"/>
              <a:gd name="connsiteY7" fmla="*/ 25790 h 109460"/>
              <a:gd name="connsiteX8" fmla="*/ 185771 w 197886"/>
              <a:gd name="connsiteY8" fmla="*/ 67625 h 109460"/>
              <a:gd name="connsiteX9" fmla="*/ 179795 w 197886"/>
              <a:gd name="connsiteY9" fmla="*/ 91531 h 109460"/>
              <a:gd name="connsiteX10" fmla="*/ 143936 w 197886"/>
              <a:gd name="connsiteY10" fmla="*/ 79578 h 109460"/>
              <a:gd name="connsiteX11" fmla="*/ 126006 w 197886"/>
              <a:gd name="connsiteY11" fmla="*/ 73602 h 109460"/>
              <a:gd name="connsiteX12" fmla="*/ 108077 w 197886"/>
              <a:gd name="connsiteY12" fmla="*/ 67625 h 109460"/>
              <a:gd name="connsiteX13" fmla="*/ 30383 w 197886"/>
              <a:gd name="connsiteY13" fmla="*/ 79578 h 109460"/>
              <a:gd name="connsiteX14" fmla="*/ 501 w 197886"/>
              <a:gd name="connsiteY14" fmla="*/ 109460 h 10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886" h="109460">
                <a:moveTo>
                  <a:pt x="501" y="109460"/>
                </a:moveTo>
                <a:cubicBezTo>
                  <a:pt x="-2487" y="109460"/>
                  <a:pt x="8687" y="89623"/>
                  <a:pt x="12454" y="79578"/>
                </a:cubicBezTo>
                <a:cubicBezTo>
                  <a:pt x="14666" y="73680"/>
                  <a:pt x="13304" y="65311"/>
                  <a:pt x="18430" y="61649"/>
                </a:cubicBezTo>
                <a:cubicBezTo>
                  <a:pt x="28683" y="54326"/>
                  <a:pt x="54289" y="49696"/>
                  <a:pt x="54289" y="49696"/>
                </a:cubicBezTo>
                <a:cubicBezTo>
                  <a:pt x="56281" y="43719"/>
                  <a:pt x="56330" y="36685"/>
                  <a:pt x="60265" y="31766"/>
                </a:cubicBezTo>
                <a:cubicBezTo>
                  <a:pt x="68691" y="21234"/>
                  <a:pt x="84313" y="17774"/>
                  <a:pt x="96124" y="13837"/>
                </a:cubicBezTo>
                <a:cubicBezTo>
                  <a:pt x="114672" y="1472"/>
                  <a:pt x="118089" y="-6910"/>
                  <a:pt x="143936" y="7860"/>
                </a:cubicBezTo>
                <a:cubicBezTo>
                  <a:pt x="150173" y="11424"/>
                  <a:pt x="151905" y="19813"/>
                  <a:pt x="155889" y="25790"/>
                </a:cubicBezTo>
                <a:cubicBezTo>
                  <a:pt x="169834" y="67625"/>
                  <a:pt x="155889" y="57665"/>
                  <a:pt x="185771" y="67625"/>
                </a:cubicBezTo>
                <a:cubicBezTo>
                  <a:pt x="192190" y="77253"/>
                  <a:pt x="212457" y="95160"/>
                  <a:pt x="179795" y="91531"/>
                </a:cubicBezTo>
                <a:cubicBezTo>
                  <a:pt x="167272" y="90140"/>
                  <a:pt x="155889" y="83562"/>
                  <a:pt x="143936" y="79578"/>
                </a:cubicBezTo>
                <a:lnTo>
                  <a:pt x="126006" y="73602"/>
                </a:lnTo>
                <a:lnTo>
                  <a:pt x="108077" y="67625"/>
                </a:lnTo>
                <a:cubicBezTo>
                  <a:pt x="68121" y="71621"/>
                  <a:pt x="59101" y="68092"/>
                  <a:pt x="30383" y="79578"/>
                </a:cubicBezTo>
                <a:cubicBezTo>
                  <a:pt x="26247" y="81232"/>
                  <a:pt x="3489" y="109460"/>
                  <a:pt x="501" y="10946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602589" y="1355159"/>
            <a:ext cx="75135" cy="735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64" name="Oval 63"/>
          <p:cNvSpPr/>
          <p:nvPr/>
        </p:nvSpPr>
        <p:spPr>
          <a:xfrm>
            <a:off x="707692" y="1356488"/>
            <a:ext cx="75135" cy="735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65" name="Oval 64"/>
          <p:cNvSpPr/>
          <p:nvPr/>
        </p:nvSpPr>
        <p:spPr>
          <a:xfrm>
            <a:off x="591044" y="1489169"/>
            <a:ext cx="66368" cy="599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6" name="Oval 65"/>
          <p:cNvSpPr/>
          <p:nvPr/>
        </p:nvSpPr>
        <p:spPr>
          <a:xfrm>
            <a:off x="707692" y="1481790"/>
            <a:ext cx="75135" cy="735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Freeform 21"/>
          <p:cNvSpPr/>
          <p:nvPr/>
        </p:nvSpPr>
        <p:spPr>
          <a:xfrm>
            <a:off x="1205892" y="1739153"/>
            <a:ext cx="252795" cy="180414"/>
          </a:xfrm>
          <a:custGeom>
            <a:avLst/>
            <a:gdLst>
              <a:gd name="connsiteX0" fmla="*/ 7332 w 252795"/>
              <a:gd name="connsiteY0" fmla="*/ 179294 h 180414"/>
              <a:gd name="connsiteX1" fmla="*/ 13308 w 252795"/>
              <a:gd name="connsiteY1" fmla="*/ 131482 h 180414"/>
              <a:gd name="connsiteX2" fmla="*/ 49167 w 252795"/>
              <a:gd name="connsiteY2" fmla="*/ 107576 h 180414"/>
              <a:gd name="connsiteX3" fmla="*/ 61120 w 252795"/>
              <a:gd name="connsiteY3" fmla="*/ 89647 h 180414"/>
              <a:gd name="connsiteX4" fmla="*/ 67096 w 252795"/>
              <a:gd name="connsiteY4" fmla="*/ 65741 h 180414"/>
              <a:gd name="connsiteX5" fmla="*/ 108932 w 252795"/>
              <a:gd name="connsiteY5" fmla="*/ 59765 h 180414"/>
              <a:gd name="connsiteX6" fmla="*/ 114908 w 252795"/>
              <a:gd name="connsiteY6" fmla="*/ 41835 h 180414"/>
              <a:gd name="connsiteX7" fmla="*/ 120884 w 252795"/>
              <a:gd name="connsiteY7" fmla="*/ 17929 h 180414"/>
              <a:gd name="connsiteX8" fmla="*/ 132837 w 252795"/>
              <a:gd name="connsiteY8" fmla="*/ 0 h 180414"/>
              <a:gd name="connsiteX9" fmla="*/ 150767 w 252795"/>
              <a:gd name="connsiteY9" fmla="*/ 53788 h 180414"/>
              <a:gd name="connsiteX10" fmla="*/ 186626 w 252795"/>
              <a:gd name="connsiteY10" fmla="*/ 65741 h 180414"/>
              <a:gd name="connsiteX11" fmla="*/ 210532 w 252795"/>
              <a:gd name="connsiteY11" fmla="*/ 95623 h 180414"/>
              <a:gd name="connsiteX12" fmla="*/ 234437 w 252795"/>
              <a:gd name="connsiteY12" fmla="*/ 125506 h 180414"/>
              <a:gd name="connsiteX13" fmla="*/ 252367 w 252795"/>
              <a:gd name="connsiteY13" fmla="*/ 161365 h 180414"/>
              <a:gd name="connsiteX14" fmla="*/ 234437 w 252795"/>
              <a:gd name="connsiteY14" fmla="*/ 167341 h 180414"/>
              <a:gd name="connsiteX15" fmla="*/ 192602 w 252795"/>
              <a:gd name="connsiteY15" fmla="*/ 155388 h 180414"/>
              <a:gd name="connsiteX16" fmla="*/ 108932 w 252795"/>
              <a:gd name="connsiteY16" fmla="*/ 161365 h 180414"/>
              <a:gd name="connsiteX17" fmla="*/ 7332 w 252795"/>
              <a:gd name="connsiteY17" fmla="*/ 179294 h 1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795" h="180414">
                <a:moveTo>
                  <a:pt x="7332" y="179294"/>
                </a:moveTo>
                <a:cubicBezTo>
                  <a:pt x="-8605" y="174314"/>
                  <a:pt x="5215" y="145355"/>
                  <a:pt x="13308" y="131482"/>
                </a:cubicBezTo>
                <a:cubicBezTo>
                  <a:pt x="20546" y="119073"/>
                  <a:pt x="49167" y="107576"/>
                  <a:pt x="49167" y="107576"/>
                </a:cubicBezTo>
                <a:cubicBezTo>
                  <a:pt x="53151" y="101600"/>
                  <a:pt x="58291" y="96249"/>
                  <a:pt x="61120" y="89647"/>
                </a:cubicBezTo>
                <a:cubicBezTo>
                  <a:pt x="64356" y="82097"/>
                  <a:pt x="60131" y="70094"/>
                  <a:pt x="67096" y="65741"/>
                </a:cubicBezTo>
                <a:cubicBezTo>
                  <a:pt x="79042" y="58275"/>
                  <a:pt x="94987" y="61757"/>
                  <a:pt x="108932" y="59765"/>
                </a:cubicBezTo>
                <a:cubicBezTo>
                  <a:pt x="110924" y="53788"/>
                  <a:pt x="113177" y="47893"/>
                  <a:pt x="114908" y="41835"/>
                </a:cubicBezTo>
                <a:cubicBezTo>
                  <a:pt x="117164" y="33937"/>
                  <a:pt x="117648" y="25479"/>
                  <a:pt x="120884" y="17929"/>
                </a:cubicBezTo>
                <a:cubicBezTo>
                  <a:pt x="123713" y="11327"/>
                  <a:pt x="128853" y="5976"/>
                  <a:pt x="132837" y="0"/>
                </a:cubicBezTo>
                <a:cubicBezTo>
                  <a:pt x="134866" y="12171"/>
                  <a:pt x="135132" y="44017"/>
                  <a:pt x="150767" y="53788"/>
                </a:cubicBezTo>
                <a:cubicBezTo>
                  <a:pt x="161451" y="60466"/>
                  <a:pt x="186626" y="65741"/>
                  <a:pt x="186626" y="65741"/>
                </a:cubicBezTo>
                <a:cubicBezTo>
                  <a:pt x="201647" y="110809"/>
                  <a:pt x="179637" y="57005"/>
                  <a:pt x="210532" y="95623"/>
                </a:cubicBezTo>
                <a:cubicBezTo>
                  <a:pt x="243527" y="136866"/>
                  <a:pt x="183050" y="91247"/>
                  <a:pt x="234437" y="125506"/>
                </a:cubicBezTo>
                <a:cubicBezTo>
                  <a:pt x="236450" y="128526"/>
                  <a:pt x="255902" y="154295"/>
                  <a:pt x="252367" y="161365"/>
                </a:cubicBezTo>
                <a:cubicBezTo>
                  <a:pt x="249550" y="167000"/>
                  <a:pt x="240414" y="165349"/>
                  <a:pt x="234437" y="167341"/>
                </a:cubicBezTo>
                <a:cubicBezTo>
                  <a:pt x="225984" y="164523"/>
                  <a:pt x="200103" y="155388"/>
                  <a:pt x="192602" y="155388"/>
                </a:cubicBezTo>
                <a:cubicBezTo>
                  <a:pt x="164641" y="155388"/>
                  <a:pt x="136822" y="159373"/>
                  <a:pt x="108932" y="161365"/>
                </a:cubicBezTo>
                <a:cubicBezTo>
                  <a:pt x="57561" y="171638"/>
                  <a:pt x="23269" y="184274"/>
                  <a:pt x="7332" y="179294"/>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Freeform 23"/>
          <p:cNvSpPr/>
          <p:nvPr/>
        </p:nvSpPr>
        <p:spPr>
          <a:xfrm>
            <a:off x="1237129" y="1667435"/>
            <a:ext cx="60412" cy="71742"/>
          </a:xfrm>
          <a:custGeom>
            <a:avLst/>
            <a:gdLst>
              <a:gd name="connsiteX0" fmla="*/ 41836 w 60412"/>
              <a:gd name="connsiteY0" fmla="*/ 71718 h 71742"/>
              <a:gd name="connsiteX1" fmla="*/ 53789 w 60412"/>
              <a:gd name="connsiteY1" fmla="*/ 17930 h 71742"/>
              <a:gd name="connsiteX2" fmla="*/ 17930 w 60412"/>
              <a:gd name="connsiteY2" fmla="*/ 5977 h 71742"/>
              <a:gd name="connsiteX3" fmla="*/ 0 w 60412"/>
              <a:gd name="connsiteY3" fmla="*/ 0 h 71742"/>
              <a:gd name="connsiteX4" fmla="*/ 17930 w 60412"/>
              <a:gd name="connsiteY4" fmla="*/ 5977 h 71742"/>
              <a:gd name="connsiteX5" fmla="*/ 29883 w 60412"/>
              <a:gd name="connsiteY5" fmla="*/ 23906 h 71742"/>
              <a:gd name="connsiteX6" fmla="*/ 41836 w 60412"/>
              <a:gd name="connsiteY6" fmla="*/ 71718 h 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2" h="71742">
                <a:moveTo>
                  <a:pt x="41836" y="71718"/>
                </a:moveTo>
                <a:cubicBezTo>
                  <a:pt x="45820" y="70722"/>
                  <a:pt x="72582" y="31354"/>
                  <a:pt x="53789" y="17930"/>
                </a:cubicBezTo>
                <a:cubicBezTo>
                  <a:pt x="43536" y="10607"/>
                  <a:pt x="29883" y="9961"/>
                  <a:pt x="17930" y="5977"/>
                </a:cubicBezTo>
                <a:lnTo>
                  <a:pt x="0" y="0"/>
                </a:lnTo>
                <a:lnTo>
                  <a:pt x="17930" y="5977"/>
                </a:lnTo>
                <a:cubicBezTo>
                  <a:pt x="21914" y="11953"/>
                  <a:pt x="27612" y="17092"/>
                  <a:pt x="29883" y="23906"/>
                </a:cubicBezTo>
                <a:cubicBezTo>
                  <a:pt x="36186" y="42817"/>
                  <a:pt x="37852" y="72714"/>
                  <a:pt x="41836" y="7171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Freeform 26"/>
          <p:cNvSpPr/>
          <p:nvPr/>
        </p:nvSpPr>
        <p:spPr>
          <a:xfrm>
            <a:off x="519953" y="1368565"/>
            <a:ext cx="77947" cy="30033"/>
          </a:xfrm>
          <a:custGeom>
            <a:avLst/>
            <a:gdLst>
              <a:gd name="connsiteX0" fmla="*/ 77694 w 77947"/>
              <a:gd name="connsiteY0" fmla="*/ 12000 h 30033"/>
              <a:gd name="connsiteX1" fmla="*/ 11953 w 77947"/>
              <a:gd name="connsiteY1" fmla="*/ 47 h 30033"/>
              <a:gd name="connsiteX2" fmla="*/ 0 w 77947"/>
              <a:gd name="connsiteY2" fmla="*/ 17976 h 30033"/>
              <a:gd name="connsiteX3" fmla="*/ 17929 w 77947"/>
              <a:gd name="connsiteY3" fmla="*/ 29929 h 30033"/>
              <a:gd name="connsiteX4" fmla="*/ 35859 w 77947"/>
              <a:gd name="connsiteY4" fmla="*/ 12000 h 30033"/>
              <a:gd name="connsiteX5" fmla="*/ 77694 w 77947"/>
              <a:gd name="connsiteY5" fmla="*/ 12000 h 3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7" h="30033">
                <a:moveTo>
                  <a:pt x="77694" y="12000"/>
                </a:moveTo>
                <a:cubicBezTo>
                  <a:pt x="73710" y="10008"/>
                  <a:pt x="15355" y="-803"/>
                  <a:pt x="11953" y="47"/>
                </a:cubicBezTo>
                <a:cubicBezTo>
                  <a:pt x="4985" y="1789"/>
                  <a:pt x="3984" y="12000"/>
                  <a:pt x="0" y="17976"/>
                </a:cubicBezTo>
                <a:cubicBezTo>
                  <a:pt x="5976" y="21960"/>
                  <a:pt x="10844" y="31110"/>
                  <a:pt x="17929" y="29929"/>
                </a:cubicBezTo>
                <a:cubicBezTo>
                  <a:pt x="26266" y="28540"/>
                  <a:pt x="29097" y="17071"/>
                  <a:pt x="35859" y="12000"/>
                </a:cubicBezTo>
                <a:cubicBezTo>
                  <a:pt x="37453" y="10805"/>
                  <a:pt x="81678" y="13992"/>
                  <a:pt x="77694" y="120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Freeform 66"/>
          <p:cNvSpPr/>
          <p:nvPr/>
        </p:nvSpPr>
        <p:spPr>
          <a:xfrm>
            <a:off x="782918" y="1356659"/>
            <a:ext cx="107576" cy="35859"/>
          </a:xfrm>
          <a:custGeom>
            <a:avLst/>
            <a:gdLst>
              <a:gd name="connsiteX0" fmla="*/ 0 w 107576"/>
              <a:gd name="connsiteY0" fmla="*/ 11953 h 35859"/>
              <a:gd name="connsiteX1" fmla="*/ 77694 w 107576"/>
              <a:gd name="connsiteY1" fmla="*/ 0 h 35859"/>
              <a:gd name="connsiteX2" fmla="*/ 107576 w 107576"/>
              <a:gd name="connsiteY2" fmla="*/ 5976 h 35859"/>
              <a:gd name="connsiteX3" fmla="*/ 101600 w 107576"/>
              <a:gd name="connsiteY3" fmla="*/ 35859 h 35859"/>
              <a:gd name="connsiteX4" fmla="*/ 77694 w 107576"/>
              <a:gd name="connsiteY4" fmla="*/ 11953 h 35859"/>
              <a:gd name="connsiteX5" fmla="*/ 0 w 107576"/>
              <a:gd name="connsiteY5" fmla="*/ 11953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76" h="35859">
                <a:moveTo>
                  <a:pt x="0" y="11953"/>
                </a:moveTo>
                <a:cubicBezTo>
                  <a:pt x="0" y="9961"/>
                  <a:pt x="55978" y="0"/>
                  <a:pt x="77694" y="0"/>
                </a:cubicBezTo>
                <a:cubicBezTo>
                  <a:pt x="87852" y="0"/>
                  <a:pt x="97615" y="3984"/>
                  <a:pt x="107576" y="5976"/>
                </a:cubicBezTo>
                <a:cubicBezTo>
                  <a:pt x="105584" y="15937"/>
                  <a:pt x="108783" y="28676"/>
                  <a:pt x="101600" y="35859"/>
                </a:cubicBezTo>
                <a:lnTo>
                  <a:pt x="77694" y="11953"/>
                </a:lnTo>
                <a:cubicBezTo>
                  <a:pt x="37905" y="18584"/>
                  <a:pt x="0" y="13945"/>
                  <a:pt x="0" y="1195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Freeform 67"/>
          <p:cNvSpPr/>
          <p:nvPr/>
        </p:nvSpPr>
        <p:spPr>
          <a:xfrm>
            <a:off x="639473" y="1314824"/>
            <a:ext cx="17939" cy="35858"/>
          </a:xfrm>
          <a:custGeom>
            <a:avLst/>
            <a:gdLst>
              <a:gd name="connsiteX0" fmla="*/ 17939 w 17939"/>
              <a:gd name="connsiteY0" fmla="*/ 35858 h 35858"/>
              <a:gd name="connsiteX1" fmla="*/ 9 w 17939"/>
              <a:gd name="connsiteY1" fmla="*/ 0 h 35858"/>
            </a:gdLst>
            <a:ahLst/>
            <a:cxnLst>
              <a:cxn ang="0">
                <a:pos x="connsiteX0" y="connsiteY0"/>
              </a:cxn>
              <a:cxn ang="0">
                <a:pos x="connsiteX1" y="connsiteY1"/>
              </a:cxn>
            </a:cxnLst>
            <a:rect l="l" t="t" r="r" b="b"/>
            <a:pathLst>
              <a:path w="17939" h="35858">
                <a:moveTo>
                  <a:pt x="17939" y="35858"/>
                </a:moveTo>
                <a:cubicBezTo>
                  <a:pt x="-1016" y="4268"/>
                  <a:pt x="9" y="17592"/>
                  <a:pt x="9"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68"/>
          <p:cNvSpPr/>
          <p:nvPr/>
        </p:nvSpPr>
        <p:spPr>
          <a:xfrm>
            <a:off x="717176" y="1308847"/>
            <a:ext cx="36073" cy="41835"/>
          </a:xfrm>
          <a:custGeom>
            <a:avLst/>
            <a:gdLst>
              <a:gd name="connsiteX0" fmla="*/ 0 w 36073"/>
              <a:gd name="connsiteY0" fmla="*/ 41835 h 41835"/>
              <a:gd name="connsiteX1" fmla="*/ 35859 w 36073"/>
              <a:gd name="connsiteY1" fmla="*/ 5977 h 41835"/>
              <a:gd name="connsiteX2" fmla="*/ 35859 w 36073"/>
              <a:gd name="connsiteY2" fmla="*/ 0 h 41835"/>
            </a:gdLst>
            <a:ahLst/>
            <a:cxnLst>
              <a:cxn ang="0">
                <a:pos x="connsiteX0" y="connsiteY0"/>
              </a:cxn>
              <a:cxn ang="0">
                <a:pos x="connsiteX1" y="connsiteY1"/>
              </a:cxn>
              <a:cxn ang="0">
                <a:pos x="connsiteX2" y="connsiteY2"/>
              </a:cxn>
            </a:cxnLst>
            <a:rect l="l" t="t" r="r" b="b"/>
            <a:pathLst>
              <a:path w="36073" h="41835">
                <a:moveTo>
                  <a:pt x="0" y="41835"/>
                </a:moveTo>
                <a:cubicBezTo>
                  <a:pt x="30051" y="23805"/>
                  <a:pt x="29048" y="33223"/>
                  <a:pt x="35859" y="5977"/>
                </a:cubicBezTo>
                <a:cubicBezTo>
                  <a:pt x="36342" y="4044"/>
                  <a:pt x="35859" y="1992"/>
                  <a:pt x="35859"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1" name="Straight Connector 70"/>
          <p:cNvCxnSpPr/>
          <p:nvPr/>
        </p:nvCxnSpPr>
        <p:spPr>
          <a:xfrm flipH="1">
            <a:off x="1356346" y="132976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411477" y="134900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5678" y="1407929"/>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478747" y="1408697"/>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476908" y="1482909"/>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332851" y="138631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359245" y="1437170"/>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385832" y="1466105"/>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31083" y="1487072"/>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474009" y="1338812"/>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487980" y="1516477"/>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lowchart: Direct Access Storage 84"/>
          <p:cNvSpPr/>
          <p:nvPr/>
        </p:nvSpPr>
        <p:spPr>
          <a:xfrm rot="175475">
            <a:off x="546660" y="4754544"/>
            <a:ext cx="786191" cy="160144"/>
          </a:xfrm>
          <a:prstGeom prst="flowChartMagneticDrum">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86" name="Freeform 85"/>
          <p:cNvSpPr/>
          <p:nvPr/>
        </p:nvSpPr>
        <p:spPr>
          <a:xfrm>
            <a:off x="1098755" y="4822723"/>
            <a:ext cx="435077" cy="448176"/>
          </a:xfrm>
          <a:custGeom>
            <a:avLst/>
            <a:gdLst>
              <a:gd name="connsiteX0" fmla="*/ 7374 w 435077"/>
              <a:gd name="connsiteY0" fmla="*/ 0 h 449942"/>
              <a:gd name="connsiteX1" fmla="*/ 58993 w 435077"/>
              <a:gd name="connsiteY1" fmla="*/ 7374 h 449942"/>
              <a:gd name="connsiteX2" fmla="*/ 81116 w 435077"/>
              <a:gd name="connsiteY2" fmla="*/ 14748 h 449942"/>
              <a:gd name="connsiteX3" fmla="*/ 162232 w 435077"/>
              <a:gd name="connsiteY3" fmla="*/ 22122 h 449942"/>
              <a:gd name="connsiteX4" fmla="*/ 213851 w 435077"/>
              <a:gd name="connsiteY4" fmla="*/ 29496 h 449942"/>
              <a:gd name="connsiteX5" fmla="*/ 235974 w 435077"/>
              <a:gd name="connsiteY5" fmla="*/ 36871 h 449942"/>
              <a:gd name="connsiteX6" fmla="*/ 250722 w 435077"/>
              <a:gd name="connsiteY6" fmla="*/ 58993 h 449942"/>
              <a:gd name="connsiteX7" fmla="*/ 280219 w 435077"/>
              <a:gd name="connsiteY7" fmla="*/ 95864 h 449942"/>
              <a:gd name="connsiteX8" fmla="*/ 294968 w 435077"/>
              <a:gd name="connsiteY8" fmla="*/ 140109 h 449942"/>
              <a:gd name="connsiteX9" fmla="*/ 302342 w 435077"/>
              <a:gd name="connsiteY9" fmla="*/ 176980 h 449942"/>
              <a:gd name="connsiteX10" fmla="*/ 317090 w 435077"/>
              <a:gd name="connsiteY10" fmla="*/ 199103 h 449942"/>
              <a:gd name="connsiteX11" fmla="*/ 339213 w 435077"/>
              <a:gd name="connsiteY11" fmla="*/ 235974 h 449942"/>
              <a:gd name="connsiteX12" fmla="*/ 353961 w 435077"/>
              <a:gd name="connsiteY12" fmla="*/ 294967 h 449942"/>
              <a:gd name="connsiteX13" fmla="*/ 368710 w 435077"/>
              <a:gd name="connsiteY13" fmla="*/ 361335 h 449942"/>
              <a:gd name="connsiteX14" fmla="*/ 405580 w 435077"/>
              <a:gd name="connsiteY14" fmla="*/ 405580 h 449942"/>
              <a:gd name="connsiteX15" fmla="*/ 435077 w 435077"/>
              <a:gd name="connsiteY15" fmla="*/ 442451 h 449942"/>
              <a:gd name="connsiteX16" fmla="*/ 376084 w 435077"/>
              <a:gd name="connsiteY16" fmla="*/ 442451 h 449942"/>
              <a:gd name="connsiteX17" fmla="*/ 280219 w 435077"/>
              <a:gd name="connsiteY17" fmla="*/ 449825 h 449942"/>
              <a:gd name="connsiteX18" fmla="*/ 228600 w 435077"/>
              <a:gd name="connsiteY18" fmla="*/ 442451 h 449942"/>
              <a:gd name="connsiteX19" fmla="*/ 221226 w 435077"/>
              <a:gd name="connsiteY19" fmla="*/ 390832 h 449942"/>
              <a:gd name="connsiteX20" fmla="*/ 191729 w 435077"/>
              <a:gd name="connsiteY20" fmla="*/ 280219 h 449942"/>
              <a:gd name="connsiteX21" fmla="*/ 169606 w 435077"/>
              <a:gd name="connsiteY21" fmla="*/ 243348 h 449942"/>
              <a:gd name="connsiteX22" fmla="*/ 154858 w 435077"/>
              <a:gd name="connsiteY22" fmla="*/ 169606 h 449942"/>
              <a:gd name="connsiteX23" fmla="*/ 140110 w 435077"/>
              <a:gd name="connsiteY23" fmla="*/ 147483 h 449942"/>
              <a:gd name="connsiteX24" fmla="*/ 125361 w 435077"/>
              <a:gd name="connsiteY24" fmla="*/ 132735 h 449942"/>
              <a:gd name="connsiteX25" fmla="*/ 95864 w 435077"/>
              <a:gd name="connsiteY25" fmla="*/ 95864 h 449942"/>
              <a:gd name="connsiteX26" fmla="*/ 44245 w 435077"/>
              <a:gd name="connsiteY26" fmla="*/ 88490 h 449942"/>
              <a:gd name="connsiteX27" fmla="*/ 36871 w 435077"/>
              <a:gd name="connsiteY27" fmla="*/ 66367 h 449942"/>
              <a:gd name="connsiteX28" fmla="*/ 0 w 435077"/>
              <a:gd name="connsiteY28" fmla="*/ 36871 h 449942"/>
              <a:gd name="connsiteX29" fmla="*/ 7374 w 435077"/>
              <a:gd name="connsiteY29" fmla="*/ 0 h 44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5077" h="449942">
                <a:moveTo>
                  <a:pt x="7374" y="0"/>
                </a:moveTo>
                <a:cubicBezTo>
                  <a:pt x="24580" y="2458"/>
                  <a:pt x="41949" y="3965"/>
                  <a:pt x="58993" y="7374"/>
                </a:cubicBezTo>
                <a:cubicBezTo>
                  <a:pt x="66615" y="8898"/>
                  <a:pt x="73421" y="13649"/>
                  <a:pt x="81116" y="14748"/>
                </a:cubicBezTo>
                <a:cubicBezTo>
                  <a:pt x="107993" y="18588"/>
                  <a:pt x="135248" y="19124"/>
                  <a:pt x="162232" y="22122"/>
                </a:cubicBezTo>
                <a:cubicBezTo>
                  <a:pt x="179507" y="24041"/>
                  <a:pt x="196645" y="27038"/>
                  <a:pt x="213851" y="29496"/>
                </a:cubicBezTo>
                <a:cubicBezTo>
                  <a:pt x="221225" y="31954"/>
                  <a:pt x="229904" y="32015"/>
                  <a:pt x="235974" y="36871"/>
                </a:cubicBezTo>
                <a:cubicBezTo>
                  <a:pt x="242894" y="42407"/>
                  <a:pt x="245186" y="52073"/>
                  <a:pt x="250722" y="58993"/>
                </a:cubicBezTo>
                <a:cubicBezTo>
                  <a:pt x="292752" y="111530"/>
                  <a:pt x="234828" y="27778"/>
                  <a:pt x="280219" y="95864"/>
                </a:cubicBezTo>
                <a:cubicBezTo>
                  <a:pt x="285135" y="110612"/>
                  <a:pt x="291919" y="124865"/>
                  <a:pt x="294968" y="140109"/>
                </a:cubicBezTo>
                <a:cubicBezTo>
                  <a:pt x="297426" y="152399"/>
                  <a:pt x="297941" y="165244"/>
                  <a:pt x="302342" y="176980"/>
                </a:cubicBezTo>
                <a:cubicBezTo>
                  <a:pt x="305454" y="185278"/>
                  <a:pt x="313127" y="191176"/>
                  <a:pt x="317090" y="199103"/>
                </a:cubicBezTo>
                <a:cubicBezTo>
                  <a:pt x="336234" y="237393"/>
                  <a:pt x="310406" y="207167"/>
                  <a:pt x="339213" y="235974"/>
                </a:cubicBezTo>
                <a:cubicBezTo>
                  <a:pt x="349447" y="266676"/>
                  <a:pt x="346842" y="255813"/>
                  <a:pt x="353961" y="294967"/>
                </a:cubicBezTo>
                <a:cubicBezTo>
                  <a:pt x="354966" y="300494"/>
                  <a:pt x="360582" y="349143"/>
                  <a:pt x="368710" y="361335"/>
                </a:cubicBezTo>
                <a:cubicBezTo>
                  <a:pt x="401327" y="410261"/>
                  <a:pt x="381454" y="357329"/>
                  <a:pt x="405580" y="405580"/>
                </a:cubicBezTo>
                <a:cubicBezTo>
                  <a:pt x="423390" y="441198"/>
                  <a:pt x="397786" y="417590"/>
                  <a:pt x="435077" y="442451"/>
                </a:cubicBezTo>
                <a:cubicBezTo>
                  <a:pt x="384509" y="459307"/>
                  <a:pt x="447272" y="442451"/>
                  <a:pt x="376084" y="442451"/>
                </a:cubicBezTo>
                <a:cubicBezTo>
                  <a:pt x="344035" y="442451"/>
                  <a:pt x="312174" y="447367"/>
                  <a:pt x="280219" y="449825"/>
                </a:cubicBezTo>
                <a:cubicBezTo>
                  <a:pt x="263013" y="447367"/>
                  <a:pt x="240890" y="454741"/>
                  <a:pt x="228600" y="442451"/>
                </a:cubicBezTo>
                <a:cubicBezTo>
                  <a:pt x="216310" y="430161"/>
                  <a:pt x="223937" y="408000"/>
                  <a:pt x="221226" y="390832"/>
                </a:cubicBezTo>
                <a:cubicBezTo>
                  <a:pt x="194067" y="218826"/>
                  <a:pt x="226310" y="349385"/>
                  <a:pt x="191729" y="280219"/>
                </a:cubicBezTo>
                <a:cubicBezTo>
                  <a:pt x="172585" y="241929"/>
                  <a:pt x="198413" y="272153"/>
                  <a:pt x="169606" y="243348"/>
                </a:cubicBezTo>
                <a:cubicBezTo>
                  <a:pt x="166889" y="224325"/>
                  <a:pt x="165154" y="190199"/>
                  <a:pt x="154858" y="169606"/>
                </a:cubicBezTo>
                <a:cubicBezTo>
                  <a:pt x="150895" y="161679"/>
                  <a:pt x="145647" y="154404"/>
                  <a:pt x="140110" y="147483"/>
                </a:cubicBezTo>
                <a:cubicBezTo>
                  <a:pt x="135767" y="142054"/>
                  <a:pt x="129704" y="138164"/>
                  <a:pt x="125361" y="132735"/>
                </a:cubicBezTo>
                <a:cubicBezTo>
                  <a:pt x="121163" y="127488"/>
                  <a:pt x="105579" y="99102"/>
                  <a:pt x="95864" y="95864"/>
                </a:cubicBezTo>
                <a:cubicBezTo>
                  <a:pt x="79375" y="90368"/>
                  <a:pt x="61451" y="90948"/>
                  <a:pt x="44245" y="88490"/>
                </a:cubicBezTo>
                <a:cubicBezTo>
                  <a:pt x="41787" y="81116"/>
                  <a:pt x="40870" y="73032"/>
                  <a:pt x="36871" y="66367"/>
                </a:cubicBezTo>
                <a:cubicBezTo>
                  <a:pt x="29867" y="54694"/>
                  <a:pt x="10046" y="43568"/>
                  <a:pt x="0" y="36871"/>
                </a:cubicBezTo>
                <a:lnTo>
                  <a:pt x="7374" y="0"/>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68958" y="2844334"/>
            <a:ext cx="637171" cy="260372"/>
          </a:xfrm>
          <a:custGeom>
            <a:avLst/>
            <a:gdLst>
              <a:gd name="connsiteX0" fmla="*/ 2990 w 637171"/>
              <a:gd name="connsiteY0" fmla="*/ 9479 h 260372"/>
              <a:gd name="connsiteX1" fmla="*/ 39861 w 637171"/>
              <a:gd name="connsiteY1" fmla="*/ 2105 h 260372"/>
              <a:gd name="connsiteX2" fmla="*/ 54610 w 637171"/>
              <a:gd name="connsiteY2" fmla="*/ 16853 h 260372"/>
              <a:gd name="connsiteX3" fmla="*/ 76732 w 637171"/>
              <a:gd name="connsiteY3" fmla="*/ 31601 h 260372"/>
              <a:gd name="connsiteX4" fmla="*/ 113603 w 637171"/>
              <a:gd name="connsiteY4" fmla="*/ 61098 h 260372"/>
              <a:gd name="connsiteX5" fmla="*/ 128352 w 637171"/>
              <a:gd name="connsiteY5" fmla="*/ 75847 h 260372"/>
              <a:gd name="connsiteX6" fmla="*/ 231590 w 637171"/>
              <a:gd name="connsiteY6" fmla="*/ 97969 h 260372"/>
              <a:gd name="connsiteX7" fmla="*/ 253713 w 637171"/>
              <a:gd name="connsiteY7" fmla="*/ 90595 h 260372"/>
              <a:gd name="connsiteX8" fmla="*/ 334829 w 637171"/>
              <a:gd name="connsiteY8" fmla="*/ 105343 h 260372"/>
              <a:gd name="connsiteX9" fmla="*/ 386448 w 637171"/>
              <a:gd name="connsiteY9" fmla="*/ 112718 h 260372"/>
              <a:gd name="connsiteX10" fmla="*/ 393823 w 637171"/>
              <a:gd name="connsiteY10" fmla="*/ 134840 h 260372"/>
              <a:gd name="connsiteX11" fmla="*/ 430694 w 637171"/>
              <a:gd name="connsiteY11" fmla="*/ 156963 h 260372"/>
              <a:gd name="connsiteX12" fmla="*/ 482313 w 637171"/>
              <a:gd name="connsiteY12" fmla="*/ 164337 h 260372"/>
              <a:gd name="connsiteX13" fmla="*/ 533932 w 637171"/>
              <a:gd name="connsiteY13" fmla="*/ 179085 h 260372"/>
              <a:gd name="connsiteX14" fmla="*/ 548681 w 637171"/>
              <a:gd name="connsiteY14" fmla="*/ 193834 h 260372"/>
              <a:gd name="connsiteX15" fmla="*/ 592926 w 637171"/>
              <a:gd name="connsiteY15" fmla="*/ 208582 h 260372"/>
              <a:gd name="connsiteX16" fmla="*/ 607674 w 637171"/>
              <a:gd name="connsiteY16" fmla="*/ 223331 h 260372"/>
              <a:gd name="connsiteX17" fmla="*/ 629797 w 637171"/>
              <a:gd name="connsiteY17" fmla="*/ 230705 h 260372"/>
              <a:gd name="connsiteX18" fmla="*/ 637171 w 637171"/>
              <a:gd name="connsiteY18" fmla="*/ 252827 h 260372"/>
              <a:gd name="connsiteX19" fmla="*/ 615048 w 637171"/>
              <a:gd name="connsiteY19" fmla="*/ 260201 h 260372"/>
              <a:gd name="connsiteX20" fmla="*/ 592926 w 637171"/>
              <a:gd name="connsiteY20" fmla="*/ 245453 h 260372"/>
              <a:gd name="connsiteX21" fmla="*/ 570803 w 637171"/>
              <a:gd name="connsiteY21" fmla="*/ 238079 h 260372"/>
              <a:gd name="connsiteX22" fmla="*/ 519184 w 637171"/>
              <a:gd name="connsiteY22" fmla="*/ 245453 h 260372"/>
              <a:gd name="connsiteX23" fmla="*/ 497061 w 637171"/>
              <a:gd name="connsiteY23" fmla="*/ 252827 h 260372"/>
              <a:gd name="connsiteX24" fmla="*/ 2990 w 637171"/>
              <a:gd name="connsiteY24" fmla="*/ 245453 h 260372"/>
              <a:gd name="connsiteX25" fmla="*/ 10365 w 637171"/>
              <a:gd name="connsiteY25" fmla="*/ 156963 h 260372"/>
              <a:gd name="connsiteX26" fmla="*/ 2990 w 637171"/>
              <a:gd name="connsiteY26" fmla="*/ 83221 h 260372"/>
              <a:gd name="connsiteX27" fmla="*/ 2990 w 637171"/>
              <a:gd name="connsiteY27" fmla="*/ 9479 h 26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171" h="260372">
                <a:moveTo>
                  <a:pt x="2990" y="9479"/>
                </a:moveTo>
                <a:cubicBezTo>
                  <a:pt x="9135" y="-4040"/>
                  <a:pt x="27453" y="333"/>
                  <a:pt x="39861" y="2105"/>
                </a:cubicBezTo>
                <a:cubicBezTo>
                  <a:pt x="46744" y="3088"/>
                  <a:pt x="49181" y="12510"/>
                  <a:pt x="54610" y="16853"/>
                </a:cubicBezTo>
                <a:cubicBezTo>
                  <a:pt x="61530" y="22389"/>
                  <a:pt x="69358" y="26685"/>
                  <a:pt x="76732" y="31601"/>
                </a:cubicBezTo>
                <a:cubicBezTo>
                  <a:pt x="106108" y="75664"/>
                  <a:pt x="74026" y="37351"/>
                  <a:pt x="113603" y="61098"/>
                </a:cubicBezTo>
                <a:cubicBezTo>
                  <a:pt x="119565" y="64675"/>
                  <a:pt x="122133" y="72738"/>
                  <a:pt x="128352" y="75847"/>
                </a:cubicBezTo>
                <a:cubicBezTo>
                  <a:pt x="163376" y="93359"/>
                  <a:pt x="192891" y="93132"/>
                  <a:pt x="231590" y="97969"/>
                </a:cubicBezTo>
                <a:cubicBezTo>
                  <a:pt x="238964" y="95511"/>
                  <a:pt x="245940" y="90595"/>
                  <a:pt x="253713" y="90595"/>
                </a:cubicBezTo>
                <a:cubicBezTo>
                  <a:pt x="348280" y="90595"/>
                  <a:pt x="282979" y="94972"/>
                  <a:pt x="334829" y="105343"/>
                </a:cubicBezTo>
                <a:cubicBezTo>
                  <a:pt x="351872" y="108752"/>
                  <a:pt x="369242" y="110260"/>
                  <a:pt x="386448" y="112718"/>
                </a:cubicBezTo>
                <a:cubicBezTo>
                  <a:pt x="388906" y="120092"/>
                  <a:pt x="389824" y="128175"/>
                  <a:pt x="393823" y="134840"/>
                </a:cubicBezTo>
                <a:cubicBezTo>
                  <a:pt x="402532" y="149354"/>
                  <a:pt x="414873" y="153799"/>
                  <a:pt x="430694" y="156963"/>
                </a:cubicBezTo>
                <a:cubicBezTo>
                  <a:pt x="447738" y="160372"/>
                  <a:pt x="465212" y="161228"/>
                  <a:pt x="482313" y="164337"/>
                </a:cubicBezTo>
                <a:cubicBezTo>
                  <a:pt x="502685" y="168041"/>
                  <a:pt x="514977" y="172767"/>
                  <a:pt x="533932" y="179085"/>
                </a:cubicBezTo>
                <a:cubicBezTo>
                  <a:pt x="538848" y="184001"/>
                  <a:pt x="542462" y="190725"/>
                  <a:pt x="548681" y="193834"/>
                </a:cubicBezTo>
                <a:cubicBezTo>
                  <a:pt x="562586" y="200786"/>
                  <a:pt x="592926" y="208582"/>
                  <a:pt x="592926" y="208582"/>
                </a:cubicBezTo>
                <a:cubicBezTo>
                  <a:pt x="597842" y="213498"/>
                  <a:pt x="601712" y="219754"/>
                  <a:pt x="607674" y="223331"/>
                </a:cubicBezTo>
                <a:cubicBezTo>
                  <a:pt x="614339" y="227330"/>
                  <a:pt x="624300" y="225209"/>
                  <a:pt x="629797" y="230705"/>
                </a:cubicBezTo>
                <a:cubicBezTo>
                  <a:pt x="635293" y="236201"/>
                  <a:pt x="634713" y="245453"/>
                  <a:pt x="637171" y="252827"/>
                </a:cubicBezTo>
                <a:cubicBezTo>
                  <a:pt x="629797" y="255285"/>
                  <a:pt x="622715" y="261479"/>
                  <a:pt x="615048" y="260201"/>
                </a:cubicBezTo>
                <a:cubicBezTo>
                  <a:pt x="606306" y="258744"/>
                  <a:pt x="600853" y="249416"/>
                  <a:pt x="592926" y="245453"/>
                </a:cubicBezTo>
                <a:cubicBezTo>
                  <a:pt x="585973" y="241977"/>
                  <a:pt x="578177" y="240537"/>
                  <a:pt x="570803" y="238079"/>
                </a:cubicBezTo>
                <a:cubicBezTo>
                  <a:pt x="553597" y="240537"/>
                  <a:pt x="536228" y="242044"/>
                  <a:pt x="519184" y="245453"/>
                </a:cubicBezTo>
                <a:cubicBezTo>
                  <a:pt x="511562" y="246977"/>
                  <a:pt x="504834" y="252827"/>
                  <a:pt x="497061" y="252827"/>
                </a:cubicBezTo>
                <a:cubicBezTo>
                  <a:pt x="332352" y="252827"/>
                  <a:pt x="167680" y="247911"/>
                  <a:pt x="2990" y="245453"/>
                </a:cubicBezTo>
                <a:cubicBezTo>
                  <a:pt x="5448" y="215956"/>
                  <a:pt x="10365" y="186562"/>
                  <a:pt x="10365" y="156963"/>
                </a:cubicBezTo>
                <a:cubicBezTo>
                  <a:pt x="10365" y="132260"/>
                  <a:pt x="4360" y="107886"/>
                  <a:pt x="2990" y="83221"/>
                </a:cubicBezTo>
                <a:cubicBezTo>
                  <a:pt x="1899" y="63587"/>
                  <a:pt x="-3155" y="22998"/>
                  <a:pt x="2990" y="9479"/>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1310411" y="2445223"/>
            <a:ext cx="273924" cy="623215"/>
          </a:xfrm>
          <a:custGeom>
            <a:avLst/>
            <a:gdLst>
              <a:gd name="connsiteX0" fmla="*/ 185433 w 273924"/>
              <a:gd name="connsiteY0" fmla="*/ 3783 h 623215"/>
              <a:gd name="connsiteX1" fmla="*/ 148563 w 273924"/>
              <a:gd name="connsiteY1" fmla="*/ 33280 h 623215"/>
              <a:gd name="connsiteX2" fmla="*/ 119066 w 273924"/>
              <a:gd name="connsiteY2" fmla="*/ 62777 h 623215"/>
              <a:gd name="connsiteX3" fmla="*/ 104317 w 273924"/>
              <a:gd name="connsiteY3" fmla="*/ 77525 h 623215"/>
              <a:gd name="connsiteX4" fmla="*/ 82195 w 273924"/>
              <a:gd name="connsiteY4" fmla="*/ 92273 h 623215"/>
              <a:gd name="connsiteX5" fmla="*/ 67446 w 273924"/>
              <a:gd name="connsiteY5" fmla="*/ 107022 h 623215"/>
              <a:gd name="connsiteX6" fmla="*/ 23201 w 273924"/>
              <a:gd name="connsiteY6" fmla="*/ 129144 h 623215"/>
              <a:gd name="connsiteX7" fmla="*/ 1079 w 273924"/>
              <a:gd name="connsiteY7" fmla="*/ 173390 h 623215"/>
              <a:gd name="connsiteX8" fmla="*/ 8453 w 273924"/>
              <a:gd name="connsiteY8" fmla="*/ 217635 h 623215"/>
              <a:gd name="connsiteX9" fmla="*/ 82195 w 273924"/>
              <a:gd name="connsiteY9" fmla="*/ 225009 h 623215"/>
              <a:gd name="connsiteX10" fmla="*/ 104317 w 273924"/>
              <a:gd name="connsiteY10" fmla="*/ 247131 h 623215"/>
              <a:gd name="connsiteX11" fmla="*/ 111692 w 273924"/>
              <a:gd name="connsiteY11" fmla="*/ 269254 h 623215"/>
              <a:gd name="connsiteX12" fmla="*/ 133814 w 273924"/>
              <a:gd name="connsiteY12" fmla="*/ 284002 h 623215"/>
              <a:gd name="connsiteX13" fmla="*/ 148563 w 273924"/>
              <a:gd name="connsiteY13" fmla="*/ 298751 h 623215"/>
              <a:gd name="connsiteX14" fmla="*/ 170685 w 273924"/>
              <a:gd name="connsiteY14" fmla="*/ 313499 h 623215"/>
              <a:gd name="connsiteX15" fmla="*/ 200182 w 273924"/>
              <a:gd name="connsiteY15" fmla="*/ 342996 h 623215"/>
              <a:gd name="connsiteX16" fmla="*/ 214930 w 273924"/>
              <a:gd name="connsiteY16" fmla="*/ 512602 h 623215"/>
              <a:gd name="connsiteX17" fmla="*/ 229679 w 273924"/>
              <a:gd name="connsiteY17" fmla="*/ 556848 h 623215"/>
              <a:gd name="connsiteX18" fmla="*/ 259175 w 273924"/>
              <a:gd name="connsiteY18" fmla="*/ 623215 h 623215"/>
              <a:gd name="connsiteX19" fmla="*/ 273924 w 273924"/>
              <a:gd name="connsiteY19" fmla="*/ 608467 h 623215"/>
              <a:gd name="connsiteX20" fmla="*/ 266550 w 273924"/>
              <a:gd name="connsiteY20" fmla="*/ 556848 h 623215"/>
              <a:gd name="connsiteX21" fmla="*/ 259175 w 273924"/>
              <a:gd name="connsiteY21" fmla="*/ 519977 h 623215"/>
              <a:gd name="connsiteX22" fmla="*/ 251801 w 273924"/>
              <a:gd name="connsiteY22" fmla="*/ 158641 h 623215"/>
              <a:gd name="connsiteX23" fmla="*/ 251801 w 273924"/>
              <a:gd name="connsiteY23" fmla="*/ 11157 h 623215"/>
              <a:gd name="connsiteX24" fmla="*/ 185433 w 273924"/>
              <a:gd name="connsiteY24" fmla="*/ 3783 h 62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924" h="623215">
                <a:moveTo>
                  <a:pt x="185433" y="3783"/>
                </a:moveTo>
                <a:cubicBezTo>
                  <a:pt x="168227" y="7470"/>
                  <a:pt x="160326" y="22823"/>
                  <a:pt x="148563" y="33280"/>
                </a:cubicBezTo>
                <a:cubicBezTo>
                  <a:pt x="138170" y="42518"/>
                  <a:pt x="128898" y="52945"/>
                  <a:pt x="119066" y="62777"/>
                </a:cubicBezTo>
                <a:cubicBezTo>
                  <a:pt x="114150" y="67693"/>
                  <a:pt x="110102" y="73668"/>
                  <a:pt x="104317" y="77525"/>
                </a:cubicBezTo>
                <a:cubicBezTo>
                  <a:pt x="96943" y="82441"/>
                  <a:pt x="89115" y="86737"/>
                  <a:pt x="82195" y="92273"/>
                </a:cubicBezTo>
                <a:cubicBezTo>
                  <a:pt x="76766" y="96616"/>
                  <a:pt x="72875" y="102679"/>
                  <a:pt x="67446" y="107022"/>
                </a:cubicBezTo>
                <a:cubicBezTo>
                  <a:pt x="47025" y="123359"/>
                  <a:pt x="46567" y="121356"/>
                  <a:pt x="23201" y="129144"/>
                </a:cubicBezTo>
                <a:cubicBezTo>
                  <a:pt x="15744" y="140330"/>
                  <a:pt x="1079" y="158125"/>
                  <a:pt x="1079" y="173390"/>
                </a:cubicBezTo>
                <a:cubicBezTo>
                  <a:pt x="1079" y="188342"/>
                  <a:pt x="-4161" y="209608"/>
                  <a:pt x="8453" y="217635"/>
                </a:cubicBezTo>
                <a:cubicBezTo>
                  <a:pt x="29294" y="230898"/>
                  <a:pt x="57614" y="222551"/>
                  <a:pt x="82195" y="225009"/>
                </a:cubicBezTo>
                <a:cubicBezTo>
                  <a:pt x="89569" y="232383"/>
                  <a:pt x="98532" y="238454"/>
                  <a:pt x="104317" y="247131"/>
                </a:cubicBezTo>
                <a:cubicBezTo>
                  <a:pt x="108629" y="253599"/>
                  <a:pt x="106836" y="263184"/>
                  <a:pt x="111692" y="269254"/>
                </a:cubicBezTo>
                <a:cubicBezTo>
                  <a:pt x="117228" y="276174"/>
                  <a:pt x="126894" y="278466"/>
                  <a:pt x="133814" y="284002"/>
                </a:cubicBezTo>
                <a:cubicBezTo>
                  <a:pt x="139243" y="288345"/>
                  <a:pt x="143134" y="294408"/>
                  <a:pt x="148563" y="298751"/>
                </a:cubicBezTo>
                <a:cubicBezTo>
                  <a:pt x="155483" y="304287"/>
                  <a:pt x="163956" y="307731"/>
                  <a:pt x="170685" y="313499"/>
                </a:cubicBezTo>
                <a:cubicBezTo>
                  <a:pt x="181242" y="322548"/>
                  <a:pt x="200182" y="342996"/>
                  <a:pt x="200182" y="342996"/>
                </a:cubicBezTo>
                <a:cubicBezTo>
                  <a:pt x="225573" y="419172"/>
                  <a:pt x="191642" y="310776"/>
                  <a:pt x="214930" y="512602"/>
                </a:cubicBezTo>
                <a:cubicBezTo>
                  <a:pt x="216712" y="528046"/>
                  <a:pt x="229679" y="556848"/>
                  <a:pt x="229679" y="556848"/>
                </a:cubicBezTo>
                <a:cubicBezTo>
                  <a:pt x="231473" y="569408"/>
                  <a:pt x="226075" y="623215"/>
                  <a:pt x="259175" y="623215"/>
                </a:cubicBezTo>
                <a:cubicBezTo>
                  <a:pt x="266128" y="623215"/>
                  <a:pt x="269008" y="613383"/>
                  <a:pt x="273924" y="608467"/>
                </a:cubicBezTo>
                <a:cubicBezTo>
                  <a:pt x="271466" y="591261"/>
                  <a:pt x="269408" y="573993"/>
                  <a:pt x="266550" y="556848"/>
                </a:cubicBezTo>
                <a:cubicBezTo>
                  <a:pt x="264489" y="544485"/>
                  <a:pt x="259639" y="532502"/>
                  <a:pt x="259175" y="519977"/>
                </a:cubicBezTo>
                <a:cubicBezTo>
                  <a:pt x="254716" y="399589"/>
                  <a:pt x="254259" y="279086"/>
                  <a:pt x="251801" y="158641"/>
                </a:cubicBezTo>
                <a:cubicBezTo>
                  <a:pt x="257246" y="120528"/>
                  <a:pt x="272423" y="40945"/>
                  <a:pt x="251801" y="11157"/>
                </a:cubicBezTo>
                <a:cubicBezTo>
                  <a:pt x="240608" y="-5011"/>
                  <a:pt x="202639" y="96"/>
                  <a:pt x="185433" y="3783"/>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Connector 89"/>
          <p:cNvCxnSpPr/>
          <p:nvPr/>
        </p:nvCxnSpPr>
        <p:spPr>
          <a:xfrm flipV="1">
            <a:off x="796413" y="2654490"/>
            <a:ext cx="494071" cy="2654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479323" y="2831690"/>
            <a:ext cx="663677" cy="280220"/>
          </a:xfrm>
          <a:custGeom>
            <a:avLst/>
            <a:gdLst>
              <a:gd name="connsiteX0" fmla="*/ 0 w 663677"/>
              <a:gd name="connsiteY0" fmla="*/ 0 h 280220"/>
              <a:gd name="connsiteX1" fmla="*/ 51619 w 663677"/>
              <a:gd name="connsiteY1" fmla="*/ 7375 h 280220"/>
              <a:gd name="connsiteX2" fmla="*/ 81116 w 663677"/>
              <a:gd name="connsiteY2" fmla="*/ 44245 h 280220"/>
              <a:gd name="connsiteX3" fmla="*/ 95864 w 663677"/>
              <a:gd name="connsiteY3" fmla="*/ 58994 h 280220"/>
              <a:gd name="connsiteX4" fmla="*/ 162232 w 663677"/>
              <a:gd name="connsiteY4" fmla="*/ 81116 h 280220"/>
              <a:gd name="connsiteX5" fmla="*/ 294967 w 663677"/>
              <a:gd name="connsiteY5" fmla="*/ 103239 h 280220"/>
              <a:gd name="connsiteX6" fmla="*/ 317090 w 663677"/>
              <a:gd name="connsiteY6" fmla="*/ 117987 h 280220"/>
              <a:gd name="connsiteX7" fmla="*/ 390832 w 663677"/>
              <a:gd name="connsiteY7" fmla="*/ 132736 h 280220"/>
              <a:gd name="connsiteX8" fmla="*/ 412954 w 663677"/>
              <a:gd name="connsiteY8" fmla="*/ 147484 h 280220"/>
              <a:gd name="connsiteX9" fmla="*/ 501445 w 663677"/>
              <a:gd name="connsiteY9" fmla="*/ 162233 h 280220"/>
              <a:gd name="connsiteX10" fmla="*/ 530942 w 663677"/>
              <a:gd name="connsiteY10" fmla="*/ 184355 h 280220"/>
              <a:gd name="connsiteX11" fmla="*/ 553064 w 663677"/>
              <a:gd name="connsiteY11" fmla="*/ 191729 h 280220"/>
              <a:gd name="connsiteX12" fmla="*/ 567812 w 663677"/>
              <a:gd name="connsiteY12" fmla="*/ 206478 h 280220"/>
              <a:gd name="connsiteX13" fmla="*/ 589935 w 663677"/>
              <a:gd name="connsiteY13" fmla="*/ 213852 h 280220"/>
              <a:gd name="connsiteX14" fmla="*/ 626806 w 663677"/>
              <a:gd name="connsiteY14" fmla="*/ 243349 h 280220"/>
              <a:gd name="connsiteX15" fmla="*/ 634180 w 663677"/>
              <a:gd name="connsiteY15" fmla="*/ 265471 h 280220"/>
              <a:gd name="connsiteX16" fmla="*/ 656303 w 663677"/>
              <a:gd name="connsiteY16" fmla="*/ 272845 h 280220"/>
              <a:gd name="connsiteX17" fmla="*/ 663677 w 663677"/>
              <a:gd name="connsiteY17" fmla="*/ 280220 h 28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3677" h="280220">
                <a:moveTo>
                  <a:pt x="0" y="0"/>
                </a:moveTo>
                <a:cubicBezTo>
                  <a:pt x="17206" y="2458"/>
                  <a:pt x="34971" y="2381"/>
                  <a:pt x="51619" y="7375"/>
                </a:cubicBezTo>
                <a:cubicBezTo>
                  <a:pt x="83860" y="17047"/>
                  <a:pt x="67738" y="21948"/>
                  <a:pt x="81116" y="44245"/>
                </a:cubicBezTo>
                <a:cubicBezTo>
                  <a:pt x="84693" y="50207"/>
                  <a:pt x="90435" y="54651"/>
                  <a:pt x="95864" y="58994"/>
                </a:cubicBezTo>
                <a:cubicBezTo>
                  <a:pt x="123149" y="80822"/>
                  <a:pt x="121524" y="74331"/>
                  <a:pt x="162232" y="81116"/>
                </a:cubicBezTo>
                <a:cubicBezTo>
                  <a:pt x="234557" y="105225"/>
                  <a:pt x="190985" y="94574"/>
                  <a:pt x="294967" y="103239"/>
                </a:cubicBezTo>
                <a:cubicBezTo>
                  <a:pt x="302341" y="108155"/>
                  <a:pt x="309163" y="114023"/>
                  <a:pt x="317090" y="117987"/>
                </a:cubicBezTo>
                <a:cubicBezTo>
                  <a:pt x="337687" y="128286"/>
                  <a:pt x="371799" y="130017"/>
                  <a:pt x="390832" y="132736"/>
                </a:cubicBezTo>
                <a:cubicBezTo>
                  <a:pt x="398206" y="137652"/>
                  <a:pt x="404808" y="143993"/>
                  <a:pt x="412954" y="147484"/>
                </a:cubicBezTo>
                <a:cubicBezTo>
                  <a:pt x="433014" y="156081"/>
                  <a:pt x="488441" y="160607"/>
                  <a:pt x="501445" y="162233"/>
                </a:cubicBezTo>
                <a:cubicBezTo>
                  <a:pt x="511277" y="169607"/>
                  <a:pt x="520271" y="178257"/>
                  <a:pt x="530942" y="184355"/>
                </a:cubicBezTo>
                <a:cubicBezTo>
                  <a:pt x="537691" y="188211"/>
                  <a:pt x="546399" y="187730"/>
                  <a:pt x="553064" y="191729"/>
                </a:cubicBezTo>
                <a:cubicBezTo>
                  <a:pt x="559026" y="195306"/>
                  <a:pt x="561850" y="202901"/>
                  <a:pt x="567812" y="206478"/>
                </a:cubicBezTo>
                <a:cubicBezTo>
                  <a:pt x="574477" y="210477"/>
                  <a:pt x="582982" y="210376"/>
                  <a:pt x="589935" y="213852"/>
                </a:cubicBezTo>
                <a:cubicBezTo>
                  <a:pt x="608542" y="223155"/>
                  <a:pt x="613087" y="229629"/>
                  <a:pt x="626806" y="243349"/>
                </a:cubicBezTo>
                <a:cubicBezTo>
                  <a:pt x="629264" y="250723"/>
                  <a:pt x="628684" y="259975"/>
                  <a:pt x="634180" y="265471"/>
                </a:cubicBezTo>
                <a:cubicBezTo>
                  <a:pt x="639677" y="270967"/>
                  <a:pt x="649350" y="269369"/>
                  <a:pt x="656303" y="272845"/>
                </a:cubicBezTo>
                <a:cubicBezTo>
                  <a:pt x="659412" y="274400"/>
                  <a:pt x="661219" y="277762"/>
                  <a:pt x="663677" y="28022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1290484" y="2433484"/>
            <a:ext cx="280219" cy="678485"/>
          </a:xfrm>
          <a:custGeom>
            <a:avLst/>
            <a:gdLst>
              <a:gd name="connsiteX0" fmla="*/ 191729 w 280219"/>
              <a:gd name="connsiteY0" fmla="*/ 0 h 678485"/>
              <a:gd name="connsiteX1" fmla="*/ 162232 w 280219"/>
              <a:gd name="connsiteY1" fmla="*/ 36871 h 678485"/>
              <a:gd name="connsiteX2" fmla="*/ 140110 w 280219"/>
              <a:gd name="connsiteY2" fmla="*/ 58993 h 678485"/>
              <a:gd name="connsiteX3" fmla="*/ 125361 w 280219"/>
              <a:gd name="connsiteY3" fmla="*/ 81116 h 678485"/>
              <a:gd name="connsiteX4" fmla="*/ 103239 w 280219"/>
              <a:gd name="connsiteY4" fmla="*/ 95864 h 678485"/>
              <a:gd name="connsiteX5" fmla="*/ 88490 w 280219"/>
              <a:gd name="connsiteY5" fmla="*/ 110613 h 678485"/>
              <a:gd name="connsiteX6" fmla="*/ 44245 w 280219"/>
              <a:gd name="connsiteY6" fmla="*/ 125361 h 678485"/>
              <a:gd name="connsiteX7" fmla="*/ 0 w 280219"/>
              <a:gd name="connsiteY7" fmla="*/ 176981 h 678485"/>
              <a:gd name="connsiteX8" fmla="*/ 7374 w 280219"/>
              <a:gd name="connsiteY8" fmla="*/ 250722 h 678485"/>
              <a:gd name="connsiteX9" fmla="*/ 88490 w 280219"/>
              <a:gd name="connsiteY9" fmla="*/ 250722 h 678485"/>
              <a:gd name="connsiteX10" fmla="*/ 117987 w 280219"/>
              <a:gd name="connsiteY10" fmla="*/ 258097 h 678485"/>
              <a:gd name="connsiteX11" fmla="*/ 140110 w 280219"/>
              <a:gd name="connsiteY11" fmla="*/ 302342 h 678485"/>
              <a:gd name="connsiteX12" fmla="*/ 176981 w 280219"/>
              <a:gd name="connsiteY12" fmla="*/ 339213 h 678485"/>
              <a:gd name="connsiteX13" fmla="*/ 221226 w 280219"/>
              <a:gd name="connsiteY13" fmla="*/ 368710 h 678485"/>
              <a:gd name="connsiteX14" fmla="*/ 228600 w 280219"/>
              <a:gd name="connsiteY14" fmla="*/ 516193 h 678485"/>
              <a:gd name="connsiteX15" fmla="*/ 243348 w 280219"/>
              <a:gd name="connsiteY15" fmla="*/ 560439 h 678485"/>
              <a:gd name="connsiteX16" fmla="*/ 250722 w 280219"/>
              <a:gd name="connsiteY16" fmla="*/ 641555 h 678485"/>
              <a:gd name="connsiteX17" fmla="*/ 265471 w 280219"/>
              <a:gd name="connsiteY17" fmla="*/ 656303 h 678485"/>
              <a:gd name="connsiteX18" fmla="*/ 280219 w 280219"/>
              <a:gd name="connsiteY18" fmla="*/ 678426 h 6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219" h="678485">
                <a:moveTo>
                  <a:pt x="191729" y="0"/>
                </a:moveTo>
                <a:cubicBezTo>
                  <a:pt x="181897" y="12290"/>
                  <a:pt x="172596" y="25026"/>
                  <a:pt x="162232" y="36871"/>
                </a:cubicBezTo>
                <a:cubicBezTo>
                  <a:pt x="155365" y="44719"/>
                  <a:pt x="146786" y="50982"/>
                  <a:pt x="140110" y="58993"/>
                </a:cubicBezTo>
                <a:cubicBezTo>
                  <a:pt x="134436" y="65802"/>
                  <a:pt x="131628" y="74849"/>
                  <a:pt x="125361" y="81116"/>
                </a:cubicBezTo>
                <a:cubicBezTo>
                  <a:pt x="119094" y="87383"/>
                  <a:pt x="110159" y="90328"/>
                  <a:pt x="103239" y="95864"/>
                </a:cubicBezTo>
                <a:cubicBezTo>
                  <a:pt x="97810" y="100207"/>
                  <a:pt x="94709" y="107504"/>
                  <a:pt x="88490" y="110613"/>
                </a:cubicBezTo>
                <a:cubicBezTo>
                  <a:pt x="74585" y="117565"/>
                  <a:pt x="44245" y="125361"/>
                  <a:pt x="44245" y="125361"/>
                </a:cubicBezTo>
                <a:cubicBezTo>
                  <a:pt x="8481" y="161125"/>
                  <a:pt x="22461" y="143288"/>
                  <a:pt x="0" y="176981"/>
                </a:cubicBezTo>
                <a:cubicBezTo>
                  <a:pt x="2458" y="201561"/>
                  <a:pt x="-4455" y="229035"/>
                  <a:pt x="7374" y="250722"/>
                </a:cubicBezTo>
                <a:cubicBezTo>
                  <a:pt x="16823" y="268044"/>
                  <a:pt x="82085" y="251790"/>
                  <a:pt x="88490" y="250722"/>
                </a:cubicBezTo>
                <a:cubicBezTo>
                  <a:pt x="98322" y="253180"/>
                  <a:pt x="109554" y="252475"/>
                  <a:pt x="117987" y="258097"/>
                </a:cubicBezTo>
                <a:cubicBezTo>
                  <a:pt x="142228" y="274258"/>
                  <a:pt x="125388" y="282713"/>
                  <a:pt x="140110" y="302342"/>
                </a:cubicBezTo>
                <a:cubicBezTo>
                  <a:pt x="150539" y="316247"/>
                  <a:pt x="162519" y="329572"/>
                  <a:pt x="176981" y="339213"/>
                </a:cubicBezTo>
                <a:lnTo>
                  <a:pt x="221226" y="368710"/>
                </a:lnTo>
                <a:cubicBezTo>
                  <a:pt x="223684" y="417871"/>
                  <a:pt x="222958" y="467295"/>
                  <a:pt x="228600" y="516193"/>
                </a:cubicBezTo>
                <a:cubicBezTo>
                  <a:pt x="230382" y="531637"/>
                  <a:pt x="243348" y="560439"/>
                  <a:pt x="243348" y="560439"/>
                </a:cubicBezTo>
                <a:cubicBezTo>
                  <a:pt x="245806" y="587478"/>
                  <a:pt x="244617" y="615100"/>
                  <a:pt x="250722" y="641555"/>
                </a:cubicBezTo>
                <a:cubicBezTo>
                  <a:pt x="252285" y="648329"/>
                  <a:pt x="261894" y="650341"/>
                  <a:pt x="265471" y="656303"/>
                </a:cubicBezTo>
                <a:cubicBezTo>
                  <a:pt x="280144" y="680758"/>
                  <a:pt x="263009" y="678426"/>
                  <a:pt x="280219" y="6784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reeform 92"/>
          <p:cNvSpPr/>
          <p:nvPr/>
        </p:nvSpPr>
        <p:spPr>
          <a:xfrm>
            <a:off x="471734" y="2429581"/>
            <a:ext cx="973608" cy="475851"/>
          </a:xfrm>
          <a:custGeom>
            <a:avLst/>
            <a:gdLst>
              <a:gd name="connsiteX0" fmla="*/ 7589 w 973608"/>
              <a:gd name="connsiteY0" fmla="*/ 18651 h 475851"/>
              <a:gd name="connsiteX1" fmla="*/ 81331 w 973608"/>
              <a:gd name="connsiteY1" fmla="*/ 26025 h 475851"/>
              <a:gd name="connsiteX2" fmla="*/ 103453 w 973608"/>
              <a:gd name="connsiteY2" fmla="*/ 33400 h 475851"/>
              <a:gd name="connsiteX3" fmla="*/ 125576 w 973608"/>
              <a:gd name="connsiteY3" fmla="*/ 26025 h 475851"/>
              <a:gd name="connsiteX4" fmla="*/ 250937 w 973608"/>
              <a:gd name="connsiteY4" fmla="*/ 33400 h 475851"/>
              <a:gd name="connsiteX5" fmla="*/ 671266 w 973608"/>
              <a:gd name="connsiteY5" fmla="*/ 18651 h 475851"/>
              <a:gd name="connsiteX6" fmla="*/ 789253 w 973608"/>
              <a:gd name="connsiteY6" fmla="*/ 18651 h 475851"/>
              <a:gd name="connsiteX7" fmla="*/ 973608 w 973608"/>
              <a:gd name="connsiteY7" fmla="*/ 26025 h 475851"/>
              <a:gd name="connsiteX8" fmla="*/ 958860 w 973608"/>
              <a:gd name="connsiteY8" fmla="*/ 40774 h 475851"/>
              <a:gd name="connsiteX9" fmla="*/ 936737 w 973608"/>
              <a:gd name="connsiteY9" fmla="*/ 48148 h 475851"/>
              <a:gd name="connsiteX10" fmla="*/ 929363 w 973608"/>
              <a:gd name="connsiteY10" fmla="*/ 70271 h 475851"/>
              <a:gd name="connsiteX11" fmla="*/ 862995 w 973608"/>
              <a:gd name="connsiteY11" fmla="*/ 107142 h 475851"/>
              <a:gd name="connsiteX12" fmla="*/ 818750 w 973608"/>
              <a:gd name="connsiteY12" fmla="*/ 129264 h 475851"/>
              <a:gd name="connsiteX13" fmla="*/ 804001 w 973608"/>
              <a:gd name="connsiteY13" fmla="*/ 144013 h 475851"/>
              <a:gd name="connsiteX14" fmla="*/ 781879 w 973608"/>
              <a:gd name="connsiteY14" fmla="*/ 158761 h 475851"/>
              <a:gd name="connsiteX15" fmla="*/ 774505 w 973608"/>
              <a:gd name="connsiteY15" fmla="*/ 180884 h 475851"/>
              <a:gd name="connsiteX16" fmla="*/ 730260 w 973608"/>
              <a:gd name="connsiteY16" fmla="*/ 195632 h 475851"/>
              <a:gd name="connsiteX17" fmla="*/ 708137 w 973608"/>
              <a:gd name="connsiteY17" fmla="*/ 203006 h 475851"/>
              <a:gd name="connsiteX18" fmla="*/ 686014 w 973608"/>
              <a:gd name="connsiteY18" fmla="*/ 225129 h 475851"/>
              <a:gd name="connsiteX19" fmla="*/ 656518 w 973608"/>
              <a:gd name="connsiteY19" fmla="*/ 232503 h 475851"/>
              <a:gd name="connsiteX20" fmla="*/ 634395 w 973608"/>
              <a:gd name="connsiteY20" fmla="*/ 239877 h 475851"/>
              <a:gd name="connsiteX21" fmla="*/ 568027 w 973608"/>
              <a:gd name="connsiteY21" fmla="*/ 276748 h 475851"/>
              <a:gd name="connsiteX22" fmla="*/ 545905 w 973608"/>
              <a:gd name="connsiteY22" fmla="*/ 291496 h 475851"/>
              <a:gd name="connsiteX23" fmla="*/ 531156 w 973608"/>
              <a:gd name="connsiteY23" fmla="*/ 306245 h 475851"/>
              <a:gd name="connsiteX24" fmla="*/ 509034 w 973608"/>
              <a:gd name="connsiteY24" fmla="*/ 313619 h 475851"/>
              <a:gd name="connsiteX25" fmla="*/ 457414 w 973608"/>
              <a:gd name="connsiteY25" fmla="*/ 357864 h 475851"/>
              <a:gd name="connsiteX26" fmla="*/ 442666 w 973608"/>
              <a:gd name="connsiteY26" fmla="*/ 372613 h 475851"/>
              <a:gd name="connsiteX27" fmla="*/ 420543 w 973608"/>
              <a:gd name="connsiteY27" fmla="*/ 379987 h 475851"/>
              <a:gd name="connsiteX28" fmla="*/ 398421 w 973608"/>
              <a:gd name="connsiteY28" fmla="*/ 394735 h 475851"/>
              <a:gd name="connsiteX29" fmla="*/ 354176 w 973608"/>
              <a:gd name="connsiteY29" fmla="*/ 409484 h 475851"/>
              <a:gd name="connsiteX30" fmla="*/ 339427 w 973608"/>
              <a:gd name="connsiteY30" fmla="*/ 431606 h 475851"/>
              <a:gd name="connsiteX31" fmla="*/ 295182 w 973608"/>
              <a:gd name="connsiteY31" fmla="*/ 446354 h 475851"/>
              <a:gd name="connsiteX32" fmla="*/ 280434 w 973608"/>
              <a:gd name="connsiteY32" fmla="*/ 461103 h 475851"/>
              <a:gd name="connsiteX33" fmla="*/ 250937 w 973608"/>
              <a:gd name="connsiteY33" fmla="*/ 468477 h 475851"/>
              <a:gd name="connsiteX34" fmla="*/ 228814 w 973608"/>
              <a:gd name="connsiteY34" fmla="*/ 475851 h 475851"/>
              <a:gd name="connsiteX35" fmla="*/ 162447 w 973608"/>
              <a:gd name="connsiteY35" fmla="*/ 468477 h 475851"/>
              <a:gd name="connsiteX36" fmla="*/ 140324 w 973608"/>
              <a:gd name="connsiteY36" fmla="*/ 461103 h 475851"/>
              <a:gd name="connsiteX37" fmla="*/ 110827 w 973608"/>
              <a:gd name="connsiteY37" fmla="*/ 431606 h 475851"/>
              <a:gd name="connsiteX38" fmla="*/ 81331 w 973608"/>
              <a:gd name="connsiteY38" fmla="*/ 387361 h 475851"/>
              <a:gd name="connsiteX39" fmla="*/ 22337 w 973608"/>
              <a:gd name="connsiteY39" fmla="*/ 365238 h 475851"/>
              <a:gd name="connsiteX40" fmla="*/ 214 w 973608"/>
              <a:gd name="connsiteY40" fmla="*/ 320993 h 475851"/>
              <a:gd name="connsiteX41" fmla="*/ 7589 w 973608"/>
              <a:gd name="connsiteY41" fmla="*/ 291496 h 475851"/>
              <a:gd name="connsiteX42" fmla="*/ 7589 w 973608"/>
              <a:gd name="connsiteY42" fmla="*/ 18651 h 47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73608" h="475851">
                <a:moveTo>
                  <a:pt x="7589" y="18651"/>
                </a:moveTo>
                <a:cubicBezTo>
                  <a:pt x="19879" y="-25594"/>
                  <a:pt x="56915" y="22269"/>
                  <a:pt x="81331" y="26025"/>
                </a:cubicBezTo>
                <a:cubicBezTo>
                  <a:pt x="89014" y="27207"/>
                  <a:pt x="95680" y="33400"/>
                  <a:pt x="103453" y="33400"/>
                </a:cubicBezTo>
                <a:cubicBezTo>
                  <a:pt x="111226" y="33400"/>
                  <a:pt x="118202" y="28483"/>
                  <a:pt x="125576" y="26025"/>
                </a:cubicBezTo>
                <a:cubicBezTo>
                  <a:pt x="167363" y="28483"/>
                  <a:pt x="209078" y="33400"/>
                  <a:pt x="250937" y="33400"/>
                </a:cubicBezTo>
                <a:cubicBezTo>
                  <a:pt x="333370" y="33400"/>
                  <a:pt x="573219" y="22736"/>
                  <a:pt x="671266" y="18651"/>
                </a:cubicBezTo>
                <a:cubicBezTo>
                  <a:pt x="725375" y="615"/>
                  <a:pt x="679117" y="12855"/>
                  <a:pt x="789253" y="18651"/>
                </a:cubicBezTo>
                <a:cubicBezTo>
                  <a:pt x="850669" y="21883"/>
                  <a:pt x="912156" y="23567"/>
                  <a:pt x="973608" y="26025"/>
                </a:cubicBezTo>
                <a:cubicBezTo>
                  <a:pt x="968692" y="30941"/>
                  <a:pt x="964822" y="37197"/>
                  <a:pt x="958860" y="40774"/>
                </a:cubicBezTo>
                <a:cubicBezTo>
                  <a:pt x="952195" y="44773"/>
                  <a:pt x="942233" y="42652"/>
                  <a:pt x="936737" y="48148"/>
                </a:cubicBezTo>
                <a:cubicBezTo>
                  <a:pt x="931241" y="53644"/>
                  <a:pt x="934859" y="64775"/>
                  <a:pt x="929363" y="70271"/>
                </a:cubicBezTo>
                <a:cubicBezTo>
                  <a:pt x="882869" y="116765"/>
                  <a:pt x="900083" y="88598"/>
                  <a:pt x="862995" y="107142"/>
                </a:cubicBezTo>
                <a:cubicBezTo>
                  <a:pt x="805819" y="135730"/>
                  <a:pt x="874350" y="110731"/>
                  <a:pt x="818750" y="129264"/>
                </a:cubicBezTo>
                <a:cubicBezTo>
                  <a:pt x="813834" y="134180"/>
                  <a:pt x="809430" y="139670"/>
                  <a:pt x="804001" y="144013"/>
                </a:cubicBezTo>
                <a:cubicBezTo>
                  <a:pt x="797081" y="149549"/>
                  <a:pt x="787415" y="151841"/>
                  <a:pt x="781879" y="158761"/>
                </a:cubicBezTo>
                <a:cubicBezTo>
                  <a:pt x="777023" y="164831"/>
                  <a:pt x="780830" y="176366"/>
                  <a:pt x="774505" y="180884"/>
                </a:cubicBezTo>
                <a:cubicBezTo>
                  <a:pt x="761855" y="189920"/>
                  <a:pt x="745008" y="190716"/>
                  <a:pt x="730260" y="195632"/>
                </a:cubicBezTo>
                <a:lnTo>
                  <a:pt x="708137" y="203006"/>
                </a:lnTo>
                <a:cubicBezTo>
                  <a:pt x="700763" y="210380"/>
                  <a:pt x="695069" y="219955"/>
                  <a:pt x="686014" y="225129"/>
                </a:cubicBezTo>
                <a:cubicBezTo>
                  <a:pt x="677215" y="230157"/>
                  <a:pt x="666263" y="229719"/>
                  <a:pt x="656518" y="232503"/>
                </a:cubicBezTo>
                <a:cubicBezTo>
                  <a:pt x="649044" y="234638"/>
                  <a:pt x="641190" y="236102"/>
                  <a:pt x="634395" y="239877"/>
                </a:cubicBezTo>
                <a:cubicBezTo>
                  <a:pt x="558325" y="282138"/>
                  <a:pt x="618086" y="260063"/>
                  <a:pt x="568027" y="276748"/>
                </a:cubicBezTo>
                <a:cubicBezTo>
                  <a:pt x="560653" y="281664"/>
                  <a:pt x="552825" y="285960"/>
                  <a:pt x="545905" y="291496"/>
                </a:cubicBezTo>
                <a:cubicBezTo>
                  <a:pt x="540476" y="295839"/>
                  <a:pt x="537118" y="302668"/>
                  <a:pt x="531156" y="306245"/>
                </a:cubicBezTo>
                <a:cubicBezTo>
                  <a:pt x="524491" y="310244"/>
                  <a:pt x="516408" y="311161"/>
                  <a:pt x="509034" y="313619"/>
                </a:cubicBezTo>
                <a:cubicBezTo>
                  <a:pt x="438019" y="384634"/>
                  <a:pt x="513575" y="312935"/>
                  <a:pt x="457414" y="357864"/>
                </a:cubicBezTo>
                <a:cubicBezTo>
                  <a:pt x="451985" y="362207"/>
                  <a:pt x="448628" y="369036"/>
                  <a:pt x="442666" y="372613"/>
                </a:cubicBezTo>
                <a:cubicBezTo>
                  <a:pt x="436001" y="376612"/>
                  <a:pt x="427917" y="377529"/>
                  <a:pt x="420543" y="379987"/>
                </a:cubicBezTo>
                <a:cubicBezTo>
                  <a:pt x="413169" y="384903"/>
                  <a:pt x="406520" y="391136"/>
                  <a:pt x="398421" y="394735"/>
                </a:cubicBezTo>
                <a:cubicBezTo>
                  <a:pt x="384215" y="401049"/>
                  <a:pt x="354176" y="409484"/>
                  <a:pt x="354176" y="409484"/>
                </a:cubicBezTo>
                <a:cubicBezTo>
                  <a:pt x="349260" y="416858"/>
                  <a:pt x="346943" y="426909"/>
                  <a:pt x="339427" y="431606"/>
                </a:cubicBezTo>
                <a:cubicBezTo>
                  <a:pt x="326244" y="439845"/>
                  <a:pt x="295182" y="446354"/>
                  <a:pt x="295182" y="446354"/>
                </a:cubicBezTo>
                <a:cubicBezTo>
                  <a:pt x="290266" y="451270"/>
                  <a:pt x="286652" y="457994"/>
                  <a:pt x="280434" y="461103"/>
                </a:cubicBezTo>
                <a:cubicBezTo>
                  <a:pt x="271369" y="465636"/>
                  <a:pt x="260682" y="465693"/>
                  <a:pt x="250937" y="468477"/>
                </a:cubicBezTo>
                <a:cubicBezTo>
                  <a:pt x="243463" y="470612"/>
                  <a:pt x="236188" y="473393"/>
                  <a:pt x="228814" y="475851"/>
                </a:cubicBezTo>
                <a:cubicBezTo>
                  <a:pt x="206692" y="473393"/>
                  <a:pt x="184403" y="472136"/>
                  <a:pt x="162447" y="468477"/>
                </a:cubicBezTo>
                <a:cubicBezTo>
                  <a:pt x="154780" y="467199"/>
                  <a:pt x="146649" y="465621"/>
                  <a:pt x="140324" y="461103"/>
                </a:cubicBezTo>
                <a:cubicBezTo>
                  <a:pt x="129009" y="453021"/>
                  <a:pt x="118540" y="443176"/>
                  <a:pt x="110827" y="431606"/>
                </a:cubicBezTo>
                <a:cubicBezTo>
                  <a:pt x="100995" y="416858"/>
                  <a:pt x="96079" y="397193"/>
                  <a:pt x="81331" y="387361"/>
                </a:cubicBezTo>
                <a:cubicBezTo>
                  <a:pt x="48779" y="365661"/>
                  <a:pt x="67899" y="374351"/>
                  <a:pt x="22337" y="365238"/>
                </a:cubicBezTo>
                <a:cubicBezTo>
                  <a:pt x="14881" y="354054"/>
                  <a:pt x="214" y="336257"/>
                  <a:pt x="214" y="320993"/>
                </a:cubicBezTo>
                <a:cubicBezTo>
                  <a:pt x="214" y="310858"/>
                  <a:pt x="5131" y="301328"/>
                  <a:pt x="7589" y="291496"/>
                </a:cubicBezTo>
                <a:cubicBezTo>
                  <a:pt x="-103" y="53069"/>
                  <a:pt x="-4701" y="62896"/>
                  <a:pt x="7589" y="1865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1273560" y="2758237"/>
            <a:ext cx="224623" cy="326044"/>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1175000" y="2821131"/>
            <a:ext cx="224623" cy="266734"/>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1068431" y="2884903"/>
            <a:ext cx="241774" cy="194728"/>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TextBox 101"/>
          <p:cNvSpPr txBox="1"/>
          <p:nvPr/>
        </p:nvSpPr>
        <p:spPr>
          <a:xfrm>
            <a:off x="425194" y="2408675"/>
            <a:ext cx="398068" cy="215444"/>
          </a:xfrm>
          <a:prstGeom prst="rect">
            <a:avLst/>
          </a:prstGeom>
          <a:noFill/>
        </p:spPr>
        <p:txBody>
          <a:bodyPr wrap="square" rtlCol="0">
            <a:spAutoFit/>
          </a:bodyPr>
          <a:lstStyle/>
          <a:p>
            <a:r>
              <a:rPr lang="en-AU" sz="800" dirty="0">
                <a:latin typeface="Arial Narrow" panose="020B0606020202030204" pitchFamily="34" charset="0"/>
              </a:rPr>
              <a:t>Dam</a:t>
            </a:r>
          </a:p>
        </p:txBody>
      </p:sp>
      <p:sp>
        <p:nvSpPr>
          <p:cNvPr id="104" name="Rounded Rectangle 103"/>
          <p:cNvSpPr/>
          <p:nvPr/>
        </p:nvSpPr>
        <p:spPr>
          <a:xfrm>
            <a:off x="551330" y="3570765"/>
            <a:ext cx="930923"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Incised901 Nd BT" panose="020B0A07040503030204" pitchFamily="34" charset="0"/>
              </a:rPr>
              <a:t>DANGER</a:t>
            </a:r>
          </a:p>
        </p:txBody>
      </p:sp>
      <p:sp>
        <p:nvSpPr>
          <p:cNvPr id="105" name="Freeform 104"/>
          <p:cNvSpPr/>
          <p:nvPr/>
        </p:nvSpPr>
        <p:spPr>
          <a:xfrm>
            <a:off x="791156" y="3905723"/>
            <a:ext cx="241718" cy="253348"/>
          </a:xfrm>
          <a:custGeom>
            <a:avLst/>
            <a:gdLst>
              <a:gd name="connsiteX0" fmla="*/ 2664 w 241718"/>
              <a:gd name="connsiteY0" fmla="*/ 238566 h 253348"/>
              <a:gd name="connsiteX1" fmla="*/ 61657 w 241718"/>
              <a:gd name="connsiteY1" fmla="*/ 245940 h 253348"/>
              <a:gd name="connsiteX2" fmla="*/ 98528 w 241718"/>
              <a:gd name="connsiteY2" fmla="*/ 253314 h 253348"/>
              <a:gd name="connsiteX3" fmla="*/ 231264 w 241718"/>
              <a:gd name="connsiteY3" fmla="*/ 238566 h 253348"/>
              <a:gd name="connsiteX4" fmla="*/ 201767 w 241718"/>
              <a:gd name="connsiteY4" fmla="*/ 76334 h 253348"/>
              <a:gd name="connsiteX5" fmla="*/ 142773 w 241718"/>
              <a:gd name="connsiteY5" fmla="*/ 68959 h 253348"/>
              <a:gd name="connsiteX6" fmla="*/ 135399 w 241718"/>
              <a:gd name="connsiteY6" fmla="*/ 46837 h 253348"/>
              <a:gd name="connsiteX7" fmla="*/ 128025 w 241718"/>
              <a:gd name="connsiteY7" fmla="*/ 2592 h 253348"/>
              <a:gd name="connsiteX8" fmla="*/ 91154 w 241718"/>
              <a:gd name="connsiteY8" fmla="*/ 9966 h 253348"/>
              <a:gd name="connsiteX9" fmla="*/ 83780 w 241718"/>
              <a:gd name="connsiteY9" fmla="*/ 83708 h 253348"/>
              <a:gd name="connsiteX10" fmla="*/ 61657 w 241718"/>
              <a:gd name="connsiteY10" fmla="*/ 91082 h 253348"/>
              <a:gd name="connsiteX11" fmla="*/ 17412 w 241718"/>
              <a:gd name="connsiteY11" fmla="*/ 98456 h 253348"/>
              <a:gd name="connsiteX12" fmla="*/ 2664 w 241718"/>
              <a:gd name="connsiteY12" fmla="*/ 238566 h 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718" h="253348">
                <a:moveTo>
                  <a:pt x="2664" y="238566"/>
                </a:moveTo>
                <a:cubicBezTo>
                  <a:pt x="10038" y="263147"/>
                  <a:pt x="42070" y="242927"/>
                  <a:pt x="61657" y="245940"/>
                </a:cubicBezTo>
                <a:cubicBezTo>
                  <a:pt x="74045" y="247846"/>
                  <a:pt x="86006" y="253858"/>
                  <a:pt x="98528" y="253314"/>
                </a:cubicBezTo>
                <a:cubicBezTo>
                  <a:pt x="143004" y="251380"/>
                  <a:pt x="231264" y="238566"/>
                  <a:pt x="231264" y="238566"/>
                </a:cubicBezTo>
                <a:cubicBezTo>
                  <a:pt x="226962" y="148228"/>
                  <a:pt x="272398" y="89176"/>
                  <a:pt x="201767" y="76334"/>
                </a:cubicBezTo>
                <a:cubicBezTo>
                  <a:pt x="182269" y="72789"/>
                  <a:pt x="162438" y="71417"/>
                  <a:pt x="142773" y="68959"/>
                </a:cubicBezTo>
                <a:cubicBezTo>
                  <a:pt x="140315" y="61585"/>
                  <a:pt x="137085" y="54425"/>
                  <a:pt x="135399" y="46837"/>
                </a:cubicBezTo>
                <a:cubicBezTo>
                  <a:pt x="132156" y="32241"/>
                  <a:pt x="139511" y="12164"/>
                  <a:pt x="128025" y="2592"/>
                </a:cubicBezTo>
                <a:cubicBezTo>
                  <a:pt x="118396" y="-5432"/>
                  <a:pt x="103444" y="7508"/>
                  <a:pt x="91154" y="9966"/>
                </a:cubicBezTo>
                <a:cubicBezTo>
                  <a:pt x="88696" y="34547"/>
                  <a:pt x="92222" y="60492"/>
                  <a:pt x="83780" y="83708"/>
                </a:cubicBezTo>
                <a:cubicBezTo>
                  <a:pt x="81124" y="91013"/>
                  <a:pt x="69245" y="89396"/>
                  <a:pt x="61657" y="91082"/>
                </a:cubicBezTo>
                <a:cubicBezTo>
                  <a:pt x="47061" y="94325"/>
                  <a:pt x="22140" y="84272"/>
                  <a:pt x="17412" y="98456"/>
                </a:cubicBezTo>
                <a:cubicBezTo>
                  <a:pt x="4198" y="138099"/>
                  <a:pt x="-4710" y="213985"/>
                  <a:pt x="2664" y="23856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8" name="Freeform 107"/>
          <p:cNvSpPr/>
          <p:nvPr/>
        </p:nvSpPr>
        <p:spPr>
          <a:xfrm>
            <a:off x="1089569" y="3925628"/>
            <a:ext cx="229656" cy="223284"/>
          </a:xfrm>
          <a:custGeom>
            <a:avLst/>
            <a:gdLst>
              <a:gd name="connsiteX0" fmla="*/ 37214 w 229656"/>
              <a:gd name="connsiteY0" fmla="*/ 0 h 223284"/>
              <a:gd name="connsiteX1" fmla="*/ 63795 w 229656"/>
              <a:gd name="connsiteY1" fmla="*/ 15949 h 223284"/>
              <a:gd name="connsiteX2" fmla="*/ 79744 w 229656"/>
              <a:gd name="connsiteY2" fmla="*/ 47847 h 223284"/>
              <a:gd name="connsiteX3" fmla="*/ 74428 w 229656"/>
              <a:gd name="connsiteY3" fmla="*/ 101010 h 223284"/>
              <a:gd name="connsiteX4" fmla="*/ 42530 w 229656"/>
              <a:gd name="connsiteY4" fmla="*/ 122275 h 223284"/>
              <a:gd name="connsiteX5" fmla="*/ 26581 w 229656"/>
              <a:gd name="connsiteY5" fmla="*/ 138223 h 223284"/>
              <a:gd name="connsiteX6" fmla="*/ 10632 w 229656"/>
              <a:gd name="connsiteY6" fmla="*/ 148856 h 223284"/>
              <a:gd name="connsiteX7" fmla="*/ 0 w 229656"/>
              <a:gd name="connsiteY7" fmla="*/ 207335 h 223284"/>
              <a:gd name="connsiteX8" fmla="*/ 5316 w 229656"/>
              <a:gd name="connsiteY8" fmla="*/ 223284 h 223284"/>
              <a:gd name="connsiteX9" fmla="*/ 116958 w 229656"/>
              <a:gd name="connsiteY9" fmla="*/ 217968 h 223284"/>
              <a:gd name="connsiteX10" fmla="*/ 191386 w 229656"/>
              <a:gd name="connsiteY10" fmla="*/ 217968 h 223284"/>
              <a:gd name="connsiteX11" fmla="*/ 212651 w 229656"/>
              <a:gd name="connsiteY11" fmla="*/ 116958 h 223284"/>
              <a:gd name="connsiteX12" fmla="*/ 196702 w 229656"/>
              <a:gd name="connsiteY12" fmla="*/ 101010 h 223284"/>
              <a:gd name="connsiteX13" fmla="*/ 138223 w 229656"/>
              <a:gd name="connsiteY13" fmla="*/ 85061 h 223284"/>
              <a:gd name="connsiteX14" fmla="*/ 132907 w 229656"/>
              <a:gd name="connsiteY14" fmla="*/ 21265 h 223284"/>
              <a:gd name="connsiteX15" fmla="*/ 154172 w 229656"/>
              <a:gd name="connsiteY15" fmla="*/ 0 h 223284"/>
              <a:gd name="connsiteX16" fmla="*/ 159488 w 229656"/>
              <a:gd name="connsiteY16" fmla="*/ 5317 h 2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56" h="223284">
                <a:moveTo>
                  <a:pt x="37214" y="0"/>
                </a:moveTo>
                <a:cubicBezTo>
                  <a:pt x="46074" y="5316"/>
                  <a:pt x="55950" y="9224"/>
                  <a:pt x="63795" y="15949"/>
                </a:cubicBezTo>
                <a:cubicBezTo>
                  <a:pt x="73415" y="24195"/>
                  <a:pt x="76023" y="36682"/>
                  <a:pt x="79744" y="47847"/>
                </a:cubicBezTo>
                <a:cubicBezTo>
                  <a:pt x="77972" y="65568"/>
                  <a:pt x="82393" y="85081"/>
                  <a:pt x="74428" y="101010"/>
                </a:cubicBezTo>
                <a:cubicBezTo>
                  <a:pt x="68713" y="112440"/>
                  <a:pt x="51566" y="113239"/>
                  <a:pt x="42530" y="122275"/>
                </a:cubicBezTo>
                <a:cubicBezTo>
                  <a:pt x="37214" y="127591"/>
                  <a:pt x="32357" y="133410"/>
                  <a:pt x="26581" y="138223"/>
                </a:cubicBezTo>
                <a:cubicBezTo>
                  <a:pt x="21672" y="142313"/>
                  <a:pt x="15948" y="145312"/>
                  <a:pt x="10632" y="148856"/>
                </a:cubicBezTo>
                <a:cubicBezTo>
                  <a:pt x="3156" y="171285"/>
                  <a:pt x="0" y="177279"/>
                  <a:pt x="0" y="207335"/>
                </a:cubicBezTo>
                <a:cubicBezTo>
                  <a:pt x="0" y="212939"/>
                  <a:pt x="3544" y="217968"/>
                  <a:pt x="5316" y="223284"/>
                </a:cubicBezTo>
                <a:lnTo>
                  <a:pt x="116958" y="217968"/>
                </a:lnTo>
                <a:cubicBezTo>
                  <a:pt x="184211" y="213629"/>
                  <a:pt x="150046" y="207631"/>
                  <a:pt x="191386" y="217968"/>
                </a:cubicBezTo>
                <a:cubicBezTo>
                  <a:pt x="245444" y="207155"/>
                  <a:pt x="232078" y="218951"/>
                  <a:pt x="212651" y="116958"/>
                </a:cubicBezTo>
                <a:cubicBezTo>
                  <a:pt x="211244" y="109573"/>
                  <a:pt x="203274" y="104661"/>
                  <a:pt x="196702" y="101010"/>
                </a:cubicBezTo>
                <a:cubicBezTo>
                  <a:pt x="181523" y="92578"/>
                  <a:pt x="155404" y="88497"/>
                  <a:pt x="138223" y="85061"/>
                </a:cubicBezTo>
                <a:cubicBezTo>
                  <a:pt x="119647" y="57199"/>
                  <a:pt x="124476" y="71850"/>
                  <a:pt x="132907" y="21265"/>
                </a:cubicBezTo>
                <a:cubicBezTo>
                  <a:pt x="135270" y="7089"/>
                  <a:pt x="137633" y="0"/>
                  <a:pt x="154172" y="0"/>
                </a:cubicBezTo>
                <a:cubicBezTo>
                  <a:pt x="156678" y="0"/>
                  <a:pt x="157716" y="3545"/>
                  <a:pt x="159488" y="531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Isosceles Triangle 109"/>
          <p:cNvSpPr/>
          <p:nvPr/>
        </p:nvSpPr>
        <p:spPr>
          <a:xfrm>
            <a:off x="564982" y="3942232"/>
            <a:ext cx="175535" cy="189694"/>
          </a:xfrm>
          <a:prstGeom prst="triangle">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1" name="Freeform 110"/>
          <p:cNvSpPr/>
          <p:nvPr/>
        </p:nvSpPr>
        <p:spPr>
          <a:xfrm>
            <a:off x="1373645" y="3954777"/>
            <a:ext cx="143394" cy="186922"/>
          </a:xfrm>
          <a:custGeom>
            <a:avLst/>
            <a:gdLst>
              <a:gd name="connsiteX0" fmla="*/ 14013 w 143394"/>
              <a:gd name="connsiteY0" fmla="*/ 2677 h 186922"/>
              <a:gd name="connsiteX1" fmla="*/ 75428 w 143394"/>
              <a:gd name="connsiteY1" fmla="*/ 9501 h 186922"/>
              <a:gd name="connsiteX2" fmla="*/ 116371 w 143394"/>
              <a:gd name="connsiteY2" fmla="*/ 16325 h 186922"/>
              <a:gd name="connsiteX3" fmla="*/ 130019 w 143394"/>
              <a:gd name="connsiteY3" fmla="*/ 36796 h 186922"/>
              <a:gd name="connsiteX4" fmla="*/ 130019 w 143394"/>
              <a:gd name="connsiteY4" fmla="*/ 173274 h 186922"/>
              <a:gd name="connsiteX5" fmla="*/ 109547 w 143394"/>
              <a:gd name="connsiteY5" fmla="*/ 186922 h 186922"/>
              <a:gd name="connsiteX6" fmla="*/ 14013 w 143394"/>
              <a:gd name="connsiteY6" fmla="*/ 180098 h 186922"/>
              <a:gd name="connsiteX7" fmla="*/ 365 w 143394"/>
              <a:gd name="connsiteY7" fmla="*/ 159626 h 186922"/>
              <a:gd name="connsiteX8" fmla="*/ 14013 w 143394"/>
              <a:gd name="connsiteY8" fmla="*/ 57268 h 186922"/>
              <a:gd name="connsiteX9" fmla="*/ 14013 w 143394"/>
              <a:gd name="connsiteY9" fmla="*/ 2677 h 18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94" h="186922">
                <a:moveTo>
                  <a:pt x="14013" y="2677"/>
                </a:moveTo>
                <a:cubicBezTo>
                  <a:pt x="24249" y="-5284"/>
                  <a:pt x="55011" y="6779"/>
                  <a:pt x="75428" y="9501"/>
                </a:cubicBezTo>
                <a:cubicBezTo>
                  <a:pt x="89143" y="11330"/>
                  <a:pt x="103996" y="10137"/>
                  <a:pt x="116371" y="16325"/>
                </a:cubicBezTo>
                <a:cubicBezTo>
                  <a:pt x="123706" y="19993"/>
                  <a:pt x="125470" y="29972"/>
                  <a:pt x="130019" y="36796"/>
                </a:cubicBezTo>
                <a:cubicBezTo>
                  <a:pt x="146965" y="87635"/>
                  <a:pt x="148719" y="84449"/>
                  <a:pt x="130019" y="173274"/>
                </a:cubicBezTo>
                <a:cubicBezTo>
                  <a:pt x="128329" y="181299"/>
                  <a:pt x="116371" y="182373"/>
                  <a:pt x="109547" y="186922"/>
                </a:cubicBezTo>
                <a:cubicBezTo>
                  <a:pt x="77702" y="184647"/>
                  <a:pt x="44986" y="187841"/>
                  <a:pt x="14013" y="180098"/>
                </a:cubicBezTo>
                <a:cubicBezTo>
                  <a:pt x="6056" y="178109"/>
                  <a:pt x="1046" y="167799"/>
                  <a:pt x="365" y="159626"/>
                </a:cubicBezTo>
                <a:cubicBezTo>
                  <a:pt x="-2391" y="126554"/>
                  <a:pt x="11264" y="90253"/>
                  <a:pt x="14013" y="57268"/>
                </a:cubicBezTo>
                <a:cubicBezTo>
                  <a:pt x="15146" y="43667"/>
                  <a:pt x="3777" y="10638"/>
                  <a:pt x="14013" y="267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2" name="Freeform 111"/>
          <p:cNvSpPr/>
          <p:nvPr/>
        </p:nvSpPr>
        <p:spPr>
          <a:xfrm>
            <a:off x="1314934" y="3923567"/>
            <a:ext cx="84469" cy="42229"/>
          </a:xfrm>
          <a:custGeom>
            <a:avLst/>
            <a:gdLst>
              <a:gd name="connsiteX0" fmla="*/ 83962 w 84469"/>
              <a:gd name="connsiteY0" fmla="*/ 20636 h 42229"/>
              <a:gd name="connsiteX1" fmla="*/ 49842 w 84469"/>
              <a:gd name="connsiteY1" fmla="*/ 6988 h 42229"/>
              <a:gd name="connsiteX2" fmla="*/ 29370 w 84469"/>
              <a:gd name="connsiteY2" fmla="*/ 164 h 42229"/>
              <a:gd name="connsiteX3" fmla="*/ 8899 w 84469"/>
              <a:gd name="connsiteY3" fmla="*/ 13812 h 42229"/>
              <a:gd name="connsiteX4" fmla="*/ 2075 w 84469"/>
              <a:gd name="connsiteY4" fmla="*/ 41108 h 42229"/>
              <a:gd name="connsiteX5" fmla="*/ 22547 w 84469"/>
              <a:gd name="connsiteY5" fmla="*/ 27460 h 42229"/>
              <a:gd name="connsiteX6" fmla="*/ 83962 w 84469"/>
              <a:gd name="connsiteY6" fmla="*/ 20636 h 4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9" h="42229">
                <a:moveTo>
                  <a:pt x="83962" y="20636"/>
                </a:moveTo>
                <a:cubicBezTo>
                  <a:pt x="88511" y="17224"/>
                  <a:pt x="61312" y="11289"/>
                  <a:pt x="49842" y="6988"/>
                </a:cubicBezTo>
                <a:cubicBezTo>
                  <a:pt x="43107" y="4462"/>
                  <a:pt x="36465" y="-1019"/>
                  <a:pt x="29370" y="164"/>
                </a:cubicBezTo>
                <a:cubicBezTo>
                  <a:pt x="21280" y="1512"/>
                  <a:pt x="15723" y="9263"/>
                  <a:pt x="8899" y="13812"/>
                </a:cubicBezTo>
                <a:cubicBezTo>
                  <a:pt x="6624" y="22911"/>
                  <a:pt x="-4557" y="34476"/>
                  <a:pt x="2075" y="41108"/>
                </a:cubicBezTo>
                <a:cubicBezTo>
                  <a:pt x="7874" y="46907"/>
                  <a:pt x="14396" y="28366"/>
                  <a:pt x="22547" y="27460"/>
                </a:cubicBezTo>
                <a:cubicBezTo>
                  <a:pt x="36298" y="25932"/>
                  <a:pt x="79413" y="24048"/>
                  <a:pt x="83962" y="2063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Rectangle 113"/>
          <p:cNvSpPr/>
          <p:nvPr/>
        </p:nvSpPr>
        <p:spPr>
          <a:xfrm>
            <a:off x="524063" y="5825310"/>
            <a:ext cx="272350" cy="1293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Freeform 119"/>
          <p:cNvSpPr/>
          <p:nvPr/>
        </p:nvSpPr>
        <p:spPr>
          <a:xfrm>
            <a:off x="660744" y="6810153"/>
            <a:ext cx="189719" cy="170677"/>
          </a:xfrm>
          <a:custGeom>
            <a:avLst/>
            <a:gdLst>
              <a:gd name="connsiteX0" fmla="*/ 103531 w 189719"/>
              <a:gd name="connsiteY0" fmla="*/ 80 h 170677"/>
              <a:gd name="connsiteX1" fmla="*/ 42116 w 189719"/>
              <a:gd name="connsiteY1" fmla="*/ 13728 h 170677"/>
              <a:gd name="connsiteX2" fmla="*/ 21644 w 189719"/>
              <a:gd name="connsiteY2" fmla="*/ 27375 h 170677"/>
              <a:gd name="connsiteX3" fmla="*/ 7996 w 189719"/>
              <a:gd name="connsiteY3" fmla="*/ 47847 h 170677"/>
              <a:gd name="connsiteX4" fmla="*/ 7996 w 189719"/>
              <a:gd name="connsiteY4" fmla="*/ 129734 h 170677"/>
              <a:gd name="connsiteX5" fmla="*/ 21644 w 189719"/>
              <a:gd name="connsiteY5" fmla="*/ 150205 h 170677"/>
              <a:gd name="connsiteX6" fmla="*/ 62587 w 189719"/>
              <a:gd name="connsiteY6" fmla="*/ 170677 h 170677"/>
              <a:gd name="connsiteX7" fmla="*/ 110355 w 189719"/>
              <a:gd name="connsiteY7" fmla="*/ 163853 h 170677"/>
              <a:gd name="connsiteX8" fmla="*/ 151298 w 189719"/>
              <a:gd name="connsiteY8" fmla="*/ 136557 h 170677"/>
              <a:gd name="connsiteX9" fmla="*/ 171769 w 189719"/>
              <a:gd name="connsiteY9" fmla="*/ 129734 h 170677"/>
              <a:gd name="connsiteX10" fmla="*/ 178593 w 189719"/>
              <a:gd name="connsiteY10" fmla="*/ 54671 h 170677"/>
              <a:gd name="connsiteX11" fmla="*/ 158122 w 189719"/>
              <a:gd name="connsiteY11" fmla="*/ 41023 h 170677"/>
              <a:gd name="connsiteX12" fmla="*/ 144474 w 189719"/>
              <a:gd name="connsiteY12" fmla="*/ 20551 h 170677"/>
              <a:gd name="connsiteX13" fmla="*/ 103531 w 189719"/>
              <a:gd name="connsiteY13" fmla="*/ 80 h 17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719" h="170677">
                <a:moveTo>
                  <a:pt x="103531" y="80"/>
                </a:moveTo>
                <a:cubicBezTo>
                  <a:pt x="86471" y="-1057"/>
                  <a:pt x="50550" y="10113"/>
                  <a:pt x="42116" y="13728"/>
                </a:cubicBezTo>
                <a:cubicBezTo>
                  <a:pt x="34578" y="16959"/>
                  <a:pt x="28468" y="22826"/>
                  <a:pt x="21644" y="27375"/>
                </a:cubicBezTo>
                <a:cubicBezTo>
                  <a:pt x="17095" y="34199"/>
                  <a:pt x="11664" y="40511"/>
                  <a:pt x="7996" y="47847"/>
                </a:cubicBezTo>
                <a:cubicBezTo>
                  <a:pt x="-5347" y="74534"/>
                  <a:pt x="394" y="99329"/>
                  <a:pt x="7996" y="129734"/>
                </a:cubicBezTo>
                <a:cubicBezTo>
                  <a:pt x="9985" y="137690"/>
                  <a:pt x="15845" y="144406"/>
                  <a:pt x="21644" y="150205"/>
                </a:cubicBezTo>
                <a:cubicBezTo>
                  <a:pt x="34873" y="163433"/>
                  <a:pt x="45937" y="165127"/>
                  <a:pt x="62587" y="170677"/>
                </a:cubicBezTo>
                <a:cubicBezTo>
                  <a:pt x="78510" y="168402"/>
                  <a:pt x="95343" y="169627"/>
                  <a:pt x="110355" y="163853"/>
                </a:cubicBezTo>
                <a:cubicBezTo>
                  <a:pt x="125664" y="157965"/>
                  <a:pt x="135737" y="141743"/>
                  <a:pt x="151298" y="136557"/>
                </a:cubicBezTo>
                <a:lnTo>
                  <a:pt x="171769" y="129734"/>
                </a:lnTo>
                <a:cubicBezTo>
                  <a:pt x="190768" y="101236"/>
                  <a:pt x="197215" y="101228"/>
                  <a:pt x="178593" y="54671"/>
                </a:cubicBezTo>
                <a:cubicBezTo>
                  <a:pt x="175547" y="47056"/>
                  <a:pt x="164946" y="45572"/>
                  <a:pt x="158122" y="41023"/>
                </a:cubicBezTo>
                <a:cubicBezTo>
                  <a:pt x="153573" y="34199"/>
                  <a:pt x="151429" y="24898"/>
                  <a:pt x="144474" y="20551"/>
                </a:cubicBezTo>
                <a:cubicBezTo>
                  <a:pt x="121488" y="6185"/>
                  <a:pt x="120591" y="1217"/>
                  <a:pt x="103531" y="8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Freeform 120"/>
          <p:cNvSpPr/>
          <p:nvPr/>
        </p:nvSpPr>
        <p:spPr>
          <a:xfrm>
            <a:off x="746808" y="7005994"/>
            <a:ext cx="189452" cy="206848"/>
          </a:xfrm>
          <a:custGeom>
            <a:avLst/>
            <a:gdLst>
              <a:gd name="connsiteX0" fmla="*/ 10643 w 189452"/>
              <a:gd name="connsiteY0" fmla="*/ 2131 h 206848"/>
              <a:gd name="connsiteX1" fmla="*/ 24291 w 189452"/>
              <a:gd name="connsiteY1" fmla="*/ 56722 h 206848"/>
              <a:gd name="connsiteX2" fmla="*/ 44762 w 189452"/>
              <a:gd name="connsiteY2" fmla="*/ 70370 h 206848"/>
              <a:gd name="connsiteX3" fmla="*/ 78882 w 189452"/>
              <a:gd name="connsiteY3" fmla="*/ 63546 h 206848"/>
              <a:gd name="connsiteX4" fmla="*/ 99353 w 189452"/>
              <a:gd name="connsiteY4" fmla="*/ 56722 h 206848"/>
              <a:gd name="connsiteX5" fmla="*/ 126649 w 189452"/>
              <a:gd name="connsiteY5" fmla="*/ 49899 h 206848"/>
              <a:gd name="connsiteX6" fmla="*/ 188064 w 189452"/>
              <a:gd name="connsiteY6" fmla="*/ 56722 h 206848"/>
              <a:gd name="connsiteX7" fmla="*/ 167592 w 189452"/>
              <a:gd name="connsiteY7" fmla="*/ 63546 h 206848"/>
              <a:gd name="connsiteX8" fmla="*/ 85705 w 189452"/>
              <a:gd name="connsiteY8" fmla="*/ 70370 h 206848"/>
              <a:gd name="connsiteX9" fmla="*/ 37938 w 189452"/>
              <a:gd name="connsiteY9" fmla="*/ 90842 h 206848"/>
              <a:gd name="connsiteX10" fmla="*/ 31114 w 189452"/>
              <a:gd name="connsiteY10" fmla="*/ 111313 h 206848"/>
              <a:gd name="connsiteX11" fmla="*/ 78882 w 189452"/>
              <a:gd name="connsiteY11" fmla="*/ 124961 h 206848"/>
              <a:gd name="connsiteX12" fmla="*/ 99353 w 189452"/>
              <a:gd name="connsiteY12" fmla="*/ 131785 h 206848"/>
              <a:gd name="connsiteX13" fmla="*/ 147120 w 189452"/>
              <a:gd name="connsiteY13" fmla="*/ 124961 h 206848"/>
              <a:gd name="connsiteX14" fmla="*/ 181240 w 189452"/>
              <a:gd name="connsiteY14" fmla="*/ 118137 h 206848"/>
              <a:gd name="connsiteX15" fmla="*/ 153944 w 189452"/>
              <a:gd name="connsiteY15" fmla="*/ 124961 h 206848"/>
              <a:gd name="connsiteX16" fmla="*/ 44762 w 189452"/>
              <a:gd name="connsiteY16" fmla="*/ 131785 h 206848"/>
              <a:gd name="connsiteX17" fmla="*/ 24291 w 189452"/>
              <a:gd name="connsiteY17" fmla="*/ 172728 h 206848"/>
              <a:gd name="connsiteX18" fmla="*/ 31114 w 189452"/>
              <a:gd name="connsiteY18" fmla="*/ 206848 h 206848"/>
              <a:gd name="connsiteX19" fmla="*/ 72058 w 189452"/>
              <a:gd name="connsiteY19" fmla="*/ 200024 h 206848"/>
              <a:gd name="connsiteX20" fmla="*/ 51586 w 189452"/>
              <a:gd name="connsiteY20" fmla="*/ 118137 h 206848"/>
              <a:gd name="connsiteX21" fmla="*/ 44762 w 189452"/>
              <a:gd name="connsiteY21" fmla="*/ 200024 h 206848"/>
              <a:gd name="connsiteX22" fmla="*/ 37938 w 189452"/>
              <a:gd name="connsiteY22" fmla="*/ 179552 h 206848"/>
              <a:gd name="connsiteX23" fmla="*/ 31114 w 189452"/>
              <a:gd name="connsiteY23" fmla="*/ 84018 h 206848"/>
              <a:gd name="connsiteX24" fmla="*/ 3819 w 189452"/>
              <a:gd name="connsiteY24" fmla="*/ 22603 h 206848"/>
              <a:gd name="connsiteX25" fmla="*/ 10643 w 189452"/>
              <a:gd name="connsiteY25" fmla="*/ 2131 h 20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452" h="206848">
                <a:moveTo>
                  <a:pt x="10643" y="2131"/>
                </a:moveTo>
                <a:cubicBezTo>
                  <a:pt x="14055" y="7818"/>
                  <a:pt x="18695" y="49727"/>
                  <a:pt x="24291" y="56722"/>
                </a:cubicBezTo>
                <a:cubicBezTo>
                  <a:pt x="29414" y="63126"/>
                  <a:pt x="37938" y="65821"/>
                  <a:pt x="44762" y="70370"/>
                </a:cubicBezTo>
                <a:cubicBezTo>
                  <a:pt x="56135" y="68095"/>
                  <a:pt x="67630" y="66359"/>
                  <a:pt x="78882" y="63546"/>
                </a:cubicBezTo>
                <a:cubicBezTo>
                  <a:pt x="85860" y="61801"/>
                  <a:pt x="92437" y="58698"/>
                  <a:pt x="99353" y="56722"/>
                </a:cubicBezTo>
                <a:cubicBezTo>
                  <a:pt x="108371" y="54146"/>
                  <a:pt x="117550" y="52173"/>
                  <a:pt x="126649" y="49899"/>
                </a:cubicBezTo>
                <a:cubicBezTo>
                  <a:pt x="147121" y="52173"/>
                  <a:pt x="168523" y="50209"/>
                  <a:pt x="188064" y="56722"/>
                </a:cubicBezTo>
                <a:cubicBezTo>
                  <a:pt x="194888" y="58997"/>
                  <a:pt x="174722" y="62595"/>
                  <a:pt x="167592" y="63546"/>
                </a:cubicBezTo>
                <a:cubicBezTo>
                  <a:pt x="140442" y="67166"/>
                  <a:pt x="113001" y="68095"/>
                  <a:pt x="85705" y="70370"/>
                </a:cubicBezTo>
                <a:cubicBezTo>
                  <a:pt x="69314" y="74468"/>
                  <a:pt x="49720" y="76115"/>
                  <a:pt x="37938" y="90842"/>
                </a:cubicBezTo>
                <a:cubicBezTo>
                  <a:pt x="33445" y="96459"/>
                  <a:pt x="33389" y="104489"/>
                  <a:pt x="31114" y="111313"/>
                </a:cubicBezTo>
                <a:cubicBezTo>
                  <a:pt x="80205" y="127677"/>
                  <a:pt x="18894" y="107821"/>
                  <a:pt x="78882" y="124961"/>
                </a:cubicBezTo>
                <a:cubicBezTo>
                  <a:pt x="85798" y="126937"/>
                  <a:pt x="92529" y="129510"/>
                  <a:pt x="99353" y="131785"/>
                </a:cubicBezTo>
                <a:cubicBezTo>
                  <a:pt x="115275" y="129510"/>
                  <a:pt x="131255" y="127605"/>
                  <a:pt x="147120" y="124961"/>
                </a:cubicBezTo>
                <a:cubicBezTo>
                  <a:pt x="158561" y="123054"/>
                  <a:pt x="169641" y="118137"/>
                  <a:pt x="181240" y="118137"/>
                </a:cubicBezTo>
                <a:cubicBezTo>
                  <a:pt x="190619" y="118137"/>
                  <a:pt x="163276" y="124028"/>
                  <a:pt x="153944" y="124961"/>
                </a:cubicBezTo>
                <a:cubicBezTo>
                  <a:pt x="117660" y="128589"/>
                  <a:pt x="81156" y="129510"/>
                  <a:pt x="44762" y="131785"/>
                </a:cubicBezTo>
                <a:cubicBezTo>
                  <a:pt x="37861" y="142136"/>
                  <a:pt x="24291" y="158601"/>
                  <a:pt x="24291" y="172728"/>
                </a:cubicBezTo>
                <a:cubicBezTo>
                  <a:pt x="24291" y="184327"/>
                  <a:pt x="28840" y="195475"/>
                  <a:pt x="31114" y="206848"/>
                </a:cubicBezTo>
                <a:lnTo>
                  <a:pt x="72058" y="200024"/>
                </a:lnTo>
                <a:cubicBezTo>
                  <a:pt x="88621" y="166898"/>
                  <a:pt x="66987" y="141238"/>
                  <a:pt x="51586" y="118137"/>
                </a:cubicBezTo>
                <a:cubicBezTo>
                  <a:pt x="49311" y="145433"/>
                  <a:pt x="50704" y="173286"/>
                  <a:pt x="44762" y="200024"/>
                </a:cubicBezTo>
                <a:cubicBezTo>
                  <a:pt x="43202" y="207046"/>
                  <a:pt x="38778" y="186696"/>
                  <a:pt x="37938" y="179552"/>
                </a:cubicBezTo>
                <a:cubicBezTo>
                  <a:pt x="34208" y="147845"/>
                  <a:pt x="35850" y="115591"/>
                  <a:pt x="31114" y="84018"/>
                </a:cubicBezTo>
                <a:cubicBezTo>
                  <a:pt x="23569" y="33717"/>
                  <a:pt x="20490" y="55944"/>
                  <a:pt x="3819" y="22603"/>
                </a:cubicBezTo>
                <a:cubicBezTo>
                  <a:pt x="-6601" y="1762"/>
                  <a:pt x="7231" y="-3556"/>
                  <a:pt x="10643" y="213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Freeform 121"/>
          <p:cNvSpPr/>
          <p:nvPr/>
        </p:nvSpPr>
        <p:spPr>
          <a:xfrm>
            <a:off x="701521" y="7189506"/>
            <a:ext cx="226527" cy="193933"/>
          </a:xfrm>
          <a:custGeom>
            <a:avLst/>
            <a:gdLst>
              <a:gd name="connsiteX0" fmla="*/ 83225 w 226527"/>
              <a:gd name="connsiteY0" fmla="*/ 23336 h 193933"/>
              <a:gd name="connsiteX1" fmla="*/ 49106 w 226527"/>
              <a:gd name="connsiteY1" fmla="*/ 50631 h 193933"/>
              <a:gd name="connsiteX2" fmla="*/ 35458 w 226527"/>
              <a:gd name="connsiteY2" fmla="*/ 91575 h 193933"/>
              <a:gd name="connsiteX3" fmla="*/ 21810 w 226527"/>
              <a:gd name="connsiteY3" fmla="*/ 132518 h 193933"/>
              <a:gd name="connsiteX4" fmla="*/ 14986 w 226527"/>
              <a:gd name="connsiteY4" fmla="*/ 159813 h 193933"/>
              <a:gd name="connsiteX5" fmla="*/ 8163 w 226527"/>
              <a:gd name="connsiteY5" fmla="*/ 180285 h 193933"/>
              <a:gd name="connsiteX6" fmla="*/ 28634 w 226527"/>
              <a:gd name="connsiteY6" fmla="*/ 98398 h 193933"/>
              <a:gd name="connsiteX7" fmla="*/ 35458 w 226527"/>
              <a:gd name="connsiteY7" fmla="*/ 77927 h 193933"/>
              <a:gd name="connsiteX8" fmla="*/ 62754 w 226527"/>
              <a:gd name="connsiteY8" fmla="*/ 36984 h 193933"/>
              <a:gd name="connsiteX9" fmla="*/ 69578 w 226527"/>
              <a:gd name="connsiteY9" fmla="*/ 132518 h 193933"/>
              <a:gd name="connsiteX10" fmla="*/ 62754 w 226527"/>
              <a:gd name="connsiteY10" fmla="*/ 187109 h 193933"/>
              <a:gd name="connsiteX11" fmla="*/ 42282 w 226527"/>
              <a:gd name="connsiteY11" fmla="*/ 193933 h 193933"/>
              <a:gd name="connsiteX12" fmla="*/ 1339 w 226527"/>
              <a:gd name="connsiteY12" fmla="*/ 166637 h 193933"/>
              <a:gd name="connsiteX13" fmla="*/ 28634 w 226527"/>
              <a:gd name="connsiteY13" fmla="*/ 125694 h 193933"/>
              <a:gd name="connsiteX14" fmla="*/ 42282 w 226527"/>
              <a:gd name="connsiteY14" fmla="*/ 84751 h 193933"/>
              <a:gd name="connsiteX15" fmla="*/ 55930 w 226527"/>
              <a:gd name="connsiteY15" fmla="*/ 132518 h 193933"/>
              <a:gd name="connsiteX16" fmla="*/ 49106 w 226527"/>
              <a:gd name="connsiteY16" fmla="*/ 193933 h 193933"/>
              <a:gd name="connsiteX17" fmla="*/ 21810 w 226527"/>
              <a:gd name="connsiteY17" fmla="*/ 159813 h 193933"/>
              <a:gd name="connsiteX18" fmla="*/ 42282 w 226527"/>
              <a:gd name="connsiteY18" fmla="*/ 166637 h 193933"/>
              <a:gd name="connsiteX19" fmla="*/ 55930 w 226527"/>
              <a:gd name="connsiteY19" fmla="*/ 64279 h 193933"/>
              <a:gd name="connsiteX20" fmla="*/ 62754 w 226527"/>
              <a:gd name="connsiteY20" fmla="*/ 36984 h 193933"/>
              <a:gd name="connsiteX21" fmla="*/ 83225 w 226527"/>
              <a:gd name="connsiteY21" fmla="*/ 23336 h 193933"/>
              <a:gd name="connsiteX22" fmla="*/ 124169 w 226527"/>
              <a:gd name="connsiteY22" fmla="*/ 84751 h 193933"/>
              <a:gd name="connsiteX23" fmla="*/ 137816 w 226527"/>
              <a:gd name="connsiteY23" fmla="*/ 105222 h 193933"/>
              <a:gd name="connsiteX24" fmla="*/ 158288 w 226527"/>
              <a:gd name="connsiteY24" fmla="*/ 146166 h 193933"/>
              <a:gd name="connsiteX25" fmla="*/ 178760 w 226527"/>
              <a:gd name="connsiteY25" fmla="*/ 187109 h 193933"/>
              <a:gd name="connsiteX26" fmla="*/ 226527 w 226527"/>
              <a:gd name="connsiteY26" fmla="*/ 159813 h 193933"/>
              <a:gd name="connsiteX27" fmla="*/ 219703 w 226527"/>
              <a:gd name="connsiteY27" fmla="*/ 139342 h 193933"/>
              <a:gd name="connsiteX28" fmla="*/ 178760 w 226527"/>
              <a:gd name="connsiteY28" fmla="*/ 112046 h 193933"/>
              <a:gd name="connsiteX29" fmla="*/ 130992 w 226527"/>
              <a:gd name="connsiteY29" fmla="*/ 64279 h 193933"/>
              <a:gd name="connsiteX30" fmla="*/ 117345 w 226527"/>
              <a:gd name="connsiteY30" fmla="*/ 43807 h 193933"/>
              <a:gd name="connsiteX31" fmla="*/ 103697 w 226527"/>
              <a:gd name="connsiteY31" fmla="*/ 2864 h 193933"/>
              <a:gd name="connsiteX32" fmla="*/ 110521 w 226527"/>
              <a:gd name="connsiteY32" fmla="*/ 36984 h 193933"/>
              <a:gd name="connsiteX33" fmla="*/ 158288 w 226527"/>
              <a:gd name="connsiteY33" fmla="*/ 91575 h 193933"/>
              <a:gd name="connsiteX34" fmla="*/ 185583 w 226527"/>
              <a:gd name="connsiteY34" fmla="*/ 132518 h 193933"/>
              <a:gd name="connsiteX35" fmla="*/ 199231 w 226527"/>
              <a:gd name="connsiteY35" fmla="*/ 173461 h 193933"/>
              <a:gd name="connsiteX36" fmla="*/ 178760 w 226527"/>
              <a:gd name="connsiteY36" fmla="*/ 166637 h 193933"/>
              <a:gd name="connsiteX37" fmla="*/ 158288 w 226527"/>
              <a:gd name="connsiteY37" fmla="*/ 118870 h 19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6527" h="193933">
                <a:moveTo>
                  <a:pt x="83225" y="23336"/>
                </a:moveTo>
                <a:cubicBezTo>
                  <a:pt x="71852" y="32434"/>
                  <a:pt x="57458" y="38699"/>
                  <a:pt x="49106" y="50631"/>
                </a:cubicBezTo>
                <a:cubicBezTo>
                  <a:pt x="40856" y="62417"/>
                  <a:pt x="40007" y="77927"/>
                  <a:pt x="35458" y="91575"/>
                </a:cubicBezTo>
                <a:lnTo>
                  <a:pt x="21810" y="132518"/>
                </a:lnTo>
                <a:cubicBezTo>
                  <a:pt x="19535" y="141616"/>
                  <a:pt x="17562" y="150795"/>
                  <a:pt x="14986" y="159813"/>
                </a:cubicBezTo>
                <a:cubicBezTo>
                  <a:pt x="13010" y="166729"/>
                  <a:pt x="8163" y="187478"/>
                  <a:pt x="8163" y="180285"/>
                </a:cubicBezTo>
                <a:cubicBezTo>
                  <a:pt x="8163" y="152715"/>
                  <a:pt x="20164" y="123808"/>
                  <a:pt x="28634" y="98398"/>
                </a:cubicBezTo>
                <a:cubicBezTo>
                  <a:pt x="30909" y="91574"/>
                  <a:pt x="31468" y="83912"/>
                  <a:pt x="35458" y="77927"/>
                </a:cubicBezTo>
                <a:lnTo>
                  <a:pt x="62754" y="36984"/>
                </a:lnTo>
                <a:cubicBezTo>
                  <a:pt x="90000" y="77854"/>
                  <a:pt x="78176" y="50836"/>
                  <a:pt x="69578" y="132518"/>
                </a:cubicBezTo>
                <a:cubicBezTo>
                  <a:pt x="67658" y="150756"/>
                  <a:pt x="70202" y="170351"/>
                  <a:pt x="62754" y="187109"/>
                </a:cubicBezTo>
                <a:cubicBezTo>
                  <a:pt x="59833" y="193682"/>
                  <a:pt x="49106" y="191658"/>
                  <a:pt x="42282" y="193933"/>
                </a:cubicBezTo>
                <a:cubicBezTo>
                  <a:pt x="32828" y="192042"/>
                  <a:pt x="-7841" y="194178"/>
                  <a:pt x="1339" y="166637"/>
                </a:cubicBezTo>
                <a:cubicBezTo>
                  <a:pt x="6526" y="151076"/>
                  <a:pt x="23447" y="141255"/>
                  <a:pt x="28634" y="125694"/>
                </a:cubicBezTo>
                <a:lnTo>
                  <a:pt x="42282" y="84751"/>
                </a:lnTo>
                <a:cubicBezTo>
                  <a:pt x="45500" y="94406"/>
                  <a:pt x="55930" y="123948"/>
                  <a:pt x="55930" y="132518"/>
                </a:cubicBezTo>
                <a:cubicBezTo>
                  <a:pt x="55930" y="153116"/>
                  <a:pt x="51381" y="173461"/>
                  <a:pt x="49106" y="193933"/>
                </a:cubicBezTo>
                <a:cubicBezTo>
                  <a:pt x="48419" y="193475"/>
                  <a:pt x="8625" y="172998"/>
                  <a:pt x="21810" y="159813"/>
                </a:cubicBezTo>
                <a:cubicBezTo>
                  <a:pt x="26896" y="154727"/>
                  <a:pt x="35458" y="164362"/>
                  <a:pt x="42282" y="166637"/>
                </a:cubicBezTo>
                <a:cubicBezTo>
                  <a:pt x="53172" y="35966"/>
                  <a:pt x="39534" y="121665"/>
                  <a:pt x="55930" y="64279"/>
                </a:cubicBezTo>
                <a:cubicBezTo>
                  <a:pt x="58506" y="55261"/>
                  <a:pt x="57552" y="44787"/>
                  <a:pt x="62754" y="36984"/>
                </a:cubicBezTo>
                <a:cubicBezTo>
                  <a:pt x="67303" y="30160"/>
                  <a:pt x="76401" y="27885"/>
                  <a:pt x="83225" y="23336"/>
                </a:cubicBezTo>
                <a:lnTo>
                  <a:pt x="124169" y="84751"/>
                </a:lnTo>
                <a:cubicBezTo>
                  <a:pt x="128718" y="91575"/>
                  <a:pt x="135223" y="97442"/>
                  <a:pt x="137816" y="105222"/>
                </a:cubicBezTo>
                <a:cubicBezTo>
                  <a:pt x="154967" y="156676"/>
                  <a:pt x="131832" y="93256"/>
                  <a:pt x="158288" y="146166"/>
                </a:cubicBezTo>
                <a:cubicBezTo>
                  <a:pt x="186541" y="202670"/>
                  <a:pt x="139646" y="128438"/>
                  <a:pt x="178760" y="187109"/>
                </a:cubicBezTo>
                <a:cubicBezTo>
                  <a:pt x="205256" y="182693"/>
                  <a:pt x="226527" y="191544"/>
                  <a:pt x="226527" y="159813"/>
                </a:cubicBezTo>
                <a:cubicBezTo>
                  <a:pt x="226527" y="152620"/>
                  <a:pt x="224789" y="144428"/>
                  <a:pt x="219703" y="139342"/>
                </a:cubicBezTo>
                <a:cubicBezTo>
                  <a:pt x="208105" y="127744"/>
                  <a:pt x="178760" y="112046"/>
                  <a:pt x="178760" y="112046"/>
                </a:cubicBezTo>
                <a:cubicBezTo>
                  <a:pt x="147474" y="65118"/>
                  <a:pt x="167025" y="76290"/>
                  <a:pt x="130992" y="64279"/>
                </a:cubicBezTo>
                <a:cubicBezTo>
                  <a:pt x="126443" y="57455"/>
                  <a:pt x="120676" y="51301"/>
                  <a:pt x="117345" y="43807"/>
                </a:cubicBezTo>
                <a:cubicBezTo>
                  <a:pt x="111502" y="30661"/>
                  <a:pt x="100876" y="-11243"/>
                  <a:pt x="103697" y="2864"/>
                </a:cubicBezTo>
                <a:cubicBezTo>
                  <a:pt x="105972" y="14237"/>
                  <a:pt x="105722" y="26425"/>
                  <a:pt x="110521" y="36984"/>
                </a:cubicBezTo>
                <a:cubicBezTo>
                  <a:pt x="127828" y="75059"/>
                  <a:pt x="131437" y="73675"/>
                  <a:pt x="158288" y="91575"/>
                </a:cubicBezTo>
                <a:cubicBezTo>
                  <a:pt x="167386" y="105223"/>
                  <a:pt x="180396" y="116957"/>
                  <a:pt x="185583" y="132518"/>
                </a:cubicBezTo>
                <a:cubicBezTo>
                  <a:pt x="190132" y="146166"/>
                  <a:pt x="212879" y="178010"/>
                  <a:pt x="199231" y="173461"/>
                </a:cubicBezTo>
                <a:lnTo>
                  <a:pt x="178760" y="166637"/>
                </a:lnTo>
                <a:cubicBezTo>
                  <a:pt x="171100" y="120677"/>
                  <a:pt x="184311" y="131882"/>
                  <a:pt x="158288" y="11887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518615" y="6748818"/>
            <a:ext cx="341194" cy="143301"/>
          </a:xfrm>
          <a:custGeom>
            <a:avLst/>
            <a:gdLst>
              <a:gd name="connsiteX0" fmla="*/ 0 w 341194"/>
              <a:gd name="connsiteY0" fmla="*/ 143301 h 143301"/>
              <a:gd name="connsiteX1" fmla="*/ 54591 w 341194"/>
              <a:gd name="connsiteY1" fmla="*/ 116006 h 143301"/>
              <a:gd name="connsiteX2" fmla="*/ 116006 w 341194"/>
              <a:gd name="connsiteY2" fmla="*/ 88710 h 143301"/>
              <a:gd name="connsiteX3" fmla="*/ 150125 w 341194"/>
              <a:gd name="connsiteY3" fmla="*/ 81886 h 143301"/>
              <a:gd name="connsiteX4" fmla="*/ 170597 w 341194"/>
              <a:gd name="connsiteY4" fmla="*/ 68239 h 143301"/>
              <a:gd name="connsiteX5" fmla="*/ 211540 w 341194"/>
              <a:gd name="connsiteY5" fmla="*/ 54591 h 143301"/>
              <a:gd name="connsiteX6" fmla="*/ 232012 w 341194"/>
              <a:gd name="connsiteY6" fmla="*/ 47767 h 143301"/>
              <a:gd name="connsiteX7" fmla="*/ 266131 w 341194"/>
              <a:gd name="connsiteY7" fmla="*/ 40943 h 143301"/>
              <a:gd name="connsiteX8" fmla="*/ 341194 w 341194"/>
              <a:gd name="connsiteY8" fmla="*/ 27295 h 143301"/>
              <a:gd name="connsiteX9" fmla="*/ 218364 w 341194"/>
              <a:gd name="connsiteY9" fmla="*/ 20472 h 143301"/>
              <a:gd name="connsiteX10" fmla="*/ 197892 w 341194"/>
              <a:gd name="connsiteY10" fmla="*/ 6824 h 143301"/>
              <a:gd name="connsiteX11" fmla="*/ 177421 w 341194"/>
              <a:gd name="connsiteY11" fmla="*/ 0 h 143301"/>
              <a:gd name="connsiteX12" fmla="*/ 136478 w 341194"/>
              <a:gd name="connsiteY12" fmla="*/ 6824 h 143301"/>
              <a:gd name="connsiteX13" fmla="*/ 129654 w 341194"/>
              <a:gd name="connsiteY13" fmla="*/ 27295 h 143301"/>
              <a:gd name="connsiteX14" fmla="*/ 102358 w 341194"/>
              <a:gd name="connsiteY14" fmla="*/ 68239 h 143301"/>
              <a:gd name="connsiteX15" fmla="*/ 88710 w 341194"/>
              <a:gd name="connsiteY15" fmla="*/ 88710 h 143301"/>
              <a:gd name="connsiteX16" fmla="*/ 129654 w 341194"/>
              <a:gd name="connsiteY16" fmla="*/ 68239 h 143301"/>
              <a:gd name="connsiteX17" fmla="*/ 170597 w 341194"/>
              <a:gd name="connsiteY17" fmla="*/ 54591 h 143301"/>
              <a:gd name="connsiteX18" fmla="*/ 191069 w 341194"/>
              <a:gd name="connsiteY18" fmla="*/ 47767 h 143301"/>
              <a:gd name="connsiteX19" fmla="*/ 150125 w 341194"/>
              <a:gd name="connsiteY19" fmla="*/ 20472 h 143301"/>
              <a:gd name="connsiteX20" fmla="*/ 170597 w 341194"/>
              <a:gd name="connsiteY20" fmla="*/ 13648 h 143301"/>
              <a:gd name="connsiteX21" fmla="*/ 184245 w 341194"/>
              <a:gd name="connsiteY21" fmla="*/ 40943 h 143301"/>
              <a:gd name="connsiteX22" fmla="*/ 143301 w 341194"/>
              <a:gd name="connsiteY22" fmla="*/ 47767 h 143301"/>
              <a:gd name="connsiteX23" fmla="*/ 136478 w 341194"/>
              <a:gd name="connsiteY23" fmla="*/ 54591 h 14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194" h="143301">
                <a:moveTo>
                  <a:pt x="0" y="143301"/>
                </a:moveTo>
                <a:cubicBezTo>
                  <a:pt x="74154" y="98810"/>
                  <a:pt x="3169" y="138044"/>
                  <a:pt x="54591" y="116006"/>
                </a:cubicBezTo>
                <a:cubicBezTo>
                  <a:pt x="85959" y="102562"/>
                  <a:pt x="80730" y="99293"/>
                  <a:pt x="116006" y="88710"/>
                </a:cubicBezTo>
                <a:cubicBezTo>
                  <a:pt x="127115" y="85377"/>
                  <a:pt x="138752" y="84161"/>
                  <a:pt x="150125" y="81886"/>
                </a:cubicBezTo>
                <a:cubicBezTo>
                  <a:pt x="156949" y="77337"/>
                  <a:pt x="163103" y="71570"/>
                  <a:pt x="170597" y="68239"/>
                </a:cubicBezTo>
                <a:cubicBezTo>
                  <a:pt x="183743" y="62396"/>
                  <a:pt x="197892" y="59140"/>
                  <a:pt x="211540" y="54591"/>
                </a:cubicBezTo>
                <a:cubicBezTo>
                  <a:pt x="218364" y="52316"/>
                  <a:pt x="224959" y="49178"/>
                  <a:pt x="232012" y="47767"/>
                </a:cubicBezTo>
                <a:cubicBezTo>
                  <a:pt x="243385" y="45492"/>
                  <a:pt x="254809" y="43459"/>
                  <a:pt x="266131" y="40943"/>
                </a:cubicBezTo>
                <a:cubicBezTo>
                  <a:pt x="324044" y="28073"/>
                  <a:pt x="258396" y="39123"/>
                  <a:pt x="341194" y="27295"/>
                </a:cubicBezTo>
                <a:cubicBezTo>
                  <a:pt x="300251" y="25021"/>
                  <a:pt x="258958" y="26271"/>
                  <a:pt x="218364" y="20472"/>
                </a:cubicBezTo>
                <a:cubicBezTo>
                  <a:pt x="210245" y="19312"/>
                  <a:pt x="205228" y="10492"/>
                  <a:pt x="197892" y="6824"/>
                </a:cubicBezTo>
                <a:cubicBezTo>
                  <a:pt x="191459" y="3607"/>
                  <a:pt x="184245" y="2275"/>
                  <a:pt x="177421" y="0"/>
                </a:cubicBezTo>
                <a:cubicBezTo>
                  <a:pt x="163773" y="2275"/>
                  <a:pt x="148491" y="-40"/>
                  <a:pt x="136478" y="6824"/>
                </a:cubicBezTo>
                <a:cubicBezTo>
                  <a:pt x="130233" y="10393"/>
                  <a:pt x="133147" y="21007"/>
                  <a:pt x="129654" y="27295"/>
                </a:cubicBezTo>
                <a:cubicBezTo>
                  <a:pt x="121688" y="41634"/>
                  <a:pt x="111457" y="54591"/>
                  <a:pt x="102358" y="68239"/>
                </a:cubicBezTo>
                <a:cubicBezTo>
                  <a:pt x="97809" y="75063"/>
                  <a:pt x="80930" y="91303"/>
                  <a:pt x="88710" y="88710"/>
                </a:cubicBezTo>
                <a:cubicBezTo>
                  <a:pt x="163368" y="63824"/>
                  <a:pt x="50288" y="103512"/>
                  <a:pt x="129654" y="68239"/>
                </a:cubicBezTo>
                <a:cubicBezTo>
                  <a:pt x="142800" y="62396"/>
                  <a:pt x="156949" y="59140"/>
                  <a:pt x="170597" y="54591"/>
                </a:cubicBezTo>
                <a:lnTo>
                  <a:pt x="191069" y="47767"/>
                </a:lnTo>
                <a:cubicBezTo>
                  <a:pt x="183714" y="45928"/>
                  <a:pt x="144581" y="42648"/>
                  <a:pt x="150125" y="20472"/>
                </a:cubicBezTo>
                <a:cubicBezTo>
                  <a:pt x="151870" y="13494"/>
                  <a:pt x="163773" y="15923"/>
                  <a:pt x="170597" y="13648"/>
                </a:cubicBezTo>
                <a:cubicBezTo>
                  <a:pt x="173469" y="14605"/>
                  <a:pt x="217766" y="21789"/>
                  <a:pt x="184245" y="40943"/>
                </a:cubicBezTo>
                <a:cubicBezTo>
                  <a:pt x="172232" y="47808"/>
                  <a:pt x="156605" y="43966"/>
                  <a:pt x="143301" y="47767"/>
                </a:cubicBezTo>
                <a:cubicBezTo>
                  <a:pt x="140208" y="48651"/>
                  <a:pt x="138752" y="52316"/>
                  <a:pt x="136478" y="54591"/>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913050" y="6939887"/>
            <a:ext cx="240186" cy="293757"/>
          </a:xfrm>
          <a:custGeom>
            <a:avLst/>
            <a:gdLst>
              <a:gd name="connsiteX0" fmla="*/ 1350 w 240186"/>
              <a:gd name="connsiteY0" fmla="*/ 286603 h 293757"/>
              <a:gd name="connsiteX1" fmla="*/ 8174 w 240186"/>
              <a:gd name="connsiteY1" fmla="*/ 218364 h 293757"/>
              <a:gd name="connsiteX2" fmla="*/ 14998 w 240186"/>
              <a:gd name="connsiteY2" fmla="*/ 191068 h 293757"/>
              <a:gd name="connsiteX3" fmla="*/ 21822 w 240186"/>
              <a:gd name="connsiteY3" fmla="*/ 75062 h 293757"/>
              <a:gd name="connsiteX4" fmla="*/ 55941 w 240186"/>
              <a:gd name="connsiteY4" fmla="*/ 0 h 293757"/>
              <a:gd name="connsiteX5" fmla="*/ 137828 w 240186"/>
              <a:gd name="connsiteY5" fmla="*/ 6823 h 293757"/>
              <a:gd name="connsiteX6" fmla="*/ 158299 w 240186"/>
              <a:gd name="connsiteY6" fmla="*/ 13647 h 293757"/>
              <a:gd name="connsiteX7" fmla="*/ 233362 w 240186"/>
              <a:gd name="connsiteY7" fmla="*/ 27295 h 293757"/>
              <a:gd name="connsiteX8" fmla="*/ 240186 w 240186"/>
              <a:gd name="connsiteY8" fmla="*/ 54591 h 293757"/>
              <a:gd name="connsiteX9" fmla="*/ 233362 w 240186"/>
              <a:gd name="connsiteY9" fmla="*/ 143301 h 293757"/>
              <a:gd name="connsiteX10" fmla="*/ 219714 w 240186"/>
              <a:gd name="connsiteY10" fmla="*/ 184244 h 293757"/>
              <a:gd name="connsiteX11" fmla="*/ 206066 w 240186"/>
              <a:gd name="connsiteY11" fmla="*/ 232012 h 293757"/>
              <a:gd name="connsiteX12" fmla="*/ 199243 w 240186"/>
              <a:gd name="connsiteY12" fmla="*/ 279779 h 293757"/>
              <a:gd name="connsiteX13" fmla="*/ 178771 w 240186"/>
              <a:gd name="connsiteY13" fmla="*/ 293426 h 293757"/>
              <a:gd name="connsiteX14" fmla="*/ 90060 w 240186"/>
              <a:gd name="connsiteY14" fmla="*/ 286603 h 293757"/>
              <a:gd name="connsiteX15" fmla="*/ 55941 w 240186"/>
              <a:gd name="connsiteY15" fmla="*/ 279779 h 293757"/>
              <a:gd name="connsiteX16" fmla="*/ 35469 w 240186"/>
              <a:gd name="connsiteY16" fmla="*/ 272955 h 293757"/>
              <a:gd name="connsiteX17" fmla="*/ 1350 w 240186"/>
              <a:gd name="connsiteY17" fmla="*/ 286603 h 29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0186" h="293757">
                <a:moveTo>
                  <a:pt x="1350" y="286603"/>
                </a:moveTo>
                <a:cubicBezTo>
                  <a:pt x="-3199" y="277505"/>
                  <a:pt x="4941" y="240994"/>
                  <a:pt x="8174" y="218364"/>
                </a:cubicBezTo>
                <a:cubicBezTo>
                  <a:pt x="9500" y="209080"/>
                  <a:pt x="14109" y="200404"/>
                  <a:pt x="14998" y="191068"/>
                </a:cubicBezTo>
                <a:cubicBezTo>
                  <a:pt x="18671" y="152507"/>
                  <a:pt x="18960" y="113692"/>
                  <a:pt x="21822" y="75062"/>
                </a:cubicBezTo>
                <a:cubicBezTo>
                  <a:pt x="27530" y="-1997"/>
                  <a:pt x="7309" y="12157"/>
                  <a:pt x="55941" y="0"/>
                </a:cubicBezTo>
                <a:cubicBezTo>
                  <a:pt x="83237" y="2274"/>
                  <a:pt x="110678" y="3203"/>
                  <a:pt x="137828" y="6823"/>
                </a:cubicBezTo>
                <a:cubicBezTo>
                  <a:pt x="144958" y="7774"/>
                  <a:pt x="151246" y="12236"/>
                  <a:pt x="158299" y="13647"/>
                </a:cubicBezTo>
                <a:cubicBezTo>
                  <a:pt x="280563" y="38101"/>
                  <a:pt x="152436" y="7064"/>
                  <a:pt x="233362" y="27295"/>
                </a:cubicBezTo>
                <a:cubicBezTo>
                  <a:pt x="235637" y="36394"/>
                  <a:pt x="240186" y="45212"/>
                  <a:pt x="240186" y="54591"/>
                </a:cubicBezTo>
                <a:cubicBezTo>
                  <a:pt x="240186" y="84248"/>
                  <a:pt x="237988" y="114007"/>
                  <a:pt x="233362" y="143301"/>
                </a:cubicBezTo>
                <a:cubicBezTo>
                  <a:pt x="231118" y="157511"/>
                  <a:pt x="223203" y="170288"/>
                  <a:pt x="219714" y="184244"/>
                </a:cubicBezTo>
                <a:cubicBezTo>
                  <a:pt x="211145" y="218518"/>
                  <a:pt x="215856" y="202643"/>
                  <a:pt x="206066" y="232012"/>
                </a:cubicBezTo>
                <a:cubicBezTo>
                  <a:pt x="203792" y="247934"/>
                  <a:pt x="205775" y="265081"/>
                  <a:pt x="199243" y="279779"/>
                </a:cubicBezTo>
                <a:cubicBezTo>
                  <a:pt x="195912" y="287273"/>
                  <a:pt x="186956" y="292914"/>
                  <a:pt x="178771" y="293426"/>
                </a:cubicBezTo>
                <a:cubicBezTo>
                  <a:pt x="149171" y="295276"/>
                  <a:pt x="119630" y="288877"/>
                  <a:pt x="90060" y="286603"/>
                </a:cubicBezTo>
                <a:cubicBezTo>
                  <a:pt x="78687" y="284328"/>
                  <a:pt x="67193" y="282592"/>
                  <a:pt x="55941" y="279779"/>
                </a:cubicBezTo>
                <a:cubicBezTo>
                  <a:pt x="48963" y="278034"/>
                  <a:pt x="42618" y="273749"/>
                  <a:pt x="35469" y="272955"/>
                </a:cubicBezTo>
                <a:cubicBezTo>
                  <a:pt x="21905" y="271448"/>
                  <a:pt x="5899" y="295701"/>
                  <a:pt x="1350" y="28660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1091821" y="6898943"/>
            <a:ext cx="200828" cy="61415"/>
          </a:xfrm>
          <a:custGeom>
            <a:avLst/>
            <a:gdLst>
              <a:gd name="connsiteX0" fmla="*/ 0 w 200828"/>
              <a:gd name="connsiteY0" fmla="*/ 61415 h 61415"/>
              <a:gd name="connsiteX1" fmla="*/ 6824 w 200828"/>
              <a:gd name="connsiteY1" fmla="*/ 27296 h 61415"/>
              <a:gd name="connsiteX2" fmla="*/ 27295 w 200828"/>
              <a:gd name="connsiteY2" fmla="*/ 13648 h 61415"/>
              <a:gd name="connsiteX3" fmla="*/ 81886 w 200828"/>
              <a:gd name="connsiteY3" fmla="*/ 0 h 61415"/>
              <a:gd name="connsiteX4" fmla="*/ 197892 w 200828"/>
              <a:gd name="connsiteY4" fmla="*/ 6824 h 61415"/>
              <a:gd name="connsiteX5" fmla="*/ 191069 w 200828"/>
              <a:gd name="connsiteY5" fmla="*/ 27296 h 61415"/>
              <a:gd name="connsiteX6" fmla="*/ 61415 w 200828"/>
              <a:gd name="connsiteY6" fmla="*/ 34120 h 61415"/>
              <a:gd name="connsiteX7" fmla="*/ 20472 w 200828"/>
              <a:gd name="connsiteY7" fmla="*/ 47767 h 61415"/>
              <a:gd name="connsiteX8" fmla="*/ 0 w 200828"/>
              <a:gd name="connsiteY8" fmla="*/ 61415 h 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28" h="61415">
                <a:moveTo>
                  <a:pt x="0" y="61415"/>
                </a:moveTo>
                <a:cubicBezTo>
                  <a:pt x="2275" y="50042"/>
                  <a:pt x="1070" y="37366"/>
                  <a:pt x="6824" y="27296"/>
                </a:cubicBezTo>
                <a:cubicBezTo>
                  <a:pt x="10893" y="20175"/>
                  <a:pt x="19960" y="17316"/>
                  <a:pt x="27295" y="13648"/>
                </a:cubicBezTo>
                <a:cubicBezTo>
                  <a:pt x="41283" y="6654"/>
                  <a:pt x="68910" y="2595"/>
                  <a:pt x="81886" y="0"/>
                </a:cubicBezTo>
                <a:cubicBezTo>
                  <a:pt x="120555" y="2275"/>
                  <a:pt x="160313" y="-2571"/>
                  <a:pt x="197892" y="6824"/>
                </a:cubicBezTo>
                <a:cubicBezTo>
                  <a:pt x="204870" y="8569"/>
                  <a:pt x="198122" y="25885"/>
                  <a:pt x="191069" y="27296"/>
                </a:cubicBezTo>
                <a:cubicBezTo>
                  <a:pt x="148632" y="35784"/>
                  <a:pt x="104633" y="31845"/>
                  <a:pt x="61415" y="34120"/>
                </a:cubicBezTo>
                <a:lnTo>
                  <a:pt x="20472" y="47767"/>
                </a:lnTo>
                <a:lnTo>
                  <a:pt x="0" y="6141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Freeform 125"/>
          <p:cNvSpPr/>
          <p:nvPr/>
        </p:nvSpPr>
        <p:spPr>
          <a:xfrm>
            <a:off x="1344304" y="6878472"/>
            <a:ext cx="153879" cy="61415"/>
          </a:xfrm>
          <a:custGeom>
            <a:avLst/>
            <a:gdLst>
              <a:gd name="connsiteX0" fmla="*/ 0 w 158439"/>
              <a:gd name="connsiteY0" fmla="*/ 0 h 40943"/>
              <a:gd name="connsiteX1" fmla="*/ 95535 w 158439"/>
              <a:gd name="connsiteY1" fmla="*/ 6824 h 40943"/>
              <a:gd name="connsiteX2" fmla="*/ 136478 w 158439"/>
              <a:gd name="connsiteY2" fmla="*/ 34119 h 40943"/>
              <a:gd name="connsiteX3" fmla="*/ 156950 w 158439"/>
              <a:gd name="connsiteY3" fmla="*/ 40943 h 40943"/>
              <a:gd name="connsiteX4" fmla="*/ 81887 w 158439"/>
              <a:gd name="connsiteY4" fmla="*/ 20471 h 40943"/>
              <a:gd name="connsiteX5" fmla="*/ 0 w 158439"/>
              <a:gd name="connsiteY5" fmla="*/ 0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39" h="40943">
                <a:moveTo>
                  <a:pt x="0" y="0"/>
                </a:moveTo>
                <a:cubicBezTo>
                  <a:pt x="31845" y="2275"/>
                  <a:pt x="64562" y="-919"/>
                  <a:pt x="95535" y="6824"/>
                </a:cubicBezTo>
                <a:cubicBezTo>
                  <a:pt x="111448" y="10802"/>
                  <a:pt x="120917" y="28932"/>
                  <a:pt x="136478" y="34119"/>
                </a:cubicBezTo>
                <a:cubicBezTo>
                  <a:pt x="143302" y="36394"/>
                  <a:pt x="164143" y="40943"/>
                  <a:pt x="156950" y="40943"/>
                </a:cubicBezTo>
                <a:cubicBezTo>
                  <a:pt x="111766" y="40943"/>
                  <a:pt x="130060" y="25824"/>
                  <a:pt x="81887" y="20471"/>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Freeform 126"/>
          <p:cNvSpPr/>
          <p:nvPr/>
        </p:nvSpPr>
        <p:spPr>
          <a:xfrm>
            <a:off x="1398896" y="6974006"/>
            <a:ext cx="112106" cy="102358"/>
          </a:xfrm>
          <a:custGeom>
            <a:avLst/>
            <a:gdLst>
              <a:gd name="connsiteX0" fmla="*/ 0 w 112106"/>
              <a:gd name="connsiteY0" fmla="*/ 0 h 102358"/>
              <a:gd name="connsiteX1" fmla="*/ 34119 w 112106"/>
              <a:gd name="connsiteY1" fmla="*/ 6824 h 102358"/>
              <a:gd name="connsiteX2" fmla="*/ 95534 w 112106"/>
              <a:gd name="connsiteY2" fmla="*/ 54591 h 102358"/>
              <a:gd name="connsiteX3" fmla="*/ 109182 w 112106"/>
              <a:gd name="connsiteY3" fmla="*/ 95534 h 102358"/>
              <a:gd name="connsiteX4" fmla="*/ 88710 w 112106"/>
              <a:gd name="connsiteY4" fmla="*/ 75063 h 102358"/>
              <a:gd name="connsiteX5" fmla="*/ 75062 w 112106"/>
              <a:gd name="connsiteY5" fmla="*/ 54591 h 102358"/>
              <a:gd name="connsiteX6" fmla="*/ 34119 w 112106"/>
              <a:gd name="connsiteY6" fmla="*/ 27295 h 102358"/>
              <a:gd name="connsiteX7" fmla="*/ 13647 w 112106"/>
              <a:gd name="connsiteY7" fmla="*/ 13648 h 102358"/>
              <a:gd name="connsiteX8" fmla="*/ 40943 w 112106"/>
              <a:gd name="connsiteY8" fmla="*/ 54591 h 102358"/>
              <a:gd name="connsiteX9" fmla="*/ 95534 w 112106"/>
              <a:gd name="connsiteY9" fmla="*/ 102358 h 102358"/>
              <a:gd name="connsiteX10" fmla="*/ 102358 w 112106"/>
              <a:gd name="connsiteY10" fmla="*/ 102358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06" h="102358">
                <a:moveTo>
                  <a:pt x="0" y="0"/>
                </a:moveTo>
                <a:cubicBezTo>
                  <a:pt x="11373" y="2275"/>
                  <a:pt x="23560" y="2025"/>
                  <a:pt x="34119" y="6824"/>
                </a:cubicBezTo>
                <a:cubicBezTo>
                  <a:pt x="64047" y="20428"/>
                  <a:pt x="74669" y="33726"/>
                  <a:pt x="95534" y="54591"/>
                </a:cubicBezTo>
                <a:cubicBezTo>
                  <a:pt x="100083" y="68239"/>
                  <a:pt x="119355" y="105706"/>
                  <a:pt x="109182" y="95534"/>
                </a:cubicBezTo>
                <a:cubicBezTo>
                  <a:pt x="102358" y="88710"/>
                  <a:pt x="94888" y="82477"/>
                  <a:pt x="88710" y="75063"/>
                </a:cubicBezTo>
                <a:cubicBezTo>
                  <a:pt x="83459" y="68763"/>
                  <a:pt x="81234" y="59992"/>
                  <a:pt x="75062" y="54591"/>
                </a:cubicBezTo>
                <a:cubicBezTo>
                  <a:pt x="62718" y="43790"/>
                  <a:pt x="47767" y="36393"/>
                  <a:pt x="34119" y="27295"/>
                </a:cubicBezTo>
                <a:lnTo>
                  <a:pt x="13647" y="13648"/>
                </a:lnTo>
                <a:lnTo>
                  <a:pt x="40943" y="54591"/>
                </a:lnTo>
                <a:cubicBezTo>
                  <a:pt x="53075" y="72788"/>
                  <a:pt x="68996" y="102358"/>
                  <a:pt x="95534" y="102358"/>
                </a:cubicBezTo>
                <a:lnTo>
                  <a:pt x="102358" y="102358"/>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414568" y="7093952"/>
            <a:ext cx="61547" cy="115322"/>
          </a:xfrm>
          <a:custGeom>
            <a:avLst/>
            <a:gdLst>
              <a:gd name="connsiteX0" fmla="*/ 0 w 158439"/>
              <a:gd name="connsiteY0" fmla="*/ 0 h 40943"/>
              <a:gd name="connsiteX1" fmla="*/ 95535 w 158439"/>
              <a:gd name="connsiteY1" fmla="*/ 6824 h 40943"/>
              <a:gd name="connsiteX2" fmla="*/ 136478 w 158439"/>
              <a:gd name="connsiteY2" fmla="*/ 34119 h 40943"/>
              <a:gd name="connsiteX3" fmla="*/ 156950 w 158439"/>
              <a:gd name="connsiteY3" fmla="*/ 40943 h 40943"/>
              <a:gd name="connsiteX4" fmla="*/ 81887 w 158439"/>
              <a:gd name="connsiteY4" fmla="*/ 20471 h 40943"/>
              <a:gd name="connsiteX5" fmla="*/ 0 w 158439"/>
              <a:gd name="connsiteY5" fmla="*/ 0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39" h="40943">
                <a:moveTo>
                  <a:pt x="0" y="0"/>
                </a:moveTo>
                <a:cubicBezTo>
                  <a:pt x="31845" y="2275"/>
                  <a:pt x="64562" y="-919"/>
                  <a:pt x="95535" y="6824"/>
                </a:cubicBezTo>
                <a:cubicBezTo>
                  <a:pt x="111448" y="10802"/>
                  <a:pt x="120917" y="28932"/>
                  <a:pt x="136478" y="34119"/>
                </a:cubicBezTo>
                <a:cubicBezTo>
                  <a:pt x="143302" y="36394"/>
                  <a:pt x="164143" y="40943"/>
                  <a:pt x="156950" y="40943"/>
                </a:cubicBezTo>
                <a:cubicBezTo>
                  <a:pt x="111766" y="40943"/>
                  <a:pt x="130060" y="25824"/>
                  <a:pt x="81887" y="20471"/>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Freeform 128"/>
          <p:cNvSpPr/>
          <p:nvPr/>
        </p:nvSpPr>
        <p:spPr>
          <a:xfrm>
            <a:off x="1357669" y="7226490"/>
            <a:ext cx="177704" cy="150125"/>
          </a:xfrm>
          <a:custGeom>
            <a:avLst/>
            <a:gdLst>
              <a:gd name="connsiteX0" fmla="*/ 88994 w 177704"/>
              <a:gd name="connsiteY0" fmla="*/ 40943 h 150125"/>
              <a:gd name="connsiteX1" fmla="*/ 34403 w 177704"/>
              <a:gd name="connsiteY1" fmla="*/ 54591 h 150125"/>
              <a:gd name="connsiteX2" fmla="*/ 13931 w 177704"/>
              <a:gd name="connsiteY2" fmla="*/ 68238 h 150125"/>
              <a:gd name="connsiteX3" fmla="*/ 7107 w 177704"/>
              <a:gd name="connsiteY3" fmla="*/ 136477 h 150125"/>
              <a:gd name="connsiteX4" fmla="*/ 27579 w 177704"/>
              <a:gd name="connsiteY4" fmla="*/ 150125 h 150125"/>
              <a:gd name="connsiteX5" fmla="*/ 143585 w 177704"/>
              <a:gd name="connsiteY5" fmla="*/ 143301 h 150125"/>
              <a:gd name="connsiteX6" fmla="*/ 164056 w 177704"/>
              <a:gd name="connsiteY6" fmla="*/ 136477 h 150125"/>
              <a:gd name="connsiteX7" fmla="*/ 177704 w 177704"/>
              <a:gd name="connsiteY7" fmla="*/ 95534 h 150125"/>
              <a:gd name="connsiteX8" fmla="*/ 170880 w 177704"/>
              <a:gd name="connsiteY8" fmla="*/ 61414 h 150125"/>
              <a:gd name="connsiteX9" fmla="*/ 129937 w 177704"/>
              <a:gd name="connsiteY9" fmla="*/ 40943 h 150125"/>
              <a:gd name="connsiteX10" fmla="*/ 95818 w 177704"/>
              <a:gd name="connsiteY10" fmla="*/ 47767 h 150125"/>
              <a:gd name="connsiteX11" fmla="*/ 75346 w 177704"/>
              <a:gd name="connsiteY11" fmla="*/ 54591 h 150125"/>
              <a:gd name="connsiteX12" fmla="*/ 68522 w 177704"/>
              <a:gd name="connsiteY12" fmla="*/ 20471 h 150125"/>
              <a:gd name="connsiteX13" fmla="*/ 48050 w 177704"/>
              <a:gd name="connsiteY13" fmla="*/ 6823 h 150125"/>
              <a:gd name="connsiteX14" fmla="*/ 27579 w 177704"/>
              <a:gd name="connsiteY14" fmla="*/ 0 h 1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704" h="150125">
                <a:moveTo>
                  <a:pt x="88994" y="40943"/>
                </a:moveTo>
                <a:cubicBezTo>
                  <a:pt x="76013" y="43539"/>
                  <a:pt x="48394" y="47596"/>
                  <a:pt x="34403" y="54591"/>
                </a:cubicBezTo>
                <a:cubicBezTo>
                  <a:pt x="27068" y="58259"/>
                  <a:pt x="20755" y="63689"/>
                  <a:pt x="13931" y="68238"/>
                </a:cubicBezTo>
                <a:cubicBezTo>
                  <a:pt x="6106" y="91713"/>
                  <a:pt x="-8936" y="112414"/>
                  <a:pt x="7107" y="136477"/>
                </a:cubicBezTo>
                <a:cubicBezTo>
                  <a:pt x="11656" y="143301"/>
                  <a:pt x="20755" y="145576"/>
                  <a:pt x="27579" y="150125"/>
                </a:cubicBezTo>
                <a:cubicBezTo>
                  <a:pt x="66248" y="147850"/>
                  <a:pt x="105042" y="147155"/>
                  <a:pt x="143585" y="143301"/>
                </a:cubicBezTo>
                <a:cubicBezTo>
                  <a:pt x="150742" y="142585"/>
                  <a:pt x="159875" y="142330"/>
                  <a:pt x="164056" y="136477"/>
                </a:cubicBezTo>
                <a:cubicBezTo>
                  <a:pt x="172418" y="124771"/>
                  <a:pt x="177704" y="95534"/>
                  <a:pt x="177704" y="95534"/>
                </a:cubicBezTo>
                <a:cubicBezTo>
                  <a:pt x="175429" y="84161"/>
                  <a:pt x="176634" y="71484"/>
                  <a:pt x="170880" y="61414"/>
                </a:cubicBezTo>
                <a:cubicBezTo>
                  <a:pt x="164655" y="50521"/>
                  <a:pt x="140444" y="44445"/>
                  <a:pt x="129937" y="40943"/>
                </a:cubicBezTo>
                <a:cubicBezTo>
                  <a:pt x="118564" y="43218"/>
                  <a:pt x="107070" y="44954"/>
                  <a:pt x="95818" y="47767"/>
                </a:cubicBezTo>
                <a:cubicBezTo>
                  <a:pt x="88840" y="49512"/>
                  <a:pt x="80432" y="59677"/>
                  <a:pt x="75346" y="54591"/>
                </a:cubicBezTo>
                <a:cubicBezTo>
                  <a:pt x="67145" y="46390"/>
                  <a:pt x="74277" y="30541"/>
                  <a:pt x="68522" y="20471"/>
                </a:cubicBezTo>
                <a:cubicBezTo>
                  <a:pt x="64453" y="13350"/>
                  <a:pt x="55386" y="10491"/>
                  <a:pt x="48050" y="6823"/>
                </a:cubicBezTo>
                <a:cubicBezTo>
                  <a:pt x="41617" y="3606"/>
                  <a:pt x="27579" y="0"/>
                  <a:pt x="27579" y="0"/>
                </a:cubicBezTo>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005096" y="8176753"/>
            <a:ext cx="514403" cy="292908"/>
          </a:xfrm>
          <a:custGeom>
            <a:avLst/>
            <a:gdLst>
              <a:gd name="connsiteX0" fmla="*/ 346724 w 913321"/>
              <a:gd name="connsiteY0" fmla="*/ 444060 h 553242"/>
              <a:gd name="connsiteX1" fmla="*/ 319429 w 913321"/>
              <a:gd name="connsiteY1" fmla="*/ 409940 h 553242"/>
              <a:gd name="connsiteX2" fmla="*/ 305781 w 913321"/>
              <a:gd name="connsiteY2" fmla="*/ 368997 h 553242"/>
              <a:gd name="connsiteX3" fmla="*/ 278485 w 913321"/>
              <a:gd name="connsiteY3" fmla="*/ 314406 h 553242"/>
              <a:gd name="connsiteX4" fmla="*/ 210247 w 913321"/>
              <a:gd name="connsiteY4" fmla="*/ 212048 h 553242"/>
              <a:gd name="connsiteX5" fmla="*/ 182951 w 913321"/>
              <a:gd name="connsiteY5" fmla="*/ 157457 h 553242"/>
              <a:gd name="connsiteX6" fmla="*/ 155656 w 913321"/>
              <a:gd name="connsiteY6" fmla="*/ 109689 h 553242"/>
              <a:gd name="connsiteX7" fmla="*/ 114712 w 913321"/>
              <a:gd name="connsiteY7" fmla="*/ 55098 h 553242"/>
              <a:gd name="connsiteX8" fmla="*/ 94241 w 913321"/>
              <a:gd name="connsiteY8" fmla="*/ 20979 h 553242"/>
              <a:gd name="connsiteX9" fmla="*/ 80593 w 913321"/>
              <a:gd name="connsiteY9" fmla="*/ 507 h 553242"/>
              <a:gd name="connsiteX10" fmla="*/ 121536 w 913321"/>
              <a:gd name="connsiteY10" fmla="*/ 34627 h 553242"/>
              <a:gd name="connsiteX11" fmla="*/ 203423 w 913321"/>
              <a:gd name="connsiteY11" fmla="*/ 82394 h 553242"/>
              <a:gd name="connsiteX12" fmla="*/ 292133 w 913321"/>
              <a:gd name="connsiteY12" fmla="*/ 164281 h 553242"/>
              <a:gd name="connsiteX13" fmla="*/ 333076 w 913321"/>
              <a:gd name="connsiteY13" fmla="*/ 212048 h 553242"/>
              <a:gd name="connsiteX14" fmla="*/ 380844 w 913321"/>
              <a:gd name="connsiteY14" fmla="*/ 252991 h 553242"/>
              <a:gd name="connsiteX15" fmla="*/ 421787 w 913321"/>
              <a:gd name="connsiteY15" fmla="*/ 300758 h 553242"/>
              <a:gd name="connsiteX16" fmla="*/ 476378 w 913321"/>
              <a:gd name="connsiteY16" fmla="*/ 341701 h 553242"/>
              <a:gd name="connsiteX17" fmla="*/ 510497 w 913321"/>
              <a:gd name="connsiteY17" fmla="*/ 375821 h 553242"/>
              <a:gd name="connsiteX18" fmla="*/ 544617 w 913321"/>
              <a:gd name="connsiteY18" fmla="*/ 403116 h 553242"/>
              <a:gd name="connsiteX19" fmla="*/ 558265 w 913321"/>
              <a:gd name="connsiteY19" fmla="*/ 430412 h 553242"/>
              <a:gd name="connsiteX20" fmla="*/ 578736 w 913321"/>
              <a:gd name="connsiteY20" fmla="*/ 444060 h 553242"/>
              <a:gd name="connsiteX21" fmla="*/ 544617 w 913321"/>
              <a:gd name="connsiteY21" fmla="*/ 409940 h 553242"/>
              <a:gd name="connsiteX22" fmla="*/ 517321 w 913321"/>
              <a:gd name="connsiteY22" fmla="*/ 375821 h 553242"/>
              <a:gd name="connsiteX23" fmla="*/ 490026 w 913321"/>
              <a:gd name="connsiteY23" fmla="*/ 355349 h 553242"/>
              <a:gd name="connsiteX24" fmla="*/ 469554 w 913321"/>
              <a:gd name="connsiteY24" fmla="*/ 328054 h 553242"/>
              <a:gd name="connsiteX25" fmla="*/ 449082 w 913321"/>
              <a:gd name="connsiteY25" fmla="*/ 307582 h 553242"/>
              <a:gd name="connsiteX26" fmla="*/ 421787 w 913321"/>
              <a:gd name="connsiteY26" fmla="*/ 273463 h 553242"/>
              <a:gd name="connsiteX27" fmla="*/ 428611 w 913321"/>
              <a:gd name="connsiteY27" fmla="*/ 218872 h 553242"/>
              <a:gd name="connsiteX28" fmla="*/ 455906 w 913321"/>
              <a:gd name="connsiteY28" fmla="*/ 212048 h 553242"/>
              <a:gd name="connsiteX29" fmla="*/ 558265 w 913321"/>
              <a:gd name="connsiteY29" fmla="*/ 225695 h 553242"/>
              <a:gd name="connsiteX30" fmla="*/ 578736 w 913321"/>
              <a:gd name="connsiteY30" fmla="*/ 232519 h 553242"/>
              <a:gd name="connsiteX31" fmla="*/ 612856 w 913321"/>
              <a:gd name="connsiteY31" fmla="*/ 239343 h 553242"/>
              <a:gd name="connsiteX32" fmla="*/ 530969 w 913321"/>
              <a:gd name="connsiteY32" fmla="*/ 287110 h 553242"/>
              <a:gd name="connsiteX33" fmla="*/ 490026 w 913321"/>
              <a:gd name="connsiteY33" fmla="*/ 293934 h 553242"/>
              <a:gd name="connsiteX34" fmla="*/ 449082 w 913321"/>
              <a:gd name="connsiteY34" fmla="*/ 314406 h 553242"/>
              <a:gd name="connsiteX35" fmla="*/ 319429 w 913321"/>
              <a:gd name="connsiteY35" fmla="*/ 355349 h 553242"/>
              <a:gd name="connsiteX36" fmla="*/ 278485 w 913321"/>
              <a:gd name="connsiteY36" fmla="*/ 368997 h 553242"/>
              <a:gd name="connsiteX37" fmla="*/ 244366 w 913321"/>
              <a:gd name="connsiteY37" fmla="*/ 382645 h 553242"/>
              <a:gd name="connsiteX38" fmla="*/ 189775 w 913321"/>
              <a:gd name="connsiteY38" fmla="*/ 396292 h 553242"/>
              <a:gd name="connsiteX39" fmla="*/ 169303 w 913321"/>
              <a:gd name="connsiteY39" fmla="*/ 403116 h 553242"/>
              <a:gd name="connsiteX40" fmla="*/ 196599 w 913321"/>
              <a:gd name="connsiteY40" fmla="*/ 355349 h 553242"/>
              <a:gd name="connsiteX41" fmla="*/ 292133 w 913321"/>
              <a:gd name="connsiteY41" fmla="*/ 273463 h 553242"/>
              <a:gd name="connsiteX42" fmla="*/ 428611 w 913321"/>
              <a:gd name="connsiteY42" fmla="*/ 205224 h 553242"/>
              <a:gd name="connsiteX43" fmla="*/ 524145 w 913321"/>
              <a:gd name="connsiteY43" fmla="*/ 171104 h 553242"/>
              <a:gd name="connsiteX44" fmla="*/ 585560 w 913321"/>
              <a:gd name="connsiteY44" fmla="*/ 164281 h 553242"/>
              <a:gd name="connsiteX45" fmla="*/ 565088 w 913321"/>
              <a:gd name="connsiteY45" fmla="*/ 171104 h 553242"/>
              <a:gd name="connsiteX46" fmla="*/ 503673 w 913321"/>
              <a:gd name="connsiteY46" fmla="*/ 184752 h 553242"/>
              <a:gd name="connsiteX47" fmla="*/ 469554 w 913321"/>
              <a:gd name="connsiteY47" fmla="*/ 198400 h 553242"/>
              <a:gd name="connsiteX48" fmla="*/ 435435 w 913321"/>
              <a:gd name="connsiteY48" fmla="*/ 205224 h 553242"/>
              <a:gd name="connsiteX49" fmla="*/ 298957 w 913321"/>
              <a:gd name="connsiteY49" fmla="*/ 225695 h 553242"/>
              <a:gd name="connsiteX50" fmla="*/ 189775 w 913321"/>
              <a:gd name="connsiteY50" fmla="*/ 218872 h 553242"/>
              <a:gd name="connsiteX51" fmla="*/ 182951 w 913321"/>
              <a:gd name="connsiteY51" fmla="*/ 191576 h 553242"/>
              <a:gd name="connsiteX52" fmla="*/ 210247 w 913321"/>
              <a:gd name="connsiteY52" fmla="*/ 171104 h 553242"/>
              <a:gd name="connsiteX53" fmla="*/ 264838 w 913321"/>
              <a:gd name="connsiteY53" fmla="*/ 150633 h 553242"/>
              <a:gd name="connsiteX54" fmla="*/ 380844 w 913321"/>
              <a:gd name="connsiteY54" fmla="*/ 157457 h 553242"/>
              <a:gd name="connsiteX55" fmla="*/ 387668 w 913321"/>
              <a:gd name="connsiteY55" fmla="*/ 136985 h 553242"/>
              <a:gd name="connsiteX56" fmla="*/ 360372 w 913321"/>
              <a:gd name="connsiteY56" fmla="*/ 109689 h 553242"/>
              <a:gd name="connsiteX57" fmla="*/ 312605 w 913321"/>
              <a:gd name="connsiteY57" fmla="*/ 150633 h 553242"/>
              <a:gd name="connsiteX58" fmla="*/ 244366 w 913321"/>
              <a:gd name="connsiteY58" fmla="*/ 239343 h 553242"/>
              <a:gd name="connsiteX59" fmla="*/ 182951 w 913321"/>
              <a:gd name="connsiteY59" fmla="*/ 307582 h 553242"/>
              <a:gd name="connsiteX60" fmla="*/ 128360 w 913321"/>
              <a:gd name="connsiteY60" fmla="*/ 389469 h 553242"/>
              <a:gd name="connsiteX61" fmla="*/ 60121 w 913321"/>
              <a:gd name="connsiteY61" fmla="*/ 485003 h 553242"/>
              <a:gd name="connsiteX62" fmla="*/ 87417 w 913321"/>
              <a:gd name="connsiteY62" fmla="*/ 498651 h 553242"/>
              <a:gd name="connsiteX63" fmla="*/ 94241 w 913321"/>
              <a:gd name="connsiteY63" fmla="*/ 471355 h 553242"/>
              <a:gd name="connsiteX64" fmla="*/ 101065 w 913321"/>
              <a:gd name="connsiteY64" fmla="*/ 403116 h 553242"/>
              <a:gd name="connsiteX65" fmla="*/ 94241 w 913321"/>
              <a:gd name="connsiteY65" fmla="*/ 287110 h 553242"/>
              <a:gd name="connsiteX66" fmla="*/ 87417 w 913321"/>
              <a:gd name="connsiteY66" fmla="*/ 259815 h 553242"/>
              <a:gd name="connsiteX67" fmla="*/ 66945 w 913321"/>
              <a:gd name="connsiteY67" fmla="*/ 252991 h 553242"/>
              <a:gd name="connsiteX68" fmla="*/ 101065 w 913321"/>
              <a:gd name="connsiteY68" fmla="*/ 266639 h 553242"/>
              <a:gd name="connsiteX69" fmla="*/ 162479 w 913321"/>
              <a:gd name="connsiteY69" fmla="*/ 239343 h 553242"/>
              <a:gd name="connsiteX70" fmla="*/ 244366 w 913321"/>
              <a:gd name="connsiteY70" fmla="*/ 212048 h 553242"/>
              <a:gd name="connsiteX71" fmla="*/ 278485 w 913321"/>
              <a:gd name="connsiteY71" fmla="*/ 191576 h 553242"/>
              <a:gd name="connsiteX72" fmla="*/ 319429 w 913321"/>
              <a:gd name="connsiteY72" fmla="*/ 164281 h 553242"/>
              <a:gd name="connsiteX73" fmla="*/ 360372 w 913321"/>
              <a:gd name="connsiteY73" fmla="*/ 177928 h 553242"/>
              <a:gd name="connsiteX74" fmla="*/ 380844 w 913321"/>
              <a:gd name="connsiteY74" fmla="*/ 191576 h 553242"/>
              <a:gd name="connsiteX75" fmla="*/ 408139 w 913321"/>
              <a:gd name="connsiteY75" fmla="*/ 205224 h 553242"/>
              <a:gd name="connsiteX76" fmla="*/ 455906 w 913321"/>
              <a:gd name="connsiteY76" fmla="*/ 246167 h 553242"/>
              <a:gd name="connsiteX77" fmla="*/ 503673 w 913321"/>
              <a:gd name="connsiteY77" fmla="*/ 300758 h 553242"/>
              <a:gd name="connsiteX78" fmla="*/ 524145 w 913321"/>
              <a:gd name="connsiteY78" fmla="*/ 321230 h 553242"/>
              <a:gd name="connsiteX79" fmla="*/ 544617 w 913321"/>
              <a:gd name="connsiteY79" fmla="*/ 368997 h 553242"/>
              <a:gd name="connsiteX80" fmla="*/ 565088 w 913321"/>
              <a:gd name="connsiteY80" fmla="*/ 389469 h 553242"/>
              <a:gd name="connsiteX81" fmla="*/ 578736 w 913321"/>
              <a:gd name="connsiteY81" fmla="*/ 423588 h 553242"/>
              <a:gd name="connsiteX82" fmla="*/ 592384 w 913321"/>
              <a:gd name="connsiteY82" fmla="*/ 450883 h 553242"/>
              <a:gd name="connsiteX83" fmla="*/ 578736 w 913321"/>
              <a:gd name="connsiteY83" fmla="*/ 382645 h 553242"/>
              <a:gd name="connsiteX84" fmla="*/ 558265 w 913321"/>
              <a:gd name="connsiteY84" fmla="*/ 259815 h 553242"/>
              <a:gd name="connsiteX85" fmla="*/ 544617 w 913321"/>
              <a:gd name="connsiteY85" fmla="*/ 184752 h 553242"/>
              <a:gd name="connsiteX86" fmla="*/ 537793 w 913321"/>
              <a:gd name="connsiteY86" fmla="*/ 150633 h 553242"/>
              <a:gd name="connsiteX87" fmla="*/ 517321 w 913321"/>
              <a:gd name="connsiteY87" fmla="*/ 130161 h 553242"/>
              <a:gd name="connsiteX88" fmla="*/ 496850 w 913321"/>
              <a:gd name="connsiteY88" fmla="*/ 123337 h 553242"/>
              <a:gd name="connsiteX89" fmla="*/ 558265 w 913321"/>
              <a:gd name="connsiteY89" fmla="*/ 136985 h 553242"/>
              <a:gd name="connsiteX90" fmla="*/ 646975 w 913321"/>
              <a:gd name="connsiteY90" fmla="*/ 198400 h 553242"/>
              <a:gd name="connsiteX91" fmla="*/ 667447 w 913321"/>
              <a:gd name="connsiteY91" fmla="*/ 212048 h 553242"/>
              <a:gd name="connsiteX92" fmla="*/ 722038 w 913321"/>
              <a:gd name="connsiteY92" fmla="*/ 273463 h 553242"/>
              <a:gd name="connsiteX93" fmla="*/ 776629 w 913321"/>
              <a:gd name="connsiteY93" fmla="*/ 321230 h 553242"/>
              <a:gd name="connsiteX94" fmla="*/ 790276 w 913321"/>
              <a:gd name="connsiteY94" fmla="*/ 341701 h 553242"/>
              <a:gd name="connsiteX95" fmla="*/ 783453 w 913321"/>
              <a:gd name="connsiteY95" fmla="*/ 287110 h 553242"/>
              <a:gd name="connsiteX96" fmla="*/ 742509 w 913321"/>
              <a:gd name="connsiteY96" fmla="*/ 232519 h 553242"/>
              <a:gd name="connsiteX97" fmla="*/ 728862 w 913321"/>
              <a:gd name="connsiteY97" fmla="*/ 212048 h 553242"/>
              <a:gd name="connsiteX98" fmla="*/ 715214 w 913321"/>
              <a:gd name="connsiteY98" fmla="*/ 177928 h 553242"/>
              <a:gd name="connsiteX99" fmla="*/ 701566 w 913321"/>
              <a:gd name="connsiteY99" fmla="*/ 150633 h 553242"/>
              <a:gd name="connsiteX100" fmla="*/ 694742 w 913321"/>
              <a:gd name="connsiteY100" fmla="*/ 116513 h 553242"/>
              <a:gd name="connsiteX101" fmla="*/ 681094 w 913321"/>
              <a:gd name="connsiteY101" fmla="*/ 89218 h 553242"/>
              <a:gd name="connsiteX102" fmla="*/ 687918 w 913321"/>
              <a:gd name="connsiteY102" fmla="*/ 61922 h 553242"/>
              <a:gd name="connsiteX103" fmla="*/ 728862 w 913321"/>
              <a:gd name="connsiteY103" fmla="*/ 75570 h 553242"/>
              <a:gd name="connsiteX104" fmla="*/ 783453 w 913321"/>
              <a:gd name="connsiteY104" fmla="*/ 96042 h 553242"/>
              <a:gd name="connsiteX105" fmla="*/ 803924 w 913321"/>
              <a:gd name="connsiteY105" fmla="*/ 109689 h 553242"/>
              <a:gd name="connsiteX106" fmla="*/ 783453 w 913321"/>
              <a:gd name="connsiteY106" fmla="*/ 116513 h 553242"/>
              <a:gd name="connsiteX107" fmla="*/ 565088 w 913321"/>
              <a:gd name="connsiteY107" fmla="*/ 109689 h 553242"/>
              <a:gd name="connsiteX108" fmla="*/ 530969 w 913321"/>
              <a:gd name="connsiteY108" fmla="*/ 102866 h 553242"/>
              <a:gd name="connsiteX109" fmla="*/ 503673 w 913321"/>
              <a:gd name="connsiteY109" fmla="*/ 96042 h 553242"/>
              <a:gd name="connsiteX110" fmla="*/ 401315 w 913321"/>
              <a:gd name="connsiteY110" fmla="*/ 109689 h 553242"/>
              <a:gd name="connsiteX111" fmla="*/ 462730 w 913321"/>
              <a:gd name="connsiteY111" fmla="*/ 130161 h 553242"/>
              <a:gd name="connsiteX112" fmla="*/ 510497 w 913321"/>
              <a:gd name="connsiteY112" fmla="*/ 150633 h 553242"/>
              <a:gd name="connsiteX113" fmla="*/ 667447 w 913321"/>
              <a:gd name="connsiteY113" fmla="*/ 198400 h 553242"/>
              <a:gd name="connsiteX114" fmla="*/ 708390 w 913321"/>
              <a:gd name="connsiteY114" fmla="*/ 218872 h 553242"/>
              <a:gd name="connsiteX115" fmla="*/ 749333 w 913321"/>
              <a:gd name="connsiteY115" fmla="*/ 232519 h 553242"/>
              <a:gd name="connsiteX116" fmla="*/ 790276 w 913321"/>
              <a:gd name="connsiteY116" fmla="*/ 259815 h 553242"/>
              <a:gd name="connsiteX117" fmla="*/ 851691 w 913321"/>
              <a:gd name="connsiteY117" fmla="*/ 293934 h 553242"/>
              <a:gd name="connsiteX118" fmla="*/ 858515 w 913321"/>
              <a:gd name="connsiteY118" fmla="*/ 314406 h 553242"/>
              <a:gd name="connsiteX119" fmla="*/ 872163 w 913321"/>
              <a:gd name="connsiteY119" fmla="*/ 334878 h 553242"/>
              <a:gd name="connsiteX120" fmla="*/ 769805 w 913321"/>
              <a:gd name="connsiteY120" fmla="*/ 389469 h 553242"/>
              <a:gd name="connsiteX121" fmla="*/ 674271 w 913321"/>
              <a:gd name="connsiteY121" fmla="*/ 409940 h 553242"/>
              <a:gd name="connsiteX122" fmla="*/ 612856 w 913321"/>
              <a:gd name="connsiteY122" fmla="*/ 423588 h 553242"/>
              <a:gd name="connsiteX123" fmla="*/ 496850 w 913321"/>
              <a:gd name="connsiteY123" fmla="*/ 437236 h 553242"/>
              <a:gd name="connsiteX124" fmla="*/ 333076 w 913321"/>
              <a:gd name="connsiteY124" fmla="*/ 450883 h 553242"/>
              <a:gd name="connsiteX125" fmla="*/ 312605 w 913321"/>
              <a:gd name="connsiteY125" fmla="*/ 457707 h 553242"/>
              <a:gd name="connsiteX126" fmla="*/ 298957 w 913321"/>
              <a:gd name="connsiteY126" fmla="*/ 437236 h 553242"/>
              <a:gd name="connsiteX127" fmla="*/ 360372 w 913321"/>
              <a:gd name="connsiteY127" fmla="*/ 403116 h 553242"/>
              <a:gd name="connsiteX128" fmla="*/ 401315 w 913321"/>
              <a:gd name="connsiteY128" fmla="*/ 375821 h 553242"/>
              <a:gd name="connsiteX129" fmla="*/ 298957 w 913321"/>
              <a:gd name="connsiteY129" fmla="*/ 437236 h 553242"/>
              <a:gd name="connsiteX130" fmla="*/ 223894 w 913321"/>
              <a:gd name="connsiteY130" fmla="*/ 478179 h 553242"/>
              <a:gd name="connsiteX131" fmla="*/ 182951 w 913321"/>
              <a:gd name="connsiteY131" fmla="*/ 491827 h 553242"/>
              <a:gd name="connsiteX132" fmla="*/ 155656 w 913321"/>
              <a:gd name="connsiteY132" fmla="*/ 505475 h 553242"/>
              <a:gd name="connsiteX133" fmla="*/ 121536 w 913321"/>
              <a:gd name="connsiteY133" fmla="*/ 519122 h 553242"/>
              <a:gd name="connsiteX134" fmla="*/ 80593 w 913321"/>
              <a:gd name="connsiteY134" fmla="*/ 539594 h 553242"/>
              <a:gd name="connsiteX135" fmla="*/ 73769 w 913321"/>
              <a:gd name="connsiteY135" fmla="*/ 498651 h 553242"/>
              <a:gd name="connsiteX136" fmla="*/ 87417 w 913321"/>
              <a:gd name="connsiteY136" fmla="*/ 471355 h 553242"/>
              <a:gd name="connsiteX137" fmla="*/ 94241 w 913321"/>
              <a:gd name="connsiteY137" fmla="*/ 430412 h 553242"/>
              <a:gd name="connsiteX138" fmla="*/ 114712 w 913321"/>
              <a:gd name="connsiteY138" fmla="*/ 396292 h 553242"/>
              <a:gd name="connsiteX139" fmla="*/ 142008 w 913321"/>
              <a:gd name="connsiteY139" fmla="*/ 341701 h 553242"/>
              <a:gd name="connsiteX140" fmla="*/ 162479 w 913321"/>
              <a:gd name="connsiteY140" fmla="*/ 307582 h 553242"/>
              <a:gd name="connsiteX141" fmla="*/ 182951 w 913321"/>
              <a:gd name="connsiteY141" fmla="*/ 266639 h 553242"/>
              <a:gd name="connsiteX142" fmla="*/ 223894 w 913321"/>
              <a:gd name="connsiteY142" fmla="*/ 280286 h 553242"/>
              <a:gd name="connsiteX143" fmla="*/ 244366 w 913321"/>
              <a:gd name="connsiteY143" fmla="*/ 307582 h 553242"/>
              <a:gd name="connsiteX144" fmla="*/ 271662 w 913321"/>
              <a:gd name="connsiteY144" fmla="*/ 328054 h 553242"/>
              <a:gd name="connsiteX145" fmla="*/ 285309 w 913321"/>
              <a:gd name="connsiteY145" fmla="*/ 355349 h 553242"/>
              <a:gd name="connsiteX146" fmla="*/ 305781 w 913321"/>
              <a:gd name="connsiteY146" fmla="*/ 375821 h 553242"/>
              <a:gd name="connsiteX147" fmla="*/ 346724 w 913321"/>
              <a:gd name="connsiteY147" fmla="*/ 444060 h 553242"/>
              <a:gd name="connsiteX148" fmla="*/ 367196 w 913321"/>
              <a:gd name="connsiteY148" fmla="*/ 498651 h 553242"/>
              <a:gd name="connsiteX149" fmla="*/ 394491 w 913321"/>
              <a:gd name="connsiteY149" fmla="*/ 553242 h 553242"/>
              <a:gd name="connsiteX150" fmla="*/ 401315 w 913321"/>
              <a:gd name="connsiteY150" fmla="*/ 525946 h 553242"/>
              <a:gd name="connsiteX151" fmla="*/ 408139 w 913321"/>
              <a:gd name="connsiteY151" fmla="*/ 464531 h 553242"/>
              <a:gd name="connsiteX152" fmla="*/ 421787 w 913321"/>
              <a:gd name="connsiteY152" fmla="*/ 430412 h 553242"/>
              <a:gd name="connsiteX153" fmla="*/ 428611 w 913321"/>
              <a:gd name="connsiteY153" fmla="*/ 403116 h 553242"/>
              <a:gd name="connsiteX154" fmla="*/ 442259 w 913321"/>
              <a:gd name="connsiteY154" fmla="*/ 362173 h 553242"/>
              <a:gd name="connsiteX155" fmla="*/ 449082 w 913321"/>
              <a:gd name="connsiteY155" fmla="*/ 341701 h 553242"/>
              <a:gd name="connsiteX156" fmla="*/ 462730 w 913321"/>
              <a:gd name="connsiteY156" fmla="*/ 321230 h 553242"/>
              <a:gd name="connsiteX157" fmla="*/ 496850 w 913321"/>
              <a:gd name="connsiteY157" fmla="*/ 328054 h 553242"/>
              <a:gd name="connsiteX158" fmla="*/ 537793 w 913321"/>
              <a:gd name="connsiteY158" fmla="*/ 348525 h 553242"/>
              <a:gd name="connsiteX159" fmla="*/ 558265 w 913321"/>
              <a:gd name="connsiteY159" fmla="*/ 355349 h 553242"/>
              <a:gd name="connsiteX160" fmla="*/ 599208 w 913321"/>
              <a:gd name="connsiteY160" fmla="*/ 375821 h 553242"/>
              <a:gd name="connsiteX161" fmla="*/ 619679 w 913321"/>
              <a:gd name="connsiteY161" fmla="*/ 362173 h 553242"/>
              <a:gd name="connsiteX162" fmla="*/ 606032 w 913321"/>
              <a:gd name="connsiteY162" fmla="*/ 307582 h 553242"/>
              <a:gd name="connsiteX163" fmla="*/ 544617 w 913321"/>
              <a:gd name="connsiteY163" fmla="*/ 293934 h 553242"/>
              <a:gd name="connsiteX164" fmla="*/ 449082 w 913321"/>
              <a:gd name="connsiteY164" fmla="*/ 273463 h 553242"/>
              <a:gd name="connsiteX165" fmla="*/ 326253 w 913321"/>
              <a:gd name="connsiteY165" fmla="*/ 225695 h 553242"/>
              <a:gd name="connsiteX166" fmla="*/ 292133 w 913321"/>
              <a:gd name="connsiteY166" fmla="*/ 212048 h 553242"/>
              <a:gd name="connsiteX167" fmla="*/ 251190 w 913321"/>
              <a:gd name="connsiteY167" fmla="*/ 198400 h 553242"/>
              <a:gd name="connsiteX168" fmla="*/ 244366 w 913321"/>
              <a:gd name="connsiteY168" fmla="*/ 177928 h 553242"/>
              <a:gd name="connsiteX169" fmla="*/ 278485 w 913321"/>
              <a:gd name="connsiteY169" fmla="*/ 136985 h 553242"/>
              <a:gd name="connsiteX170" fmla="*/ 285309 w 913321"/>
              <a:gd name="connsiteY170" fmla="*/ 116513 h 553242"/>
              <a:gd name="connsiteX171" fmla="*/ 285309 w 913321"/>
              <a:gd name="connsiteY171" fmla="*/ 96042 h 553242"/>
              <a:gd name="connsiteX172" fmla="*/ 19178 w 913321"/>
              <a:gd name="connsiteY172" fmla="*/ 102866 h 553242"/>
              <a:gd name="connsiteX173" fmla="*/ 53297 w 913321"/>
              <a:gd name="connsiteY173" fmla="*/ 130161 h 553242"/>
              <a:gd name="connsiteX174" fmla="*/ 94241 w 913321"/>
              <a:gd name="connsiteY174" fmla="*/ 143809 h 553242"/>
              <a:gd name="connsiteX175" fmla="*/ 148832 w 913321"/>
              <a:gd name="connsiteY175" fmla="*/ 171104 h 553242"/>
              <a:gd name="connsiteX176" fmla="*/ 189775 w 913321"/>
              <a:gd name="connsiteY176" fmla="*/ 191576 h 553242"/>
              <a:gd name="connsiteX177" fmla="*/ 210247 w 913321"/>
              <a:gd name="connsiteY177" fmla="*/ 218872 h 553242"/>
              <a:gd name="connsiteX178" fmla="*/ 128360 w 913321"/>
              <a:gd name="connsiteY178" fmla="*/ 246167 h 553242"/>
              <a:gd name="connsiteX179" fmla="*/ 73769 w 913321"/>
              <a:gd name="connsiteY179" fmla="*/ 280286 h 553242"/>
              <a:gd name="connsiteX180" fmla="*/ 53297 w 913321"/>
              <a:gd name="connsiteY180" fmla="*/ 287110 h 553242"/>
              <a:gd name="connsiteX181" fmla="*/ 39650 w 913321"/>
              <a:gd name="connsiteY181" fmla="*/ 307582 h 553242"/>
              <a:gd name="connsiteX182" fmla="*/ 19178 w 913321"/>
              <a:gd name="connsiteY182" fmla="*/ 321230 h 553242"/>
              <a:gd name="connsiteX183" fmla="*/ 12354 w 913321"/>
              <a:gd name="connsiteY183" fmla="*/ 355349 h 553242"/>
              <a:gd name="connsiteX184" fmla="*/ 5530 w 913321"/>
              <a:gd name="connsiteY184" fmla="*/ 416764 h 553242"/>
              <a:gd name="connsiteX185" fmla="*/ 66945 w 913321"/>
              <a:gd name="connsiteY185" fmla="*/ 409940 h 553242"/>
              <a:gd name="connsiteX186" fmla="*/ 476378 w 913321"/>
              <a:gd name="connsiteY186" fmla="*/ 416764 h 553242"/>
              <a:gd name="connsiteX187" fmla="*/ 660623 w 913321"/>
              <a:gd name="connsiteY187" fmla="*/ 444060 h 553242"/>
              <a:gd name="connsiteX188" fmla="*/ 728862 w 913321"/>
              <a:gd name="connsiteY188" fmla="*/ 471355 h 553242"/>
              <a:gd name="connsiteX189" fmla="*/ 749333 w 913321"/>
              <a:gd name="connsiteY189" fmla="*/ 485003 h 553242"/>
              <a:gd name="connsiteX190" fmla="*/ 776629 w 913321"/>
              <a:gd name="connsiteY190" fmla="*/ 491827 h 553242"/>
              <a:gd name="connsiteX191" fmla="*/ 872163 w 913321"/>
              <a:gd name="connsiteY191" fmla="*/ 512298 h 553242"/>
              <a:gd name="connsiteX192" fmla="*/ 892635 w 913321"/>
              <a:gd name="connsiteY192" fmla="*/ 525946 h 553242"/>
              <a:gd name="connsiteX193" fmla="*/ 913106 w 913321"/>
              <a:gd name="connsiteY193" fmla="*/ 532770 h 553242"/>
              <a:gd name="connsiteX194" fmla="*/ 851691 w 913321"/>
              <a:gd name="connsiteY194" fmla="*/ 478179 h 553242"/>
              <a:gd name="connsiteX195" fmla="*/ 803924 w 913321"/>
              <a:gd name="connsiteY195" fmla="*/ 430412 h 553242"/>
              <a:gd name="connsiteX196" fmla="*/ 776629 w 913321"/>
              <a:gd name="connsiteY196" fmla="*/ 409940 h 553242"/>
              <a:gd name="connsiteX197" fmla="*/ 749333 w 913321"/>
              <a:gd name="connsiteY197" fmla="*/ 375821 h 553242"/>
              <a:gd name="connsiteX198" fmla="*/ 687918 w 913321"/>
              <a:gd name="connsiteY198" fmla="*/ 328054 h 553242"/>
              <a:gd name="connsiteX199" fmla="*/ 674271 w 913321"/>
              <a:gd name="connsiteY199" fmla="*/ 300758 h 553242"/>
              <a:gd name="connsiteX200" fmla="*/ 660623 w 913321"/>
              <a:gd name="connsiteY200" fmla="*/ 280286 h 553242"/>
              <a:gd name="connsiteX201" fmla="*/ 681094 w 913321"/>
              <a:gd name="connsiteY201" fmla="*/ 273463 h 553242"/>
              <a:gd name="connsiteX202" fmla="*/ 694742 w 913321"/>
              <a:gd name="connsiteY202" fmla="*/ 252991 h 553242"/>
              <a:gd name="connsiteX203" fmla="*/ 701566 w 913321"/>
              <a:gd name="connsiteY203" fmla="*/ 225695 h 553242"/>
              <a:gd name="connsiteX204" fmla="*/ 722038 w 913321"/>
              <a:gd name="connsiteY204" fmla="*/ 218872 h 553242"/>
              <a:gd name="connsiteX205" fmla="*/ 742509 w 913321"/>
              <a:gd name="connsiteY205" fmla="*/ 205224 h 553242"/>
              <a:gd name="connsiteX206" fmla="*/ 817572 w 913321"/>
              <a:gd name="connsiteY206" fmla="*/ 198400 h 553242"/>
              <a:gd name="connsiteX207" fmla="*/ 810748 w 913321"/>
              <a:gd name="connsiteY207" fmla="*/ 177928 h 553242"/>
              <a:gd name="connsiteX208" fmla="*/ 762981 w 913321"/>
              <a:gd name="connsiteY208" fmla="*/ 164281 h 553242"/>
              <a:gd name="connsiteX209" fmla="*/ 646975 w 913321"/>
              <a:gd name="connsiteY209" fmla="*/ 123337 h 553242"/>
              <a:gd name="connsiteX210" fmla="*/ 606032 w 913321"/>
              <a:gd name="connsiteY210" fmla="*/ 109689 h 553242"/>
              <a:gd name="connsiteX211" fmla="*/ 558265 w 913321"/>
              <a:gd name="connsiteY211" fmla="*/ 96042 h 553242"/>
              <a:gd name="connsiteX212" fmla="*/ 537793 w 913321"/>
              <a:gd name="connsiteY212" fmla="*/ 82394 h 553242"/>
              <a:gd name="connsiteX213" fmla="*/ 530969 w 913321"/>
              <a:gd name="connsiteY213" fmla="*/ 61922 h 553242"/>
              <a:gd name="connsiteX214" fmla="*/ 469554 w 913321"/>
              <a:gd name="connsiteY214" fmla="*/ 55098 h 553242"/>
              <a:gd name="connsiteX215" fmla="*/ 394491 w 913321"/>
              <a:gd name="connsiteY215" fmla="*/ 89218 h 553242"/>
              <a:gd name="connsiteX216" fmla="*/ 360372 w 913321"/>
              <a:gd name="connsiteY216" fmla="*/ 116513 h 55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13321" h="553242">
                <a:moveTo>
                  <a:pt x="346724" y="444060"/>
                </a:moveTo>
                <a:cubicBezTo>
                  <a:pt x="337626" y="432687"/>
                  <a:pt x="326403" y="422726"/>
                  <a:pt x="319429" y="409940"/>
                </a:cubicBezTo>
                <a:cubicBezTo>
                  <a:pt x="312540" y="397311"/>
                  <a:pt x="311448" y="382220"/>
                  <a:pt x="305781" y="368997"/>
                </a:cubicBezTo>
                <a:cubicBezTo>
                  <a:pt x="297767" y="350297"/>
                  <a:pt x="289063" y="331785"/>
                  <a:pt x="278485" y="314406"/>
                </a:cubicBezTo>
                <a:cubicBezTo>
                  <a:pt x="257164" y="279379"/>
                  <a:pt x="228586" y="248725"/>
                  <a:pt x="210247" y="212048"/>
                </a:cubicBezTo>
                <a:cubicBezTo>
                  <a:pt x="201148" y="193851"/>
                  <a:pt x="192525" y="175408"/>
                  <a:pt x="182951" y="157457"/>
                </a:cubicBezTo>
                <a:cubicBezTo>
                  <a:pt x="174321" y="141276"/>
                  <a:pt x="165828" y="124948"/>
                  <a:pt x="155656" y="109689"/>
                </a:cubicBezTo>
                <a:cubicBezTo>
                  <a:pt x="80768" y="-2644"/>
                  <a:pt x="160353" y="128125"/>
                  <a:pt x="114712" y="55098"/>
                </a:cubicBezTo>
                <a:cubicBezTo>
                  <a:pt x="107683" y="43851"/>
                  <a:pt x="101270" y="32226"/>
                  <a:pt x="94241" y="20979"/>
                </a:cubicBezTo>
                <a:cubicBezTo>
                  <a:pt x="89894" y="14024"/>
                  <a:pt x="73257" y="-3161"/>
                  <a:pt x="80593" y="507"/>
                </a:cubicBezTo>
                <a:cubicBezTo>
                  <a:pt x="96483" y="8452"/>
                  <a:pt x="106548" y="25089"/>
                  <a:pt x="121536" y="34627"/>
                </a:cubicBezTo>
                <a:cubicBezTo>
                  <a:pt x="239296" y="109566"/>
                  <a:pt x="41104" y="-45142"/>
                  <a:pt x="203423" y="82394"/>
                </a:cubicBezTo>
                <a:cubicBezTo>
                  <a:pt x="233900" y="106340"/>
                  <a:pt x="265762" y="135712"/>
                  <a:pt x="292133" y="164281"/>
                </a:cubicBezTo>
                <a:cubicBezTo>
                  <a:pt x="306357" y="179691"/>
                  <a:pt x="318247" y="197219"/>
                  <a:pt x="333076" y="212048"/>
                </a:cubicBezTo>
                <a:cubicBezTo>
                  <a:pt x="347905" y="226877"/>
                  <a:pt x="366015" y="238162"/>
                  <a:pt x="380844" y="252991"/>
                </a:cubicBezTo>
                <a:cubicBezTo>
                  <a:pt x="395673" y="267820"/>
                  <a:pt x="406420" y="286488"/>
                  <a:pt x="421787" y="300758"/>
                </a:cubicBezTo>
                <a:cubicBezTo>
                  <a:pt x="438455" y="316236"/>
                  <a:pt x="459014" y="327008"/>
                  <a:pt x="476378" y="341701"/>
                </a:cubicBezTo>
                <a:cubicBezTo>
                  <a:pt x="488656" y="352090"/>
                  <a:pt x="498542" y="365061"/>
                  <a:pt x="510497" y="375821"/>
                </a:cubicBezTo>
                <a:cubicBezTo>
                  <a:pt x="521323" y="385564"/>
                  <a:pt x="533244" y="394018"/>
                  <a:pt x="544617" y="403116"/>
                </a:cubicBezTo>
                <a:cubicBezTo>
                  <a:pt x="549166" y="412215"/>
                  <a:pt x="551753" y="422597"/>
                  <a:pt x="558265" y="430412"/>
                </a:cubicBezTo>
                <a:cubicBezTo>
                  <a:pt x="563515" y="436712"/>
                  <a:pt x="583285" y="450884"/>
                  <a:pt x="578736" y="444060"/>
                </a:cubicBezTo>
                <a:cubicBezTo>
                  <a:pt x="569814" y="430677"/>
                  <a:pt x="555377" y="421895"/>
                  <a:pt x="544617" y="409940"/>
                </a:cubicBezTo>
                <a:cubicBezTo>
                  <a:pt x="534874" y="399114"/>
                  <a:pt x="527620" y="386120"/>
                  <a:pt x="517321" y="375821"/>
                </a:cubicBezTo>
                <a:cubicBezTo>
                  <a:pt x="509279" y="367779"/>
                  <a:pt x="498068" y="363391"/>
                  <a:pt x="490026" y="355349"/>
                </a:cubicBezTo>
                <a:cubicBezTo>
                  <a:pt x="481984" y="347307"/>
                  <a:pt x="476956" y="336689"/>
                  <a:pt x="469554" y="328054"/>
                </a:cubicBezTo>
                <a:cubicBezTo>
                  <a:pt x="463273" y="320727"/>
                  <a:pt x="455437" y="314845"/>
                  <a:pt x="449082" y="307582"/>
                </a:cubicBezTo>
                <a:cubicBezTo>
                  <a:pt x="439491" y="296621"/>
                  <a:pt x="430885" y="284836"/>
                  <a:pt x="421787" y="273463"/>
                </a:cubicBezTo>
                <a:cubicBezTo>
                  <a:pt x="409497" y="236593"/>
                  <a:pt x="393916" y="233741"/>
                  <a:pt x="428611" y="218872"/>
                </a:cubicBezTo>
                <a:cubicBezTo>
                  <a:pt x="437231" y="215178"/>
                  <a:pt x="446808" y="214323"/>
                  <a:pt x="455906" y="212048"/>
                </a:cubicBezTo>
                <a:cubicBezTo>
                  <a:pt x="490026" y="216597"/>
                  <a:pt x="524312" y="220036"/>
                  <a:pt x="558265" y="225695"/>
                </a:cubicBezTo>
                <a:cubicBezTo>
                  <a:pt x="565360" y="226877"/>
                  <a:pt x="571758" y="230774"/>
                  <a:pt x="578736" y="232519"/>
                </a:cubicBezTo>
                <a:cubicBezTo>
                  <a:pt x="589988" y="235332"/>
                  <a:pt x="601483" y="237068"/>
                  <a:pt x="612856" y="239343"/>
                </a:cubicBezTo>
                <a:cubicBezTo>
                  <a:pt x="589107" y="255176"/>
                  <a:pt x="558778" y="277841"/>
                  <a:pt x="530969" y="287110"/>
                </a:cubicBezTo>
                <a:cubicBezTo>
                  <a:pt x="517843" y="291485"/>
                  <a:pt x="503674" y="291659"/>
                  <a:pt x="490026" y="293934"/>
                </a:cubicBezTo>
                <a:cubicBezTo>
                  <a:pt x="476378" y="300758"/>
                  <a:pt x="463303" y="308875"/>
                  <a:pt x="449082" y="314406"/>
                </a:cubicBezTo>
                <a:cubicBezTo>
                  <a:pt x="382796" y="340184"/>
                  <a:pt x="376841" y="337684"/>
                  <a:pt x="319429" y="355349"/>
                </a:cubicBezTo>
                <a:cubicBezTo>
                  <a:pt x="305679" y="359580"/>
                  <a:pt x="292005" y="364081"/>
                  <a:pt x="278485" y="368997"/>
                </a:cubicBezTo>
                <a:cubicBezTo>
                  <a:pt x="266973" y="373183"/>
                  <a:pt x="256073" y="379043"/>
                  <a:pt x="244366" y="382645"/>
                </a:cubicBezTo>
                <a:cubicBezTo>
                  <a:pt x="226438" y="388161"/>
                  <a:pt x="207569" y="390361"/>
                  <a:pt x="189775" y="396292"/>
                </a:cubicBezTo>
                <a:lnTo>
                  <a:pt x="169303" y="403116"/>
                </a:lnTo>
                <a:cubicBezTo>
                  <a:pt x="178402" y="387194"/>
                  <a:pt x="185418" y="369885"/>
                  <a:pt x="196599" y="355349"/>
                </a:cubicBezTo>
                <a:cubicBezTo>
                  <a:pt x="217672" y="327954"/>
                  <a:pt x="264474" y="291064"/>
                  <a:pt x="292133" y="273463"/>
                </a:cubicBezTo>
                <a:cubicBezTo>
                  <a:pt x="404103" y="202210"/>
                  <a:pt x="351326" y="234207"/>
                  <a:pt x="428611" y="205224"/>
                </a:cubicBezTo>
                <a:cubicBezTo>
                  <a:pt x="456254" y="194858"/>
                  <a:pt x="491957" y="176056"/>
                  <a:pt x="524145" y="171104"/>
                </a:cubicBezTo>
                <a:cubicBezTo>
                  <a:pt x="544503" y="167972"/>
                  <a:pt x="565088" y="166555"/>
                  <a:pt x="585560" y="164281"/>
                </a:cubicBezTo>
                <a:cubicBezTo>
                  <a:pt x="578736" y="166555"/>
                  <a:pt x="572066" y="169360"/>
                  <a:pt x="565088" y="171104"/>
                </a:cubicBezTo>
                <a:cubicBezTo>
                  <a:pt x="543462" y="176510"/>
                  <a:pt x="524682" y="177749"/>
                  <a:pt x="503673" y="184752"/>
                </a:cubicBezTo>
                <a:cubicBezTo>
                  <a:pt x="492052" y="188626"/>
                  <a:pt x="481287" y="194880"/>
                  <a:pt x="469554" y="198400"/>
                </a:cubicBezTo>
                <a:cubicBezTo>
                  <a:pt x="458445" y="201733"/>
                  <a:pt x="446857" y="203208"/>
                  <a:pt x="435435" y="205224"/>
                </a:cubicBezTo>
                <a:cubicBezTo>
                  <a:pt x="354497" y="219507"/>
                  <a:pt x="368390" y="217017"/>
                  <a:pt x="298957" y="225695"/>
                </a:cubicBezTo>
                <a:cubicBezTo>
                  <a:pt x="262563" y="223421"/>
                  <a:pt x="224758" y="229161"/>
                  <a:pt x="189775" y="218872"/>
                </a:cubicBezTo>
                <a:cubicBezTo>
                  <a:pt x="180777" y="216226"/>
                  <a:pt x="179257" y="200196"/>
                  <a:pt x="182951" y="191576"/>
                </a:cubicBezTo>
                <a:cubicBezTo>
                  <a:pt x="187431" y="181122"/>
                  <a:pt x="200305" y="176627"/>
                  <a:pt x="210247" y="171104"/>
                </a:cubicBezTo>
                <a:cubicBezTo>
                  <a:pt x="222483" y="164306"/>
                  <a:pt x="249518" y="155740"/>
                  <a:pt x="264838" y="150633"/>
                </a:cubicBezTo>
                <a:cubicBezTo>
                  <a:pt x="303507" y="152908"/>
                  <a:pt x="342345" y="161735"/>
                  <a:pt x="380844" y="157457"/>
                </a:cubicBezTo>
                <a:cubicBezTo>
                  <a:pt x="387993" y="156663"/>
                  <a:pt x="387668" y="144178"/>
                  <a:pt x="387668" y="136985"/>
                </a:cubicBezTo>
                <a:cubicBezTo>
                  <a:pt x="387668" y="112722"/>
                  <a:pt x="378569" y="115755"/>
                  <a:pt x="360372" y="109689"/>
                </a:cubicBezTo>
                <a:cubicBezTo>
                  <a:pt x="341482" y="123856"/>
                  <a:pt x="327434" y="132381"/>
                  <a:pt x="312605" y="150633"/>
                </a:cubicBezTo>
                <a:cubicBezTo>
                  <a:pt x="289080" y="179587"/>
                  <a:pt x="270745" y="212963"/>
                  <a:pt x="244366" y="239343"/>
                </a:cubicBezTo>
                <a:cubicBezTo>
                  <a:pt x="216449" y="267261"/>
                  <a:pt x="205353" y="275846"/>
                  <a:pt x="182951" y="307582"/>
                </a:cubicBezTo>
                <a:cubicBezTo>
                  <a:pt x="164033" y="334383"/>
                  <a:pt x="145238" y="361339"/>
                  <a:pt x="128360" y="389469"/>
                </a:cubicBezTo>
                <a:cubicBezTo>
                  <a:pt x="80797" y="468741"/>
                  <a:pt x="106174" y="438950"/>
                  <a:pt x="60121" y="485003"/>
                </a:cubicBezTo>
                <a:cubicBezTo>
                  <a:pt x="69220" y="489552"/>
                  <a:pt x="77972" y="502429"/>
                  <a:pt x="87417" y="498651"/>
                </a:cubicBezTo>
                <a:cubicBezTo>
                  <a:pt x="96125" y="495168"/>
                  <a:pt x="92915" y="480639"/>
                  <a:pt x="94241" y="471355"/>
                </a:cubicBezTo>
                <a:cubicBezTo>
                  <a:pt x="97474" y="448725"/>
                  <a:pt x="98790" y="425862"/>
                  <a:pt x="101065" y="403116"/>
                </a:cubicBezTo>
                <a:cubicBezTo>
                  <a:pt x="98790" y="364447"/>
                  <a:pt x="97914" y="325671"/>
                  <a:pt x="94241" y="287110"/>
                </a:cubicBezTo>
                <a:cubicBezTo>
                  <a:pt x="93352" y="277774"/>
                  <a:pt x="93276" y="267138"/>
                  <a:pt x="87417" y="259815"/>
                </a:cubicBezTo>
                <a:cubicBezTo>
                  <a:pt x="82923" y="254198"/>
                  <a:pt x="60511" y="249774"/>
                  <a:pt x="66945" y="252991"/>
                </a:cubicBezTo>
                <a:cubicBezTo>
                  <a:pt x="77901" y="258469"/>
                  <a:pt x="89692" y="262090"/>
                  <a:pt x="101065" y="266639"/>
                </a:cubicBezTo>
                <a:cubicBezTo>
                  <a:pt x="127737" y="253302"/>
                  <a:pt x="132858" y="249797"/>
                  <a:pt x="162479" y="239343"/>
                </a:cubicBezTo>
                <a:cubicBezTo>
                  <a:pt x="189611" y="229767"/>
                  <a:pt x="219694" y="226851"/>
                  <a:pt x="244366" y="212048"/>
                </a:cubicBezTo>
                <a:cubicBezTo>
                  <a:pt x="255739" y="205224"/>
                  <a:pt x="267875" y="199534"/>
                  <a:pt x="278485" y="191576"/>
                </a:cubicBezTo>
                <a:cubicBezTo>
                  <a:pt x="319375" y="160908"/>
                  <a:pt x="278374" y="177964"/>
                  <a:pt x="319429" y="164281"/>
                </a:cubicBezTo>
                <a:cubicBezTo>
                  <a:pt x="333077" y="168830"/>
                  <a:pt x="347226" y="172085"/>
                  <a:pt x="360372" y="177928"/>
                </a:cubicBezTo>
                <a:cubicBezTo>
                  <a:pt x="367867" y="181259"/>
                  <a:pt x="373723" y="187507"/>
                  <a:pt x="380844" y="191576"/>
                </a:cubicBezTo>
                <a:cubicBezTo>
                  <a:pt x="389676" y="196623"/>
                  <a:pt x="399041" y="200675"/>
                  <a:pt x="408139" y="205224"/>
                </a:cubicBezTo>
                <a:cubicBezTo>
                  <a:pt x="449216" y="259992"/>
                  <a:pt x="405468" y="210139"/>
                  <a:pt x="455906" y="246167"/>
                </a:cubicBezTo>
                <a:cubicBezTo>
                  <a:pt x="471684" y="257437"/>
                  <a:pt x="492976" y="288533"/>
                  <a:pt x="503673" y="300758"/>
                </a:cubicBezTo>
                <a:cubicBezTo>
                  <a:pt x="510028" y="308021"/>
                  <a:pt x="517321" y="314406"/>
                  <a:pt x="524145" y="321230"/>
                </a:cubicBezTo>
                <a:cubicBezTo>
                  <a:pt x="530969" y="337152"/>
                  <a:pt x="535704" y="354143"/>
                  <a:pt x="544617" y="368997"/>
                </a:cubicBezTo>
                <a:cubicBezTo>
                  <a:pt x="549582" y="377272"/>
                  <a:pt x="559973" y="381285"/>
                  <a:pt x="565088" y="389469"/>
                </a:cubicBezTo>
                <a:cubicBezTo>
                  <a:pt x="571580" y="399856"/>
                  <a:pt x="573761" y="412395"/>
                  <a:pt x="578736" y="423588"/>
                </a:cubicBezTo>
                <a:cubicBezTo>
                  <a:pt x="582867" y="432884"/>
                  <a:pt x="587835" y="441785"/>
                  <a:pt x="592384" y="450883"/>
                </a:cubicBezTo>
                <a:cubicBezTo>
                  <a:pt x="587835" y="428137"/>
                  <a:pt x="580279" y="405790"/>
                  <a:pt x="578736" y="382645"/>
                </a:cubicBezTo>
                <a:cubicBezTo>
                  <a:pt x="571366" y="272103"/>
                  <a:pt x="590880" y="308739"/>
                  <a:pt x="558265" y="259815"/>
                </a:cubicBezTo>
                <a:cubicBezTo>
                  <a:pt x="542504" y="133726"/>
                  <a:pt x="560396" y="247866"/>
                  <a:pt x="544617" y="184752"/>
                </a:cubicBezTo>
                <a:cubicBezTo>
                  <a:pt x="541804" y="173500"/>
                  <a:pt x="542980" y="161007"/>
                  <a:pt x="537793" y="150633"/>
                </a:cubicBezTo>
                <a:cubicBezTo>
                  <a:pt x="533477" y="142001"/>
                  <a:pt x="525351" y="135514"/>
                  <a:pt x="517321" y="130161"/>
                </a:cubicBezTo>
                <a:cubicBezTo>
                  <a:pt x="511336" y="126171"/>
                  <a:pt x="489657" y="123337"/>
                  <a:pt x="496850" y="123337"/>
                </a:cubicBezTo>
                <a:cubicBezTo>
                  <a:pt x="520869" y="123337"/>
                  <a:pt x="537155" y="129948"/>
                  <a:pt x="558265" y="136985"/>
                </a:cubicBezTo>
                <a:cubicBezTo>
                  <a:pt x="637456" y="189780"/>
                  <a:pt x="559655" y="137277"/>
                  <a:pt x="646975" y="198400"/>
                </a:cubicBezTo>
                <a:cubicBezTo>
                  <a:pt x="653694" y="203103"/>
                  <a:pt x="662324" y="205644"/>
                  <a:pt x="667447" y="212048"/>
                </a:cubicBezTo>
                <a:cubicBezTo>
                  <a:pt x="745332" y="309404"/>
                  <a:pt x="646850" y="188876"/>
                  <a:pt x="722038" y="273463"/>
                </a:cubicBezTo>
                <a:cubicBezTo>
                  <a:pt x="762418" y="318891"/>
                  <a:pt x="731605" y="298718"/>
                  <a:pt x="776629" y="321230"/>
                </a:cubicBezTo>
                <a:cubicBezTo>
                  <a:pt x="781178" y="328054"/>
                  <a:pt x="788668" y="349743"/>
                  <a:pt x="790276" y="341701"/>
                </a:cubicBezTo>
                <a:cubicBezTo>
                  <a:pt x="793872" y="323719"/>
                  <a:pt x="790803" y="303911"/>
                  <a:pt x="783453" y="287110"/>
                </a:cubicBezTo>
                <a:cubicBezTo>
                  <a:pt x="774336" y="266271"/>
                  <a:pt x="755126" y="251445"/>
                  <a:pt x="742509" y="232519"/>
                </a:cubicBezTo>
                <a:cubicBezTo>
                  <a:pt x="737960" y="225695"/>
                  <a:pt x="732530" y="219383"/>
                  <a:pt x="728862" y="212048"/>
                </a:cubicBezTo>
                <a:cubicBezTo>
                  <a:pt x="723384" y="201092"/>
                  <a:pt x="720189" y="189122"/>
                  <a:pt x="715214" y="177928"/>
                </a:cubicBezTo>
                <a:cubicBezTo>
                  <a:pt x="711083" y="168632"/>
                  <a:pt x="706115" y="159731"/>
                  <a:pt x="701566" y="150633"/>
                </a:cubicBezTo>
                <a:cubicBezTo>
                  <a:pt x="699291" y="139260"/>
                  <a:pt x="698410" y="127516"/>
                  <a:pt x="694742" y="116513"/>
                </a:cubicBezTo>
                <a:cubicBezTo>
                  <a:pt x="691525" y="106863"/>
                  <a:pt x="682356" y="99312"/>
                  <a:pt x="681094" y="89218"/>
                </a:cubicBezTo>
                <a:cubicBezTo>
                  <a:pt x="679931" y="79912"/>
                  <a:pt x="685643" y="71021"/>
                  <a:pt x="687918" y="61922"/>
                </a:cubicBezTo>
                <a:cubicBezTo>
                  <a:pt x="701566" y="66471"/>
                  <a:pt x="715505" y="70227"/>
                  <a:pt x="728862" y="75570"/>
                </a:cubicBezTo>
                <a:cubicBezTo>
                  <a:pt x="788337" y="99360"/>
                  <a:pt x="724354" y="81267"/>
                  <a:pt x="783453" y="96042"/>
                </a:cubicBezTo>
                <a:cubicBezTo>
                  <a:pt x="790277" y="100591"/>
                  <a:pt x="803924" y="101488"/>
                  <a:pt x="803924" y="109689"/>
                </a:cubicBezTo>
                <a:cubicBezTo>
                  <a:pt x="803924" y="116882"/>
                  <a:pt x="790646" y="116513"/>
                  <a:pt x="783453" y="116513"/>
                </a:cubicBezTo>
                <a:cubicBezTo>
                  <a:pt x="710629" y="116513"/>
                  <a:pt x="637876" y="111964"/>
                  <a:pt x="565088" y="109689"/>
                </a:cubicBezTo>
                <a:cubicBezTo>
                  <a:pt x="553715" y="107415"/>
                  <a:pt x="542291" y="105382"/>
                  <a:pt x="530969" y="102866"/>
                </a:cubicBezTo>
                <a:cubicBezTo>
                  <a:pt x="521814" y="100832"/>
                  <a:pt x="513039" y="95549"/>
                  <a:pt x="503673" y="96042"/>
                </a:cubicBezTo>
                <a:cubicBezTo>
                  <a:pt x="469299" y="97851"/>
                  <a:pt x="435434" y="105140"/>
                  <a:pt x="401315" y="109689"/>
                </a:cubicBezTo>
                <a:cubicBezTo>
                  <a:pt x="421787" y="116513"/>
                  <a:pt x="442896" y="121660"/>
                  <a:pt x="462730" y="130161"/>
                </a:cubicBezTo>
                <a:cubicBezTo>
                  <a:pt x="478652" y="136985"/>
                  <a:pt x="494217" y="144713"/>
                  <a:pt x="510497" y="150633"/>
                </a:cubicBezTo>
                <a:cubicBezTo>
                  <a:pt x="598603" y="182671"/>
                  <a:pt x="594679" y="180208"/>
                  <a:pt x="667447" y="198400"/>
                </a:cubicBezTo>
                <a:cubicBezTo>
                  <a:pt x="681095" y="205224"/>
                  <a:pt x="694305" y="213003"/>
                  <a:pt x="708390" y="218872"/>
                </a:cubicBezTo>
                <a:cubicBezTo>
                  <a:pt x="721669" y="224405"/>
                  <a:pt x="736466" y="226085"/>
                  <a:pt x="749333" y="232519"/>
                </a:cubicBezTo>
                <a:cubicBezTo>
                  <a:pt x="764004" y="239854"/>
                  <a:pt x="776438" y="251009"/>
                  <a:pt x="790276" y="259815"/>
                </a:cubicBezTo>
                <a:cubicBezTo>
                  <a:pt x="821684" y="279802"/>
                  <a:pt x="821303" y="278739"/>
                  <a:pt x="851691" y="293934"/>
                </a:cubicBezTo>
                <a:cubicBezTo>
                  <a:pt x="853966" y="300758"/>
                  <a:pt x="855298" y="307972"/>
                  <a:pt x="858515" y="314406"/>
                </a:cubicBezTo>
                <a:cubicBezTo>
                  <a:pt x="862183" y="321742"/>
                  <a:pt x="873323" y="326759"/>
                  <a:pt x="872163" y="334878"/>
                </a:cubicBezTo>
                <a:cubicBezTo>
                  <a:pt x="866503" y="374498"/>
                  <a:pt x="781335" y="385626"/>
                  <a:pt x="769805" y="389469"/>
                </a:cubicBezTo>
                <a:cubicBezTo>
                  <a:pt x="693744" y="414823"/>
                  <a:pt x="765726" y="393801"/>
                  <a:pt x="674271" y="409940"/>
                </a:cubicBezTo>
                <a:cubicBezTo>
                  <a:pt x="653619" y="413585"/>
                  <a:pt x="633468" y="419723"/>
                  <a:pt x="612856" y="423588"/>
                </a:cubicBezTo>
                <a:cubicBezTo>
                  <a:pt x="583252" y="429139"/>
                  <a:pt x="523116" y="435216"/>
                  <a:pt x="496850" y="437236"/>
                </a:cubicBezTo>
                <a:cubicBezTo>
                  <a:pt x="331102" y="449986"/>
                  <a:pt x="443095" y="437133"/>
                  <a:pt x="333076" y="450883"/>
                </a:cubicBezTo>
                <a:cubicBezTo>
                  <a:pt x="326252" y="453158"/>
                  <a:pt x="319283" y="460378"/>
                  <a:pt x="312605" y="457707"/>
                </a:cubicBezTo>
                <a:cubicBezTo>
                  <a:pt x="304990" y="454661"/>
                  <a:pt x="295289" y="444571"/>
                  <a:pt x="298957" y="437236"/>
                </a:cubicBezTo>
                <a:cubicBezTo>
                  <a:pt x="302604" y="429941"/>
                  <a:pt x="351275" y="408574"/>
                  <a:pt x="360372" y="403116"/>
                </a:cubicBezTo>
                <a:cubicBezTo>
                  <a:pt x="374437" y="394677"/>
                  <a:pt x="415556" y="367683"/>
                  <a:pt x="401315" y="375821"/>
                </a:cubicBezTo>
                <a:cubicBezTo>
                  <a:pt x="321795" y="421260"/>
                  <a:pt x="384453" y="384623"/>
                  <a:pt x="298957" y="437236"/>
                </a:cubicBezTo>
                <a:cubicBezTo>
                  <a:pt x="274659" y="452189"/>
                  <a:pt x="250349" y="467156"/>
                  <a:pt x="223894" y="478179"/>
                </a:cubicBezTo>
                <a:cubicBezTo>
                  <a:pt x="210615" y="483712"/>
                  <a:pt x="196308" y="486484"/>
                  <a:pt x="182951" y="491827"/>
                </a:cubicBezTo>
                <a:cubicBezTo>
                  <a:pt x="173506" y="495605"/>
                  <a:pt x="164952" y="501344"/>
                  <a:pt x="155656" y="505475"/>
                </a:cubicBezTo>
                <a:cubicBezTo>
                  <a:pt x="144462" y="510450"/>
                  <a:pt x="132492" y="513644"/>
                  <a:pt x="121536" y="519122"/>
                </a:cubicBezTo>
                <a:cubicBezTo>
                  <a:pt x="68616" y="545582"/>
                  <a:pt x="132057" y="522439"/>
                  <a:pt x="80593" y="539594"/>
                </a:cubicBezTo>
                <a:cubicBezTo>
                  <a:pt x="78318" y="525946"/>
                  <a:pt x="72392" y="512418"/>
                  <a:pt x="73769" y="498651"/>
                </a:cubicBezTo>
                <a:cubicBezTo>
                  <a:pt x="74781" y="488529"/>
                  <a:pt x="84494" y="481099"/>
                  <a:pt x="87417" y="471355"/>
                </a:cubicBezTo>
                <a:cubicBezTo>
                  <a:pt x="91393" y="458103"/>
                  <a:pt x="89513" y="443415"/>
                  <a:pt x="94241" y="430412"/>
                </a:cubicBezTo>
                <a:cubicBezTo>
                  <a:pt x="98774" y="417947"/>
                  <a:pt x="108424" y="407970"/>
                  <a:pt x="114712" y="396292"/>
                </a:cubicBezTo>
                <a:cubicBezTo>
                  <a:pt x="124357" y="378379"/>
                  <a:pt x="131541" y="359147"/>
                  <a:pt x="142008" y="341701"/>
                </a:cubicBezTo>
                <a:cubicBezTo>
                  <a:pt x="148832" y="330328"/>
                  <a:pt x="156548" y="319445"/>
                  <a:pt x="162479" y="307582"/>
                </a:cubicBezTo>
                <a:cubicBezTo>
                  <a:pt x="190726" y="251086"/>
                  <a:pt x="143844" y="325297"/>
                  <a:pt x="182951" y="266639"/>
                </a:cubicBezTo>
                <a:cubicBezTo>
                  <a:pt x="196599" y="271188"/>
                  <a:pt x="211924" y="272306"/>
                  <a:pt x="223894" y="280286"/>
                </a:cubicBezTo>
                <a:cubicBezTo>
                  <a:pt x="233357" y="286595"/>
                  <a:pt x="236324" y="299540"/>
                  <a:pt x="244366" y="307582"/>
                </a:cubicBezTo>
                <a:cubicBezTo>
                  <a:pt x="252408" y="315624"/>
                  <a:pt x="262563" y="321230"/>
                  <a:pt x="271662" y="328054"/>
                </a:cubicBezTo>
                <a:cubicBezTo>
                  <a:pt x="276211" y="337152"/>
                  <a:pt x="279397" y="347072"/>
                  <a:pt x="285309" y="355349"/>
                </a:cubicBezTo>
                <a:cubicBezTo>
                  <a:pt x="290918" y="363202"/>
                  <a:pt x="300816" y="367546"/>
                  <a:pt x="305781" y="375821"/>
                </a:cubicBezTo>
                <a:cubicBezTo>
                  <a:pt x="354330" y="456735"/>
                  <a:pt x="300481" y="397814"/>
                  <a:pt x="346724" y="444060"/>
                </a:cubicBezTo>
                <a:cubicBezTo>
                  <a:pt x="359889" y="509885"/>
                  <a:pt x="343768" y="451795"/>
                  <a:pt x="367196" y="498651"/>
                </a:cubicBezTo>
                <a:cubicBezTo>
                  <a:pt x="400588" y="565433"/>
                  <a:pt x="362870" y="505807"/>
                  <a:pt x="394491" y="553242"/>
                </a:cubicBezTo>
                <a:cubicBezTo>
                  <a:pt x="396766" y="544143"/>
                  <a:pt x="399889" y="535216"/>
                  <a:pt x="401315" y="525946"/>
                </a:cubicBezTo>
                <a:cubicBezTo>
                  <a:pt x="404447" y="505588"/>
                  <a:pt x="403823" y="484671"/>
                  <a:pt x="408139" y="464531"/>
                </a:cubicBezTo>
                <a:cubicBezTo>
                  <a:pt x="410706" y="452554"/>
                  <a:pt x="417913" y="442033"/>
                  <a:pt x="421787" y="430412"/>
                </a:cubicBezTo>
                <a:cubicBezTo>
                  <a:pt x="424753" y="421515"/>
                  <a:pt x="425916" y="412099"/>
                  <a:pt x="428611" y="403116"/>
                </a:cubicBezTo>
                <a:cubicBezTo>
                  <a:pt x="432745" y="389337"/>
                  <a:pt x="437710" y="375821"/>
                  <a:pt x="442259" y="362173"/>
                </a:cubicBezTo>
                <a:cubicBezTo>
                  <a:pt x="444534" y="355349"/>
                  <a:pt x="445092" y="347686"/>
                  <a:pt x="449082" y="341701"/>
                </a:cubicBezTo>
                <a:lnTo>
                  <a:pt x="462730" y="321230"/>
                </a:lnTo>
                <a:cubicBezTo>
                  <a:pt x="474103" y="323505"/>
                  <a:pt x="485950" y="324090"/>
                  <a:pt x="496850" y="328054"/>
                </a:cubicBezTo>
                <a:cubicBezTo>
                  <a:pt x="511190" y="333268"/>
                  <a:pt x="523850" y="342328"/>
                  <a:pt x="537793" y="348525"/>
                </a:cubicBezTo>
                <a:cubicBezTo>
                  <a:pt x="544366" y="351446"/>
                  <a:pt x="551441" y="353074"/>
                  <a:pt x="558265" y="355349"/>
                </a:cubicBezTo>
                <a:cubicBezTo>
                  <a:pt x="565395" y="360102"/>
                  <a:pt x="587906" y="377705"/>
                  <a:pt x="599208" y="375821"/>
                </a:cubicBezTo>
                <a:cubicBezTo>
                  <a:pt x="607298" y="374473"/>
                  <a:pt x="612855" y="366722"/>
                  <a:pt x="619679" y="362173"/>
                </a:cubicBezTo>
                <a:cubicBezTo>
                  <a:pt x="635034" y="339141"/>
                  <a:pt x="649766" y="331131"/>
                  <a:pt x="606032" y="307582"/>
                </a:cubicBezTo>
                <a:cubicBezTo>
                  <a:pt x="587568" y="297640"/>
                  <a:pt x="564880" y="299338"/>
                  <a:pt x="544617" y="293934"/>
                </a:cubicBezTo>
                <a:cubicBezTo>
                  <a:pt x="458825" y="271056"/>
                  <a:pt x="552940" y="286444"/>
                  <a:pt x="449082" y="273463"/>
                </a:cubicBezTo>
                <a:cubicBezTo>
                  <a:pt x="377186" y="249497"/>
                  <a:pt x="427381" y="267336"/>
                  <a:pt x="326253" y="225695"/>
                </a:cubicBezTo>
                <a:cubicBezTo>
                  <a:pt x="314926" y="221031"/>
                  <a:pt x="303754" y="215922"/>
                  <a:pt x="292133" y="212048"/>
                </a:cubicBezTo>
                <a:lnTo>
                  <a:pt x="251190" y="198400"/>
                </a:lnTo>
                <a:cubicBezTo>
                  <a:pt x="248915" y="191576"/>
                  <a:pt x="243183" y="185023"/>
                  <a:pt x="244366" y="177928"/>
                </a:cubicBezTo>
                <a:cubicBezTo>
                  <a:pt x="246266" y="166530"/>
                  <a:pt x="272339" y="143132"/>
                  <a:pt x="278485" y="136985"/>
                </a:cubicBezTo>
                <a:cubicBezTo>
                  <a:pt x="280760" y="130161"/>
                  <a:pt x="280223" y="121599"/>
                  <a:pt x="285309" y="116513"/>
                </a:cubicBezTo>
                <a:cubicBezTo>
                  <a:pt x="302260" y="99562"/>
                  <a:pt x="324651" y="122268"/>
                  <a:pt x="285309" y="96042"/>
                </a:cubicBezTo>
                <a:lnTo>
                  <a:pt x="19178" y="102866"/>
                </a:lnTo>
                <a:cubicBezTo>
                  <a:pt x="4768" y="104985"/>
                  <a:pt x="40511" y="123187"/>
                  <a:pt x="53297" y="130161"/>
                </a:cubicBezTo>
                <a:cubicBezTo>
                  <a:pt x="65927" y="137050"/>
                  <a:pt x="80884" y="138466"/>
                  <a:pt x="94241" y="143809"/>
                </a:cubicBezTo>
                <a:cubicBezTo>
                  <a:pt x="212308" y="191037"/>
                  <a:pt x="67060" y="130219"/>
                  <a:pt x="148832" y="171104"/>
                </a:cubicBezTo>
                <a:cubicBezTo>
                  <a:pt x="171030" y="182203"/>
                  <a:pt x="170220" y="172021"/>
                  <a:pt x="189775" y="191576"/>
                </a:cubicBezTo>
                <a:cubicBezTo>
                  <a:pt x="197817" y="199618"/>
                  <a:pt x="203423" y="209773"/>
                  <a:pt x="210247" y="218872"/>
                </a:cubicBezTo>
                <a:cubicBezTo>
                  <a:pt x="142405" y="259576"/>
                  <a:pt x="213426" y="222967"/>
                  <a:pt x="128360" y="246167"/>
                </a:cubicBezTo>
                <a:cubicBezTo>
                  <a:pt x="100458" y="253777"/>
                  <a:pt x="98509" y="266149"/>
                  <a:pt x="73769" y="280286"/>
                </a:cubicBezTo>
                <a:cubicBezTo>
                  <a:pt x="67524" y="283855"/>
                  <a:pt x="60121" y="284835"/>
                  <a:pt x="53297" y="287110"/>
                </a:cubicBezTo>
                <a:cubicBezTo>
                  <a:pt x="48748" y="293934"/>
                  <a:pt x="45449" y="301783"/>
                  <a:pt x="39650" y="307582"/>
                </a:cubicBezTo>
                <a:cubicBezTo>
                  <a:pt x="33851" y="313381"/>
                  <a:pt x="23247" y="314109"/>
                  <a:pt x="19178" y="321230"/>
                </a:cubicBezTo>
                <a:cubicBezTo>
                  <a:pt x="13424" y="331300"/>
                  <a:pt x="13994" y="343867"/>
                  <a:pt x="12354" y="355349"/>
                </a:cubicBezTo>
                <a:cubicBezTo>
                  <a:pt x="9441" y="375740"/>
                  <a:pt x="-9035" y="402199"/>
                  <a:pt x="5530" y="416764"/>
                </a:cubicBezTo>
                <a:cubicBezTo>
                  <a:pt x="20095" y="431329"/>
                  <a:pt x="46473" y="412215"/>
                  <a:pt x="66945" y="409940"/>
                </a:cubicBezTo>
                <a:cubicBezTo>
                  <a:pt x="203423" y="412215"/>
                  <a:pt x="340048" y="410032"/>
                  <a:pt x="476378" y="416764"/>
                </a:cubicBezTo>
                <a:cubicBezTo>
                  <a:pt x="508246" y="418338"/>
                  <a:pt x="607965" y="435284"/>
                  <a:pt x="660623" y="444060"/>
                </a:cubicBezTo>
                <a:cubicBezTo>
                  <a:pt x="706686" y="474768"/>
                  <a:pt x="649354" y="439551"/>
                  <a:pt x="728862" y="471355"/>
                </a:cubicBezTo>
                <a:cubicBezTo>
                  <a:pt x="736477" y="474401"/>
                  <a:pt x="741795" y="481772"/>
                  <a:pt x="749333" y="485003"/>
                </a:cubicBezTo>
                <a:cubicBezTo>
                  <a:pt x="757953" y="488698"/>
                  <a:pt x="767490" y="489718"/>
                  <a:pt x="776629" y="491827"/>
                </a:cubicBezTo>
                <a:cubicBezTo>
                  <a:pt x="829181" y="503954"/>
                  <a:pt x="828644" y="503595"/>
                  <a:pt x="872163" y="512298"/>
                </a:cubicBezTo>
                <a:cubicBezTo>
                  <a:pt x="878987" y="516847"/>
                  <a:pt x="885299" y="522278"/>
                  <a:pt x="892635" y="525946"/>
                </a:cubicBezTo>
                <a:cubicBezTo>
                  <a:pt x="899068" y="529163"/>
                  <a:pt x="915381" y="539594"/>
                  <a:pt x="913106" y="532770"/>
                </a:cubicBezTo>
                <a:cubicBezTo>
                  <a:pt x="909417" y="521703"/>
                  <a:pt x="857479" y="483485"/>
                  <a:pt x="851691" y="478179"/>
                </a:cubicBezTo>
                <a:cubicBezTo>
                  <a:pt x="835092" y="462963"/>
                  <a:pt x="821938" y="443923"/>
                  <a:pt x="803924" y="430412"/>
                </a:cubicBezTo>
                <a:cubicBezTo>
                  <a:pt x="794826" y="423588"/>
                  <a:pt x="784671" y="417982"/>
                  <a:pt x="776629" y="409940"/>
                </a:cubicBezTo>
                <a:cubicBezTo>
                  <a:pt x="766330" y="399641"/>
                  <a:pt x="760035" y="385700"/>
                  <a:pt x="749333" y="375821"/>
                </a:cubicBezTo>
                <a:cubicBezTo>
                  <a:pt x="730276" y="358230"/>
                  <a:pt x="687918" y="328054"/>
                  <a:pt x="687918" y="328054"/>
                </a:cubicBezTo>
                <a:cubicBezTo>
                  <a:pt x="683369" y="318955"/>
                  <a:pt x="679318" y="309590"/>
                  <a:pt x="674271" y="300758"/>
                </a:cubicBezTo>
                <a:cubicBezTo>
                  <a:pt x="670202" y="293637"/>
                  <a:pt x="658634" y="288243"/>
                  <a:pt x="660623" y="280286"/>
                </a:cubicBezTo>
                <a:cubicBezTo>
                  <a:pt x="662367" y="273308"/>
                  <a:pt x="674270" y="275737"/>
                  <a:pt x="681094" y="273463"/>
                </a:cubicBezTo>
                <a:cubicBezTo>
                  <a:pt x="685643" y="266639"/>
                  <a:pt x="691511" y="260529"/>
                  <a:pt x="694742" y="252991"/>
                </a:cubicBezTo>
                <a:cubicBezTo>
                  <a:pt x="698436" y="244371"/>
                  <a:pt x="695707" y="233018"/>
                  <a:pt x="701566" y="225695"/>
                </a:cubicBezTo>
                <a:cubicBezTo>
                  <a:pt x="706060" y="220078"/>
                  <a:pt x="715214" y="221146"/>
                  <a:pt x="722038" y="218872"/>
                </a:cubicBezTo>
                <a:cubicBezTo>
                  <a:pt x="728862" y="214323"/>
                  <a:pt x="734490" y="206942"/>
                  <a:pt x="742509" y="205224"/>
                </a:cubicBezTo>
                <a:cubicBezTo>
                  <a:pt x="767075" y="199960"/>
                  <a:pt x="794245" y="207731"/>
                  <a:pt x="817572" y="198400"/>
                </a:cubicBezTo>
                <a:cubicBezTo>
                  <a:pt x="824251" y="195729"/>
                  <a:pt x="815834" y="183014"/>
                  <a:pt x="810748" y="177928"/>
                </a:cubicBezTo>
                <a:cubicBezTo>
                  <a:pt x="807467" y="174647"/>
                  <a:pt x="763241" y="164362"/>
                  <a:pt x="762981" y="164281"/>
                </a:cubicBezTo>
                <a:cubicBezTo>
                  <a:pt x="605981" y="115219"/>
                  <a:pt x="734839" y="155288"/>
                  <a:pt x="646975" y="123337"/>
                </a:cubicBezTo>
                <a:cubicBezTo>
                  <a:pt x="633455" y="118421"/>
                  <a:pt x="619989" y="113178"/>
                  <a:pt x="606032" y="109689"/>
                </a:cubicBezTo>
                <a:cubicBezTo>
                  <a:pt x="597281" y="107502"/>
                  <a:pt x="568059" y="100939"/>
                  <a:pt x="558265" y="96042"/>
                </a:cubicBezTo>
                <a:cubicBezTo>
                  <a:pt x="550929" y="92374"/>
                  <a:pt x="544617" y="86943"/>
                  <a:pt x="537793" y="82394"/>
                </a:cubicBezTo>
                <a:cubicBezTo>
                  <a:pt x="535518" y="75570"/>
                  <a:pt x="535463" y="67539"/>
                  <a:pt x="530969" y="61922"/>
                </a:cubicBezTo>
                <a:cubicBezTo>
                  <a:pt x="512155" y="38406"/>
                  <a:pt x="496367" y="50630"/>
                  <a:pt x="469554" y="55098"/>
                </a:cubicBezTo>
                <a:cubicBezTo>
                  <a:pt x="408529" y="85611"/>
                  <a:pt x="434264" y="75960"/>
                  <a:pt x="394491" y="89218"/>
                </a:cubicBezTo>
                <a:cubicBezTo>
                  <a:pt x="368667" y="106435"/>
                  <a:pt x="379819" y="97067"/>
                  <a:pt x="360372" y="1165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579711" y="7956645"/>
            <a:ext cx="403053" cy="450376"/>
          </a:xfrm>
          <a:custGeom>
            <a:avLst/>
            <a:gdLst>
              <a:gd name="connsiteX0" fmla="*/ 319 w 403053"/>
              <a:gd name="connsiteY0" fmla="*/ 61415 h 450376"/>
              <a:gd name="connsiteX1" fmla="*/ 13967 w 403053"/>
              <a:gd name="connsiteY1" fmla="*/ 95534 h 450376"/>
              <a:gd name="connsiteX2" fmla="*/ 27614 w 403053"/>
              <a:gd name="connsiteY2" fmla="*/ 116006 h 450376"/>
              <a:gd name="connsiteX3" fmla="*/ 34438 w 403053"/>
              <a:gd name="connsiteY3" fmla="*/ 327546 h 450376"/>
              <a:gd name="connsiteX4" fmla="*/ 41262 w 403053"/>
              <a:gd name="connsiteY4" fmla="*/ 348018 h 450376"/>
              <a:gd name="connsiteX5" fmla="*/ 54910 w 403053"/>
              <a:gd name="connsiteY5" fmla="*/ 368489 h 450376"/>
              <a:gd name="connsiteX6" fmla="*/ 75382 w 403053"/>
              <a:gd name="connsiteY6" fmla="*/ 409433 h 450376"/>
              <a:gd name="connsiteX7" fmla="*/ 95853 w 403053"/>
              <a:gd name="connsiteY7" fmla="*/ 416256 h 450376"/>
              <a:gd name="connsiteX8" fmla="*/ 116325 w 403053"/>
              <a:gd name="connsiteY8" fmla="*/ 429904 h 450376"/>
              <a:gd name="connsiteX9" fmla="*/ 170916 w 403053"/>
              <a:gd name="connsiteY9" fmla="*/ 443552 h 450376"/>
              <a:gd name="connsiteX10" fmla="*/ 191388 w 403053"/>
              <a:gd name="connsiteY10" fmla="*/ 450376 h 450376"/>
              <a:gd name="connsiteX11" fmla="*/ 259626 w 403053"/>
              <a:gd name="connsiteY11" fmla="*/ 436728 h 450376"/>
              <a:gd name="connsiteX12" fmla="*/ 280098 w 403053"/>
              <a:gd name="connsiteY12" fmla="*/ 423080 h 450376"/>
              <a:gd name="connsiteX13" fmla="*/ 293746 w 403053"/>
              <a:gd name="connsiteY13" fmla="*/ 402609 h 450376"/>
              <a:gd name="connsiteX14" fmla="*/ 314217 w 403053"/>
              <a:gd name="connsiteY14" fmla="*/ 388961 h 450376"/>
              <a:gd name="connsiteX15" fmla="*/ 334689 w 403053"/>
              <a:gd name="connsiteY15" fmla="*/ 368489 h 450376"/>
              <a:gd name="connsiteX16" fmla="*/ 341513 w 403053"/>
              <a:gd name="connsiteY16" fmla="*/ 320722 h 450376"/>
              <a:gd name="connsiteX17" fmla="*/ 348337 w 403053"/>
              <a:gd name="connsiteY17" fmla="*/ 300251 h 450376"/>
              <a:gd name="connsiteX18" fmla="*/ 355161 w 403053"/>
              <a:gd name="connsiteY18" fmla="*/ 259307 h 450376"/>
              <a:gd name="connsiteX19" fmla="*/ 368808 w 403053"/>
              <a:gd name="connsiteY19" fmla="*/ 218364 h 450376"/>
              <a:gd name="connsiteX20" fmla="*/ 375632 w 403053"/>
              <a:gd name="connsiteY20" fmla="*/ 197892 h 450376"/>
              <a:gd name="connsiteX21" fmla="*/ 382456 w 403053"/>
              <a:gd name="connsiteY21" fmla="*/ 163773 h 450376"/>
              <a:gd name="connsiteX22" fmla="*/ 396104 w 403053"/>
              <a:gd name="connsiteY22" fmla="*/ 122830 h 450376"/>
              <a:gd name="connsiteX23" fmla="*/ 368808 w 403053"/>
              <a:gd name="connsiteY23" fmla="*/ 0 h 450376"/>
              <a:gd name="connsiteX24" fmla="*/ 334689 w 403053"/>
              <a:gd name="connsiteY24" fmla="*/ 6824 h 450376"/>
              <a:gd name="connsiteX25" fmla="*/ 307393 w 403053"/>
              <a:gd name="connsiteY25" fmla="*/ 47767 h 450376"/>
              <a:gd name="connsiteX26" fmla="*/ 293746 w 403053"/>
              <a:gd name="connsiteY26" fmla="*/ 68239 h 450376"/>
              <a:gd name="connsiteX27" fmla="*/ 280098 w 403053"/>
              <a:gd name="connsiteY27" fmla="*/ 109182 h 450376"/>
              <a:gd name="connsiteX28" fmla="*/ 273274 w 403053"/>
              <a:gd name="connsiteY28" fmla="*/ 136477 h 450376"/>
              <a:gd name="connsiteX29" fmla="*/ 232331 w 403053"/>
              <a:gd name="connsiteY29" fmla="*/ 156949 h 450376"/>
              <a:gd name="connsiteX30" fmla="*/ 170916 w 403053"/>
              <a:gd name="connsiteY30" fmla="*/ 136477 h 450376"/>
              <a:gd name="connsiteX31" fmla="*/ 150444 w 403053"/>
              <a:gd name="connsiteY31" fmla="*/ 129654 h 450376"/>
              <a:gd name="connsiteX32" fmla="*/ 129973 w 403053"/>
              <a:gd name="connsiteY32" fmla="*/ 81886 h 450376"/>
              <a:gd name="connsiteX33" fmla="*/ 109501 w 403053"/>
              <a:gd name="connsiteY33" fmla="*/ 27295 h 450376"/>
              <a:gd name="connsiteX34" fmla="*/ 61734 w 403053"/>
              <a:gd name="connsiteY34" fmla="*/ 13648 h 450376"/>
              <a:gd name="connsiteX35" fmla="*/ 27614 w 403053"/>
              <a:gd name="connsiteY35" fmla="*/ 20471 h 450376"/>
              <a:gd name="connsiteX36" fmla="*/ 319 w 403053"/>
              <a:gd name="connsiteY36" fmla="*/ 61415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053" h="450376">
                <a:moveTo>
                  <a:pt x="319" y="61415"/>
                </a:moveTo>
                <a:cubicBezTo>
                  <a:pt x="-1956" y="73926"/>
                  <a:pt x="8489" y="84578"/>
                  <a:pt x="13967" y="95534"/>
                </a:cubicBezTo>
                <a:cubicBezTo>
                  <a:pt x="17635" y="102869"/>
                  <a:pt x="26893" y="107836"/>
                  <a:pt x="27614" y="116006"/>
                </a:cubicBezTo>
                <a:cubicBezTo>
                  <a:pt x="33815" y="186283"/>
                  <a:pt x="30295" y="257118"/>
                  <a:pt x="34438" y="327546"/>
                </a:cubicBezTo>
                <a:cubicBezTo>
                  <a:pt x="34860" y="334727"/>
                  <a:pt x="38045" y="341584"/>
                  <a:pt x="41262" y="348018"/>
                </a:cubicBezTo>
                <a:cubicBezTo>
                  <a:pt x="44930" y="355353"/>
                  <a:pt x="50361" y="361665"/>
                  <a:pt x="54910" y="368489"/>
                </a:cubicBezTo>
                <a:cubicBezTo>
                  <a:pt x="59405" y="381975"/>
                  <a:pt x="63356" y="399812"/>
                  <a:pt x="75382" y="409433"/>
                </a:cubicBezTo>
                <a:cubicBezTo>
                  <a:pt x="80999" y="413926"/>
                  <a:pt x="89029" y="413982"/>
                  <a:pt x="95853" y="416256"/>
                </a:cubicBezTo>
                <a:cubicBezTo>
                  <a:pt x="102677" y="420805"/>
                  <a:pt x="108989" y="426236"/>
                  <a:pt x="116325" y="429904"/>
                </a:cubicBezTo>
                <a:cubicBezTo>
                  <a:pt x="131924" y="437704"/>
                  <a:pt x="155342" y="439658"/>
                  <a:pt x="170916" y="443552"/>
                </a:cubicBezTo>
                <a:cubicBezTo>
                  <a:pt x="177894" y="445297"/>
                  <a:pt x="184564" y="448101"/>
                  <a:pt x="191388" y="450376"/>
                </a:cubicBezTo>
                <a:cubicBezTo>
                  <a:pt x="208993" y="447861"/>
                  <a:pt x="240569" y="446257"/>
                  <a:pt x="259626" y="436728"/>
                </a:cubicBezTo>
                <a:cubicBezTo>
                  <a:pt x="266962" y="433060"/>
                  <a:pt x="273274" y="427629"/>
                  <a:pt x="280098" y="423080"/>
                </a:cubicBezTo>
                <a:cubicBezTo>
                  <a:pt x="284647" y="416256"/>
                  <a:pt x="287947" y="408408"/>
                  <a:pt x="293746" y="402609"/>
                </a:cubicBezTo>
                <a:cubicBezTo>
                  <a:pt x="299545" y="396810"/>
                  <a:pt x="307917" y="394211"/>
                  <a:pt x="314217" y="388961"/>
                </a:cubicBezTo>
                <a:cubicBezTo>
                  <a:pt x="321631" y="382783"/>
                  <a:pt x="327865" y="375313"/>
                  <a:pt x="334689" y="368489"/>
                </a:cubicBezTo>
                <a:cubicBezTo>
                  <a:pt x="336964" y="352567"/>
                  <a:pt x="338359" y="336494"/>
                  <a:pt x="341513" y="320722"/>
                </a:cubicBezTo>
                <a:cubicBezTo>
                  <a:pt x="342924" y="313669"/>
                  <a:pt x="346777" y="307273"/>
                  <a:pt x="348337" y="300251"/>
                </a:cubicBezTo>
                <a:cubicBezTo>
                  <a:pt x="351339" y="286744"/>
                  <a:pt x="351805" y="272730"/>
                  <a:pt x="355161" y="259307"/>
                </a:cubicBezTo>
                <a:cubicBezTo>
                  <a:pt x="358650" y="245351"/>
                  <a:pt x="364259" y="232012"/>
                  <a:pt x="368808" y="218364"/>
                </a:cubicBezTo>
                <a:cubicBezTo>
                  <a:pt x="371083" y="211540"/>
                  <a:pt x="374221" y="204945"/>
                  <a:pt x="375632" y="197892"/>
                </a:cubicBezTo>
                <a:cubicBezTo>
                  <a:pt x="377907" y="186519"/>
                  <a:pt x="379404" y="174963"/>
                  <a:pt x="382456" y="163773"/>
                </a:cubicBezTo>
                <a:cubicBezTo>
                  <a:pt x="386241" y="149894"/>
                  <a:pt x="396104" y="122830"/>
                  <a:pt x="396104" y="122830"/>
                </a:cubicBezTo>
                <a:cubicBezTo>
                  <a:pt x="394900" y="102354"/>
                  <a:pt x="424906" y="0"/>
                  <a:pt x="368808" y="0"/>
                </a:cubicBezTo>
                <a:cubicBezTo>
                  <a:pt x="357210" y="0"/>
                  <a:pt x="346062" y="4549"/>
                  <a:pt x="334689" y="6824"/>
                </a:cubicBezTo>
                <a:lnTo>
                  <a:pt x="307393" y="47767"/>
                </a:lnTo>
                <a:cubicBezTo>
                  <a:pt x="302844" y="54591"/>
                  <a:pt x="296340" y="60459"/>
                  <a:pt x="293746" y="68239"/>
                </a:cubicBezTo>
                <a:cubicBezTo>
                  <a:pt x="289197" y="81887"/>
                  <a:pt x="283587" y="95226"/>
                  <a:pt x="280098" y="109182"/>
                </a:cubicBezTo>
                <a:cubicBezTo>
                  <a:pt x="277823" y="118280"/>
                  <a:pt x="278476" y="128674"/>
                  <a:pt x="273274" y="136477"/>
                </a:cubicBezTo>
                <a:cubicBezTo>
                  <a:pt x="265715" y="147815"/>
                  <a:pt x="244009" y="153056"/>
                  <a:pt x="232331" y="156949"/>
                </a:cubicBezTo>
                <a:lnTo>
                  <a:pt x="170916" y="136477"/>
                </a:lnTo>
                <a:lnTo>
                  <a:pt x="150444" y="129654"/>
                </a:lnTo>
                <a:cubicBezTo>
                  <a:pt x="132877" y="103304"/>
                  <a:pt x="137317" y="114937"/>
                  <a:pt x="129973" y="81886"/>
                </a:cubicBezTo>
                <a:cubicBezTo>
                  <a:pt x="125774" y="62991"/>
                  <a:pt x="126589" y="40965"/>
                  <a:pt x="109501" y="27295"/>
                </a:cubicBezTo>
                <a:cubicBezTo>
                  <a:pt x="105050" y="23734"/>
                  <a:pt x="63520" y="14094"/>
                  <a:pt x="61734" y="13648"/>
                </a:cubicBezTo>
                <a:cubicBezTo>
                  <a:pt x="50361" y="15922"/>
                  <a:pt x="37684" y="14717"/>
                  <a:pt x="27614" y="20471"/>
                </a:cubicBezTo>
                <a:cubicBezTo>
                  <a:pt x="5135" y="33316"/>
                  <a:pt x="2594" y="48904"/>
                  <a:pt x="319" y="61415"/>
                </a:cubicBezTo>
                <a:close/>
              </a:path>
            </a:pathLst>
          </a:cu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5" name="Freeform 134"/>
          <p:cNvSpPr/>
          <p:nvPr/>
        </p:nvSpPr>
        <p:spPr>
          <a:xfrm>
            <a:off x="641194" y="8024846"/>
            <a:ext cx="55611" cy="104004"/>
          </a:xfrm>
          <a:custGeom>
            <a:avLst/>
            <a:gdLst>
              <a:gd name="connsiteX0" fmla="*/ 7075 w 55611"/>
              <a:gd name="connsiteY0" fmla="*/ 38 h 104004"/>
              <a:gd name="connsiteX1" fmla="*/ 20722 w 55611"/>
              <a:gd name="connsiteY1" fmla="*/ 34157 h 104004"/>
              <a:gd name="connsiteX2" fmla="*/ 48018 w 55611"/>
              <a:gd name="connsiteY2" fmla="*/ 75100 h 104004"/>
              <a:gd name="connsiteX3" fmla="*/ 54842 w 55611"/>
              <a:gd name="connsiteY3" fmla="*/ 95572 h 104004"/>
              <a:gd name="connsiteX4" fmla="*/ 34370 w 55611"/>
              <a:gd name="connsiteY4" fmla="*/ 102396 h 104004"/>
              <a:gd name="connsiteX5" fmla="*/ 251 w 55611"/>
              <a:gd name="connsiteY5" fmla="*/ 40981 h 104004"/>
              <a:gd name="connsiteX6" fmla="*/ 7075 w 55611"/>
              <a:gd name="connsiteY6" fmla="*/ 38 h 1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1" h="104004">
                <a:moveTo>
                  <a:pt x="7075" y="38"/>
                </a:moveTo>
                <a:cubicBezTo>
                  <a:pt x="10487" y="-1099"/>
                  <a:pt x="14857" y="23404"/>
                  <a:pt x="20722" y="34157"/>
                </a:cubicBezTo>
                <a:cubicBezTo>
                  <a:pt x="28576" y="48557"/>
                  <a:pt x="48018" y="75100"/>
                  <a:pt x="48018" y="75100"/>
                </a:cubicBezTo>
                <a:cubicBezTo>
                  <a:pt x="50293" y="81924"/>
                  <a:pt x="58059" y="89138"/>
                  <a:pt x="54842" y="95572"/>
                </a:cubicBezTo>
                <a:cubicBezTo>
                  <a:pt x="51625" y="102006"/>
                  <a:pt x="40223" y="106577"/>
                  <a:pt x="34370" y="102396"/>
                </a:cubicBezTo>
                <a:cubicBezTo>
                  <a:pt x="25255" y="95885"/>
                  <a:pt x="2540" y="59289"/>
                  <a:pt x="251" y="40981"/>
                </a:cubicBezTo>
                <a:cubicBezTo>
                  <a:pt x="-1160" y="29695"/>
                  <a:pt x="3663" y="1175"/>
                  <a:pt x="7075" y="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865864" y="8011236"/>
            <a:ext cx="63295" cy="118664"/>
          </a:xfrm>
          <a:custGeom>
            <a:avLst/>
            <a:gdLst>
              <a:gd name="connsiteX0" fmla="*/ 48536 w 63295"/>
              <a:gd name="connsiteY0" fmla="*/ 0 h 118664"/>
              <a:gd name="connsiteX1" fmla="*/ 28064 w 63295"/>
              <a:gd name="connsiteY1" fmla="*/ 75063 h 118664"/>
              <a:gd name="connsiteX2" fmla="*/ 7593 w 63295"/>
              <a:gd name="connsiteY2" fmla="*/ 88710 h 118664"/>
              <a:gd name="connsiteX3" fmla="*/ 769 w 63295"/>
              <a:gd name="connsiteY3" fmla="*/ 109182 h 118664"/>
              <a:gd name="connsiteX4" fmla="*/ 41712 w 63295"/>
              <a:gd name="connsiteY4" fmla="*/ 95534 h 118664"/>
              <a:gd name="connsiteX5" fmla="*/ 48536 w 63295"/>
              <a:gd name="connsiteY5" fmla="*/ 68239 h 118664"/>
              <a:gd name="connsiteX6" fmla="*/ 62184 w 63295"/>
              <a:gd name="connsiteY6" fmla="*/ 47767 h 118664"/>
              <a:gd name="connsiteX7" fmla="*/ 48536 w 63295"/>
              <a:gd name="connsiteY7" fmla="*/ 0 h 1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95" h="118664">
                <a:moveTo>
                  <a:pt x="48536" y="0"/>
                </a:moveTo>
                <a:cubicBezTo>
                  <a:pt x="46408" y="10641"/>
                  <a:pt x="36056" y="69735"/>
                  <a:pt x="28064" y="75063"/>
                </a:cubicBezTo>
                <a:lnTo>
                  <a:pt x="7593" y="88710"/>
                </a:lnTo>
                <a:cubicBezTo>
                  <a:pt x="5318" y="95534"/>
                  <a:pt x="-2448" y="102748"/>
                  <a:pt x="769" y="109182"/>
                </a:cubicBezTo>
                <a:cubicBezTo>
                  <a:pt x="13936" y="135517"/>
                  <a:pt x="38238" y="99008"/>
                  <a:pt x="41712" y="95534"/>
                </a:cubicBezTo>
                <a:cubicBezTo>
                  <a:pt x="43987" y="86436"/>
                  <a:pt x="44842" y="76859"/>
                  <a:pt x="48536" y="68239"/>
                </a:cubicBezTo>
                <a:cubicBezTo>
                  <a:pt x="51767" y="60701"/>
                  <a:pt x="60576" y="55809"/>
                  <a:pt x="62184" y="47767"/>
                </a:cubicBezTo>
                <a:cubicBezTo>
                  <a:pt x="65307" y="32154"/>
                  <a:pt x="62184" y="15922"/>
                  <a:pt x="4853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103169" y="7922525"/>
            <a:ext cx="439028" cy="242577"/>
          </a:xfrm>
          <a:custGeom>
            <a:avLst/>
            <a:gdLst>
              <a:gd name="connsiteX0" fmla="*/ 2300 w 439028"/>
              <a:gd name="connsiteY0" fmla="*/ 88711 h 242577"/>
              <a:gd name="connsiteX1" fmla="*/ 36419 w 439028"/>
              <a:gd name="connsiteY1" fmla="*/ 81887 h 242577"/>
              <a:gd name="connsiteX2" fmla="*/ 84186 w 439028"/>
              <a:gd name="connsiteY2" fmla="*/ 95535 h 242577"/>
              <a:gd name="connsiteX3" fmla="*/ 104658 w 439028"/>
              <a:gd name="connsiteY3" fmla="*/ 88711 h 242577"/>
              <a:gd name="connsiteX4" fmla="*/ 131953 w 439028"/>
              <a:gd name="connsiteY4" fmla="*/ 27296 h 242577"/>
              <a:gd name="connsiteX5" fmla="*/ 138777 w 439028"/>
              <a:gd name="connsiteY5" fmla="*/ 6824 h 242577"/>
              <a:gd name="connsiteX6" fmla="*/ 159249 w 439028"/>
              <a:gd name="connsiteY6" fmla="*/ 0 h 242577"/>
              <a:gd name="connsiteX7" fmla="*/ 268431 w 439028"/>
              <a:gd name="connsiteY7" fmla="*/ 13648 h 242577"/>
              <a:gd name="connsiteX8" fmla="*/ 404909 w 439028"/>
              <a:gd name="connsiteY8" fmla="*/ 20472 h 242577"/>
              <a:gd name="connsiteX9" fmla="*/ 425380 w 439028"/>
              <a:gd name="connsiteY9" fmla="*/ 34120 h 242577"/>
              <a:gd name="connsiteX10" fmla="*/ 439028 w 439028"/>
              <a:gd name="connsiteY10" fmla="*/ 75063 h 242577"/>
              <a:gd name="connsiteX11" fmla="*/ 432204 w 439028"/>
              <a:gd name="connsiteY11" fmla="*/ 150126 h 242577"/>
              <a:gd name="connsiteX12" fmla="*/ 418556 w 439028"/>
              <a:gd name="connsiteY12" fmla="*/ 191069 h 242577"/>
              <a:gd name="connsiteX13" fmla="*/ 411732 w 439028"/>
              <a:gd name="connsiteY13" fmla="*/ 211541 h 242577"/>
              <a:gd name="connsiteX14" fmla="*/ 316198 w 439028"/>
              <a:gd name="connsiteY14" fmla="*/ 225188 h 242577"/>
              <a:gd name="connsiteX15" fmla="*/ 111482 w 439028"/>
              <a:gd name="connsiteY15" fmla="*/ 197893 h 242577"/>
              <a:gd name="connsiteX16" fmla="*/ 104658 w 439028"/>
              <a:gd name="connsiteY16" fmla="*/ 129654 h 242577"/>
              <a:gd name="connsiteX17" fmla="*/ 2300 w 439028"/>
              <a:gd name="connsiteY17" fmla="*/ 88711 h 2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028" h="242577">
                <a:moveTo>
                  <a:pt x="2300" y="88711"/>
                </a:moveTo>
                <a:cubicBezTo>
                  <a:pt x="-9073" y="80750"/>
                  <a:pt x="24821" y="81887"/>
                  <a:pt x="36419" y="81887"/>
                </a:cubicBezTo>
                <a:cubicBezTo>
                  <a:pt x="44989" y="81887"/>
                  <a:pt x="74531" y="92317"/>
                  <a:pt x="84186" y="95535"/>
                </a:cubicBezTo>
                <a:cubicBezTo>
                  <a:pt x="91010" y="93260"/>
                  <a:pt x="99041" y="93205"/>
                  <a:pt x="104658" y="88711"/>
                </a:cubicBezTo>
                <a:cubicBezTo>
                  <a:pt x="119405" y="76914"/>
                  <a:pt x="127782" y="39808"/>
                  <a:pt x="131953" y="27296"/>
                </a:cubicBezTo>
                <a:cubicBezTo>
                  <a:pt x="134228" y="20472"/>
                  <a:pt x="131953" y="9099"/>
                  <a:pt x="138777" y="6824"/>
                </a:cubicBezTo>
                <a:lnTo>
                  <a:pt x="159249" y="0"/>
                </a:lnTo>
                <a:cubicBezTo>
                  <a:pt x="192934" y="4812"/>
                  <a:pt x="235177" y="11355"/>
                  <a:pt x="268431" y="13648"/>
                </a:cubicBezTo>
                <a:cubicBezTo>
                  <a:pt x="313873" y="16782"/>
                  <a:pt x="359416" y="18197"/>
                  <a:pt x="404909" y="20472"/>
                </a:cubicBezTo>
                <a:cubicBezTo>
                  <a:pt x="411733" y="25021"/>
                  <a:pt x="421033" y="27165"/>
                  <a:pt x="425380" y="34120"/>
                </a:cubicBezTo>
                <a:cubicBezTo>
                  <a:pt x="433004" y="46319"/>
                  <a:pt x="439028" y="75063"/>
                  <a:pt x="439028" y="75063"/>
                </a:cubicBezTo>
                <a:cubicBezTo>
                  <a:pt x="436753" y="100084"/>
                  <a:pt x="436570" y="125384"/>
                  <a:pt x="432204" y="150126"/>
                </a:cubicBezTo>
                <a:cubicBezTo>
                  <a:pt x="429704" y="164293"/>
                  <a:pt x="423105" y="177421"/>
                  <a:pt x="418556" y="191069"/>
                </a:cubicBezTo>
                <a:cubicBezTo>
                  <a:pt x="416281" y="197893"/>
                  <a:pt x="418556" y="209266"/>
                  <a:pt x="411732" y="211541"/>
                </a:cubicBezTo>
                <a:cubicBezTo>
                  <a:pt x="367426" y="226310"/>
                  <a:pt x="398424" y="217714"/>
                  <a:pt x="316198" y="225188"/>
                </a:cubicBezTo>
                <a:cubicBezTo>
                  <a:pt x="248688" y="222860"/>
                  <a:pt x="124185" y="280464"/>
                  <a:pt x="111482" y="197893"/>
                </a:cubicBezTo>
                <a:cubicBezTo>
                  <a:pt x="108006" y="175299"/>
                  <a:pt x="123092" y="143173"/>
                  <a:pt x="104658" y="129654"/>
                </a:cubicBezTo>
                <a:cubicBezTo>
                  <a:pt x="49" y="52940"/>
                  <a:pt x="13673" y="96672"/>
                  <a:pt x="2300" y="8871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Freeform 7"/>
          <p:cNvSpPr/>
          <p:nvPr/>
        </p:nvSpPr>
        <p:spPr>
          <a:xfrm>
            <a:off x="609600" y="5755569"/>
            <a:ext cx="932597" cy="549981"/>
          </a:xfrm>
          <a:custGeom>
            <a:avLst/>
            <a:gdLst>
              <a:gd name="connsiteX0" fmla="*/ 180975 w 933450"/>
              <a:gd name="connsiteY0" fmla="*/ 133350 h 523875"/>
              <a:gd name="connsiteX1" fmla="*/ 228600 w 933450"/>
              <a:gd name="connsiteY1" fmla="*/ 142875 h 523875"/>
              <a:gd name="connsiteX2" fmla="*/ 257175 w 933450"/>
              <a:gd name="connsiteY2" fmla="*/ 161925 h 523875"/>
              <a:gd name="connsiteX3" fmla="*/ 285750 w 933450"/>
              <a:gd name="connsiteY3" fmla="*/ 171450 h 523875"/>
              <a:gd name="connsiteX4" fmla="*/ 361950 w 933450"/>
              <a:gd name="connsiteY4" fmla="*/ 142875 h 523875"/>
              <a:gd name="connsiteX5" fmla="*/ 419100 w 933450"/>
              <a:gd name="connsiteY5" fmla="*/ 123825 h 523875"/>
              <a:gd name="connsiteX6" fmla="*/ 447675 w 933450"/>
              <a:gd name="connsiteY6" fmla="*/ 104775 h 523875"/>
              <a:gd name="connsiteX7" fmla="*/ 504825 w 933450"/>
              <a:gd name="connsiteY7" fmla="*/ 85725 h 523875"/>
              <a:gd name="connsiteX8" fmla="*/ 533400 w 933450"/>
              <a:gd name="connsiteY8" fmla="*/ 66675 h 523875"/>
              <a:gd name="connsiteX9" fmla="*/ 590550 w 933450"/>
              <a:gd name="connsiteY9" fmla="*/ 47625 h 523875"/>
              <a:gd name="connsiteX10" fmla="*/ 685800 w 933450"/>
              <a:gd name="connsiteY10" fmla="*/ 9525 h 523875"/>
              <a:gd name="connsiteX11" fmla="*/ 714375 w 933450"/>
              <a:gd name="connsiteY11" fmla="*/ 0 h 523875"/>
              <a:gd name="connsiteX12" fmla="*/ 781050 w 933450"/>
              <a:gd name="connsiteY12" fmla="*/ 9525 h 523875"/>
              <a:gd name="connsiteX13" fmla="*/ 809625 w 933450"/>
              <a:gd name="connsiteY13" fmla="*/ 19050 h 523875"/>
              <a:gd name="connsiteX14" fmla="*/ 847725 w 933450"/>
              <a:gd name="connsiteY14" fmla="*/ 104775 h 523875"/>
              <a:gd name="connsiteX15" fmla="*/ 876300 w 933450"/>
              <a:gd name="connsiteY15" fmla="*/ 190500 h 523875"/>
              <a:gd name="connsiteX16" fmla="*/ 885825 w 933450"/>
              <a:gd name="connsiteY16" fmla="*/ 219075 h 523875"/>
              <a:gd name="connsiteX17" fmla="*/ 914400 w 933450"/>
              <a:gd name="connsiteY17" fmla="*/ 247650 h 523875"/>
              <a:gd name="connsiteX18" fmla="*/ 923925 w 933450"/>
              <a:gd name="connsiteY18" fmla="*/ 295275 h 523875"/>
              <a:gd name="connsiteX19" fmla="*/ 933450 w 933450"/>
              <a:gd name="connsiteY19" fmla="*/ 323850 h 523875"/>
              <a:gd name="connsiteX20" fmla="*/ 923925 w 933450"/>
              <a:gd name="connsiteY20" fmla="*/ 428625 h 523875"/>
              <a:gd name="connsiteX21" fmla="*/ 847725 w 933450"/>
              <a:gd name="connsiteY21" fmla="*/ 476250 h 523875"/>
              <a:gd name="connsiteX22" fmla="*/ 714375 w 933450"/>
              <a:gd name="connsiteY22" fmla="*/ 504825 h 523875"/>
              <a:gd name="connsiteX23" fmla="*/ 504825 w 933450"/>
              <a:gd name="connsiteY23" fmla="*/ 523875 h 523875"/>
              <a:gd name="connsiteX24" fmla="*/ 295275 w 933450"/>
              <a:gd name="connsiteY24" fmla="*/ 514350 h 523875"/>
              <a:gd name="connsiteX25" fmla="*/ 76200 w 933450"/>
              <a:gd name="connsiteY25" fmla="*/ 495300 h 523875"/>
              <a:gd name="connsiteX26" fmla="*/ 47625 w 933450"/>
              <a:gd name="connsiteY26" fmla="*/ 485775 h 523875"/>
              <a:gd name="connsiteX27" fmla="*/ 28575 w 933450"/>
              <a:gd name="connsiteY27" fmla="*/ 457200 h 523875"/>
              <a:gd name="connsiteX28" fmla="*/ 0 w 933450"/>
              <a:gd name="connsiteY28" fmla="*/ 400050 h 523875"/>
              <a:gd name="connsiteX29" fmla="*/ 38100 w 933450"/>
              <a:gd name="connsiteY29" fmla="*/ 295275 h 523875"/>
              <a:gd name="connsiteX30" fmla="*/ 66675 w 933450"/>
              <a:gd name="connsiteY30" fmla="*/ 285750 h 523875"/>
              <a:gd name="connsiteX31" fmla="*/ 123825 w 933450"/>
              <a:gd name="connsiteY31" fmla="*/ 247650 h 523875"/>
              <a:gd name="connsiteX32" fmla="*/ 180975 w 933450"/>
              <a:gd name="connsiteY32" fmla="*/ 152400 h 523875"/>
              <a:gd name="connsiteX33" fmla="*/ 180975 w 933450"/>
              <a:gd name="connsiteY33" fmla="*/ 1333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3450" h="523875">
                <a:moveTo>
                  <a:pt x="180975" y="133350"/>
                </a:moveTo>
                <a:cubicBezTo>
                  <a:pt x="188913" y="131762"/>
                  <a:pt x="213441" y="137191"/>
                  <a:pt x="228600" y="142875"/>
                </a:cubicBezTo>
                <a:cubicBezTo>
                  <a:pt x="239319" y="146895"/>
                  <a:pt x="246936" y="156805"/>
                  <a:pt x="257175" y="161925"/>
                </a:cubicBezTo>
                <a:cubicBezTo>
                  <a:pt x="266155" y="166415"/>
                  <a:pt x="276225" y="168275"/>
                  <a:pt x="285750" y="171450"/>
                </a:cubicBezTo>
                <a:cubicBezTo>
                  <a:pt x="368239" y="150828"/>
                  <a:pt x="278935" y="176081"/>
                  <a:pt x="361950" y="142875"/>
                </a:cubicBezTo>
                <a:cubicBezTo>
                  <a:pt x="380594" y="135417"/>
                  <a:pt x="402392" y="134964"/>
                  <a:pt x="419100" y="123825"/>
                </a:cubicBezTo>
                <a:cubicBezTo>
                  <a:pt x="428625" y="117475"/>
                  <a:pt x="437214" y="109424"/>
                  <a:pt x="447675" y="104775"/>
                </a:cubicBezTo>
                <a:cubicBezTo>
                  <a:pt x="466025" y="96620"/>
                  <a:pt x="488117" y="96864"/>
                  <a:pt x="504825" y="85725"/>
                </a:cubicBezTo>
                <a:cubicBezTo>
                  <a:pt x="514350" y="79375"/>
                  <a:pt x="522939" y="71324"/>
                  <a:pt x="533400" y="66675"/>
                </a:cubicBezTo>
                <a:cubicBezTo>
                  <a:pt x="551750" y="58520"/>
                  <a:pt x="572589" y="56605"/>
                  <a:pt x="590550" y="47625"/>
                </a:cubicBezTo>
                <a:cubicBezTo>
                  <a:pt x="646611" y="19595"/>
                  <a:pt x="615180" y="33065"/>
                  <a:pt x="685800" y="9525"/>
                </a:cubicBezTo>
                <a:lnTo>
                  <a:pt x="714375" y="0"/>
                </a:lnTo>
                <a:cubicBezTo>
                  <a:pt x="736600" y="3175"/>
                  <a:pt x="759035" y="5122"/>
                  <a:pt x="781050" y="9525"/>
                </a:cubicBezTo>
                <a:cubicBezTo>
                  <a:pt x="790895" y="11494"/>
                  <a:pt x="801785" y="12778"/>
                  <a:pt x="809625" y="19050"/>
                </a:cubicBezTo>
                <a:cubicBezTo>
                  <a:pt x="830208" y="35517"/>
                  <a:pt x="841904" y="87312"/>
                  <a:pt x="847725" y="104775"/>
                </a:cubicBezTo>
                <a:lnTo>
                  <a:pt x="876300" y="190500"/>
                </a:lnTo>
                <a:cubicBezTo>
                  <a:pt x="879475" y="200025"/>
                  <a:pt x="878725" y="211975"/>
                  <a:pt x="885825" y="219075"/>
                </a:cubicBezTo>
                <a:lnTo>
                  <a:pt x="914400" y="247650"/>
                </a:lnTo>
                <a:cubicBezTo>
                  <a:pt x="917575" y="263525"/>
                  <a:pt x="919998" y="279569"/>
                  <a:pt x="923925" y="295275"/>
                </a:cubicBezTo>
                <a:cubicBezTo>
                  <a:pt x="926360" y="305015"/>
                  <a:pt x="933450" y="313810"/>
                  <a:pt x="933450" y="323850"/>
                </a:cubicBezTo>
                <a:cubicBezTo>
                  <a:pt x="933450" y="358919"/>
                  <a:pt x="931273" y="394334"/>
                  <a:pt x="923925" y="428625"/>
                </a:cubicBezTo>
                <a:cubicBezTo>
                  <a:pt x="914405" y="473053"/>
                  <a:pt x="879480" y="455080"/>
                  <a:pt x="847725" y="476250"/>
                </a:cubicBezTo>
                <a:cubicBezTo>
                  <a:pt x="789684" y="514944"/>
                  <a:pt x="831431" y="493677"/>
                  <a:pt x="714375" y="504825"/>
                </a:cubicBezTo>
                <a:cubicBezTo>
                  <a:pt x="527766" y="522597"/>
                  <a:pt x="714807" y="506377"/>
                  <a:pt x="504825" y="523875"/>
                </a:cubicBezTo>
                <a:lnTo>
                  <a:pt x="295275" y="514350"/>
                </a:lnTo>
                <a:cubicBezTo>
                  <a:pt x="204576" y="509815"/>
                  <a:pt x="152540" y="514385"/>
                  <a:pt x="76200" y="495300"/>
                </a:cubicBezTo>
                <a:cubicBezTo>
                  <a:pt x="66460" y="492865"/>
                  <a:pt x="57150" y="488950"/>
                  <a:pt x="47625" y="485775"/>
                </a:cubicBezTo>
                <a:cubicBezTo>
                  <a:pt x="41275" y="476250"/>
                  <a:pt x="33695" y="467439"/>
                  <a:pt x="28575" y="457200"/>
                </a:cubicBezTo>
                <a:cubicBezTo>
                  <a:pt x="-10860" y="378330"/>
                  <a:pt x="54595" y="481942"/>
                  <a:pt x="0" y="400050"/>
                </a:cubicBezTo>
                <a:cubicBezTo>
                  <a:pt x="7164" y="342737"/>
                  <a:pt x="-6454" y="324977"/>
                  <a:pt x="38100" y="295275"/>
                </a:cubicBezTo>
                <a:cubicBezTo>
                  <a:pt x="46454" y="289706"/>
                  <a:pt x="57898" y="290626"/>
                  <a:pt x="66675" y="285750"/>
                </a:cubicBezTo>
                <a:cubicBezTo>
                  <a:pt x="86689" y="274631"/>
                  <a:pt x="123825" y="247650"/>
                  <a:pt x="123825" y="247650"/>
                </a:cubicBezTo>
                <a:cubicBezTo>
                  <a:pt x="146188" y="214106"/>
                  <a:pt x="166330" y="189011"/>
                  <a:pt x="180975" y="152400"/>
                </a:cubicBezTo>
                <a:cubicBezTo>
                  <a:pt x="182154" y="149452"/>
                  <a:pt x="173037" y="134938"/>
                  <a:pt x="180975" y="13335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lang="en-AU" sz="1400" dirty="0">
              <a:latin typeface="Nightclub BTN" panose="020B0604040802040201" pitchFamily="34" charset="0"/>
            </a:endParaRPr>
          </a:p>
        </p:txBody>
      </p:sp>
      <p:sp>
        <p:nvSpPr>
          <p:cNvPr id="10" name="Isosceles Triangle 9"/>
          <p:cNvSpPr/>
          <p:nvPr/>
        </p:nvSpPr>
        <p:spPr>
          <a:xfrm>
            <a:off x="468958" y="5814462"/>
            <a:ext cx="89697" cy="15395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77724" y="5761987"/>
            <a:ext cx="75525" cy="52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TextBox 22"/>
          <p:cNvSpPr txBox="1"/>
          <p:nvPr/>
        </p:nvSpPr>
        <p:spPr>
          <a:xfrm>
            <a:off x="946739" y="5719286"/>
            <a:ext cx="580779" cy="646331"/>
          </a:xfrm>
          <a:prstGeom prst="rect">
            <a:avLst/>
          </a:prstGeom>
          <a:noFill/>
        </p:spPr>
        <p:txBody>
          <a:bodyPr wrap="square" rtlCol="0">
            <a:spAutoFit/>
          </a:bodyPr>
          <a:lstStyle/>
          <a:p>
            <a:pPr algn="ctr"/>
            <a:r>
              <a:rPr lang="en-AU" dirty="0">
                <a:solidFill>
                  <a:schemeClr val="bg1"/>
                </a:solidFill>
                <a:latin typeface="Sneakerhead BTN Condensed" panose="020B0906070503040306" pitchFamily="34" charset="0"/>
              </a:rPr>
              <a:t>Oil Spill</a:t>
            </a:r>
          </a:p>
        </p:txBody>
      </p:sp>
      <p:cxnSp>
        <p:nvCxnSpPr>
          <p:cNvPr id="162" name="Straight Connector 161">
            <a:extLst>
              <a:ext uri="{FF2B5EF4-FFF2-40B4-BE49-F238E27FC236}">
                <a16:creationId xmlns:a16="http://schemas.microsoft.com/office/drawing/2014/main" id="{11A8A333-DE5F-4A56-BFFB-C8783179FAA0}"/>
              </a:ext>
            </a:extLst>
          </p:cNvPr>
          <p:cNvCxnSpPr/>
          <p:nvPr/>
        </p:nvCxnSpPr>
        <p:spPr>
          <a:xfrm flipH="1">
            <a:off x="465303" y="960561"/>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FA3B6E71-813C-4AA3-B81E-19BD8DA89AC6}"/>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Pollution Playlist – </a:t>
            </a:r>
            <a:r>
              <a:rPr lang="en-US" sz="1200" dirty="0">
                <a:highlight>
                  <a:srgbClr val="FFFF00"/>
                </a:highlight>
                <a:latin typeface="Arial Narrow" pitchFamily="34" charset="0"/>
              </a:rPr>
              <a:t>Identify </a:t>
            </a:r>
            <a:r>
              <a:rPr lang="en-US" sz="1200" dirty="0">
                <a:latin typeface="Arial Narrow" pitchFamily="34" charset="0"/>
              </a:rPr>
              <a:t>types of pollution of coastal zones, including organic wastes, thermal, toxic compounds, heavy metals, oil, nutrients and pesticides </a:t>
            </a:r>
            <a:endParaRPr lang="en-US" sz="1100" i="1" dirty="0">
              <a:latin typeface="Arial Narrow" pitchFamily="34" charset="0"/>
            </a:endParaRPr>
          </a:p>
        </p:txBody>
      </p:sp>
      <p:sp>
        <p:nvSpPr>
          <p:cNvPr id="166" name="TextBox 17">
            <a:extLst>
              <a:ext uri="{FF2B5EF4-FFF2-40B4-BE49-F238E27FC236}">
                <a16:creationId xmlns:a16="http://schemas.microsoft.com/office/drawing/2014/main" id="{0BAD41A0-3AFA-4C0E-B33A-3949B4135A0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7" name="TextBox 166">
            <a:extLst>
              <a:ext uri="{FF2B5EF4-FFF2-40B4-BE49-F238E27FC236}">
                <a16:creationId xmlns:a16="http://schemas.microsoft.com/office/drawing/2014/main" id="{957A0A90-0F40-4A30-90FC-5846AD8BD6C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8" name="TextBox 167">
            <a:extLst>
              <a:ext uri="{FF2B5EF4-FFF2-40B4-BE49-F238E27FC236}">
                <a16:creationId xmlns:a16="http://schemas.microsoft.com/office/drawing/2014/main" id="{D2147DD9-FEB1-43AD-98B8-0C1505E6FF1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 name="Straight Connector 13">
            <a:extLst>
              <a:ext uri="{FF2B5EF4-FFF2-40B4-BE49-F238E27FC236}">
                <a16:creationId xmlns:a16="http://schemas.microsoft.com/office/drawing/2014/main" id="{426081B7-EB93-6401-7D00-749F24CE0C8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3D181ED0-5BA5-1FA6-4B51-522B37ADAEE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9" name="TextBox 36">
            <a:extLst>
              <a:ext uri="{FF2B5EF4-FFF2-40B4-BE49-F238E27FC236}">
                <a16:creationId xmlns:a16="http://schemas.microsoft.com/office/drawing/2014/main" id="{B354B2F1-8066-1D6A-329C-343EF01AD2E5}"/>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71188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extLst>
              <p:ext uri="{D42A27DB-BD31-4B8C-83A1-F6EECF244321}">
                <p14:modId xmlns:p14="http://schemas.microsoft.com/office/powerpoint/2010/main" val="1719097624"/>
              </p:ext>
            </p:extLst>
          </p:nvPr>
        </p:nvGraphicFramePr>
        <p:xfrm>
          <a:off x="552195" y="1037664"/>
          <a:ext cx="5788898" cy="7717943"/>
        </p:xfrm>
        <a:graphic>
          <a:graphicData uri="http://schemas.openxmlformats.org/drawingml/2006/table">
            <a:tbl>
              <a:tblPr firstRow="1" bandRow="1">
                <a:tableStyleId>{5940675A-B579-460E-94D1-54222C63F5DA}</a:tableStyleId>
              </a:tblPr>
              <a:tblGrid>
                <a:gridCol w="932589">
                  <a:extLst>
                    <a:ext uri="{9D8B030D-6E8A-4147-A177-3AD203B41FA5}">
                      <a16:colId xmlns:a16="http://schemas.microsoft.com/office/drawing/2014/main" val="20000"/>
                    </a:ext>
                  </a:extLst>
                </a:gridCol>
                <a:gridCol w="4856309">
                  <a:extLst>
                    <a:ext uri="{9D8B030D-6E8A-4147-A177-3AD203B41FA5}">
                      <a16:colId xmlns:a16="http://schemas.microsoft.com/office/drawing/2014/main" val="20001"/>
                    </a:ext>
                  </a:extLst>
                </a:gridCol>
              </a:tblGrid>
              <a:tr h="421060">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293893">
                <a:tc>
                  <a:txBody>
                    <a:bodyPr/>
                    <a:lstStyle/>
                    <a:p>
                      <a:r>
                        <a:rPr lang="en-AU" sz="1050" dirty="0">
                          <a:highlight>
                            <a:srgbClr val="FFFF00"/>
                          </a:highlight>
                          <a:latin typeface="Arial Narrow" panose="020B0606020202030204" pitchFamily="34" charset="0"/>
                        </a:rPr>
                        <a:t>Analyse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1858521340"/>
                  </a:ext>
                </a:extLst>
              </a:tr>
              <a:tr h="414335">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293893">
                <a:tc>
                  <a:txBody>
                    <a:bodyPr/>
                    <a:lstStyle/>
                    <a:p>
                      <a:r>
                        <a:rPr lang="en-AU" sz="1050" dirty="0">
                          <a:highlight>
                            <a:srgbClr val="FFFF00"/>
                          </a:highlight>
                          <a:latin typeface="Arial Narrow" panose="020B0606020202030204" pitchFamily="34" charset="0"/>
                        </a:rPr>
                        <a:t>Appreciate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3410392564"/>
                  </a:ext>
                </a:extLst>
              </a:tr>
              <a:tr h="414335">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575465">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14335">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03461">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253204">
                <a:tc>
                  <a:txBody>
                    <a:bodyPr/>
                    <a:lstStyle/>
                    <a:p>
                      <a:r>
                        <a:rPr lang="en-AU" sz="1050" dirty="0">
                          <a:highlight>
                            <a:srgbClr val="FFFF00"/>
                          </a:highlight>
                          <a:latin typeface="Arial Narrow" panose="020B0606020202030204" pitchFamily="34" charset="0"/>
                        </a:rPr>
                        <a:t>Consider</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2295634185"/>
                  </a:ext>
                </a:extLst>
              </a:tr>
              <a:tr h="414335">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293893">
                <a:tc>
                  <a:txBody>
                    <a:bodyPr/>
                    <a:lstStyle/>
                    <a:p>
                      <a:r>
                        <a:rPr lang="en-AU" sz="1050" dirty="0">
                          <a:highlight>
                            <a:srgbClr val="FFFF00"/>
                          </a:highlight>
                          <a:latin typeface="Arial Narrow" panose="020B0606020202030204" pitchFamily="34" charset="0"/>
                        </a:rPr>
                        <a:t>Contrast</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2624277590"/>
                  </a:ext>
                </a:extLst>
              </a:tr>
              <a:tr h="414335">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14335">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298714">
                <a:tc>
                  <a:txBody>
                    <a:bodyPr/>
                    <a:lstStyle/>
                    <a:p>
                      <a:r>
                        <a:rPr lang="en-AU" sz="1050" dirty="0">
                          <a:highlight>
                            <a:srgbClr val="FFFF00"/>
                          </a:highlight>
                          <a:latin typeface="Arial Narrow" panose="020B0606020202030204" pitchFamily="34" charset="0"/>
                        </a:rPr>
                        <a:t>Determine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1032317744"/>
                  </a:ext>
                </a:extLst>
              </a:tr>
              <a:tr h="414335">
                <a:tc>
                  <a:txBody>
                    <a:bodyPr/>
                    <a:lstStyle/>
                    <a:p>
                      <a:r>
                        <a:rPr lang="en-AU" sz="1050" dirty="0">
                          <a:highlight>
                            <a:srgbClr val="FFFF00"/>
                          </a:highlight>
                          <a:latin typeface="Arial Narrow" panose="020B0606020202030204" pitchFamily="34" charset="0"/>
                        </a:rPr>
                        <a:t>Discriminate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1952361228"/>
                  </a:ext>
                </a:extLst>
              </a:tr>
              <a:tr h="575465">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10010"/>
                  </a:ext>
                </a:extLst>
              </a:tr>
              <a:tr h="57546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0012"/>
                  </a:ext>
                </a:extLst>
              </a:tr>
              <a:tr h="410731">
                <a:tc>
                  <a:txBody>
                    <a:bodyPr/>
                    <a:lstStyle/>
                    <a:p>
                      <a:r>
                        <a:rPr lang="en-AU" sz="1050" dirty="0">
                          <a:highlight>
                            <a:srgbClr val="FFFF00"/>
                          </a:highlight>
                          <a:latin typeface="Arial Narrow" panose="020B0606020202030204" pitchFamily="34" charset="0"/>
                        </a:rPr>
                        <a:t>Examine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167910881"/>
                  </a:ext>
                </a:extLst>
              </a:tr>
              <a:tr h="414335">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74987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636" y="991907"/>
            <a:ext cx="5904692" cy="861774"/>
          </a:xfrm>
          <a:prstGeom prst="rect">
            <a:avLst/>
          </a:prstGeom>
        </p:spPr>
        <p:txBody>
          <a:bodyPr wrap="square">
            <a:spAutoFit/>
          </a:bodyPr>
          <a:lstStyle/>
          <a:p>
            <a:r>
              <a:rPr lang="en-AU" sz="1600" b="1" dirty="0">
                <a:solidFill>
                  <a:srgbClr val="000000"/>
                </a:solidFill>
                <a:latin typeface="Arial Narrow" panose="020B0606020202030204" pitchFamily="34" charset="0"/>
              </a:rPr>
              <a:t>What is sustainability?</a:t>
            </a:r>
          </a:p>
          <a:p>
            <a:r>
              <a:rPr lang="en-AU" sz="1200" dirty="0">
                <a:solidFill>
                  <a:srgbClr val="000000"/>
                </a:solidFill>
                <a:latin typeface="Arial Narrow" panose="020B0606020202030204" pitchFamily="34" charset="0"/>
              </a:rPr>
              <a:t>There is no universally agreed definition on what sustainability means (making it difficult to measure!) </a:t>
            </a:r>
          </a:p>
          <a:p>
            <a:endParaRPr lang="en-AU" sz="10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p:txBody>
      </p:sp>
      <p:sp>
        <p:nvSpPr>
          <p:cNvPr id="28" name="Rectangle 27"/>
          <p:cNvSpPr/>
          <p:nvPr/>
        </p:nvSpPr>
        <p:spPr>
          <a:xfrm>
            <a:off x="542053" y="3757816"/>
            <a:ext cx="5736318" cy="18943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List 3 important considerations YOU believe should be included in any good definition of sustainability. Write them in the space provided below:</a:t>
            </a:r>
            <a:endParaRPr lang="en-AU" sz="1200" dirty="0">
              <a:solidFill>
                <a:schemeClr val="bg1">
                  <a:lumMod val="50000"/>
                </a:schemeClr>
              </a:solidFill>
              <a:latin typeface="Comic Sans MS" panose="030F0702030302020204" pitchFamily="66" charset="0"/>
            </a:endParaRPr>
          </a:p>
        </p:txBody>
      </p:sp>
      <p:sp>
        <p:nvSpPr>
          <p:cNvPr id="7" name="TextBox 6"/>
          <p:cNvSpPr txBox="1"/>
          <p:nvPr/>
        </p:nvSpPr>
        <p:spPr>
          <a:xfrm>
            <a:off x="503022" y="1537866"/>
            <a:ext cx="1815362" cy="1169551"/>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Flip the word sustainability and what does it read?…</a:t>
            </a:r>
            <a:r>
              <a:rPr lang="en-AU" sz="1000" b="1" dirty="0">
                <a:solidFill>
                  <a:srgbClr val="000000"/>
                </a:solidFill>
                <a:latin typeface="Arial Narrow" panose="020B0606020202030204" pitchFamily="34" charset="0"/>
              </a:rPr>
              <a:t>the ABILITY to SUSTAIN. </a:t>
            </a:r>
            <a:r>
              <a:rPr lang="en-AU" sz="1000" dirty="0">
                <a:solidFill>
                  <a:srgbClr val="000000"/>
                </a:solidFill>
                <a:latin typeface="Arial Narrow" panose="020B0606020202030204" pitchFamily="34" charset="0"/>
              </a:rPr>
              <a:t>What does the word ‘</a:t>
            </a:r>
            <a:r>
              <a:rPr lang="en-AU" sz="1000" i="1" dirty="0">
                <a:solidFill>
                  <a:srgbClr val="000000"/>
                </a:solidFill>
                <a:latin typeface="Arial Narrow" panose="020B0606020202030204" pitchFamily="34" charset="0"/>
              </a:rPr>
              <a:t>sustain</a:t>
            </a:r>
            <a:r>
              <a:rPr lang="en-AU" sz="1000" dirty="0">
                <a:solidFill>
                  <a:srgbClr val="000000"/>
                </a:solidFill>
                <a:latin typeface="Arial Narrow" panose="020B0606020202030204" pitchFamily="34" charset="0"/>
              </a:rPr>
              <a:t>’ mean? According to Collins English Dictionary</a:t>
            </a:r>
            <a:r>
              <a:rPr lang="en-AU" sz="1000" baseline="30000" dirty="0">
                <a:solidFill>
                  <a:srgbClr val="000000"/>
                </a:solidFill>
                <a:latin typeface="Arial Narrow" panose="020B0606020202030204" pitchFamily="34" charset="0"/>
              </a:rPr>
              <a:t>[1]</a:t>
            </a:r>
            <a:r>
              <a:rPr lang="en-AU" sz="1000" dirty="0">
                <a:solidFill>
                  <a:srgbClr val="000000"/>
                </a:solidFill>
                <a:latin typeface="Arial Narrow" panose="020B0606020202030204" pitchFamily="34" charset="0"/>
              </a:rPr>
              <a:t>, if you sustain something, you continue it, or maintain it for a period of time. </a:t>
            </a:r>
            <a:endParaRPr lang="en-AU" dirty="0"/>
          </a:p>
        </p:txBody>
      </p:sp>
      <p:sp>
        <p:nvSpPr>
          <p:cNvPr id="9" name="TextBox 8"/>
          <p:cNvSpPr txBox="1"/>
          <p:nvPr/>
        </p:nvSpPr>
        <p:spPr>
          <a:xfrm>
            <a:off x="2380925" y="1539969"/>
            <a:ext cx="2032244" cy="1446550"/>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The original, most frequently quoted, definition for sustainable development is in the Brundtland Report (Our Common Future)</a:t>
            </a:r>
            <a:r>
              <a:rPr lang="en-AU" sz="1000" baseline="30000" dirty="0">
                <a:solidFill>
                  <a:srgbClr val="000000"/>
                </a:solidFill>
                <a:latin typeface="Arial Narrow" panose="020B0606020202030204" pitchFamily="34" charset="0"/>
              </a:rPr>
              <a:t>[2] </a:t>
            </a:r>
            <a:r>
              <a:rPr lang="en-AU" sz="1000" dirty="0">
                <a:solidFill>
                  <a:srgbClr val="000000"/>
                </a:solidFill>
                <a:latin typeface="Arial Narrow" panose="020B0606020202030204" pitchFamily="34" charset="0"/>
              </a:rPr>
              <a:t>as, ‘</a:t>
            </a:r>
            <a:r>
              <a:rPr lang="en-AU" sz="1000" i="1" dirty="0">
                <a:solidFill>
                  <a:srgbClr val="000000"/>
                </a:solidFill>
                <a:latin typeface="Arial Narrow" panose="020B0606020202030204" pitchFamily="34" charset="0"/>
              </a:rPr>
              <a:t>development that meets the needs of the present without compromising the ability of future generations to meet their own needs</a:t>
            </a:r>
            <a:r>
              <a:rPr lang="en-AU" sz="1000" dirty="0">
                <a:solidFill>
                  <a:srgbClr val="000000"/>
                </a:solidFill>
                <a:latin typeface="Arial Narrow" panose="020B0606020202030204" pitchFamily="34" charset="0"/>
              </a:rPr>
              <a:t>’.</a:t>
            </a:r>
            <a:endParaRPr lang="en-AU" sz="1000" baseline="30000" dirty="0">
              <a:solidFill>
                <a:srgbClr val="000000"/>
              </a:solidFill>
              <a:latin typeface="Arial Narrow" panose="020B0606020202030204" pitchFamily="34" charset="0"/>
            </a:endParaRPr>
          </a:p>
          <a:p>
            <a:endParaRPr lang="en-AU" dirty="0"/>
          </a:p>
        </p:txBody>
      </p:sp>
      <p:sp>
        <p:nvSpPr>
          <p:cNvPr id="10" name="TextBox 9"/>
          <p:cNvSpPr txBox="1"/>
          <p:nvPr/>
        </p:nvSpPr>
        <p:spPr>
          <a:xfrm>
            <a:off x="4418772" y="1541532"/>
            <a:ext cx="1815362" cy="1169551"/>
          </a:xfrm>
          <a:prstGeom prst="rect">
            <a:avLst/>
          </a:prstGeom>
          <a:noFill/>
        </p:spPr>
        <p:txBody>
          <a:bodyPr wrap="square" rtlCol="0">
            <a:spAutoFit/>
          </a:bodyPr>
          <a:lstStyle/>
          <a:p>
            <a:pPr algn="just"/>
            <a:r>
              <a:rPr lang="en-AU" sz="1000" dirty="0">
                <a:latin typeface="Arial Narrow" panose="020B0606020202030204" pitchFamily="34" charset="0"/>
              </a:rPr>
              <a:t>The Queensland Marine Science Curriculum</a:t>
            </a:r>
            <a:r>
              <a:rPr lang="en-AU" sz="1000" baseline="30000" dirty="0">
                <a:latin typeface="Arial Narrow" panose="020B0606020202030204" pitchFamily="34" charset="0"/>
              </a:rPr>
              <a:t>[3]</a:t>
            </a:r>
            <a:r>
              <a:rPr lang="en-AU" sz="1000" dirty="0">
                <a:latin typeface="Arial Narrow" panose="020B0606020202030204" pitchFamily="34" charset="0"/>
              </a:rPr>
              <a:t> defines sustainability as, ‘</a:t>
            </a:r>
            <a:r>
              <a:rPr lang="en-AU" sz="1000" i="1" dirty="0">
                <a:latin typeface="Arial Narrow" panose="020B0606020202030204" pitchFamily="34" charset="0"/>
              </a:rPr>
              <a:t>in science, the quality of not being harmful to the environment or depleting natural resources, and therefore supporting long-term ecological balance’. </a:t>
            </a:r>
            <a:endParaRPr lang="en-AU" sz="1000" dirty="0"/>
          </a:p>
        </p:txBody>
      </p:sp>
      <p:sp>
        <p:nvSpPr>
          <p:cNvPr id="11" name="TextBox 10"/>
          <p:cNvSpPr txBox="1"/>
          <p:nvPr/>
        </p:nvSpPr>
        <p:spPr>
          <a:xfrm>
            <a:off x="487146" y="2693186"/>
            <a:ext cx="2800325" cy="1015663"/>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UNESCO’s </a:t>
            </a:r>
            <a:r>
              <a:rPr lang="en-AU" sz="1000" b="1" dirty="0">
                <a:solidFill>
                  <a:srgbClr val="000000"/>
                </a:solidFill>
                <a:latin typeface="Arial Narrow" panose="020B0606020202030204" pitchFamily="34" charset="0"/>
              </a:rPr>
              <a:t>Teaching and Learning for a Sustainable Future</a:t>
            </a:r>
            <a:r>
              <a:rPr lang="en-AU" sz="1000" b="1" baseline="30000" dirty="0">
                <a:solidFill>
                  <a:srgbClr val="000000"/>
                </a:solidFill>
                <a:latin typeface="Arial Narrow" panose="020B0606020202030204" pitchFamily="34" charset="0"/>
              </a:rPr>
              <a:t>[4]</a:t>
            </a:r>
            <a:r>
              <a:rPr lang="en-AU" sz="1000" b="1" dirty="0">
                <a:solidFill>
                  <a:srgbClr val="000000"/>
                </a:solidFill>
                <a:latin typeface="Arial Narrow" panose="020B0606020202030204" pitchFamily="34" charset="0"/>
              </a:rPr>
              <a:t> </a:t>
            </a:r>
            <a:r>
              <a:rPr lang="en-AU" sz="1000" dirty="0">
                <a:solidFill>
                  <a:srgbClr val="000000"/>
                </a:solidFill>
                <a:latin typeface="Arial Narrow" panose="020B0606020202030204" pitchFamily="34" charset="0"/>
              </a:rPr>
              <a:t>defines sustainability as,</a:t>
            </a:r>
            <a:r>
              <a:rPr lang="en-AU" sz="1000" i="1" dirty="0">
                <a:solidFill>
                  <a:srgbClr val="000000"/>
                </a:solidFill>
                <a:latin typeface="Arial Narrow" panose="020B0606020202030204" pitchFamily="34" charset="0"/>
              </a:rPr>
              <a:t> ‘a future in which a healthy environment, economic prosperity and social justice are pursued simultaneously to ensure the well-being and quality of life of present and future generations. Education is crucial to attaining that future</a:t>
            </a:r>
            <a:r>
              <a:rPr lang="en-AU" sz="1000" dirty="0">
                <a:solidFill>
                  <a:srgbClr val="000000"/>
                </a:solidFill>
                <a:latin typeface="Arial Narrow" panose="020B0606020202030204" pitchFamily="34" charset="0"/>
              </a:rPr>
              <a:t>’.</a:t>
            </a:r>
            <a:endParaRPr lang="en-AU" sz="1000" dirty="0">
              <a:latin typeface="Arial Narrow" panose="020B0606020202030204" pitchFamily="34" charset="0"/>
            </a:endParaRPr>
          </a:p>
        </p:txBody>
      </p:sp>
      <p:sp>
        <p:nvSpPr>
          <p:cNvPr id="30" name="TextBox 29"/>
          <p:cNvSpPr txBox="1"/>
          <p:nvPr/>
        </p:nvSpPr>
        <p:spPr>
          <a:xfrm>
            <a:off x="3345740" y="2701353"/>
            <a:ext cx="1789320" cy="1292662"/>
          </a:xfrm>
          <a:prstGeom prst="rect">
            <a:avLst/>
          </a:prstGeom>
          <a:noFill/>
        </p:spPr>
        <p:txBody>
          <a:bodyPr wrap="square" rtlCol="0">
            <a:spAutoFit/>
          </a:bodyPr>
          <a:lstStyle/>
          <a:p>
            <a:pPr algn="just"/>
            <a:r>
              <a:rPr lang="en-AU" sz="1000" b="1" dirty="0">
                <a:solidFill>
                  <a:srgbClr val="000000"/>
                </a:solidFill>
                <a:latin typeface="Arial Narrow" panose="020B0606020202030204" pitchFamily="34" charset="0"/>
              </a:rPr>
              <a:t>The stool model: </a:t>
            </a:r>
            <a:r>
              <a:rPr lang="en-AU" sz="1000" dirty="0">
                <a:solidFill>
                  <a:srgbClr val="000000"/>
                </a:solidFill>
                <a:latin typeface="Arial Narrow" panose="020B0606020202030204" pitchFamily="34" charset="0"/>
              </a:rPr>
              <a:t>According to the stool model for Sustainable development, sustainability requires all 3 legs of the stool to be equal in size. If not, the stool falls over and it’s not sustainable.</a:t>
            </a:r>
          </a:p>
          <a:p>
            <a:endParaRPr lang="en-AU" dirty="0"/>
          </a:p>
        </p:txBody>
      </p:sp>
      <p:sp>
        <p:nvSpPr>
          <p:cNvPr id="16" name="Rounded Rectangle 15"/>
          <p:cNvSpPr/>
          <p:nvPr/>
        </p:nvSpPr>
        <p:spPr>
          <a:xfrm>
            <a:off x="5247897" y="2969868"/>
            <a:ext cx="792088" cy="1450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5" name="Straight Connector 44"/>
          <p:cNvCxnSpPr/>
          <p:nvPr/>
        </p:nvCxnSpPr>
        <p:spPr>
          <a:xfrm>
            <a:off x="5319905" y="3030204"/>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43941" y="3042410"/>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73948" y="3034021"/>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9397" y="2949344"/>
            <a:ext cx="276999" cy="579464"/>
          </a:xfrm>
          <a:prstGeom prst="rect">
            <a:avLst/>
          </a:prstGeom>
          <a:noFill/>
        </p:spPr>
        <p:txBody>
          <a:bodyPr vert="vert270" wrap="square" rtlCol="0">
            <a:spAutoFit/>
          </a:bodyPr>
          <a:lstStyle/>
          <a:p>
            <a:r>
              <a:rPr lang="en-AU" sz="600" dirty="0">
                <a:latin typeface="Arial Narrow" panose="020B0606020202030204" pitchFamily="34" charset="0"/>
              </a:rPr>
              <a:t>environment</a:t>
            </a:r>
          </a:p>
        </p:txBody>
      </p:sp>
      <p:sp>
        <p:nvSpPr>
          <p:cNvPr id="50" name="TextBox 49"/>
          <p:cNvSpPr txBox="1"/>
          <p:nvPr/>
        </p:nvSpPr>
        <p:spPr>
          <a:xfrm>
            <a:off x="5431893" y="2879452"/>
            <a:ext cx="276999" cy="579464"/>
          </a:xfrm>
          <a:prstGeom prst="rect">
            <a:avLst/>
          </a:prstGeom>
          <a:noFill/>
        </p:spPr>
        <p:txBody>
          <a:bodyPr vert="vert270" wrap="square" rtlCol="0">
            <a:spAutoFit/>
          </a:bodyPr>
          <a:lstStyle/>
          <a:p>
            <a:r>
              <a:rPr lang="en-AU" sz="600" dirty="0">
                <a:latin typeface="Arial Narrow" panose="020B0606020202030204" pitchFamily="34" charset="0"/>
              </a:rPr>
              <a:t>economy</a:t>
            </a:r>
          </a:p>
        </p:txBody>
      </p:sp>
      <p:sp>
        <p:nvSpPr>
          <p:cNvPr id="51" name="TextBox 50"/>
          <p:cNvSpPr txBox="1"/>
          <p:nvPr/>
        </p:nvSpPr>
        <p:spPr>
          <a:xfrm>
            <a:off x="5756779" y="2875723"/>
            <a:ext cx="276999" cy="579464"/>
          </a:xfrm>
          <a:prstGeom prst="rect">
            <a:avLst/>
          </a:prstGeom>
          <a:noFill/>
        </p:spPr>
        <p:txBody>
          <a:bodyPr vert="vert270" wrap="square" rtlCol="0">
            <a:spAutoFit/>
          </a:bodyPr>
          <a:lstStyle/>
          <a:p>
            <a:r>
              <a:rPr lang="en-AU" sz="600" dirty="0">
                <a:latin typeface="Arial Narrow" panose="020B0606020202030204" pitchFamily="34" charset="0"/>
              </a:rPr>
              <a:t>society</a:t>
            </a:r>
          </a:p>
        </p:txBody>
      </p:sp>
      <p:sp>
        <p:nvSpPr>
          <p:cNvPr id="57" name="Rectangle 56"/>
          <p:cNvSpPr/>
          <p:nvPr/>
        </p:nvSpPr>
        <p:spPr>
          <a:xfrm>
            <a:off x="542053" y="5721401"/>
            <a:ext cx="5731960" cy="158802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Apply your 3 considerations to write your own definition of sustainability</a:t>
            </a:r>
            <a:r>
              <a:rPr lang="en-AU" sz="1200" dirty="0">
                <a:solidFill>
                  <a:srgbClr val="000000"/>
                </a:solidFill>
                <a:latin typeface="Arial Narrow" panose="020B0606020202030204" pitchFamily="34" charset="0"/>
              </a:rPr>
              <a:t>:</a:t>
            </a:r>
          </a:p>
        </p:txBody>
      </p:sp>
      <p:sp>
        <p:nvSpPr>
          <p:cNvPr id="58" name="TextBox 57"/>
          <p:cNvSpPr txBox="1"/>
          <p:nvPr/>
        </p:nvSpPr>
        <p:spPr>
          <a:xfrm>
            <a:off x="633823" y="5981874"/>
            <a:ext cx="5541226"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AU" sz="1200" i="1" dirty="0">
              <a:solidFill>
                <a:schemeClr val="bg1">
                  <a:lumMod val="50000"/>
                </a:schemeClr>
              </a:solidFill>
              <a:latin typeface="Comic Sans MS" panose="030F0702030302020204" pitchFamily="66" charset="0"/>
            </a:endParaRPr>
          </a:p>
          <a:p>
            <a:endParaRPr lang="en-AU" sz="1200" i="1" dirty="0">
              <a:solidFill>
                <a:schemeClr val="bg1">
                  <a:lumMod val="50000"/>
                </a:schemeClr>
              </a:solidFill>
              <a:latin typeface="Comic Sans MS" panose="030F0702030302020204" pitchFamily="66" charset="0"/>
            </a:endParaRPr>
          </a:p>
          <a:p>
            <a:endParaRPr lang="en-AU" sz="1400" i="1" dirty="0">
              <a:solidFill>
                <a:schemeClr val="bg1">
                  <a:lumMod val="50000"/>
                </a:schemeClr>
              </a:solidFill>
              <a:latin typeface="Comic Sans MS" panose="030F0702030302020204" pitchFamily="66" charset="0"/>
            </a:endParaRPr>
          </a:p>
          <a:p>
            <a:endParaRPr lang="en-AU" sz="900" i="1" dirty="0">
              <a:solidFill>
                <a:schemeClr val="bg1">
                  <a:lumMod val="50000"/>
                </a:schemeClr>
              </a:solidFill>
              <a:latin typeface="Comic Sans MS" panose="030F0702030302020204" pitchFamily="66" charset="0"/>
            </a:endParaRPr>
          </a:p>
          <a:p>
            <a:endParaRPr lang="en-AU" sz="1300" i="1" dirty="0">
              <a:solidFill>
                <a:schemeClr val="bg1">
                  <a:lumMod val="50000"/>
                </a:schemeClr>
              </a:solidFill>
              <a:latin typeface="Comic Sans MS" panose="030F0702030302020204" pitchFamily="66" charset="0"/>
            </a:endParaRPr>
          </a:p>
          <a:p>
            <a:endParaRPr lang="en-AU" sz="1200" i="1" dirty="0">
              <a:solidFill>
                <a:schemeClr val="bg1">
                  <a:lumMod val="50000"/>
                </a:schemeClr>
              </a:solidFill>
              <a:latin typeface="Comic Sans MS" panose="030F0702030302020204" pitchFamily="66" charset="0"/>
            </a:endParaRPr>
          </a:p>
        </p:txBody>
      </p:sp>
      <p:sp>
        <p:nvSpPr>
          <p:cNvPr id="49" name="TextBox 48"/>
          <p:cNvSpPr txBox="1"/>
          <p:nvPr/>
        </p:nvSpPr>
        <p:spPr>
          <a:xfrm>
            <a:off x="5175889" y="2938837"/>
            <a:ext cx="93610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Sustainable Development</a:t>
            </a:r>
          </a:p>
        </p:txBody>
      </p:sp>
      <p:sp>
        <p:nvSpPr>
          <p:cNvPr id="3" name="Rectangle 2"/>
          <p:cNvSpPr/>
          <p:nvPr/>
        </p:nvSpPr>
        <p:spPr>
          <a:xfrm>
            <a:off x="637420" y="4248015"/>
            <a:ext cx="5541225" cy="3615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6" name="Rectangle 35"/>
          <p:cNvSpPr/>
          <p:nvPr/>
        </p:nvSpPr>
        <p:spPr>
          <a:xfrm>
            <a:off x="637420" y="4705642"/>
            <a:ext cx="5541226" cy="3396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7" name="Rectangle 36"/>
          <p:cNvSpPr/>
          <p:nvPr/>
        </p:nvSpPr>
        <p:spPr>
          <a:xfrm>
            <a:off x="637420" y="5141296"/>
            <a:ext cx="5541226" cy="3989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4" name="Rectangle 33"/>
          <p:cNvSpPr/>
          <p:nvPr/>
        </p:nvSpPr>
        <p:spPr>
          <a:xfrm>
            <a:off x="542266" y="7380694"/>
            <a:ext cx="5731960" cy="9899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Define </a:t>
            </a:r>
            <a:r>
              <a:rPr lang="en-AU" sz="1200" b="1" i="1" dirty="0">
                <a:solidFill>
                  <a:srgbClr val="000000"/>
                </a:solidFill>
                <a:latin typeface="Arial Narrow" panose="020B0606020202030204" pitchFamily="34" charset="0"/>
              </a:rPr>
              <a:t>sustainable management practice </a:t>
            </a:r>
            <a:r>
              <a:rPr lang="en-AU" sz="1200" b="1" dirty="0">
                <a:solidFill>
                  <a:srgbClr val="000000"/>
                </a:solidFill>
                <a:latin typeface="Arial Narrow" panose="020B0606020202030204" pitchFamily="34" charset="0"/>
              </a:rPr>
              <a:t>in the space below: </a:t>
            </a:r>
            <a:r>
              <a:rPr lang="en-AU" sz="1200" dirty="0">
                <a:solidFill>
                  <a:srgbClr val="000000"/>
                </a:solidFill>
                <a:latin typeface="Arial Narrow" panose="020B0606020202030204" pitchFamily="34" charset="0"/>
              </a:rPr>
              <a:t> (</a:t>
            </a:r>
            <a:r>
              <a:rPr lang="en-AU" sz="1200" i="1" dirty="0">
                <a:solidFill>
                  <a:srgbClr val="000000"/>
                </a:solidFill>
                <a:latin typeface="Arial Narrow" panose="020B0606020202030204" pitchFamily="34" charset="0"/>
              </a:rPr>
              <a:t>hint: </a:t>
            </a:r>
            <a:r>
              <a:rPr lang="en-AU" sz="1200" dirty="0">
                <a:solidFill>
                  <a:srgbClr val="000000"/>
                </a:solidFill>
                <a:latin typeface="Arial Narrow" panose="020B0606020202030204" pitchFamily="34" charset="0"/>
              </a:rPr>
              <a:t>title)</a:t>
            </a:r>
          </a:p>
        </p:txBody>
      </p:sp>
      <p:sp>
        <p:nvSpPr>
          <p:cNvPr id="40" name="TextBox 39"/>
          <p:cNvSpPr txBox="1"/>
          <p:nvPr/>
        </p:nvSpPr>
        <p:spPr>
          <a:xfrm>
            <a:off x="634036" y="7640962"/>
            <a:ext cx="5541226"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35" name="Straight Connector 34">
            <a:extLst>
              <a:ext uri="{FF2B5EF4-FFF2-40B4-BE49-F238E27FC236}">
                <a16:creationId xmlns:a16="http://schemas.microsoft.com/office/drawing/2014/main" id="{75D585D6-1872-4006-B5D5-B9229CFE9278}"/>
              </a:ext>
            </a:extLst>
          </p:cNvPr>
          <p:cNvCxnSpPr/>
          <p:nvPr/>
        </p:nvCxnSpPr>
        <p:spPr>
          <a:xfrm flipH="1">
            <a:off x="503021" y="97073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30FC328-83D6-44FB-B775-0FA0F6BA9EF7}"/>
              </a:ext>
            </a:extLst>
          </p:cNvPr>
          <p:cNvSpPr txBox="1"/>
          <p:nvPr/>
        </p:nvSpPr>
        <p:spPr>
          <a:xfrm>
            <a:off x="1410717" y="61659"/>
            <a:ext cx="4346062" cy="861774"/>
          </a:xfrm>
          <a:prstGeom prst="rect">
            <a:avLst/>
          </a:prstGeom>
          <a:noFill/>
        </p:spPr>
        <p:txBody>
          <a:bodyPr wrap="square" rtlCol="0">
            <a:spAutoFit/>
          </a:bodyPr>
          <a:lstStyle/>
          <a:p>
            <a:r>
              <a:rPr lang="en-US" b="1" dirty="0">
                <a:latin typeface="Arial Narrow" pitchFamily="34" charset="0"/>
              </a:rPr>
              <a:t>The Ability to Sustain – </a:t>
            </a:r>
            <a:r>
              <a:rPr lang="en-US" sz="1200" dirty="0">
                <a:latin typeface="Arial Narrow" pitchFamily="34" charset="0"/>
              </a:rPr>
              <a:t>Define sustainable management practice</a:t>
            </a:r>
            <a:r>
              <a:rPr lang="en-US" sz="1200" i="1" dirty="0">
                <a:latin typeface="Arial Narrow" pitchFamily="34" charset="0"/>
              </a:rPr>
              <a:t> </a:t>
            </a:r>
          </a:p>
          <a:p>
            <a:endParaRPr lang="en-US" sz="1200" i="1" dirty="0">
              <a:latin typeface="Arial Narrow" pitchFamily="34" charset="0"/>
            </a:endParaRPr>
          </a:p>
          <a:p>
            <a:r>
              <a:rPr lang="en-AU" sz="800" i="1" dirty="0">
                <a:solidFill>
                  <a:srgbClr val="000000"/>
                </a:solidFill>
                <a:latin typeface="Arial Narrow" panose="020B0606020202030204" pitchFamily="34" charset="0"/>
              </a:rPr>
              <a:t>“the application and monitoring of practices and/or policies that are informed by the concept of sustainability</a:t>
            </a:r>
            <a:r>
              <a:rPr lang="en-AU" sz="800" dirty="0">
                <a:solidFill>
                  <a:srgbClr val="000000"/>
                </a:solidFill>
                <a:latin typeface="Arial Narrow" panose="020B0606020202030204" pitchFamily="34" charset="0"/>
              </a:rPr>
              <a:t>”</a:t>
            </a:r>
            <a:r>
              <a:rPr lang="en-AU" sz="800" baseline="30000" dirty="0">
                <a:solidFill>
                  <a:srgbClr val="000000"/>
                </a:solidFill>
                <a:latin typeface="Arial Narrow" panose="020B0606020202030204" pitchFamily="34" charset="0"/>
              </a:rPr>
              <a:t>[2]</a:t>
            </a:r>
            <a:endParaRPr lang="en-US" sz="800" i="1" dirty="0">
              <a:latin typeface="Arial Narrow" pitchFamily="34" charset="0"/>
            </a:endParaRPr>
          </a:p>
        </p:txBody>
      </p:sp>
      <p:sp>
        <p:nvSpPr>
          <p:cNvPr id="43" name="TextBox 17">
            <a:extLst>
              <a:ext uri="{FF2B5EF4-FFF2-40B4-BE49-F238E27FC236}">
                <a16:creationId xmlns:a16="http://schemas.microsoft.com/office/drawing/2014/main" id="{D506CE07-D89A-4C49-954B-776988F884D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4" name="TextBox 43">
            <a:extLst>
              <a:ext uri="{FF2B5EF4-FFF2-40B4-BE49-F238E27FC236}">
                <a16:creationId xmlns:a16="http://schemas.microsoft.com/office/drawing/2014/main" id="{90866DC3-E21C-4205-8AFF-942B94E83B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2" name="TextBox 51">
            <a:extLst>
              <a:ext uri="{FF2B5EF4-FFF2-40B4-BE49-F238E27FC236}">
                <a16:creationId xmlns:a16="http://schemas.microsoft.com/office/drawing/2014/main" id="{D69CFC8D-02ED-4F2E-8A3F-9F5F989FA67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
            <a:extLst>
              <a:ext uri="{FF2B5EF4-FFF2-40B4-BE49-F238E27FC236}">
                <a16:creationId xmlns:a16="http://schemas.microsoft.com/office/drawing/2014/main" id="{4423C07B-BBB1-4825-9994-F01191F1AEA2}"/>
              </a:ext>
            </a:extLst>
          </p:cNvPr>
          <p:cNvSpPr txBox="1"/>
          <p:nvPr/>
        </p:nvSpPr>
        <p:spPr>
          <a:xfrm>
            <a:off x="452090" y="8370639"/>
            <a:ext cx="5904692" cy="547842"/>
          </a:xfrm>
          <a:prstGeom prst="rect">
            <a:avLst/>
          </a:prstGeom>
          <a:noFill/>
        </p:spPr>
        <p:txBody>
          <a:bodyPr wrap="square" rtlCol="0">
            <a:spAutoFit/>
          </a:bodyPr>
          <a:lstStyle/>
          <a:p>
            <a:r>
              <a:rPr lang="en-AU" sz="640" baseline="30000" dirty="0">
                <a:latin typeface="Arial Narrow" panose="020B0606020202030204" pitchFamily="34" charset="0"/>
              </a:rPr>
              <a:t>[1] </a:t>
            </a:r>
            <a:r>
              <a:rPr lang="en-AU" sz="640" dirty="0">
                <a:latin typeface="Arial Narrow" panose="020B0606020202030204" pitchFamily="34" charset="0"/>
              </a:rPr>
              <a:t>Collin’s English Dictionary (2018). Definition of ‘sustain’. Collins. Accessed 2018 from: https://www.collinsdictionary.com/dictionary/english/sustain</a:t>
            </a:r>
          </a:p>
          <a:p>
            <a:r>
              <a:rPr lang="en-AU" sz="640" baseline="30000" dirty="0">
                <a:latin typeface="Arial Narrow" panose="020B0606020202030204" pitchFamily="34" charset="0"/>
              </a:rPr>
              <a:t>[2] </a:t>
            </a:r>
            <a:r>
              <a:rPr lang="en-AU" sz="640" dirty="0">
                <a:latin typeface="Arial Narrow" panose="020B0606020202030204" pitchFamily="34" charset="0"/>
              </a:rPr>
              <a:t>IISD (2018). </a:t>
            </a:r>
            <a:r>
              <a:rPr lang="en-AU" sz="640" i="1" dirty="0">
                <a:latin typeface="Arial Narrow" panose="020B0606020202030204" pitchFamily="34" charset="0"/>
              </a:rPr>
              <a:t>Sustainable Development</a:t>
            </a:r>
            <a:r>
              <a:rPr lang="en-AU" sz="640" dirty="0">
                <a:latin typeface="Arial Narrow" panose="020B0606020202030204" pitchFamily="34" charset="0"/>
              </a:rPr>
              <a:t>. International Institute for Sustainable Development. Accessed 2018 from: https://www.iisd.org/topic/sustainable-development</a:t>
            </a:r>
          </a:p>
          <a:p>
            <a:r>
              <a:rPr lang="en-AU" sz="640" baseline="30000" dirty="0">
                <a:latin typeface="Arial Narrow" panose="020B0606020202030204" pitchFamily="34" charset="0"/>
              </a:rPr>
              <a:t>[3] </a:t>
            </a:r>
            <a:r>
              <a:rPr lang="en-US" sz="640" dirty="0">
                <a:latin typeface="Arial Narrow" panose="020B0606020202030204" pitchFamily="34" charset="0"/>
              </a:rPr>
              <a:t>Queensland Curriculum and Assessment Authority (2018). </a:t>
            </a:r>
            <a:r>
              <a:rPr lang="en-US" sz="640" i="1" dirty="0">
                <a:latin typeface="Arial Narrow" panose="020B0606020202030204" pitchFamily="34" charset="0"/>
              </a:rPr>
              <a:t>Marine Science 2019 v1.2: General Senior Syllabus. </a:t>
            </a:r>
            <a:r>
              <a:rPr lang="en-US" sz="640" dirty="0">
                <a:latin typeface="Arial Narrow" panose="020B0606020202030204" pitchFamily="34" charset="0"/>
              </a:rPr>
              <a:t>QCAA. Accessed 2018 from: https://www.qcaa.qld.edu.au/</a:t>
            </a:r>
            <a:br>
              <a:rPr lang="en-US" sz="640" dirty="0">
                <a:latin typeface="Arial Narrow" panose="020B0606020202030204" pitchFamily="34" charset="0"/>
              </a:rPr>
            </a:br>
            <a:r>
              <a:rPr lang="en-US" sz="640" baseline="30000" dirty="0">
                <a:latin typeface="Arial Narrow" panose="020B0606020202030204" pitchFamily="34" charset="0"/>
              </a:rPr>
              <a:t>[4] </a:t>
            </a:r>
            <a:r>
              <a:rPr lang="en-US" sz="640" dirty="0">
                <a:latin typeface="Arial Narrow" panose="020B0606020202030204" pitchFamily="34" charset="0"/>
              </a:rPr>
              <a:t>UNESCO (2018). </a:t>
            </a:r>
            <a:r>
              <a:rPr lang="en-US" sz="640" i="1" dirty="0">
                <a:latin typeface="Arial Narrow" panose="020B0606020202030204" pitchFamily="34" charset="0"/>
              </a:rPr>
              <a:t>Teaching and Learning for a Sustainable Future: a multimedia teacher education </a:t>
            </a:r>
            <a:r>
              <a:rPr lang="en-US" sz="640" i="1" dirty="0" err="1">
                <a:latin typeface="Arial Narrow" panose="020B0606020202030204" pitchFamily="34" charset="0"/>
              </a:rPr>
              <a:t>programme</a:t>
            </a:r>
            <a:r>
              <a:rPr lang="en-US" sz="640" i="1" dirty="0">
                <a:latin typeface="Arial Narrow" panose="020B0606020202030204" pitchFamily="34" charset="0"/>
              </a:rPr>
              <a:t>. </a:t>
            </a:r>
            <a:r>
              <a:rPr lang="en-US" sz="640" dirty="0">
                <a:latin typeface="Arial Narrow" panose="020B0606020202030204" pitchFamily="34" charset="0"/>
              </a:rPr>
              <a:t>UNESCO. Accessed 2018 from: http://www.unesco.org/education/tlsf/</a:t>
            </a:r>
          </a:p>
          <a:p>
            <a:endParaRPr lang="en-AU" sz="600" baseline="30000" dirty="0">
              <a:latin typeface="Arial Narrow" panose="020B0606020202030204" pitchFamily="34" charset="0"/>
            </a:endParaRPr>
          </a:p>
        </p:txBody>
      </p:sp>
      <p:cxnSp>
        <p:nvCxnSpPr>
          <p:cNvPr id="5" name="Straight Connector 4">
            <a:extLst>
              <a:ext uri="{FF2B5EF4-FFF2-40B4-BE49-F238E27FC236}">
                <a16:creationId xmlns:a16="http://schemas.microsoft.com/office/drawing/2014/main" id="{3AC17A7E-8D29-C04A-B1D8-946451424C29}"/>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A02666F9-0148-1350-6B94-10252B9714A8}"/>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3658E85B-B457-A3E1-8DCF-03A62D13A96E}"/>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45295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608" y="4938389"/>
            <a:ext cx="5737089" cy="24208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p:txBody>
      </p:sp>
      <p:sp>
        <p:nvSpPr>
          <p:cNvPr id="32" name="Rectangle 31"/>
          <p:cNvSpPr/>
          <p:nvPr/>
        </p:nvSpPr>
        <p:spPr>
          <a:xfrm>
            <a:off x="531608" y="7427729"/>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Circle all the </a:t>
            </a:r>
            <a:r>
              <a:rPr lang="en-AU" sz="1200" b="1" i="1" dirty="0">
                <a:solidFill>
                  <a:srgbClr val="000000"/>
                </a:solidFill>
                <a:latin typeface="Arial Narrow" panose="020B0606020202030204" pitchFamily="34" charset="0"/>
              </a:rPr>
              <a:t>trustworthy </a:t>
            </a:r>
            <a:r>
              <a:rPr lang="en-AU" sz="1200" b="1" dirty="0">
                <a:solidFill>
                  <a:srgbClr val="000000"/>
                </a:solidFill>
                <a:latin typeface="Arial Narrow" panose="020B0606020202030204" pitchFamily="34" charset="0"/>
              </a:rPr>
              <a:t>and </a:t>
            </a:r>
            <a:r>
              <a:rPr lang="en-AU" sz="1200" b="1" i="1" dirty="0">
                <a:solidFill>
                  <a:srgbClr val="000000"/>
                </a:solidFill>
                <a:latin typeface="Arial Narrow" panose="020B0606020202030204" pitchFamily="34" charset="0"/>
              </a:rPr>
              <a:t>reputable</a:t>
            </a:r>
            <a:r>
              <a:rPr lang="en-AU" sz="1200" b="1" dirty="0">
                <a:solidFill>
                  <a:srgbClr val="000000"/>
                </a:solidFill>
                <a:latin typeface="Arial Narrow" panose="020B0606020202030204" pitchFamily="34" charset="0"/>
              </a:rPr>
              <a:t> information sources</a:t>
            </a:r>
          </a:p>
        </p:txBody>
      </p:sp>
      <p:sp>
        <p:nvSpPr>
          <p:cNvPr id="34" name="Rectangle 33"/>
          <p:cNvSpPr/>
          <p:nvPr/>
        </p:nvSpPr>
        <p:spPr>
          <a:xfrm>
            <a:off x="526935" y="7824982"/>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t>
            </a:r>
            <a:r>
              <a:rPr lang="en-AU" sz="1200" b="1" u="sng" dirty="0">
                <a:solidFill>
                  <a:srgbClr val="000000"/>
                </a:solidFill>
                <a:latin typeface="Arial Narrow" panose="020B0606020202030204" pitchFamily="34" charset="0"/>
              </a:rPr>
              <a:t>Underline</a:t>
            </a:r>
            <a:r>
              <a:rPr lang="en-AU" sz="1200" b="1" dirty="0">
                <a:solidFill>
                  <a:srgbClr val="000000"/>
                </a:solidFill>
                <a:latin typeface="Arial Narrow" panose="020B0606020202030204" pitchFamily="34" charset="0"/>
              </a:rPr>
              <a:t> information sources that people pay most attention to, or understand best</a:t>
            </a:r>
          </a:p>
        </p:txBody>
      </p:sp>
      <p:sp>
        <p:nvSpPr>
          <p:cNvPr id="35" name="Rectangle 34"/>
          <p:cNvSpPr/>
          <p:nvPr/>
        </p:nvSpPr>
        <p:spPr>
          <a:xfrm>
            <a:off x="526935" y="8447151"/>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t>
            </a:r>
            <a:r>
              <a:rPr lang="en-AU" sz="1200" b="1" dirty="0" err="1">
                <a:solidFill>
                  <a:srgbClr val="000000"/>
                </a:solidFill>
                <a:latin typeface="Arial Narrow" panose="020B0606020202030204" pitchFamily="34" charset="0"/>
              </a:rPr>
              <a:t>Astericks</a:t>
            </a:r>
            <a:r>
              <a:rPr lang="en-AU" sz="1200" b="1" dirty="0">
                <a:solidFill>
                  <a:srgbClr val="000000"/>
                </a:solidFill>
                <a:latin typeface="Arial Narrow" panose="020B0606020202030204" pitchFamily="34" charset="0"/>
              </a:rPr>
              <a:t>* information sources that are related to educating people in </a:t>
            </a:r>
            <a:r>
              <a:rPr lang="en-AU" sz="1200" b="1" i="1" dirty="0">
                <a:solidFill>
                  <a:srgbClr val="000000"/>
                </a:solidFill>
                <a:latin typeface="Arial Narrow" panose="020B0606020202030204" pitchFamily="34" charset="0"/>
              </a:rPr>
              <a:t>sustainability</a:t>
            </a:r>
          </a:p>
        </p:txBody>
      </p:sp>
      <p:sp>
        <p:nvSpPr>
          <p:cNvPr id="38" name="Rectangle 37">
            <a:extLst>
              <a:ext uri="{FF2B5EF4-FFF2-40B4-BE49-F238E27FC236}">
                <a16:creationId xmlns:a16="http://schemas.microsoft.com/office/drawing/2014/main" id="{5E87C0CE-1E68-4C5E-9297-4B0DF151B342}"/>
              </a:ext>
            </a:extLst>
          </p:cNvPr>
          <p:cNvSpPr/>
          <p:nvPr/>
        </p:nvSpPr>
        <p:spPr>
          <a:xfrm>
            <a:off x="430957" y="3975570"/>
            <a:ext cx="6044760" cy="523220"/>
          </a:xfrm>
          <a:prstGeom prst="rect">
            <a:avLst/>
          </a:prstGeom>
        </p:spPr>
        <p:txBody>
          <a:bodyPr wrap="square">
            <a:spAutoFit/>
          </a:bodyPr>
          <a:lstStyle/>
          <a:p>
            <a:r>
              <a:rPr lang="en-AU" sz="1600" b="1" dirty="0">
                <a:solidFill>
                  <a:srgbClr val="000000"/>
                </a:solidFill>
                <a:latin typeface="Arial Narrow" panose="020B0606020202030204" pitchFamily="34" charset="0"/>
              </a:rPr>
              <a:t>How do stakeholders become informed? </a:t>
            </a:r>
          </a:p>
          <a:p>
            <a:r>
              <a:rPr lang="en-AU" sz="1200" dirty="0">
                <a:solidFill>
                  <a:srgbClr val="000000"/>
                </a:solidFill>
                <a:latin typeface="Arial Narrow" panose="020B0606020202030204" pitchFamily="34" charset="0"/>
              </a:rPr>
              <a:t>Where do stakeholders obtain their information from? What and who influences opinions and behaviours? </a:t>
            </a:r>
          </a:p>
        </p:txBody>
      </p:sp>
      <p:sp>
        <p:nvSpPr>
          <p:cNvPr id="39" name="Rectangle 38">
            <a:extLst>
              <a:ext uri="{FF2B5EF4-FFF2-40B4-BE49-F238E27FC236}">
                <a16:creationId xmlns:a16="http://schemas.microsoft.com/office/drawing/2014/main" id="{E1CAB808-B599-4588-8EC2-AE69E65F9FFB}"/>
              </a:ext>
            </a:extLst>
          </p:cNvPr>
          <p:cNvSpPr/>
          <p:nvPr/>
        </p:nvSpPr>
        <p:spPr>
          <a:xfrm>
            <a:off x="430957" y="977639"/>
            <a:ext cx="5992173" cy="1261884"/>
          </a:xfrm>
          <a:prstGeom prst="rect">
            <a:avLst/>
          </a:prstGeom>
        </p:spPr>
        <p:txBody>
          <a:bodyPr wrap="square">
            <a:spAutoFit/>
          </a:bodyPr>
          <a:lstStyle/>
          <a:p>
            <a:r>
              <a:rPr lang="en-AU" sz="1600" b="1" dirty="0">
                <a:solidFill>
                  <a:srgbClr val="000000"/>
                </a:solidFill>
                <a:latin typeface="Arial Narrow" panose="020B0606020202030204" pitchFamily="34" charset="0"/>
              </a:rPr>
              <a:t>The holders of stakes</a:t>
            </a:r>
          </a:p>
          <a:p>
            <a:r>
              <a:rPr lang="en-AU" sz="1200" dirty="0">
                <a:solidFill>
                  <a:srgbClr val="000000"/>
                </a:solidFill>
                <a:latin typeface="Arial Narrow" panose="020B0606020202030204" pitchFamily="34" charset="0"/>
              </a:rPr>
              <a:t>A stakeholder is a person or group of people who have an interest in (and will be affected by) the outcome of an environmental management decision. Examples of stakeholders include: locals, students, scientists, agencies, business owners and indigenous peoples. Stakeholder consultation and participation involves processes whereby all those with a </a:t>
            </a:r>
            <a:r>
              <a:rPr lang="en-AU" sz="1200" i="1" dirty="0">
                <a:solidFill>
                  <a:srgbClr val="000000"/>
                </a:solidFill>
                <a:latin typeface="Arial Narrow" panose="020B0606020202030204" pitchFamily="34" charset="0"/>
              </a:rPr>
              <a:t>stake</a:t>
            </a:r>
            <a:r>
              <a:rPr lang="en-AU" sz="1200" dirty="0">
                <a:solidFill>
                  <a:srgbClr val="000000"/>
                </a:solidFill>
                <a:latin typeface="Arial Narrow" panose="020B0606020202030204" pitchFamily="34" charset="0"/>
              </a:rPr>
              <a:t> in the outcome of a plan or project can actively contribute to decisions on planning and management. </a:t>
            </a:r>
          </a:p>
        </p:txBody>
      </p:sp>
      <p:sp>
        <p:nvSpPr>
          <p:cNvPr id="40" name="Rectangle 39">
            <a:extLst>
              <a:ext uri="{FF2B5EF4-FFF2-40B4-BE49-F238E27FC236}">
                <a16:creationId xmlns:a16="http://schemas.microsoft.com/office/drawing/2014/main" id="{549BA5C0-D233-4B19-8CE9-52F88A5F1643}"/>
              </a:ext>
            </a:extLst>
          </p:cNvPr>
          <p:cNvSpPr/>
          <p:nvPr/>
        </p:nvSpPr>
        <p:spPr>
          <a:xfrm>
            <a:off x="531608" y="2224983"/>
            <a:ext cx="5737089" cy="87378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Q.  What is a stakeholder? Ans.</a:t>
            </a:r>
          </a:p>
        </p:txBody>
      </p:sp>
      <p:sp>
        <p:nvSpPr>
          <p:cNvPr id="41" name="Rectangle 40">
            <a:extLst>
              <a:ext uri="{FF2B5EF4-FFF2-40B4-BE49-F238E27FC236}">
                <a16:creationId xmlns:a16="http://schemas.microsoft.com/office/drawing/2014/main" id="{54F79339-433A-4B21-9EA7-A914FF949949}"/>
              </a:ext>
            </a:extLst>
          </p:cNvPr>
          <p:cNvSpPr/>
          <p:nvPr/>
        </p:nvSpPr>
        <p:spPr>
          <a:xfrm>
            <a:off x="590875" y="2509934"/>
            <a:ext cx="5609205" cy="51861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2" name="Rectangle 41">
            <a:extLst>
              <a:ext uri="{FF2B5EF4-FFF2-40B4-BE49-F238E27FC236}">
                <a16:creationId xmlns:a16="http://schemas.microsoft.com/office/drawing/2014/main" id="{EB87917C-412C-4F86-A298-284AF72E7B17}"/>
              </a:ext>
            </a:extLst>
          </p:cNvPr>
          <p:cNvSpPr/>
          <p:nvPr/>
        </p:nvSpPr>
        <p:spPr>
          <a:xfrm>
            <a:off x="523698" y="3155456"/>
            <a:ext cx="5737089" cy="7634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Q.  Why is stakeholder education essential to </a:t>
            </a:r>
            <a:r>
              <a:rPr lang="en-AU" sz="1200" b="1" i="1" dirty="0">
                <a:solidFill>
                  <a:srgbClr val="000000"/>
                </a:solidFill>
                <a:latin typeface="Arial Narrow" panose="020B0606020202030204" pitchFamily="34" charset="0"/>
              </a:rPr>
              <a:t>sustainable</a:t>
            </a:r>
            <a:r>
              <a:rPr lang="en-AU" sz="1200" b="1" dirty="0">
                <a:solidFill>
                  <a:srgbClr val="000000"/>
                </a:solidFill>
                <a:latin typeface="Arial Narrow" panose="020B0606020202030204" pitchFamily="34" charset="0"/>
              </a:rPr>
              <a:t> management practices? Ans. </a:t>
            </a:r>
          </a:p>
        </p:txBody>
      </p:sp>
      <p:sp>
        <p:nvSpPr>
          <p:cNvPr id="43" name="Rectangle 42">
            <a:extLst>
              <a:ext uri="{FF2B5EF4-FFF2-40B4-BE49-F238E27FC236}">
                <a16:creationId xmlns:a16="http://schemas.microsoft.com/office/drawing/2014/main" id="{06EC5F7C-F581-45D8-96BE-1F7275ECB807}"/>
              </a:ext>
            </a:extLst>
          </p:cNvPr>
          <p:cNvSpPr/>
          <p:nvPr/>
        </p:nvSpPr>
        <p:spPr>
          <a:xfrm>
            <a:off x="586524" y="3409793"/>
            <a:ext cx="5603706" cy="46926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4" name="Rectangle 43">
            <a:extLst>
              <a:ext uri="{FF2B5EF4-FFF2-40B4-BE49-F238E27FC236}">
                <a16:creationId xmlns:a16="http://schemas.microsoft.com/office/drawing/2014/main" id="{119C59A6-6C96-4276-BEE8-D13B43E97D36}"/>
              </a:ext>
            </a:extLst>
          </p:cNvPr>
          <p:cNvSpPr/>
          <p:nvPr/>
        </p:nvSpPr>
        <p:spPr>
          <a:xfrm>
            <a:off x="531608" y="4532125"/>
            <a:ext cx="5737089" cy="32876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Below, write as many </a:t>
            </a:r>
            <a:r>
              <a:rPr lang="en-AU" sz="1200" b="1" i="1" dirty="0">
                <a:solidFill>
                  <a:schemeClr val="bg1"/>
                </a:solidFill>
                <a:latin typeface="Arial Narrow" panose="020B0606020202030204" pitchFamily="34" charset="0"/>
              </a:rPr>
              <a:t>examples</a:t>
            </a:r>
            <a:r>
              <a:rPr lang="en-AU" sz="1200" b="1" dirty="0">
                <a:solidFill>
                  <a:schemeClr val="bg1"/>
                </a:solidFill>
                <a:latin typeface="Arial Narrow" panose="020B0606020202030204" pitchFamily="34" charset="0"/>
              </a:rPr>
              <a:t> of sources of information as you can</a:t>
            </a:r>
          </a:p>
        </p:txBody>
      </p:sp>
      <p:cxnSp>
        <p:nvCxnSpPr>
          <p:cNvPr id="45" name="Straight Connector 44">
            <a:extLst>
              <a:ext uri="{FF2B5EF4-FFF2-40B4-BE49-F238E27FC236}">
                <a16:creationId xmlns:a16="http://schemas.microsoft.com/office/drawing/2014/main" id="{2DF420BF-8EB9-412B-A72D-670FD728EF09}"/>
              </a:ext>
            </a:extLst>
          </p:cNvPr>
          <p:cNvCxnSpPr/>
          <p:nvPr/>
        </p:nvCxnSpPr>
        <p:spPr>
          <a:xfrm flipH="1">
            <a:off x="508057" y="3976302"/>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180D3ED-FA76-48B4-9BBD-ACF78872832B}"/>
              </a:ext>
            </a:extLst>
          </p:cNvPr>
          <p:cNvSpPr/>
          <p:nvPr/>
        </p:nvSpPr>
        <p:spPr>
          <a:xfrm>
            <a:off x="457251" y="8149862"/>
            <a:ext cx="6207034" cy="276999"/>
          </a:xfrm>
          <a:prstGeom prst="rect">
            <a:avLst/>
          </a:prstGeom>
        </p:spPr>
        <p:txBody>
          <a:bodyPr wrap="square">
            <a:spAutoFit/>
          </a:bodyPr>
          <a:lstStyle/>
          <a:p>
            <a:r>
              <a:rPr lang="en-AU" sz="1200" b="1" dirty="0">
                <a:solidFill>
                  <a:srgbClr val="000000"/>
                </a:solidFill>
                <a:latin typeface="Arial Narrow" panose="020B0606020202030204" pitchFamily="34" charset="0"/>
              </a:rPr>
              <a:t>Q. </a:t>
            </a:r>
            <a:r>
              <a:rPr lang="en-AU" sz="1200" dirty="0">
                <a:solidFill>
                  <a:srgbClr val="000000"/>
                </a:solidFill>
                <a:latin typeface="Arial Narrow" panose="020B0606020202030204" pitchFamily="34" charset="0"/>
              </a:rPr>
              <a:t>Did you circle and underline the same ones? </a:t>
            </a:r>
            <a:r>
              <a:rPr lang="en-AU" sz="1200" b="1" dirty="0">
                <a:solidFill>
                  <a:srgbClr val="000000"/>
                </a:solidFill>
                <a:latin typeface="Arial Narrow" panose="020B0606020202030204" pitchFamily="34" charset="0"/>
              </a:rPr>
              <a:t>Ans. [Yes][No][sort of]. </a:t>
            </a:r>
            <a:r>
              <a:rPr lang="en-AU" sz="1200" dirty="0">
                <a:solidFill>
                  <a:srgbClr val="000000"/>
                </a:solidFill>
                <a:latin typeface="Arial Narrow" panose="020B0606020202030204" pitchFamily="34" charset="0"/>
              </a:rPr>
              <a:t>Compare answers. </a:t>
            </a:r>
            <a:r>
              <a:rPr lang="en-AU" sz="1200" b="1" dirty="0">
                <a:solidFill>
                  <a:srgbClr val="000000"/>
                </a:solidFill>
                <a:latin typeface="Arial Narrow" panose="020B0606020202030204" pitchFamily="34" charset="0"/>
              </a:rPr>
              <a:t>Discuss</a:t>
            </a:r>
            <a:r>
              <a:rPr lang="en-AU" sz="1200" dirty="0">
                <a:solidFill>
                  <a:srgbClr val="000000"/>
                </a:solidFill>
                <a:latin typeface="Arial Narrow" panose="020B0606020202030204" pitchFamily="34" charset="0"/>
              </a:rPr>
              <a:t>.</a:t>
            </a:r>
          </a:p>
        </p:txBody>
      </p:sp>
      <p:cxnSp>
        <p:nvCxnSpPr>
          <p:cNvPr id="47" name="Straight Connector 46">
            <a:extLst>
              <a:ext uri="{FF2B5EF4-FFF2-40B4-BE49-F238E27FC236}">
                <a16:creationId xmlns:a16="http://schemas.microsoft.com/office/drawing/2014/main" id="{9E6E45C7-3781-4923-B2FF-A18CE877A42C}"/>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6AE94C5-EC07-4464-8B22-E97E68BBBA11}"/>
              </a:ext>
            </a:extLst>
          </p:cNvPr>
          <p:cNvSpPr txBox="1"/>
          <p:nvPr/>
        </p:nvSpPr>
        <p:spPr>
          <a:xfrm>
            <a:off x="1410717" y="61659"/>
            <a:ext cx="3890491" cy="677108"/>
          </a:xfrm>
          <a:prstGeom prst="rect">
            <a:avLst/>
          </a:prstGeom>
          <a:noFill/>
        </p:spPr>
        <p:txBody>
          <a:bodyPr wrap="square" rtlCol="0">
            <a:spAutoFit/>
          </a:bodyPr>
          <a:lstStyle/>
          <a:p>
            <a:r>
              <a:rPr lang="en-US" b="1" dirty="0">
                <a:latin typeface="Arial Narrow" pitchFamily="34" charset="0"/>
              </a:rPr>
              <a:t>High stakes – </a:t>
            </a:r>
            <a:r>
              <a:rPr lang="en-US" sz="1200" dirty="0">
                <a:latin typeface="Arial Narrow" pitchFamily="34" charset="0"/>
              </a:rPr>
              <a:t>Discuss that the education of stakeholders is essential to encouraging sustainable management practices</a:t>
            </a:r>
            <a:endParaRPr lang="en-US" sz="1200" i="1" dirty="0">
              <a:latin typeface="Arial Narrow" pitchFamily="34" charset="0"/>
            </a:endParaRPr>
          </a:p>
          <a:p>
            <a:endParaRPr lang="en-US" sz="800" i="1" dirty="0">
              <a:latin typeface="Arial Narrow" pitchFamily="34" charset="0"/>
            </a:endParaRPr>
          </a:p>
        </p:txBody>
      </p:sp>
      <p:sp>
        <p:nvSpPr>
          <p:cNvPr id="49" name="TextBox 17">
            <a:extLst>
              <a:ext uri="{FF2B5EF4-FFF2-40B4-BE49-F238E27FC236}">
                <a16:creationId xmlns:a16="http://schemas.microsoft.com/office/drawing/2014/main" id="{E6009115-1CBE-4358-B161-5F2D1A7AEB0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0" name="TextBox 49">
            <a:extLst>
              <a:ext uri="{FF2B5EF4-FFF2-40B4-BE49-F238E27FC236}">
                <a16:creationId xmlns:a16="http://schemas.microsoft.com/office/drawing/2014/main" id="{32FBA474-4F01-4AF9-84AF-A802870C66B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3" name="TextBox 52">
            <a:extLst>
              <a:ext uri="{FF2B5EF4-FFF2-40B4-BE49-F238E27FC236}">
                <a16:creationId xmlns:a16="http://schemas.microsoft.com/office/drawing/2014/main" id="{1018910A-2F94-4FF1-8F31-0621291CC39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504E187-AA7F-68BF-826B-CC04402FC480}"/>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97CB8E3F-CCE2-0BC5-1A09-AC9AFD7DC162}"/>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5ED58BDF-B0AE-F395-3862-F87F702E944A}"/>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172227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50" y="978519"/>
            <a:ext cx="5996085" cy="892552"/>
          </a:xfrm>
          <a:prstGeom prst="rect">
            <a:avLst/>
          </a:prstGeom>
        </p:spPr>
        <p:txBody>
          <a:bodyPr wrap="square">
            <a:spAutoFit/>
          </a:bodyPr>
          <a:lstStyle/>
          <a:p>
            <a:r>
              <a:rPr lang="en-AU" sz="1600" b="1" dirty="0">
                <a:solidFill>
                  <a:srgbClr val="000000"/>
                </a:solidFill>
                <a:latin typeface="Arial Narrow" panose="020B0606020202030204" pitchFamily="34" charset="0"/>
              </a:rPr>
              <a:t>Point vs Non-point</a:t>
            </a:r>
          </a:p>
          <a:p>
            <a:r>
              <a:rPr lang="en-AU" sz="1200" dirty="0">
                <a:solidFill>
                  <a:srgbClr val="000000"/>
                </a:solidFill>
                <a:latin typeface="Arial Narrow" panose="020B0606020202030204" pitchFamily="34" charset="0"/>
              </a:rPr>
              <a:t>The term </a:t>
            </a:r>
            <a:r>
              <a:rPr lang="en-AU" sz="1200" i="1" dirty="0">
                <a:solidFill>
                  <a:srgbClr val="000000"/>
                </a:solidFill>
                <a:latin typeface="Arial Narrow" panose="020B0606020202030204" pitchFamily="34" charset="0"/>
              </a:rPr>
              <a:t>point source </a:t>
            </a:r>
            <a:r>
              <a:rPr lang="en-AU" sz="1200" dirty="0">
                <a:solidFill>
                  <a:srgbClr val="000000"/>
                </a:solidFill>
                <a:latin typeface="Arial Narrow" panose="020B0606020202030204" pitchFamily="34" charset="0"/>
              </a:rPr>
              <a:t>means the source of the pollution has one specific discharge point (pipe, ditch..).</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The term </a:t>
            </a:r>
            <a:r>
              <a:rPr lang="en-AU" sz="1200" i="1" dirty="0">
                <a:solidFill>
                  <a:srgbClr val="000000"/>
                </a:solidFill>
                <a:latin typeface="Arial Narrow" panose="020B0606020202030204" pitchFamily="34" charset="0"/>
              </a:rPr>
              <a:t>non-point source </a:t>
            </a:r>
            <a:r>
              <a:rPr lang="en-AU" sz="1200" dirty="0">
                <a:solidFill>
                  <a:srgbClr val="000000"/>
                </a:solidFill>
                <a:latin typeface="Arial Narrow" panose="020B0606020202030204" pitchFamily="34" charset="0"/>
              </a:rPr>
              <a:t>means the source of pollution comes from multiple points, spread out (runoff). </a:t>
            </a:r>
          </a:p>
          <a:p>
            <a:r>
              <a:rPr lang="en-AU" sz="1200" b="1" dirty="0">
                <a:solidFill>
                  <a:srgbClr val="000000"/>
                </a:solidFill>
                <a:latin typeface="Arial Narrow" panose="020B0606020202030204" pitchFamily="34" charset="0"/>
              </a:rPr>
              <a:t>Activity: In the box above each picture, write the name of the pollutant </a:t>
            </a:r>
            <a:r>
              <a:rPr lang="en-AU" sz="1200" dirty="0">
                <a:solidFill>
                  <a:srgbClr val="000000"/>
                </a:solidFill>
                <a:latin typeface="Arial Narrow" panose="020B0606020202030204" pitchFamily="34" charset="0"/>
              </a:rPr>
              <a:t>(one of the dot points).</a:t>
            </a:r>
          </a:p>
        </p:txBody>
      </p:sp>
      <p:sp>
        <p:nvSpPr>
          <p:cNvPr id="4" name="Rectangle 3"/>
          <p:cNvSpPr/>
          <p:nvPr/>
        </p:nvSpPr>
        <p:spPr>
          <a:xfrm>
            <a:off x="564258" y="1899975"/>
            <a:ext cx="5658435" cy="3319538"/>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p:nvSpPr>
        <p:spPr>
          <a:xfrm>
            <a:off x="564258" y="5379861"/>
            <a:ext cx="5658435" cy="336328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180143" y="2439989"/>
            <a:ext cx="2400985" cy="2232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latin typeface="Arial Narrow" panose="020B0606020202030204" pitchFamily="34" charset="0"/>
              </a:rPr>
              <a:t>Point Sources</a:t>
            </a:r>
            <a:br>
              <a:rPr lang="en-AU" sz="1600" b="1" dirty="0">
                <a:solidFill>
                  <a:schemeClr val="tx1"/>
                </a:solidFill>
                <a:latin typeface="Arial Narrow" panose="020B0606020202030204" pitchFamily="34" charset="0"/>
              </a:rPr>
            </a:br>
            <a:endParaRPr lang="en-AU" sz="1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Raw sewage discharge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Industrial factory drain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 noise-polluting ship </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 smoke stack</a:t>
            </a:r>
          </a:p>
        </p:txBody>
      </p:sp>
      <p:sp>
        <p:nvSpPr>
          <p:cNvPr id="22" name="Oval 21"/>
          <p:cNvSpPr/>
          <p:nvPr/>
        </p:nvSpPr>
        <p:spPr>
          <a:xfrm>
            <a:off x="2241960" y="5839666"/>
            <a:ext cx="2414201" cy="23441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latin typeface="Arial Narrow" panose="020B0606020202030204" pitchFamily="34" charset="0"/>
              </a:rPr>
              <a:t>Non-Point Sources</a:t>
            </a:r>
            <a:br>
              <a:rPr lang="en-AU" sz="1600" b="1" dirty="0">
                <a:solidFill>
                  <a:schemeClr val="tx1"/>
                </a:solidFill>
                <a:latin typeface="Arial Narrow" panose="020B0606020202030204" pitchFamily="34" charset="0"/>
              </a:rPr>
            </a:br>
            <a:endParaRPr lang="en-AU" sz="1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Rainfall runoff from farms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Rainfall runoff from homes and streets </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Marine debris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Air pollution from cars</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6" name="TextBox 5"/>
          <p:cNvSpPr txBox="1"/>
          <p:nvPr/>
        </p:nvSpPr>
        <p:spPr>
          <a:xfrm>
            <a:off x="4663294" y="2086047"/>
            <a:ext cx="1282164"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9" name="Rectangle 8"/>
          <p:cNvSpPr/>
          <p:nvPr/>
        </p:nvSpPr>
        <p:spPr>
          <a:xfrm>
            <a:off x="4655364" y="248467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4662496" y="3680905"/>
            <a:ext cx="1269779"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26" name="Rectangle 25"/>
          <p:cNvSpPr/>
          <p:nvPr/>
        </p:nvSpPr>
        <p:spPr>
          <a:xfrm>
            <a:off x="805246" y="4072548"/>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813292" y="2069399"/>
            <a:ext cx="1281251"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28" name="Rectangle 27"/>
          <p:cNvSpPr/>
          <p:nvPr/>
        </p:nvSpPr>
        <p:spPr>
          <a:xfrm>
            <a:off x="805564" y="2465951"/>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0" name="TextBox 29"/>
          <p:cNvSpPr txBox="1"/>
          <p:nvPr/>
        </p:nvSpPr>
        <p:spPr>
          <a:xfrm>
            <a:off x="813291" y="3688384"/>
            <a:ext cx="1281251"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32" name="Rectangle 31"/>
          <p:cNvSpPr/>
          <p:nvPr/>
        </p:nvSpPr>
        <p:spPr>
          <a:xfrm>
            <a:off x="4655364" y="4082571"/>
            <a:ext cx="1276920"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730441" y="5543723"/>
            <a:ext cx="1288400"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35" name="Rectangle 34"/>
          <p:cNvSpPr/>
          <p:nvPr/>
        </p:nvSpPr>
        <p:spPr>
          <a:xfrm>
            <a:off x="4730441" y="5949352"/>
            <a:ext cx="1290094"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4728747" y="7097715"/>
            <a:ext cx="1290094"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37" name="Rectangle 36"/>
          <p:cNvSpPr/>
          <p:nvPr/>
        </p:nvSpPr>
        <p:spPr>
          <a:xfrm>
            <a:off x="4730441" y="750821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872006" y="5579209"/>
            <a:ext cx="1281854" cy="353943"/>
          </a:xfrm>
          <a:prstGeom prst="rect">
            <a:avLst/>
          </a:prstGeom>
          <a:solidFill>
            <a:schemeClr val="bg1"/>
          </a:solidFill>
          <a:ln w="28575">
            <a:solidFill>
              <a:schemeClr val="tx1"/>
            </a:solidFill>
          </a:ln>
        </p:spPr>
        <p:txBody>
          <a:bodyPr wrap="square" rtlCol="0">
            <a:spAutoFit/>
          </a:bodyPr>
          <a:lstStyle/>
          <a:p>
            <a:pPr algn="ctr"/>
            <a:endParaRPr lang="en-AU" sz="850" dirty="0">
              <a:latin typeface="Comic Sans MS" panose="030F0702030302020204" pitchFamily="66" charset="0"/>
            </a:endParaRPr>
          </a:p>
          <a:p>
            <a:pPr algn="ctr"/>
            <a:endParaRPr lang="en-AU" sz="850" dirty="0">
              <a:latin typeface="Comic Sans MS" panose="030F0702030302020204" pitchFamily="66" charset="0"/>
            </a:endParaRPr>
          </a:p>
        </p:txBody>
      </p:sp>
      <p:sp>
        <p:nvSpPr>
          <p:cNvPr id="39" name="Rectangle 38"/>
          <p:cNvSpPr/>
          <p:nvPr/>
        </p:nvSpPr>
        <p:spPr>
          <a:xfrm>
            <a:off x="864446" y="5949352"/>
            <a:ext cx="1290094"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877872" y="7105640"/>
            <a:ext cx="1284228" cy="400110"/>
          </a:xfrm>
          <a:prstGeom prst="rect">
            <a:avLst/>
          </a:prstGeom>
          <a:solidFill>
            <a:schemeClr val="bg1"/>
          </a:solidFill>
          <a:ln w="28575">
            <a:solidFill>
              <a:schemeClr val="tx1"/>
            </a:solidFill>
          </a:ln>
        </p:spPr>
        <p:txBody>
          <a:bodyPr wrap="square" rtlCol="0">
            <a:spAutoFit/>
          </a:bodyPr>
          <a:lstStyle/>
          <a:p>
            <a:pPr algn="ctr"/>
            <a:endParaRPr lang="en-AU" sz="1000" dirty="0">
              <a:latin typeface="Comic Sans MS" panose="030F0702030302020204" pitchFamily="66" charset="0"/>
            </a:endParaRPr>
          </a:p>
          <a:p>
            <a:pPr algn="ctr"/>
            <a:endParaRPr lang="en-AU" sz="1000" dirty="0">
              <a:latin typeface="Comic Sans MS" panose="030F0702030302020204" pitchFamily="66" charset="0"/>
            </a:endParaRPr>
          </a:p>
        </p:txBody>
      </p:sp>
      <p:sp>
        <p:nvSpPr>
          <p:cNvPr id="41" name="Rectangle 40"/>
          <p:cNvSpPr/>
          <p:nvPr/>
        </p:nvSpPr>
        <p:spPr>
          <a:xfrm>
            <a:off x="872006" y="750821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Direct Access Storage 41"/>
          <p:cNvSpPr/>
          <p:nvPr/>
        </p:nvSpPr>
        <p:spPr>
          <a:xfrm rot="175475">
            <a:off x="4868663" y="4282650"/>
            <a:ext cx="786191" cy="160144"/>
          </a:xfrm>
          <a:prstGeom prst="flowChartMagneticDrum">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p:sp>
        <p:nvSpPr>
          <p:cNvPr id="43" name="Freeform 42"/>
          <p:cNvSpPr/>
          <p:nvPr/>
        </p:nvSpPr>
        <p:spPr>
          <a:xfrm>
            <a:off x="5420758" y="4350829"/>
            <a:ext cx="435077" cy="448176"/>
          </a:xfrm>
          <a:custGeom>
            <a:avLst/>
            <a:gdLst>
              <a:gd name="connsiteX0" fmla="*/ 7374 w 435077"/>
              <a:gd name="connsiteY0" fmla="*/ 0 h 449942"/>
              <a:gd name="connsiteX1" fmla="*/ 58993 w 435077"/>
              <a:gd name="connsiteY1" fmla="*/ 7374 h 449942"/>
              <a:gd name="connsiteX2" fmla="*/ 81116 w 435077"/>
              <a:gd name="connsiteY2" fmla="*/ 14748 h 449942"/>
              <a:gd name="connsiteX3" fmla="*/ 162232 w 435077"/>
              <a:gd name="connsiteY3" fmla="*/ 22122 h 449942"/>
              <a:gd name="connsiteX4" fmla="*/ 213851 w 435077"/>
              <a:gd name="connsiteY4" fmla="*/ 29496 h 449942"/>
              <a:gd name="connsiteX5" fmla="*/ 235974 w 435077"/>
              <a:gd name="connsiteY5" fmla="*/ 36871 h 449942"/>
              <a:gd name="connsiteX6" fmla="*/ 250722 w 435077"/>
              <a:gd name="connsiteY6" fmla="*/ 58993 h 449942"/>
              <a:gd name="connsiteX7" fmla="*/ 280219 w 435077"/>
              <a:gd name="connsiteY7" fmla="*/ 95864 h 449942"/>
              <a:gd name="connsiteX8" fmla="*/ 294968 w 435077"/>
              <a:gd name="connsiteY8" fmla="*/ 140109 h 449942"/>
              <a:gd name="connsiteX9" fmla="*/ 302342 w 435077"/>
              <a:gd name="connsiteY9" fmla="*/ 176980 h 449942"/>
              <a:gd name="connsiteX10" fmla="*/ 317090 w 435077"/>
              <a:gd name="connsiteY10" fmla="*/ 199103 h 449942"/>
              <a:gd name="connsiteX11" fmla="*/ 339213 w 435077"/>
              <a:gd name="connsiteY11" fmla="*/ 235974 h 449942"/>
              <a:gd name="connsiteX12" fmla="*/ 353961 w 435077"/>
              <a:gd name="connsiteY12" fmla="*/ 294967 h 449942"/>
              <a:gd name="connsiteX13" fmla="*/ 368710 w 435077"/>
              <a:gd name="connsiteY13" fmla="*/ 361335 h 449942"/>
              <a:gd name="connsiteX14" fmla="*/ 405580 w 435077"/>
              <a:gd name="connsiteY14" fmla="*/ 405580 h 449942"/>
              <a:gd name="connsiteX15" fmla="*/ 435077 w 435077"/>
              <a:gd name="connsiteY15" fmla="*/ 442451 h 449942"/>
              <a:gd name="connsiteX16" fmla="*/ 376084 w 435077"/>
              <a:gd name="connsiteY16" fmla="*/ 442451 h 449942"/>
              <a:gd name="connsiteX17" fmla="*/ 280219 w 435077"/>
              <a:gd name="connsiteY17" fmla="*/ 449825 h 449942"/>
              <a:gd name="connsiteX18" fmla="*/ 228600 w 435077"/>
              <a:gd name="connsiteY18" fmla="*/ 442451 h 449942"/>
              <a:gd name="connsiteX19" fmla="*/ 221226 w 435077"/>
              <a:gd name="connsiteY19" fmla="*/ 390832 h 449942"/>
              <a:gd name="connsiteX20" fmla="*/ 191729 w 435077"/>
              <a:gd name="connsiteY20" fmla="*/ 280219 h 449942"/>
              <a:gd name="connsiteX21" fmla="*/ 169606 w 435077"/>
              <a:gd name="connsiteY21" fmla="*/ 243348 h 449942"/>
              <a:gd name="connsiteX22" fmla="*/ 154858 w 435077"/>
              <a:gd name="connsiteY22" fmla="*/ 169606 h 449942"/>
              <a:gd name="connsiteX23" fmla="*/ 140110 w 435077"/>
              <a:gd name="connsiteY23" fmla="*/ 147483 h 449942"/>
              <a:gd name="connsiteX24" fmla="*/ 125361 w 435077"/>
              <a:gd name="connsiteY24" fmla="*/ 132735 h 449942"/>
              <a:gd name="connsiteX25" fmla="*/ 95864 w 435077"/>
              <a:gd name="connsiteY25" fmla="*/ 95864 h 449942"/>
              <a:gd name="connsiteX26" fmla="*/ 44245 w 435077"/>
              <a:gd name="connsiteY26" fmla="*/ 88490 h 449942"/>
              <a:gd name="connsiteX27" fmla="*/ 36871 w 435077"/>
              <a:gd name="connsiteY27" fmla="*/ 66367 h 449942"/>
              <a:gd name="connsiteX28" fmla="*/ 0 w 435077"/>
              <a:gd name="connsiteY28" fmla="*/ 36871 h 449942"/>
              <a:gd name="connsiteX29" fmla="*/ 7374 w 435077"/>
              <a:gd name="connsiteY29" fmla="*/ 0 h 44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5077" h="449942">
                <a:moveTo>
                  <a:pt x="7374" y="0"/>
                </a:moveTo>
                <a:cubicBezTo>
                  <a:pt x="24580" y="2458"/>
                  <a:pt x="41949" y="3965"/>
                  <a:pt x="58993" y="7374"/>
                </a:cubicBezTo>
                <a:cubicBezTo>
                  <a:pt x="66615" y="8898"/>
                  <a:pt x="73421" y="13649"/>
                  <a:pt x="81116" y="14748"/>
                </a:cubicBezTo>
                <a:cubicBezTo>
                  <a:pt x="107993" y="18588"/>
                  <a:pt x="135248" y="19124"/>
                  <a:pt x="162232" y="22122"/>
                </a:cubicBezTo>
                <a:cubicBezTo>
                  <a:pt x="179507" y="24041"/>
                  <a:pt x="196645" y="27038"/>
                  <a:pt x="213851" y="29496"/>
                </a:cubicBezTo>
                <a:cubicBezTo>
                  <a:pt x="221225" y="31954"/>
                  <a:pt x="229904" y="32015"/>
                  <a:pt x="235974" y="36871"/>
                </a:cubicBezTo>
                <a:cubicBezTo>
                  <a:pt x="242894" y="42407"/>
                  <a:pt x="245186" y="52073"/>
                  <a:pt x="250722" y="58993"/>
                </a:cubicBezTo>
                <a:cubicBezTo>
                  <a:pt x="292752" y="111530"/>
                  <a:pt x="234828" y="27778"/>
                  <a:pt x="280219" y="95864"/>
                </a:cubicBezTo>
                <a:cubicBezTo>
                  <a:pt x="285135" y="110612"/>
                  <a:pt x="291919" y="124865"/>
                  <a:pt x="294968" y="140109"/>
                </a:cubicBezTo>
                <a:cubicBezTo>
                  <a:pt x="297426" y="152399"/>
                  <a:pt x="297941" y="165244"/>
                  <a:pt x="302342" y="176980"/>
                </a:cubicBezTo>
                <a:cubicBezTo>
                  <a:pt x="305454" y="185278"/>
                  <a:pt x="313127" y="191176"/>
                  <a:pt x="317090" y="199103"/>
                </a:cubicBezTo>
                <a:cubicBezTo>
                  <a:pt x="336234" y="237393"/>
                  <a:pt x="310406" y="207167"/>
                  <a:pt x="339213" y="235974"/>
                </a:cubicBezTo>
                <a:cubicBezTo>
                  <a:pt x="349447" y="266676"/>
                  <a:pt x="346842" y="255813"/>
                  <a:pt x="353961" y="294967"/>
                </a:cubicBezTo>
                <a:cubicBezTo>
                  <a:pt x="354966" y="300494"/>
                  <a:pt x="360582" y="349143"/>
                  <a:pt x="368710" y="361335"/>
                </a:cubicBezTo>
                <a:cubicBezTo>
                  <a:pt x="401327" y="410261"/>
                  <a:pt x="381454" y="357329"/>
                  <a:pt x="405580" y="405580"/>
                </a:cubicBezTo>
                <a:cubicBezTo>
                  <a:pt x="423390" y="441198"/>
                  <a:pt x="397786" y="417590"/>
                  <a:pt x="435077" y="442451"/>
                </a:cubicBezTo>
                <a:cubicBezTo>
                  <a:pt x="384509" y="459307"/>
                  <a:pt x="447272" y="442451"/>
                  <a:pt x="376084" y="442451"/>
                </a:cubicBezTo>
                <a:cubicBezTo>
                  <a:pt x="344035" y="442451"/>
                  <a:pt x="312174" y="447367"/>
                  <a:pt x="280219" y="449825"/>
                </a:cubicBezTo>
                <a:cubicBezTo>
                  <a:pt x="263013" y="447367"/>
                  <a:pt x="240890" y="454741"/>
                  <a:pt x="228600" y="442451"/>
                </a:cubicBezTo>
                <a:cubicBezTo>
                  <a:pt x="216310" y="430161"/>
                  <a:pt x="223937" y="408000"/>
                  <a:pt x="221226" y="390832"/>
                </a:cubicBezTo>
                <a:cubicBezTo>
                  <a:pt x="194067" y="218826"/>
                  <a:pt x="226310" y="349385"/>
                  <a:pt x="191729" y="280219"/>
                </a:cubicBezTo>
                <a:cubicBezTo>
                  <a:pt x="172585" y="241929"/>
                  <a:pt x="198413" y="272153"/>
                  <a:pt x="169606" y="243348"/>
                </a:cubicBezTo>
                <a:cubicBezTo>
                  <a:pt x="166889" y="224325"/>
                  <a:pt x="165154" y="190199"/>
                  <a:pt x="154858" y="169606"/>
                </a:cubicBezTo>
                <a:cubicBezTo>
                  <a:pt x="150895" y="161679"/>
                  <a:pt x="145647" y="154404"/>
                  <a:pt x="140110" y="147483"/>
                </a:cubicBezTo>
                <a:cubicBezTo>
                  <a:pt x="135767" y="142054"/>
                  <a:pt x="129704" y="138164"/>
                  <a:pt x="125361" y="132735"/>
                </a:cubicBezTo>
                <a:cubicBezTo>
                  <a:pt x="121163" y="127488"/>
                  <a:pt x="105579" y="99102"/>
                  <a:pt x="95864" y="95864"/>
                </a:cubicBezTo>
                <a:cubicBezTo>
                  <a:pt x="79375" y="90368"/>
                  <a:pt x="61451" y="90948"/>
                  <a:pt x="44245" y="88490"/>
                </a:cubicBezTo>
                <a:cubicBezTo>
                  <a:pt x="41787" y="81116"/>
                  <a:pt x="40870" y="73032"/>
                  <a:pt x="36871" y="66367"/>
                </a:cubicBezTo>
                <a:cubicBezTo>
                  <a:pt x="29867" y="54694"/>
                  <a:pt x="10046" y="43568"/>
                  <a:pt x="0" y="36871"/>
                </a:cubicBezTo>
                <a:lnTo>
                  <a:pt x="7374" y="0"/>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lowchart: Direct Access Storage 43"/>
          <p:cNvSpPr/>
          <p:nvPr/>
        </p:nvSpPr>
        <p:spPr>
          <a:xfrm rot="16200000">
            <a:off x="961926" y="4462270"/>
            <a:ext cx="591489" cy="190819"/>
          </a:xfrm>
          <a:prstGeom prst="flowChartMagneticDrum">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Freeform 1"/>
          <p:cNvSpPr/>
          <p:nvPr/>
        </p:nvSpPr>
        <p:spPr>
          <a:xfrm>
            <a:off x="1200476" y="4104351"/>
            <a:ext cx="870078" cy="257609"/>
          </a:xfrm>
          <a:custGeom>
            <a:avLst/>
            <a:gdLst>
              <a:gd name="connsiteX0" fmla="*/ 12828 w 870078"/>
              <a:gd name="connsiteY0" fmla="*/ 260350 h 319666"/>
              <a:gd name="connsiteX1" fmla="*/ 12828 w 870078"/>
              <a:gd name="connsiteY1" fmla="*/ 158750 h 319666"/>
              <a:gd name="connsiteX2" fmla="*/ 25528 w 870078"/>
              <a:gd name="connsiteY2" fmla="*/ 139700 h 319666"/>
              <a:gd name="connsiteX3" fmla="*/ 63628 w 870078"/>
              <a:gd name="connsiteY3" fmla="*/ 127000 h 319666"/>
              <a:gd name="connsiteX4" fmla="*/ 89028 w 870078"/>
              <a:gd name="connsiteY4" fmla="*/ 88900 h 319666"/>
              <a:gd name="connsiteX5" fmla="*/ 101728 w 870078"/>
              <a:gd name="connsiteY5" fmla="*/ 69850 h 319666"/>
              <a:gd name="connsiteX6" fmla="*/ 120778 w 870078"/>
              <a:gd name="connsiteY6" fmla="*/ 50800 h 319666"/>
              <a:gd name="connsiteX7" fmla="*/ 152528 w 870078"/>
              <a:gd name="connsiteY7" fmla="*/ 6350 h 319666"/>
              <a:gd name="connsiteX8" fmla="*/ 349378 w 870078"/>
              <a:gd name="connsiteY8" fmla="*/ 0 h 319666"/>
              <a:gd name="connsiteX9" fmla="*/ 565278 w 870078"/>
              <a:gd name="connsiteY9" fmla="*/ 6350 h 319666"/>
              <a:gd name="connsiteX10" fmla="*/ 641478 w 870078"/>
              <a:gd name="connsiteY10" fmla="*/ 12700 h 319666"/>
              <a:gd name="connsiteX11" fmla="*/ 736728 w 870078"/>
              <a:gd name="connsiteY11" fmla="*/ 6350 h 319666"/>
              <a:gd name="connsiteX12" fmla="*/ 819278 w 870078"/>
              <a:gd name="connsiteY12" fmla="*/ 12700 h 319666"/>
              <a:gd name="connsiteX13" fmla="*/ 863728 w 870078"/>
              <a:gd name="connsiteY13" fmla="*/ 19050 h 319666"/>
              <a:gd name="connsiteX14" fmla="*/ 870078 w 870078"/>
              <a:gd name="connsiteY14" fmla="*/ 38100 h 319666"/>
              <a:gd name="connsiteX15" fmla="*/ 755778 w 870078"/>
              <a:gd name="connsiteY15" fmla="*/ 44450 h 319666"/>
              <a:gd name="connsiteX16" fmla="*/ 457328 w 870078"/>
              <a:gd name="connsiteY16" fmla="*/ 50800 h 319666"/>
              <a:gd name="connsiteX17" fmla="*/ 431928 w 870078"/>
              <a:gd name="connsiteY17" fmla="*/ 57150 h 319666"/>
              <a:gd name="connsiteX18" fmla="*/ 374778 w 870078"/>
              <a:gd name="connsiteY18" fmla="*/ 63500 h 319666"/>
              <a:gd name="connsiteX19" fmla="*/ 336678 w 870078"/>
              <a:gd name="connsiteY19" fmla="*/ 76200 h 319666"/>
              <a:gd name="connsiteX20" fmla="*/ 273178 w 870078"/>
              <a:gd name="connsiteY20" fmla="*/ 88900 h 319666"/>
              <a:gd name="connsiteX21" fmla="*/ 260478 w 870078"/>
              <a:gd name="connsiteY21" fmla="*/ 107950 h 319666"/>
              <a:gd name="connsiteX22" fmla="*/ 222378 w 870078"/>
              <a:gd name="connsiteY22" fmla="*/ 127000 h 319666"/>
              <a:gd name="connsiteX23" fmla="*/ 203328 w 870078"/>
              <a:gd name="connsiteY23" fmla="*/ 139700 h 319666"/>
              <a:gd name="connsiteX24" fmla="*/ 190628 w 870078"/>
              <a:gd name="connsiteY24" fmla="*/ 158750 h 319666"/>
              <a:gd name="connsiteX25" fmla="*/ 171578 w 870078"/>
              <a:gd name="connsiteY25" fmla="*/ 165100 h 319666"/>
              <a:gd name="connsiteX26" fmla="*/ 152528 w 870078"/>
              <a:gd name="connsiteY26" fmla="*/ 177800 h 319666"/>
              <a:gd name="connsiteX27" fmla="*/ 139828 w 870078"/>
              <a:gd name="connsiteY27" fmla="*/ 228600 h 319666"/>
              <a:gd name="connsiteX28" fmla="*/ 133478 w 870078"/>
              <a:gd name="connsiteY28" fmla="*/ 254000 h 319666"/>
              <a:gd name="connsiteX29" fmla="*/ 95378 w 870078"/>
              <a:gd name="connsiteY29" fmla="*/ 279400 h 319666"/>
              <a:gd name="connsiteX30" fmla="*/ 25528 w 870078"/>
              <a:gd name="connsiteY30" fmla="*/ 311150 h 319666"/>
              <a:gd name="connsiteX31" fmla="*/ 128 w 870078"/>
              <a:gd name="connsiteY31" fmla="*/ 254000 h 319666"/>
              <a:gd name="connsiteX32" fmla="*/ 12828 w 870078"/>
              <a:gd name="connsiteY32" fmla="*/ 260350 h 3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0078" h="319666">
                <a:moveTo>
                  <a:pt x="12828" y="260350"/>
                </a:moveTo>
                <a:cubicBezTo>
                  <a:pt x="14945" y="244475"/>
                  <a:pt x="700" y="215346"/>
                  <a:pt x="12828" y="158750"/>
                </a:cubicBezTo>
                <a:cubicBezTo>
                  <a:pt x="14427" y="151288"/>
                  <a:pt x="19056" y="143745"/>
                  <a:pt x="25528" y="139700"/>
                </a:cubicBezTo>
                <a:cubicBezTo>
                  <a:pt x="36880" y="132605"/>
                  <a:pt x="63628" y="127000"/>
                  <a:pt x="63628" y="127000"/>
                </a:cubicBezTo>
                <a:lnTo>
                  <a:pt x="89028" y="88900"/>
                </a:lnTo>
                <a:cubicBezTo>
                  <a:pt x="93261" y="82550"/>
                  <a:pt x="96332" y="75246"/>
                  <a:pt x="101728" y="69850"/>
                </a:cubicBezTo>
                <a:lnTo>
                  <a:pt x="120778" y="50800"/>
                </a:lnTo>
                <a:cubicBezTo>
                  <a:pt x="129668" y="24130"/>
                  <a:pt x="123741" y="8043"/>
                  <a:pt x="152528" y="6350"/>
                </a:cubicBezTo>
                <a:cubicBezTo>
                  <a:pt x="218066" y="2495"/>
                  <a:pt x="283761" y="2117"/>
                  <a:pt x="349378" y="0"/>
                </a:cubicBezTo>
                <a:lnTo>
                  <a:pt x="565278" y="6350"/>
                </a:lnTo>
                <a:cubicBezTo>
                  <a:pt x="590742" y="7457"/>
                  <a:pt x="615990" y="12700"/>
                  <a:pt x="641478" y="12700"/>
                </a:cubicBezTo>
                <a:cubicBezTo>
                  <a:pt x="673298" y="12700"/>
                  <a:pt x="704978" y="8467"/>
                  <a:pt x="736728" y="6350"/>
                </a:cubicBezTo>
                <a:cubicBezTo>
                  <a:pt x="764245" y="8467"/>
                  <a:pt x="791817" y="9954"/>
                  <a:pt x="819278" y="12700"/>
                </a:cubicBezTo>
                <a:cubicBezTo>
                  <a:pt x="834171" y="14189"/>
                  <a:pt x="850341" y="12357"/>
                  <a:pt x="863728" y="19050"/>
                </a:cubicBezTo>
                <a:cubicBezTo>
                  <a:pt x="869715" y="22043"/>
                  <a:pt x="867961" y="31750"/>
                  <a:pt x="870078" y="38100"/>
                </a:cubicBezTo>
                <a:cubicBezTo>
                  <a:pt x="822085" y="70096"/>
                  <a:pt x="868929" y="44450"/>
                  <a:pt x="755778" y="44450"/>
                </a:cubicBezTo>
                <a:cubicBezTo>
                  <a:pt x="656272" y="44450"/>
                  <a:pt x="556811" y="48683"/>
                  <a:pt x="457328" y="50800"/>
                </a:cubicBezTo>
                <a:cubicBezTo>
                  <a:pt x="448861" y="52917"/>
                  <a:pt x="440554" y="55823"/>
                  <a:pt x="431928" y="57150"/>
                </a:cubicBezTo>
                <a:cubicBezTo>
                  <a:pt x="412984" y="60065"/>
                  <a:pt x="393573" y="59741"/>
                  <a:pt x="374778" y="63500"/>
                </a:cubicBezTo>
                <a:cubicBezTo>
                  <a:pt x="361651" y="66125"/>
                  <a:pt x="349805" y="73575"/>
                  <a:pt x="336678" y="76200"/>
                </a:cubicBezTo>
                <a:lnTo>
                  <a:pt x="273178" y="88900"/>
                </a:lnTo>
                <a:cubicBezTo>
                  <a:pt x="268945" y="95250"/>
                  <a:pt x="265874" y="102554"/>
                  <a:pt x="260478" y="107950"/>
                </a:cubicBezTo>
                <a:cubicBezTo>
                  <a:pt x="242280" y="126148"/>
                  <a:pt x="243036" y="116671"/>
                  <a:pt x="222378" y="127000"/>
                </a:cubicBezTo>
                <a:cubicBezTo>
                  <a:pt x="215552" y="130413"/>
                  <a:pt x="209678" y="135467"/>
                  <a:pt x="203328" y="139700"/>
                </a:cubicBezTo>
                <a:cubicBezTo>
                  <a:pt x="199095" y="146050"/>
                  <a:pt x="196587" y="153982"/>
                  <a:pt x="190628" y="158750"/>
                </a:cubicBezTo>
                <a:cubicBezTo>
                  <a:pt x="185401" y="162931"/>
                  <a:pt x="177565" y="162107"/>
                  <a:pt x="171578" y="165100"/>
                </a:cubicBezTo>
                <a:cubicBezTo>
                  <a:pt x="164752" y="168513"/>
                  <a:pt x="158878" y="173567"/>
                  <a:pt x="152528" y="177800"/>
                </a:cubicBezTo>
                <a:lnTo>
                  <a:pt x="139828" y="228600"/>
                </a:lnTo>
                <a:cubicBezTo>
                  <a:pt x="137711" y="237067"/>
                  <a:pt x="140740" y="249159"/>
                  <a:pt x="133478" y="254000"/>
                </a:cubicBezTo>
                <a:lnTo>
                  <a:pt x="95378" y="279400"/>
                </a:lnTo>
                <a:cubicBezTo>
                  <a:pt x="76617" y="335684"/>
                  <a:pt x="95983" y="318978"/>
                  <a:pt x="25528" y="311150"/>
                </a:cubicBezTo>
                <a:cubicBezTo>
                  <a:pt x="19240" y="292287"/>
                  <a:pt x="15222" y="269094"/>
                  <a:pt x="128" y="254000"/>
                </a:cubicBezTo>
                <a:cubicBezTo>
                  <a:pt x="-1369" y="252503"/>
                  <a:pt x="10711" y="276225"/>
                  <a:pt x="12828" y="2603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805246" y="4634815"/>
            <a:ext cx="1289297" cy="32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ectangle 6"/>
          <p:cNvSpPr/>
          <p:nvPr/>
        </p:nvSpPr>
        <p:spPr>
          <a:xfrm>
            <a:off x="4728747" y="2684795"/>
            <a:ext cx="714122" cy="1053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t>Seismic ship</a:t>
            </a:r>
          </a:p>
        </p:txBody>
      </p:sp>
      <p:sp>
        <p:nvSpPr>
          <p:cNvPr id="8" name="Rectangle 7"/>
          <p:cNvSpPr/>
          <p:nvPr/>
        </p:nvSpPr>
        <p:spPr>
          <a:xfrm>
            <a:off x="5229201" y="2609052"/>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0" name="Straight Connector 19"/>
          <p:cNvCxnSpPr>
            <a:stCxn id="7" idx="3"/>
          </p:cNvCxnSpPr>
          <p:nvPr/>
        </p:nvCxnSpPr>
        <p:spPr>
          <a:xfrm>
            <a:off x="5442869" y="2737478"/>
            <a:ext cx="61378" cy="37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lowchart: Direct Access Storage 44"/>
          <p:cNvSpPr/>
          <p:nvPr/>
        </p:nvSpPr>
        <p:spPr>
          <a:xfrm rot="10800000">
            <a:off x="5510013" y="2769990"/>
            <a:ext cx="174818" cy="45719"/>
          </a:xfrm>
          <a:prstGeom prst="flowChartMagneticDrum">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51" name="Freeform 50"/>
          <p:cNvSpPr/>
          <p:nvPr/>
        </p:nvSpPr>
        <p:spPr>
          <a:xfrm rot="20797544">
            <a:off x="5583372" y="2940868"/>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rot="20365030">
            <a:off x="5635327" y="3015873"/>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rot="20896193">
            <a:off x="5676554" y="3099807"/>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4700818" y="2714084"/>
            <a:ext cx="103673" cy="152153"/>
          </a:xfrm>
          <a:custGeom>
            <a:avLst/>
            <a:gdLst>
              <a:gd name="connsiteX0" fmla="*/ 14773 w 103673"/>
              <a:gd name="connsiteY0" fmla="*/ 1538 h 152153"/>
              <a:gd name="connsiteX1" fmla="*/ 40173 w 103673"/>
              <a:gd name="connsiteY1" fmla="*/ 33288 h 152153"/>
              <a:gd name="connsiteX2" fmla="*/ 46523 w 103673"/>
              <a:gd name="connsiteY2" fmla="*/ 52338 h 152153"/>
              <a:gd name="connsiteX3" fmla="*/ 78273 w 103673"/>
              <a:gd name="connsiteY3" fmla="*/ 84088 h 152153"/>
              <a:gd name="connsiteX4" fmla="*/ 103673 w 103673"/>
              <a:gd name="connsiteY4" fmla="*/ 141238 h 152153"/>
              <a:gd name="connsiteX5" fmla="*/ 8423 w 103673"/>
              <a:gd name="connsiteY5" fmla="*/ 141238 h 152153"/>
              <a:gd name="connsiteX6" fmla="*/ 2073 w 103673"/>
              <a:gd name="connsiteY6" fmla="*/ 84088 h 152153"/>
              <a:gd name="connsiteX7" fmla="*/ 14773 w 103673"/>
              <a:gd name="connsiteY7" fmla="*/ 1538 h 15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3" h="152153">
                <a:moveTo>
                  <a:pt x="14773" y="1538"/>
                </a:moveTo>
                <a:cubicBezTo>
                  <a:pt x="21123" y="-6929"/>
                  <a:pt x="32990" y="21795"/>
                  <a:pt x="40173" y="33288"/>
                </a:cubicBezTo>
                <a:cubicBezTo>
                  <a:pt x="43721" y="38964"/>
                  <a:pt x="43530" y="46351"/>
                  <a:pt x="46523" y="52338"/>
                </a:cubicBezTo>
                <a:cubicBezTo>
                  <a:pt x="57106" y="73505"/>
                  <a:pt x="59223" y="71388"/>
                  <a:pt x="78273" y="84088"/>
                </a:cubicBezTo>
                <a:cubicBezTo>
                  <a:pt x="93386" y="129428"/>
                  <a:pt x="83547" y="111049"/>
                  <a:pt x="103673" y="141238"/>
                </a:cubicBezTo>
                <a:cubicBezTo>
                  <a:pt x="75684" y="148235"/>
                  <a:pt x="33139" y="161835"/>
                  <a:pt x="8423" y="141238"/>
                </a:cubicBezTo>
                <a:cubicBezTo>
                  <a:pt x="-6302" y="128967"/>
                  <a:pt x="2943" y="103235"/>
                  <a:pt x="2073" y="84088"/>
                </a:cubicBezTo>
                <a:cubicBezTo>
                  <a:pt x="824" y="56600"/>
                  <a:pt x="8423" y="10005"/>
                  <a:pt x="14773" y="153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Explosion 1 57"/>
          <p:cNvSpPr/>
          <p:nvPr/>
        </p:nvSpPr>
        <p:spPr>
          <a:xfrm>
            <a:off x="5588065" y="2846140"/>
            <a:ext cx="183268" cy="164830"/>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p:cNvSpPr txBox="1"/>
          <p:nvPr/>
        </p:nvSpPr>
        <p:spPr>
          <a:xfrm>
            <a:off x="5516599" y="2818066"/>
            <a:ext cx="429669"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Blast!</a:t>
            </a:r>
          </a:p>
        </p:txBody>
      </p:sp>
      <p:sp>
        <p:nvSpPr>
          <p:cNvPr id="85" name="Rectangle 84"/>
          <p:cNvSpPr/>
          <p:nvPr/>
        </p:nvSpPr>
        <p:spPr>
          <a:xfrm>
            <a:off x="957916" y="2717307"/>
            <a:ext cx="714122" cy="1053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t>Live-a-board</a:t>
            </a:r>
          </a:p>
        </p:txBody>
      </p:sp>
      <p:sp>
        <p:nvSpPr>
          <p:cNvPr id="86" name="Rectangle 85"/>
          <p:cNvSpPr/>
          <p:nvPr/>
        </p:nvSpPr>
        <p:spPr>
          <a:xfrm>
            <a:off x="1458370" y="2641564"/>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Freeform 86"/>
          <p:cNvSpPr/>
          <p:nvPr/>
        </p:nvSpPr>
        <p:spPr>
          <a:xfrm>
            <a:off x="929987" y="2746596"/>
            <a:ext cx="103673" cy="152153"/>
          </a:xfrm>
          <a:custGeom>
            <a:avLst/>
            <a:gdLst>
              <a:gd name="connsiteX0" fmla="*/ 14773 w 103673"/>
              <a:gd name="connsiteY0" fmla="*/ 1538 h 152153"/>
              <a:gd name="connsiteX1" fmla="*/ 40173 w 103673"/>
              <a:gd name="connsiteY1" fmla="*/ 33288 h 152153"/>
              <a:gd name="connsiteX2" fmla="*/ 46523 w 103673"/>
              <a:gd name="connsiteY2" fmla="*/ 52338 h 152153"/>
              <a:gd name="connsiteX3" fmla="*/ 78273 w 103673"/>
              <a:gd name="connsiteY3" fmla="*/ 84088 h 152153"/>
              <a:gd name="connsiteX4" fmla="*/ 103673 w 103673"/>
              <a:gd name="connsiteY4" fmla="*/ 141238 h 152153"/>
              <a:gd name="connsiteX5" fmla="*/ 8423 w 103673"/>
              <a:gd name="connsiteY5" fmla="*/ 141238 h 152153"/>
              <a:gd name="connsiteX6" fmla="*/ 2073 w 103673"/>
              <a:gd name="connsiteY6" fmla="*/ 84088 h 152153"/>
              <a:gd name="connsiteX7" fmla="*/ 14773 w 103673"/>
              <a:gd name="connsiteY7" fmla="*/ 1538 h 15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3" h="152153">
                <a:moveTo>
                  <a:pt x="14773" y="1538"/>
                </a:moveTo>
                <a:cubicBezTo>
                  <a:pt x="21123" y="-6929"/>
                  <a:pt x="32990" y="21795"/>
                  <a:pt x="40173" y="33288"/>
                </a:cubicBezTo>
                <a:cubicBezTo>
                  <a:pt x="43721" y="38964"/>
                  <a:pt x="43530" y="46351"/>
                  <a:pt x="46523" y="52338"/>
                </a:cubicBezTo>
                <a:cubicBezTo>
                  <a:pt x="57106" y="73505"/>
                  <a:pt x="59223" y="71388"/>
                  <a:pt x="78273" y="84088"/>
                </a:cubicBezTo>
                <a:cubicBezTo>
                  <a:pt x="93386" y="129428"/>
                  <a:pt x="83547" y="111049"/>
                  <a:pt x="103673" y="141238"/>
                </a:cubicBezTo>
                <a:cubicBezTo>
                  <a:pt x="75684" y="148235"/>
                  <a:pt x="33139" y="161835"/>
                  <a:pt x="8423" y="141238"/>
                </a:cubicBezTo>
                <a:cubicBezTo>
                  <a:pt x="-6302" y="128967"/>
                  <a:pt x="2943" y="103235"/>
                  <a:pt x="2073" y="84088"/>
                </a:cubicBezTo>
                <a:cubicBezTo>
                  <a:pt x="824" y="56600"/>
                  <a:pt x="8423" y="10005"/>
                  <a:pt x="14773" y="153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p:cNvSpPr/>
          <p:nvPr/>
        </p:nvSpPr>
        <p:spPr>
          <a:xfrm>
            <a:off x="1672038" y="2769990"/>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9" name="Rectangle 88"/>
          <p:cNvSpPr/>
          <p:nvPr/>
        </p:nvSpPr>
        <p:spPr>
          <a:xfrm>
            <a:off x="1298377" y="2602601"/>
            <a:ext cx="142539" cy="101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Rectangle 89"/>
          <p:cNvSpPr/>
          <p:nvPr/>
        </p:nvSpPr>
        <p:spPr>
          <a:xfrm>
            <a:off x="1159457" y="2656913"/>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Freeform 90"/>
          <p:cNvSpPr/>
          <p:nvPr/>
        </p:nvSpPr>
        <p:spPr>
          <a:xfrm>
            <a:off x="1745997" y="2788821"/>
            <a:ext cx="324103" cy="101600"/>
          </a:xfrm>
          <a:custGeom>
            <a:avLst/>
            <a:gdLst>
              <a:gd name="connsiteX0" fmla="*/ 253 w 324103"/>
              <a:gd name="connsiteY0" fmla="*/ 25400 h 101600"/>
              <a:gd name="connsiteX1" fmla="*/ 114553 w 324103"/>
              <a:gd name="connsiteY1" fmla="*/ 25400 h 101600"/>
              <a:gd name="connsiteX2" fmla="*/ 127253 w 324103"/>
              <a:gd name="connsiteY2" fmla="*/ 63500 h 101600"/>
              <a:gd name="connsiteX3" fmla="*/ 235203 w 324103"/>
              <a:gd name="connsiteY3" fmla="*/ 82550 h 101600"/>
              <a:gd name="connsiteX4" fmla="*/ 273303 w 324103"/>
              <a:gd name="connsiteY4" fmla="*/ 101600 h 101600"/>
              <a:gd name="connsiteX5" fmla="*/ 305053 w 324103"/>
              <a:gd name="connsiteY5" fmla="*/ 95250 h 101600"/>
              <a:gd name="connsiteX6" fmla="*/ 317753 w 324103"/>
              <a:gd name="connsiteY6" fmla="*/ 57150 h 101600"/>
              <a:gd name="connsiteX7" fmla="*/ 324103 w 324103"/>
              <a:gd name="connsiteY7" fmla="*/ 38100 h 101600"/>
              <a:gd name="connsiteX8" fmla="*/ 317753 w 324103"/>
              <a:gd name="connsiteY8" fmla="*/ 19050 h 101600"/>
              <a:gd name="connsiteX9" fmla="*/ 279653 w 324103"/>
              <a:gd name="connsiteY9" fmla="*/ 0 h 101600"/>
              <a:gd name="connsiteX10" fmla="*/ 197103 w 324103"/>
              <a:gd name="connsiteY10" fmla="*/ 6350 h 101600"/>
              <a:gd name="connsiteX11" fmla="*/ 101853 w 324103"/>
              <a:gd name="connsiteY11" fmla="*/ 12700 h 101600"/>
              <a:gd name="connsiteX12" fmla="*/ 253 w 324103"/>
              <a:gd name="connsiteY12" fmla="*/ 254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103" h="101600">
                <a:moveTo>
                  <a:pt x="253" y="25400"/>
                </a:moveTo>
                <a:cubicBezTo>
                  <a:pt x="2370" y="27517"/>
                  <a:pt x="75793" y="7312"/>
                  <a:pt x="114553" y="25400"/>
                </a:cubicBezTo>
                <a:cubicBezTo>
                  <a:pt x="126684" y="31061"/>
                  <a:pt x="114553" y="59267"/>
                  <a:pt x="127253" y="63500"/>
                </a:cubicBezTo>
                <a:cubicBezTo>
                  <a:pt x="187533" y="83593"/>
                  <a:pt x="152021" y="74988"/>
                  <a:pt x="235203" y="82550"/>
                </a:cubicBezTo>
                <a:cubicBezTo>
                  <a:pt x="244835" y="88971"/>
                  <a:pt x="260158" y="101600"/>
                  <a:pt x="273303" y="101600"/>
                </a:cubicBezTo>
                <a:cubicBezTo>
                  <a:pt x="284096" y="101600"/>
                  <a:pt x="294470" y="97367"/>
                  <a:pt x="305053" y="95250"/>
                </a:cubicBezTo>
                <a:lnTo>
                  <a:pt x="317753" y="57150"/>
                </a:lnTo>
                <a:lnTo>
                  <a:pt x="324103" y="38100"/>
                </a:lnTo>
                <a:cubicBezTo>
                  <a:pt x="321986" y="31750"/>
                  <a:pt x="321934" y="24277"/>
                  <a:pt x="317753" y="19050"/>
                </a:cubicBezTo>
                <a:cubicBezTo>
                  <a:pt x="308801" y="7859"/>
                  <a:pt x="292202" y="4183"/>
                  <a:pt x="279653" y="0"/>
                </a:cubicBezTo>
                <a:lnTo>
                  <a:pt x="197103" y="6350"/>
                </a:lnTo>
                <a:cubicBezTo>
                  <a:pt x="165363" y="8617"/>
                  <a:pt x="133499" y="9369"/>
                  <a:pt x="101853" y="12700"/>
                </a:cubicBezTo>
                <a:cubicBezTo>
                  <a:pt x="7389" y="22644"/>
                  <a:pt x="-1864" y="23283"/>
                  <a:pt x="253" y="254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 name="TextBox 91"/>
          <p:cNvSpPr txBox="1"/>
          <p:nvPr/>
        </p:nvSpPr>
        <p:spPr>
          <a:xfrm>
            <a:off x="1824350" y="2737758"/>
            <a:ext cx="545994" cy="184666"/>
          </a:xfrm>
          <a:prstGeom prst="rect">
            <a:avLst/>
          </a:prstGeom>
          <a:noFill/>
        </p:spPr>
        <p:txBody>
          <a:bodyPr wrap="square" rtlCol="0">
            <a:spAutoFit/>
          </a:bodyPr>
          <a:lstStyle/>
          <a:p>
            <a:r>
              <a:rPr lang="en-AU" sz="600" dirty="0"/>
              <a:t>Pew!</a:t>
            </a:r>
          </a:p>
        </p:txBody>
      </p:sp>
      <p:sp>
        <p:nvSpPr>
          <p:cNvPr id="93" name="Rectangle 92"/>
          <p:cNvSpPr/>
          <p:nvPr/>
        </p:nvSpPr>
        <p:spPr>
          <a:xfrm>
            <a:off x="870312" y="6340591"/>
            <a:ext cx="1284228" cy="81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7" name="Straight Connector 96"/>
          <p:cNvCxnSpPr/>
          <p:nvPr/>
        </p:nvCxnSpPr>
        <p:spPr>
          <a:xfrm>
            <a:off x="951148" y="6375529"/>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72580" y="6375529"/>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395471"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20200"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24350"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007201"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878150" y="6277263"/>
            <a:ext cx="1262686"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p:cNvSpPr/>
          <p:nvPr/>
        </p:nvSpPr>
        <p:spPr>
          <a:xfrm>
            <a:off x="870312" y="6434708"/>
            <a:ext cx="1262686"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981823" y="6103090"/>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p:cNvSpPr/>
          <p:nvPr/>
        </p:nvSpPr>
        <p:spPr>
          <a:xfrm>
            <a:off x="1358879" y="6108307"/>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Rectangle 108"/>
          <p:cNvSpPr/>
          <p:nvPr/>
        </p:nvSpPr>
        <p:spPr>
          <a:xfrm>
            <a:off x="1713774" y="6122581"/>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109"/>
          <p:cNvSpPr/>
          <p:nvPr/>
        </p:nvSpPr>
        <p:spPr>
          <a:xfrm>
            <a:off x="1179416" y="6476860"/>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Rectangle 110"/>
          <p:cNvSpPr/>
          <p:nvPr/>
        </p:nvSpPr>
        <p:spPr>
          <a:xfrm>
            <a:off x="1543797" y="6464008"/>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p:cNvSpPr/>
          <p:nvPr/>
        </p:nvSpPr>
        <p:spPr>
          <a:xfrm>
            <a:off x="1959074" y="6464008"/>
            <a:ext cx="45719"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p:cNvSpPr/>
          <p:nvPr/>
        </p:nvSpPr>
        <p:spPr>
          <a:xfrm>
            <a:off x="936823" y="6000859"/>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p:cNvSpPr/>
          <p:nvPr/>
        </p:nvSpPr>
        <p:spPr>
          <a:xfrm>
            <a:off x="1013755" y="6624400"/>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p:cNvSpPr/>
          <p:nvPr/>
        </p:nvSpPr>
        <p:spPr>
          <a:xfrm>
            <a:off x="1331180" y="5999219"/>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p:cNvSpPr/>
          <p:nvPr/>
        </p:nvSpPr>
        <p:spPr>
          <a:xfrm>
            <a:off x="1710904" y="5995820"/>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p:cNvSpPr/>
          <p:nvPr/>
        </p:nvSpPr>
        <p:spPr>
          <a:xfrm>
            <a:off x="1380539" y="6625953"/>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p:cNvSpPr/>
          <p:nvPr/>
        </p:nvSpPr>
        <p:spPr>
          <a:xfrm>
            <a:off x="1792222" y="6618335"/>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TextBox 118"/>
          <p:cNvSpPr txBox="1"/>
          <p:nvPr/>
        </p:nvSpPr>
        <p:spPr>
          <a:xfrm>
            <a:off x="1141811" y="6194645"/>
            <a:ext cx="953582" cy="184666"/>
          </a:xfrm>
          <a:prstGeom prst="rect">
            <a:avLst/>
          </a:prstGeom>
          <a:noFill/>
        </p:spPr>
        <p:txBody>
          <a:bodyPr wrap="square" rtlCol="0">
            <a:spAutoFit/>
          </a:bodyPr>
          <a:lstStyle/>
          <a:p>
            <a:r>
              <a:rPr lang="en-AU" sz="600" dirty="0">
                <a:latin typeface="Arial Narrow" panose="020B0606020202030204" pitchFamily="34" charset="0"/>
              </a:rPr>
              <a:t>Storm Water Drain</a:t>
            </a:r>
          </a:p>
        </p:txBody>
      </p:sp>
      <p:sp>
        <p:nvSpPr>
          <p:cNvPr id="121" name="TextBox 120"/>
          <p:cNvSpPr txBox="1"/>
          <p:nvPr/>
        </p:nvSpPr>
        <p:spPr>
          <a:xfrm>
            <a:off x="870312" y="5967924"/>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123" name="Freeform 122"/>
          <p:cNvSpPr/>
          <p:nvPr/>
        </p:nvSpPr>
        <p:spPr>
          <a:xfrm>
            <a:off x="882650" y="7811671"/>
            <a:ext cx="1282700" cy="133350"/>
          </a:xfrm>
          <a:custGeom>
            <a:avLst/>
            <a:gdLst>
              <a:gd name="connsiteX0" fmla="*/ 0 w 1282700"/>
              <a:gd name="connsiteY0" fmla="*/ 120650 h 133350"/>
              <a:gd name="connsiteX1" fmla="*/ 31750 w 1282700"/>
              <a:gd name="connsiteY1" fmla="*/ 95250 h 133350"/>
              <a:gd name="connsiteX2" fmla="*/ 50800 w 1282700"/>
              <a:gd name="connsiteY2" fmla="*/ 88900 h 133350"/>
              <a:gd name="connsiteX3" fmla="*/ 158750 w 1282700"/>
              <a:gd name="connsiteY3" fmla="*/ 69850 h 133350"/>
              <a:gd name="connsiteX4" fmla="*/ 222250 w 1282700"/>
              <a:gd name="connsiteY4" fmla="*/ 50800 h 133350"/>
              <a:gd name="connsiteX5" fmla="*/ 241300 w 1282700"/>
              <a:gd name="connsiteY5" fmla="*/ 44450 h 133350"/>
              <a:gd name="connsiteX6" fmla="*/ 285750 w 1282700"/>
              <a:gd name="connsiteY6" fmla="*/ 38100 h 133350"/>
              <a:gd name="connsiteX7" fmla="*/ 387350 w 1282700"/>
              <a:gd name="connsiteY7" fmla="*/ 25400 h 133350"/>
              <a:gd name="connsiteX8" fmla="*/ 444500 w 1282700"/>
              <a:gd name="connsiteY8" fmla="*/ 19050 h 133350"/>
              <a:gd name="connsiteX9" fmla="*/ 501650 w 1282700"/>
              <a:gd name="connsiteY9" fmla="*/ 6350 h 133350"/>
              <a:gd name="connsiteX10" fmla="*/ 520700 w 1282700"/>
              <a:gd name="connsiteY10" fmla="*/ 0 h 133350"/>
              <a:gd name="connsiteX11" fmla="*/ 615950 w 1282700"/>
              <a:gd name="connsiteY11" fmla="*/ 6350 h 133350"/>
              <a:gd name="connsiteX12" fmla="*/ 641350 w 1282700"/>
              <a:gd name="connsiteY12" fmla="*/ 12700 h 133350"/>
              <a:gd name="connsiteX13" fmla="*/ 679450 w 1282700"/>
              <a:gd name="connsiteY13" fmla="*/ 25400 h 133350"/>
              <a:gd name="connsiteX14" fmla="*/ 920750 w 1282700"/>
              <a:gd name="connsiteY14" fmla="*/ 31750 h 133350"/>
              <a:gd name="connsiteX15" fmla="*/ 971550 w 1282700"/>
              <a:gd name="connsiteY15" fmla="*/ 38100 h 133350"/>
              <a:gd name="connsiteX16" fmla="*/ 1009650 w 1282700"/>
              <a:gd name="connsiteY16" fmla="*/ 57150 h 133350"/>
              <a:gd name="connsiteX17" fmla="*/ 1041400 w 1282700"/>
              <a:gd name="connsiteY17" fmla="*/ 63500 h 133350"/>
              <a:gd name="connsiteX18" fmla="*/ 1079500 w 1282700"/>
              <a:gd name="connsiteY18" fmla="*/ 76200 h 133350"/>
              <a:gd name="connsiteX19" fmla="*/ 1098550 w 1282700"/>
              <a:gd name="connsiteY19" fmla="*/ 82550 h 133350"/>
              <a:gd name="connsiteX20" fmla="*/ 1130300 w 1282700"/>
              <a:gd name="connsiteY20" fmla="*/ 88900 h 133350"/>
              <a:gd name="connsiteX21" fmla="*/ 1187450 w 1282700"/>
              <a:gd name="connsiteY21" fmla="*/ 101600 h 133350"/>
              <a:gd name="connsiteX22" fmla="*/ 1238250 w 1282700"/>
              <a:gd name="connsiteY22" fmla="*/ 114300 h 133350"/>
              <a:gd name="connsiteX23" fmla="*/ 1257300 w 1282700"/>
              <a:gd name="connsiteY23" fmla="*/ 127000 h 133350"/>
              <a:gd name="connsiteX24" fmla="*/ 1282700 w 1282700"/>
              <a:gd name="connsiteY2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2700" h="133350">
                <a:moveTo>
                  <a:pt x="0" y="120650"/>
                </a:moveTo>
                <a:cubicBezTo>
                  <a:pt x="10583" y="112183"/>
                  <a:pt x="20257" y="102433"/>
                  <a:pt x="31750" y="95250"/>
                </a:cubicBezTo>
                <a:cubicBezTo>
                  <a:pt x="37426" y="91702"/>
                  <a:pt x="44342" y="90661"/>
                  <a:pt x="50800" y="88900"/>
                </a:cubicBezTo>
                <a:cubicBezTo>
                  <a:pt x="110436" y="72636"/>
                  <a:pt x="94969" y="76937"/>
                  <a:pt x="158750" y="69850"/>
                </a:cubicBezTo>
                <a:cubicBezTo>
                  <a:pt x="197137" y="60253"/>
                  <a:pt x="175871" y="66260"/>
                  <a:pt x="222250" y="50800"/>
                </a:cubicBezTo>
                <a:cubicBezTo>
                  <a:pt x="228600" y="48683"/>
                  <a:pt x="234674" y="45397"/>
                  <a:pt x="241300" y="44450"/>
                </a:cubicBezTo>
                <a:lnTo>
                  <a:pt x="285750" y="38100"/>
                </a:lnTo>
                <a:cubicBezTo>
                  <a:pt x="332230" y="22607"/>
                  <a:pt x="292979" y="33979"/>
                  <a:pt x="387350" y="25400"/>
                </a:cubicBezTo>
                <a:cubicBezTo>
                  <a:pt x="406439" y="23665"/>
                  <a:pt x="425525" y="21761"/>
                  <a:pt x="444500" y="19050"/>
                </a:cubicBezTo>
                <a:cubicBezTo>
                  <a:pt x="457594" y="17179"/>
                  <a:pt x="487784" y="10312"/>
                  <a:pt x="501650" y="6350"/>
                </a:cubicBezTo>
                <a:cubicBezTo>
                  <a:pt x="508086" y="4511"/>
                  <a:pt x="514350" y="2117"/>
                  <a:pt x="520700" y="0"/>
                </a:cubicBezTo>
                <a:cubicBezTo>
                  <a:pt x="552450" y="2117"/>
                  <a:pt x="584304" y="3019"/>
                  <a:pt x="615950" y="6350"/>
                </a:cubicBezTo>
                <a:cubicBezTo>
                  <a:pt x="624629" y="7264"/>
                  <a:pt x="632991" y="10192"/>
                  <a:pt x="641350" y="12700"/>
                </a:cubicBezTo>
                <a:cubicBezTo>
                  <a:pt x="654172" y="16547"/>
                  <a:pt x="666068" y="25048"/>
                  <a:pt x="679450" y="25400"/>
                </a:cubicBezTo>
                <a:lnTo>
                  <a:pt x="920750" y="31750"/>
                </a:lnTo>
                <a:cubicBezTo>
                  <a:pt x="937683" y="33867"/>
                  <a:pt x="954760" y="35047"/>
                  <a:pt x="971550" y="38100"/>
                </a:cubicBezTo>
                <a:cubicBezTo>
                  <a:pt x="1009821" y="45058"/>
                  <a:pt x="971370" y="42795"/>
                  <a:pt x="1009650" y="57150"/>
                </a:cubicBezTo>
                <a:cubicBezTo>
                  <a:pt x="1019756" y="60940"/>
                  <a:pt x="1030987" y="60660"/>
                  <a:pt x="1041400" y="63500"/>
                </a:cubicBezTo>
                <a:cubicBezTo>
                  <a:pt x="1054315" y="67022"/>
                  <a:pt x="1066800" y="71967"/>
                  <a:pt x="1079500" y="76200"/>
                </a:cubicBezTo>
                <a:cubicBezTo>
                  <a:pt x="1085850" y="78317"/>
                  <a:pt x="1091986" y="81237"/>
                  <a:pt x="1098550" y="82550"/>
                </a:cubicBezTo>
                <a:lnTo>
                  <a:pt x="1130300" y="88900"/>
                </a:lnTo>
                <a:cubicBezTo>
                  <a:pt x="1222545" y="105672"/>
                  <a:pt x="1131469" y="86333"/>
                  <a:pt x="1187450" y="101600"/>
                </a:cubicBezTo>
                <a:cubicBezTo>
                  <a:pt x="1204289" y="106193"/>
                  <a:pt x="1238250" y="114300"/>
                  <a:pt x="1238250" y="114300"/>
                </a:cubicBezTo>
                <a:cubicBezTo>
                  <a:pt x="1244600" y="118533"/>
                  <a:pt x="1250285" y="123994"/>
                  <a:pt x="1257300" y="127000"/>
                </a:cubicBezTo>
                <a:cubicBezTo>
                  <a:pt x="1265322" y="130438"/>
                  <a:pt x="1282700" y="133350"/>
                  <a:pt x="1282700" y="1333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930472" y="7551321"/>
            <a:ext cx="352228" cy="139700"/>
          </a:xfrm>
          <a:custGeom>
            <a:avLst/>
            <a:gdLst>
              <a:gd name="connsiteX0" fmla="*/ 2978 w 352228"/>
              <a:gd name="connsiteY0" fmla="*/ 57150 h 139700"/>
              <a:gd name="connsiteX1" fmla="*/ 34728 w 352228"/>
              <a:gd name="connsiteY1" fmla="*/ 31750 h 139700"/>
              <a:gd name="connsiteX2" fmla="*/ 53778 w 352228"/>
              <a:gd name="connsiteY2" fmla="*/ 19050 h 139700"/>
              <a:gd name="connsiteX3" fmla="*/ 79178 w 352228"/>
              <a:gd name="connsiteY3" fmla="*/ 25400 h 139700"/>
              <a:gd name="connsiteX4" fmla="*/ 98228 w 352228"/>
              <a:gd name="connsiteY4" fmla="*/ 38100 h 139700"/>
              <a:gd name="connsiteX5" fmla="*/ 104578 w 352228"/>
              <a:gd name="connsiteY5" fmla="*/ 57150 h 139700"/>
              <a:gd name="connsiteX6" fmla="*/ 110928 w 352228"/>
              <a:gd name="connsiteY6" fmla="*/ 38100 h 139700"/>
              <a:gd name="connsiteX7" fmla="*/ 129978 w 352228"/>
              <a:gd name="connsiteY7" fmla="*/ 25400 h 139700"/>
              <a:gd name="connsiteX8" fmla="*/ 168078 w 352228"/>
              <a:gd name="connsiteY8" fmla="*/ 31750 h 139700"/>
              <a:gd name="connsiteX9" fmla="*/ 180778 w 352228"/>
              <a:gd name="connsiteY9" fmla="*/ 50800 h 139700"/>
              <a:gd name="connsiteX10" fmla="*/ 193478 w 352228"/>
              <a:gd name="connsiteY10" fmla="*/ 12700 h 139700"/>
              <a:gd name="connsiteX11" fmla="*/ 231578 w 352228"/>
              <a:gd name="connsiteY11" fmla="*/ 6350 h 139700"/>
              <a:gd name="connsiteX12" fmla="*/ 256978 w 352228"/>
              <a:gd name="connsiteY12" fmla="*/ 12700 h 139700"/>
              <a:gd name="connsiteX13" fmla="*/ 269678 w 352228"/>
              <a:gd name="connsiteY13" fmla="*/ 31750 h 139700"/>
              <a:gd name="connsiteX14" fmla="*/ 276028 w 352228"/>
              <a:gd name="connsiteY14" fmla="*/ 12700 h 139700"/>
              <a:gd name="connsiteX15" fmla="*/ 295078 w 352228"/>
              <a:gd name="connsiteY15" fmla="*/ 0 h 139700"/>
              <a:gd name="connsiteX16" fmla="*/ 345878 w 352228"/>
              <a:gd name="connsiteY16" fmla="*/ 6350 h 139700"/>
              <a:gd name="connsiteX17" fmla="*/ 352228 w 352228"/>
              <a:gd name="connsiteY17" fmla="*/ 25400 h 139700"/>
              <a:gd name="connsiteX18" fmla="*/ 339528 w 352228"/>
              <a:gd name="connsiteY18" fmla="*/ 88900 h 139700"/>
              <a:gd name="connsiteX19" fmla="*/ 288728 w 352228"/>
              <a:gd name="connsiteY19" fmla="*/ 82550 h 139700"/>
              <a:gd name="connsiteX20" fmla="*/ 282378 w 352228"/>
              <a:gd name="connsiteY20" fmla="*/ 101600 h 139700"/>
              <a:gd name="connsiteX21" fmla="*/ 244278 w 352228"/>
              <a:gd name="connsiteY21" fmla="*/ 120650 h 139700"/>
              <a:gd name="connsiteX22" fmla="*/ 180778 w 352228"/>
              <a:gd name="connsiteY22" fmla="*/ 127000 h 139700"/>
              <a:gd name="connsiteX23" fmla="*/ 142678 w 352228"/>
              <a:gd name="connsiteY23" fmla="*/ 139700 h 139700"/>
              <a:gd name="connsiteX24" fmla="*/ 66478 w 352228"/>
              <a:gd name="connsiteY24" fmla="*/ 139700 h 139700"/>
              <a:gd name="connsiteX25" fmla="*/ 22028 w 352228"/>
              <a:gd name="connsiteY25" fmla="*/ 133350 h 139700"/>
              <a:gd name="connsiteX26" fmla="*/ 15678 w 352228"/>
              <a:gd name="connsiteY26" fmla="*/ 114300 h 139700"/>
              <a:gd name="connsiteX27" fmla="*/ 22028 w 352228"/>
              <a:gd name="connsiteY27" fmla="*/ 88900 h 139700"/>
              <a:gd name="connsiteX28" fmla="*/ 2978 w 352228"/>
              <a:gd name="connsiteY28" fmla="*/ 76200 h 139700"/>
              <a:gd name="connsiteX29" fmla="*/ 2978 w 352228"/>
              <a:gd name="connsiteY29" fmla="*/ 5715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2228" h="139700">
                <a:moveTo>
                  <a:pt x="2978" y="57150"/>
                </a:moveTo>
                <a:cubicBezTo>
                  <a:pt x="8270" y="49742"/>
                  <a:pt x="23885" y="39882"/>
                  <a:pt x="34728" y="31750"/>
                </a:cubicBezTo>
                <a:cubicBezTo>
                  <a:pt x="40833" y="27171"/>
                  <a:pt x="46223" y="20129"/>
                  <a:pt x="53778" y="19050"/>
                </a:cubicBezTo>
                <a:cubicBezTo>
                  <a:pt x="62418" y="17816"/>
                  <a:pt x="70711" y="23283"/>
                  <a:pt x="79178" y="25400"/>
                </a:cubicBezTo>
                <a:cubicBezTo>
                  <a:pt x="85528" y="29633"/>
                  <a:pt x="93460" y="32141"/>
                  <a:pt x="98228" y="38100"/>
                </a:cubicBezTo>
                <a:cubicBezTo>
                  <a:pt x="102409" y="43327"/>
                  <a:pt x="97885" y="57150"/>
                  <a:pt x="104578" y="57150"/>
                </a:cubicBezTo>
                <a:cubicBezTo>
                  <a:pt x="111271" y="57150"/>
                  <a:pt x="106747" y="43327"/>
                  <a:pt x="110928" y="38100"/>
                </a:cubicBezTo>
                <a:cubicBezTo>
                  <a:pt x="115696" y="32141"/>
                  <a:pt x="123628" y="29633"/>
                  <a:pt x="129978" y="25400"/>
                </a:cubicBezTo>
                <a:cubicBezTo>
                  <a:pt x="142678" y="27517"/>
                  <a:pt x="156562" y="25992"/>
                  <a:pt x="168078" y="31750"/>
                </a:cubicBezTo>
                <a:cubicBezTo>
                  <a:pt x="174904" y="35163"/>
                  <a:pt x="174673" y="55379"/>
                  <a:pt x="180778" y="50800"/>
                </a:cubicBezTo>
                <a:cubicBezTo>
                  <a:pt x="191488" y="42768"/>
                  <a:pt x="180273" y="14901"/>
                  <a:pt x="193478" y="12700"/>
                </a:cubicBezTo>
                <a:lnTo>
                  <a:pt x="231578" y="6350"/>
                </a:lnTo>
                <a:cubicBezTo>
                  <a:pt x="240045" y="8467"/>
                  <a:pt x="249716" y="7859"/>
                  <a:pt x="256978" y="12700"/>
                </a:cubicBezTo>
                <a:cubicBezTo>
                  <a:pt x="263328" y="16933"/>
                  <a:pt x="262046" y="31750"/>
                  <a:pt x="269678" y="31750"/>
                </a:cubicBezTo>
                <a:cubicBezTo>
                  <a:pt x="276371" y="31750"/>
                  <a:pt x="271847" y="17927"/>
                  <a:pt x="276028" y="12700"/>
                </a:cubicBezTo>
                <a:cubicBezTo>
                  <a:pt x="280796" y="6741"/>
                  <a:pt x="288728" y="4233"/>
                  <a:pt x="295078" y="0"/>
                </a:cubicBezTo>
                <a:cubicBezTo>
                  <a:pt x="312011" y="2117"/>
                  <a:pt x="330284" y="-581"/>
                  <a:pt x="345878" y="6350"/>
                </a:cubicBezTo>
                <a:cubicBezTo>
                  <a:pt x="351995" y="9068"/>
                  <a:pt x="352228" y="18707"/>
                  <a:pt x="352228" y="25400"/>
                </a:cubicBezTo>
                <a:cubicBezTo>
                  <a:pt x="352228" y="54586"/>
                  <a:pt x="347348" y="65440"/>
                  <a:pt x="339528" y="88900"/>
                </a:cubicBezTo>
                <a:cubicBezTo>
                  <a:pt x="322595" y="86783"/>
                  <a:pt x="305387" y="78848"/>
                  <a:pt x="288728" y="82550"/>
                </a:cubicBezTo>
                <a:cubicBezTo>
                  <a:pt x="282194" y="84002"/>
                  <a:pt x="286559" y="96373"/>
                  <a:pt x="282378" y="101600"/>
                </a:cubicBezTo>
                <a:cubicBezTo>
                  <a:pt x="273426" y="112791"/>
                  <a:pt x="256827" y="116467"/>
                  <a:pt x="244278" y="120650"/>
                </a:cubicBezTo>
                <a:cubicBezTo>
                  <a:pt x="168896" y="109881"/>
                  <a:pt x="224202" y="107701"/>
                  <a:pt x="180778" y="127000"/>
                </a:cubicBezTo>
                <a:cubicBezTo>
                  <a:pt x="168545" y="132437"/>
                  <a:pt x="142678" y="139700"/>
                  <a:pt x="142678" y="139700"/>
                </a:cubicBezTo>
                <a:cubicBezTo>
                  <a:pt x="67853" y="124735"/>
                  <a:pt x="160994" y="139700"/>
                  <a:pt x="66478" y="139700"/>
                </a:cubicBezTo>
                <a:cubicBezTo>
                  <a:pt x="51511" y="139700"/>
                  <a:pt x="36845" y="135467"/>
                  <a:pt x="22028" y="133350"/>
                </a:cubicBezTo>
                <a:cubicBezTo>
                  <a:pt x="19911" y="127000"/>
                  <a:pt x="15678" y="120993"/>
                  <a:pt x="15678" y="114300"/>
                </a:cubicBezTo>
                <a:cubicBezTo>
                  <a:pt x="15678" y="105573"/>
                  <a:pt x="24788" y="97179"/>
                  <a:pt x="22028" y="88900"/>
                </a:cubicBezTo>
                <a:cubicBezTo>
                  <a:pt x="19615" y="81660"/>
                  <a:pt x="9083" y="80779"/>
                  <a:pt x="2978" y="76200"/>
                </a:cubicBezTo>
                <a:cubicBezTo>
                  <a:pt x="583" y="74404"/>
                  <a:pt x="-2314" y="64558"/>
                  <a:pt x="2978" y="571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6" name="Straight Connector 125"/>
          <p:cNvCxnSpPr/>
          <p:nvPr/>
        </p:nvCxnSpPr>
        <p:spPr>
          <a:xfrm>
            <a:off x="981823" y="7691021"/>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45160" y="7671453"/>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10042" y="7646203"/>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186652" y="7652537"/>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50303" y="7621088"/>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1101424" y="7914408"/>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1221974" y="7865555"/>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386054" y="7841570"/>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916701" y="7933964"/>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653102" y="7864262"/>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882650" y="8224421"/>
            <a:ext cx="1263650" cy="132101"/>
          </a:xfrm>
          <a:custGeom>
            <a:avLst/>
            <a:gdLst>
              <a:gd name="connsiteX0" fmla="*/ 10708 w 1268008"/>
              <a:gd name="connsiteY0" fmla="*/ 50800 h 146706"/>
              <a:gd name="connsiteX1" fmla="*/ 105958 w 1268008"/>
              <a:gd name="connsiteY1" fmla="*/ 38100 h 146706"/>
              <a:gd name="connsiteX2" fmla="*/ 429808 w 1268008"/>
              <a:gd name="connsiteY2" fmla="*/ 44450 h 146706"/>
              <a:gd name="connsiteX3" fmla="*/ 588558 w 1268008"/>
              <a:gd name="connsiteY3" fmla="*/ 57150 h 146706"/>
              <a:gd name="connsiteX4" fmla="*/ 645708 w 1268008"/>
              <a:gd name="connsiteY4" fmla="*/ 63500 h 146706"/>
              <a:gd name="connsiteX5" fmla="*/ 721908 w 1268008"/>
              <a:gd name="connsiteY5" fmla="*/ 69850 h 146706"/>
              <a:gd name="connsiteX6" fmla="*/ 779058 w 1268008"/>
              <a:gd name="connsiteY6" fmla="*/ 50800 h 146706"/>
              <a:gd name="connsiteX7" fmla="*/ 798108 w 1268008"/>
              <a:gd name="connsiteY7" fmla="*/ 44450 h 146706"/>
              <a:gd name="connsiteX8" fmla="*/ 817158 w 1268008"/>
              <a:gd name="connsiteY8" fmla="*/ 38100 h 146706"/>
              <a:gd name="connsiteX9" fmla="*/ 874308 w 1268008"/>
              <a:gd name="connsiteY9" fmla="*/ 25400 h 146706"/>
              <a:gd name="connsiteX10" fmla="*/ 937808 w 1268008"/>
              <a:gd name="connsiteY10" fmla="*/ 6350 h 146706"/>
              <a:gd name="connsiteX11" fmla="*/ 956858 w 1268008"/>
              <a:gd name="connsiteY11" fmla="*/ 0 h 146706"/>
              <a:gd name="connsiteX12" fmla="*/ 1045758 w 1268008"/>
              <a:gd name="connsiteY12" fmla="*/ 12700 h 146706"/>
              <a:gd name="connsiteX13" fmla="*/ 1077508 w 1268008"/>
              <a:gd name="connsiteY13" fmla="*/ 25400 h 146706"/>
              <a:gd name="connsiteX14" fmla="*/ 1115608 w 1268008"/>
              <a:gd name="connsiteY14" fmla="*/ 44450 h 146706"/>
              <a:gd name="connsiteX15" fmla="*/ 1191808 w 1268008"/>
              <a:gd name="connsiteY15" fmla="*/ 50800 h 146706"/>
              <a:gd name="connsiteX16" fmla="*/ 1210858 w 1268008"/>
              <a:gd name="connsiteY16" fmla="*/ 57150 h 146706"/>
              <a:gd name="connsiteX17" fmla="*/ 1268008 w 1268008"/>
              <a:gd name="connsiteY17" fmla="*/ 57150 h 146706"/>
              <a:gd name="connsiteX18" fmla="*/ 1261658 w 1268008"/>
              <a:gd name="connsiteY18" fmla="*/ 127000 h 146706"/>
              <a:gd name="connsiteX19" fmla="*/ 1255308 w 1268008"/>
              <a:gd name="connsiteY19" fmla="*/ 146050 h 146706"/>
              <a:gd name="connsiteX20" fmla="*/ 1236258 w 1268008"/>
              <a:gd name="connsiteY20" fmla="*/ 139700 h 146706"/>
              <a:gd name="connsiteX21" fmla="*/ 1185458 w 1268008"/>
              <a:gd name="connsiteY21" fmla="*/ 133350 h 146706"/>
              <a:gd name="connsiteX22" fmla="*/ 1033058 w 1268008"/>
              <a:gd name="connsiteY22" fmla="*/ 120650 h 146706"/>
              <a:gd name="connsiteX23" fmla="*/ 1001308 w 1268008"/>
              <a:gd name="connsiteY23" fmla="*/ 114300 h 146706"/>
              <a:gd name="connsiteX24" fmla="*/ 766358 w 1268008"/>
              <a:gd name="connsiteY24" fmla="*/ 127000 h 146706"/>
              <a:gd name="connsiteX25" fmla="*/ 588558 w 1268008"/>
              <a:gd name="connsiteY25" fmla="*/ 133350 h 146706"/>
              <a:gd name="connsiteX26" fmla="*/ 74208 w 1268008"/>
              <a:gd name="connsiteY26" fmla="*/ 133350 h 146706"/>
              <a:gd name="connsiteX27" fmla="*/ 10708 w 1268008"/>
              <a:gd name="connsiteY27" fmla="*/ 127000 h 146706"/>
              <a:gd name="connsiteX28" fmla="*/ 10708 w 1268008"/>
              <a:gd name="connsiteY28" fmla="*/ 50800 h 14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8008" h="146706">
                <a:moveTo>
                  <a:pt x="10708" y="50800"/>
                </a:moveTo>
                <a:cubicBezTo>
                  <a:pt x="26583" y="35983"/>
                  <a:pt x="82643" y="38100"/>
                  <a:pt x="105958" y="38100"/>
                </a:cubicBezTo>
                <a:cubicBezTo>
                  <a:pt x="213929" y="38100"/>
                  <a:pt x="321858" y="42333"/>
                  <a:pt x="429808" y="44450"/>
                </a:cubicBezTo>
                <a:cubicBezTo>
                  <a:pt x="602835" y="61753"/>
                  <a:pt x="355608" y="37737"/>
                  <a:pt x="588558" y="57150"/>
                </a:cubicBezTo>
                <a:cubicBezTo>
                  <a:pt x="607659" y="58742"/>
                  <a:pt x="626627" y="61683"/>
                  <a:pt x="645708" y="63500"/>
                </a:cubicBezTo>
                <a:cubicBezTo>
                  <a:pt x="671081" y="65916"/>
                  <a:pt x="696508" y="67733"/>
                  <a:pt x="721908" y="69850"/>
                </a:cubicBezTo>
                <a:lnTo>
                  <a:pt x="779058" y="50800"/>
                </a:lnTo>
                <a:lnTo>
                  <a:pt x="798108" y="44450"/>
                </a:lnTo>
                <a:cubicBezTo>
                  <a:pt x="804458" y="42333"/>
                  <a:pt x="810556" y="39200"/>
                  <a:pt x="817158" y="38100"/>
                </a:cubicBezTo>
                <a:cubicBezTo>
                  <a:pt x="885916" y="26640"/>
                  <a:pt x="830538" y="37906"/>
                  <a:pt x="874308" y="25400"/>
                </a:cubicBezTo>
                <a:cubicBezTo>
                  <a:pt x="941486" y="6206"/>
                  <a:pt x="847266" y="36531"/>
                  <a:pt x="937808" y="6350"/>
                </a:cubicBezTo>
                <a:lnTo>
                  <a:pt x="956858" y="0"/>
                </a:lnTo>
                <a:cubicBezTo>
                  <a:pt x="1012253" y="5036"/>
                  <a:pt x="1010575" y="-493"/>
                  <a:pt x="1045758" y="12700"/>
                </a:cubicBezTo>
                <a:cubicBezTo>
                  <a:pt x="1056431" y="16702"/>
                  <a:pt x="1067313" y="20302"/>
                  <a:pt x="1077508" y="25400"/>
                </a:cubicBezTo>
                <a:cubicBezTo>
                  <a:pt x="1096968" y="35130"/>
                  <a:pt x="1093843" y="41548"/>
                  <a:pt x="1115608" y="44450"/>
                </a:cubicBezTo>
                <a:cubicBezTo>
                  <a:pt x="1140872" y="47819"/>
                  <a:pt x="1166408" y="48683"/>
                  <a:pt x="1191808" y="50800"/>
                </a:cubicBezTo>
                <a:cubicBezTo>
                  <a:pt x="1198158" y="52917"/>
                  <a:pt x="1204165" y="57150"/>
                  <a:pt x="1210858" y="57150"/>
                </a:cubicBezTo>
                <a:cubicBezTo>
                  <a:pt x="1277912" y="57150"/>
                  <a:pt x="1225124" y="42855"/>
                  <a:pt x="1268008" y="57150"/>
                </a:cubicBezTo>
                <a:cubicBezTo>
                  <a:pt x="1265891" y="80433"/>
                  <a:pt x="1264964" y="103856"/>
                  <a:pt x="1261658" y="127000"/>
                </a:cubicBezTo>
                <a:cubicBezTo>
                  <a:pt x="1260711" y="133626"/>
                  <a:pt x="1261295" y="143057"/>
                  <a:pt x="1255308" y="146050"/>
                </a:cubicBezTo>
                <a:cubicBezTo>
                  <a:pt x="1249321" y="149043"/>
                  <a:pt x="1242844" y="140897"/>
                  <a:pt x="1236258" y="139700"/>
                </a:cubicBezTo>
                <a:cubicBezTo>
                  <a:pt x="1219468" y="136647"/>
                  <a:pt x="1202459" y="134828"/>
                  <a:pt x="1185458" y="133350"/>
                </a:cubicBezTo>
                <a:cubicBezTo>
                  <a:pt x="1113267" y="127073"/>
                  <a:pt x="1096424" y="129702"/>
                  <a:pt x="1033058" y="120650"/>
                </a:cubicBezTo>
                <a:cubicBezTo>
                  <a:pt x="1022374" y="119124"/>
                  <a:pt x="1011891" y="116417"/>
                  <a:pt x="1001308" y="114300"/>
                </a:cubicBezTo>
                <a:cubicBezTo>
                  <a:pt x="895303" y="120925"/>
                  <a:pt x="881134" y="122315"/>
                  <a:pt x="766358" y="127000"/>
                </a:cubicBezTo>
                <a:lnTo>
                  <a:pt x="588558" y="133350"/>
                </a:lnTo>
                <a:cubicBezTo>
                  <a:pt x="56923" y="118160"/>
                  <a:pt x="719031" y="133350"/>
                  <a:pt x="74208" y="133350"/>
                </a:cubicBezTo>
                <a:cubicBezTo>
                  <a:pt x="52936" y="133350"/>
                  <a:pt x="26520" y="141230"/>
                  <a:pt x="10708" y="127000"/>
                </a:cubicBezTo>
                <a:cubicBezTo>
                  <a:pt x="-1878" y="115672"/>
                  <a:pt x="-5167" y="65617"/>
                  <a:pt x="10708" y="508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708411" y="7646203"/>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847551" y="7684466"/>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999638" y="7715267"/>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902860" y="7804285"/>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140"/>
          <p:cNvSpPr/>
          <p:nvPr/>
        </p:nvSpPr>
        <p:spPr>
          <a:xfrm>
            <a:off x="1984414" y="7931395"/>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5" name="Straight Arrow Connector 144"/>
          <p:cNvCxnSpPr/>
          <p:nvPr/>
        </p:nvCxnSpPr>
        <p:spPr>
          <a:xfrm>
            <a:off x="1172580" y="8304612"/>
            <a:ext cx="418479" cy="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580740" y="8203431"/>
            <a:ext cx="529052" cy="184666"/>
          </a:xfrm>
          <a:prstGeom prst="rect">
            <a:avLst/>
          </a:prstGeom>
          <a:noFill/>
        </p:spPr>
        <p:txBody>
          <a:bodyPr wrap="square" rtlCol="0">
            <a:spAutoFit/>
          </a:bodyPr>
          <a:lstStyle/>
          <a:p>
            <a:r>
              <a:rPr lang="en-AU" sz="600" dirty="0">
                <a:latin typeface="Arial Narrow" panose="020B0606020202030204" pitchFamily="34" charset="0"/>
              </a:rPr>
              <a:t>To the river</a:t>
            </a:r>
          </a:p>
        </p:txBody>
      </p:sp>
      <p:sp>
        <p:nvSpPr>
          <p:cNvPr id="149" name="TextBox 148"/>
          <p:cNvSpPr txBox="1"/>
          <p:nvPr/>
        </p:nvSpPr>
        <p:spPr>
          <a:xfrm>
            <a:off x="833151" y="8004505"/>
            <a:ext cx="529052" cy="184666"/>
          </a:xfrm>
          <a:prstGeom prst="rect">
            <a:avLst/>
          </a:prstGeom>
          <a:noFill/>
        </p:spPr>
        <p:txBody>
          <a:bodyPr wrap="square" rtlCol="0">
            <a:spAutoFit/>
          </a:bodyPr>
          <a:lstStyle/>
          <a:p>
            <a:r>
              <a:rPr lang="en-AU" sz="600" dirty="0">
                <a:latin typeface="Arial Narrow" panose="020B0606020202030204" pitchFamily="34" charset="0"/>
              </a:rPr>
              <a:t>farm</a:t>
            </a:r>
          </a:p>
        </p:txBody>
      </p:sp>
      <p:sp>
        <p:nvSpPr>
          <p:cNvPr id="150" name="TextBox 149"/>
          <p:cNvSpPr txBox="1"/>
          <p:nvPr/>
        </p:nvSpPr>
        <p:spPr>
          <a:xfrm>
            <a:off x="866320" y="7517974"/>
            <a:ext cx="529052" cy="184666"/>
          </a:xfrm>
          <a:prstGeom prst="rect">
            <a:avLst/>
          </a:prstGeom>
          <a:noFill/>
        </p:spPr>
        <p:txBody>
          <a:bodyPr wrap="square" rtlCol="0">
            <a:spAutoFit/>
          </a:bodyPr>
          <a:lstStyle/>
          <a:p>
            <a:r>
              <a:rPr lang="en-AU" sz="600" dirty="0">
                <a:latin typeface="Arial Narrow" panose="020B0606020202030204" pitchFamily="34" charset="0"/>
              </a:rPr>
              <a:t>Rain cloud</a:t>
            </a:r>
          </a:p>
        </p:txBody>
      </p:sp>
      <p:sp>
        <p:nvSpPr>
          <p:cNvPr id="151" name="Freeform 150"/>
          <p:cNvSpPr/>
          <p:nvPr/>
        </p:nvSpPr>
        <p:spPr>
          <a:xfrm>
            <a:off x="5322784" y="6330335"/>
            <a:ext cx="514403" cy="292908"/>
          </a:xfrm>
          <a:custGeom>
            <a:avLst/>
            <a:gdLst>
              <a:gd name="connsiteX0" fmla="*/ 346724 w 913321"/>
              <a:gd name="connsiteY0" fmla="*/ 444060 h 553242"/>
              <a:gd name="connsiteX1" fmla="*/ 319429 w 913321"/>
              <a:gd name="connsiteY1" fmla="*/ 409940 h 553242"/>
              <a:gd name="connsiteX2" fmla="*/ 305781 w 913321"/>
              <a:gd name="connsiteY2" fmla="*/ 368997 h 553242"/>
              <a:gd name="connsiteX3" fmla="*/ 278485 w 913321"/>
              <a:gd name="connsiteY3" fmla="*/ 314406 h 553242"/>
              <a:gd name="connsiteX4" fmla="*/ 210247 w 913321"/>
              <a:gd name="connsiteY4" fmla="*/ 212048 h 553242"/>
              <a:gd name="connsiteX5" fmla="*/ 182951 w 913321"/>
              <a:gd name="connsiteY5" fmla="*/ 157457 h 553242"/>
              <a:gd name="connsiteX6" fmla="*/ 155656 w 913321"/>
              <a:gd name="connsiteY6" fmla="*/ 109689 h 553242"/>
              <a:gd name="connsiteX7" fmla="*/ 114712 w 913321"/>
              <a:gd name="connsiteY7" fmla="*/ 55098 h 553242"/>
              <a:gd name="connsiteX8" fmla="*/ 94241 w 913321"/>
              <a:gd name="connsiteY8" fmla="*/ 20979 h 553242"/>
              <a:gd name="connsiteX9" fmla="*/ 80593 w 913321"/>
              <a:gd name="connsiteY9" fmla="*/ 507 h 553242"/>
              <a:gd name="connsiteX10" fmla="*/ 121536 w 913321"/>
              <a:gd name="connsiteY10" fmla="*/ 34627 h 553242"/>
              <a:gd name="connsiteX11" fmla="*/ 203423 w 913321"/>
              <a:gd name="connsiteY11" fmla="*/ 82394 h 553242"/>
              <a:gd name="connsiteX12" fmla="*/ 292133 w 913321"/>
              <a:gd name="connsiteY12" fmla="*/ 164281 h 553242"/>
              <a:gd name="connsiteX13" fmla="*/ 333076 w 913321"/>
              <a:gd name="connsiteY13" fmla="*/ 212048 h 553242"/>
              <a:gd name="connsiteX14" fmla="*/ 380844 w 913321"/>
              <a:gd name="connsiteY14" fmla="*/ 252991 h 553242"/>
              <a:gd name="connsiteX15" fmla="*/ 421787 w 913321"/>
              <a:gd name="connsiteY15" fmla="*/ 300758 h 553242"/>
              <a:gd name="connsiteX16" fmla="*/ 476378 w 913321"/>
              <a:gd name="connsiteY16" fmla="*/ 341701 h 553242"/>
              <a:gd name="connsiteX17" fmla="*/ 510497 w 913321"/>
              <a:gd name="connsiteY17" fmla="*/ 375821 h 553242"/>
              <a:gd name="connsiteX18" fmla="*/ 544617 w 913321"/>
              <a:gd name="connsiteY18" fmla="*/ 403116 h 553242"/>
              <a:gd name="connsiteX19" fmla="*/ 558265 w 913321"/>
              <a:gd name="connsiteY19" fmla="*/ 430412 h 553242"/>
              <a:gd name="connsiteX20" fmla="*/ 578736 w 913321"/>
              <a:gd name="connsiteY20" fmla="*/ 444060 h 553242"/>
              <a:gd name="connsiteX21" fmla="*/ 544617 w 913321"/>
              <a:gd name="connsiteY21" fmla="*/ 409940 h 553242"/>
              <a:gd name="connsiteX22" fmla="*/ 517321 w 913321"/>
              <a:gd name="connsiteY22" fmla="*/ 375821 h 553242"/>
              <a:gd name="connsiteX23" fmla="*/ 490026 w 913321"/>
              <a:gd name="connsiteY23" fmla="*/ 355349 h 553242"/>
              <a:gd name="connsiteX24" fmla="*/ 469554 w 913321"/>
              <a:gd name="connsiteY24" fmla="*/ 328054 h 553242"/>
              <a:gd name="connsiteX25" fmla="*/ 449082 w 913321"/>
              <a:gd name="connsiteY25" fmla="*/ 307582 h 553242"/>
              <a:gd name="connsiteX26" fmla="*/ 421787 w 913321"/>
              <a:gd name="connsiteY26" fmla="*/ 273463 h 553242"/>
              <a:gd name="connsiteX27" fmla="*/ 428611 w 913321"/>
              <a:gd name="connsiteY27" fmla="*/ 218872 h 553242"/>
              <a:gd name="connsiteX28" fmla="*/ 455906 w 913321"/>
              <a:gd name="connsiteY28" fmla="*/ 212048 h 553242"/>
              <a:gd name="connsiteX29" fmla="*/ 558265 w 913321"/>
              <a:gd name="connsiteY29" fmla="*/ 225695 h 553242"/>
              <a:gd name="connsiteX30" fmla="*/ 578736 w 913321"/>
              <a:gd name="connsiteY30" fmla="*/ 232519 h 553242"/>
              <a:gd name="connsiteX31" fmla="*/ 612856 w 913321"/>
              <a:gd name="connsiteY31" fmla="*/ 239343 h 553242"/>
              <a:gd name="connsiteX32" fmla="*/ 530969 w 913321"/>
              <a:gd name="connsiteY32" fmla="*/ 287110 h 553242"/>
              <a:gd name="connsiteX33" fmla="*/ 490026 w 913321"/>
              <a:gd name="connsiteY33" fmla="*/ 293934 h 553242"/>
              <a:gd name="connsiteX34" fmla="*/ 449082 w 913321"/>
              <a:gd name="connsiteY34" fmla="*/ 314406 h 553242"/>
              <a:gd name="connsiteX35" fmla="*/ 319429 w 913321"/>
              <a:gd name="connsiteY35" fmla="*/ 355349 h 553242"/>
              <a:gd name="connsiteX36" fmla="*/ 278485 w 913321"/>
              <a:gd name="connsiteY36" fmla="*/ 368997 h 553242"/>
              <a:gd name="connsiteX37" fmla="*/ 244366 w 913321"/>
              <a:gd name="connsiteY37" fmla="*/ 382645 h 553242"/>
              <a:gd name="connsiteX38" fmla="*/ 189775 w 913321"/>
              <a:gd name="connsiteY38" fmla="*/ 396292 h 553242"/>
              <a:gd name="connsiteX39" fmla="*/ 169303 w 913321"/>
              <a:gd name="connsiteY39" fmla="*/ 403116 h 553242"/>
              <a:gd name="connsiteX40" fmla="*/ 196599 w 913321"/>
              <a:gd name="connsiteY40" fmla="*/ 355349 h 553242"/>
              <a:gd name="connsiteX41" fmla="*/ 292133 w 913321"/>
              <a:gd name="connsiteY41" fmla="*/ 273463 h 553242"/>
              <a:gd name="connsiteX42" fmla="*/ 428611 w 913321"/>
              <a:gd name="connsiteY42" fmla="*/ 205224 h 553242"/>
              <a:gd name="connsiteX43" fmla="*/ 524145 w 913321"/>
              <a:gd name="connsiteY43" fmla="*/ 171104 h 553242"/>
              <a:gd name="connsiteX44" fmla="*/ 585560 w 913321"/>
              <a:gd name="connsiteY44" fmla="*/ 164281 h 553242"/>
              <a:gd name="connsiteX45" fmla="*/ 565088 w 913321"/>
              <a:gd name="connsiteY45" fmla="*/ 171104 h 553242"/>
              <a:gd name="connsiteX46" fmla="*/ 503673 w 913321"/>
              <a:gd name="connsiteY46" fmla="*/ 184752 h 553242"/>
              <a:gd name="connsiteX47" fmla="*/ 469554 w 913321"/>
              <a:gd name="connsiteY47" fmla="*/ 198400 h 553242"/>
              <a:gd name="connsiteX48" fmla="*/ 435435 w 913321"/>
              <a:gd name="connsiteY48" fmla="*/ 205224 h 553242"/>
              <a:gd name="connsiteX49" fmla="*/ 298957 w 913321"/>
              <a:gd name="connsiteY49" fmla="*/ 225695 h 553242"/>
              <a:gd name="connsiteX50" fmla="*/ 189775 w 913321"/>
              <a:gd name="connsiteY50" fmla="*/ 218872 h 553242"/>
              <a:gd name="connsiteX51" fmla="*/ 182951 w 913321"/>
              <a:gd name="connsiteY51" fmla="*/ 191576 h 553242"/>
              <a:gd name="connsiteX52" fmla="*/ 210247 w 913321"/>
              <a:gd name="connsiteY52" fmla="*/ 171104 h 553242"/>
              <a:gd name="connsiteX53" fmla="*/ 264838 w 913321"/>
              <a:gd name="connsiteY53" fmla="*/ 150633 h 553242"/>
              <a:gd name="connsiteX54" fmla="*/ 380844 w 913321"/>
              <a:gd name="connsiteY54" fmla="*/ 157457 h 553242"/>
              <a:gd name="connsiteX55" fmla="*/ 387668 w 913321"/>
              <a:gd name="connsiteY55" fmla="*/ 136985 h 553242"/>
              <a:gd name="connsiteX56" fmla="*/ 360372 w 913321"/>
              <a:gd name="connsiteY56" fmla="*/ 109689 h 553242"/>
              <a:gd name="connsiteX57" fmla="*/ 312605 w 913321"/>
              <a:gd name="connsiteY57" fmla="*/ 150633 h 553242"/>
              <a:gd name="connsiteX58" fmla="*/ 244366 w 913321"/>
              <a:gd name="connsiteY58" fmla="*/ 239343 h 553242"/>
              <a:gd name="connsiteX59" fmla="*/ 182951 w 913321"/>
              <a:gd name="connsiteY59" fmla="*/ 307582 h 553242"/>
              <a:gd name="connsiteX60" fmla="*/ 128360 w 913321"/>
              <a:gd name="connsiteY60" fmla="*/ 389469 h 553242"/>
              <a:gd name="connsiteX61" fmla="*/ 60121 w 913321"/>
              <a:gd name="connsiteY61" fmla="*/ 485003 h 553242"/>
              <a:gd name="connsiteX62" fmla="*/ 87417 w 913321"/>
              <a:gd name="connsiteY62" fmla="*/ 498651 h 553242"/>
              <a:gd name="connsiteX63" fmla="*/ 94241 w 913321"/>
              <a:gd name="connsiteY63" fmla="*/ 471355 h 553242"/>
              <a:gd name="connsiteX64" fmla="*/ 101065 w 913321"/>
              <a:gd name="connsiteY64" fmla="*/ 403116 h 553242"/>
              <a:gd name="connsiteX65" fmla="*/ 94241 w 913321"/>
              <a:gd name="connsiteY65" fmla="*/ 287110 h 553242"/>
              <a:gd name="connsiteX66" fmla="*/ 87417 w 913321"/>
              <a:gd name="connsiteY66" fmla="*/ 259815 h 553242"/>
              <a:gd name="connsiteX67" fmla="*/ 66945 w 913321"/>
              <a:gd name="connsiteY67" fmla="*/ 252991 h 553242"/>
              <a:gd name="connsiteX68" fmla="*/ 101065 w 913321"/>
              <a:gd name="connsiteY68" fmla="*/ 266639 h 553242"/>
              <a:gd name="connsiteX69" fmla="*/ 162479 w 913321"/>
              <a:gd name="connsiteY69" fmla="*/ 239343 h 553242"/>
              <a:gd name="connsiteX70" fmla="*/ 244366 w 913321"/>
              <a:gd name="connsiteY70" fmla="*/ 212048 h 553242"/>
              <a:gd name="connsiteX71" fmla="*/ 278485 w 913321"/>
              <a:gd name="connsiteY71" fmla="*/ 191576 h 553242"/>
              <a:gd name="connsiteX72" fmla="*/ 319429 w 913321"/>
              <a:gd name="connsiteY72" fmla="*/ 164281 h 553242"/>
              <a:gd name="connsiteX73" fmla="*/ 360372 w 913321"/>
              <a:gd name="connsiteY73" fmla="*/ 177928 h 553242"/>
              <a:gd name="connsiteX74" fmla="*/ 380844 w 913321"/>
              <a:gd name="connsiteY74" fmla="*/ 191576 h 553242"/>
              <a:gd name="connsiteX75" fmla="*/ 408139 w 913321"/>
              <a:gd name="connsiteY75" fmla="*/ 205224 h 553242"/>
              <a:gd name="connsiteX76" fmla="*/ 455906 w 913321"/>
              <a:gd name="connsiteY76" fmla="*/ 246167 h 553242"/>
              <a:gd name="connsiteX77" fmla="*/ 503673 w 913321"/>
              <a:gd name="connsiteY77" fmla="*/ 300758 h 553242"/>
              <a:gd name="connsiteX78" fmla="*/ 524145 w 913321"/>
              <a:gd name="connsiteY78" fmla="*/ 321230 h 553242"/>
              <a:gd name="connsiteX79" fmla="*/ 544617 w 913321"/>
              <a:gd name="connsiteY79" fmla="*/ 368997 h 553242"/>
              <a:gd name="connsiteX80" fmla="*/ 565088 w 913321"/>
              <a:gd name="connsiteY80" fmla="*/ 389469 h 553242"/>
              <a:gd name="connsiteX81" fmla="*/ 578736 w 913321"/>
              <a:gd name="connsiteY81" fmla="*/ 423588 h 553242"/>
              <a:gd name="connsiteX82" fmla="*/ 592384 w 913321"/>
              <a:gd name="connsiteY82" fmla="*/ 450883 h 553242"/>
              <a:gd name="connsiteX83" fmla="*/ 578736 w 913321"/>
              <a:gd name="connsiteY83" fmla="*/ 382645 h 553242"/>
              <a:gd name="connsiteX84" fmla="*/ 558265 w 913321"/>
              <a:gd name="connsiteY84" fmla="*/ 259815 h 553242"/>
              <a:gd name="connsiteX85" fmla="*/ 544617 w 913321"/>
              <a:gd name="connsiteY85" fmla="*/ 184752 h 553242"/>
              <a:gd name="connsiteX86" fmla="*/ 537793 w 913321"/>
              <a:gd name="connsiteY86" fmla="*/ 150633 h 553242"/>
              <a:gd name="connsiteX87" fmla="*/ 517321 w 913321"/>
              <a:gd name="connsiteY87" fmla="*/ 130161 h 553242"/>
              <a:gd name="connsiteX88" fmla="*/ 496850 w 913321"/>
              <a:gd name="connsiteY88" fmla="*/ 123337 h 553242"/>
              <a:gd name="connsiteX89" fmla="*/ 558265 w 913321"/>
              <a:gd name="connsiteY89" fmla="*/ 136985 h 553242"/>
              <a:gd name="connsiteX90" fmla="*/ 646975 w 913321"/>
              <a:gd name="connsiteY90" fmla="*/ 198400 h 553242"/>
              <a:gd name="connsiteX91" fmla="*/ 667447 w 913321"/>
              <a:gd name="connsiteY91" fmla="*/ 212048 h 553242"/>
              <a:gd name="connsiteX92" fmla="*/ 722038 w 913321"/>
              <a:gd name="connsiteY92" fmla="*/ 273463 h 553242"/>
              <a:gd name="connsiteX93" fmla="*/ 776629 w 913321"/>
              <a:gd name="connsiteY93" fmla="*/ 321230 h 553242"/>
              <a:gd name="connsiteX94" fmla="*/ 790276 w 913321"/>
              <a:gd name="connsiteY94" fmla="*/ 341701 h 553242"/>
              <a:gd name="connsiteX95" fmla="*/ 783453 w 913321"/>
              <a:gd name="connsiteY95" fmla="*/ 287110 h 553242"/>
              <a:gd name="connsiteX96" fmla="*/ 742509 w 913321"/>
              <a:gd name="connsiteY96" fmla="*/ 232519 h 553242"/>
              <a:gd name="connsiteX97" fmla="*/ 728862 w 913321"/>
              <a:gd name="connsiteY97" fmla="*/ 212048 h 553242"/>
              <a:gd name="connsiteX98" fmla="*/ 715214 w 913321"/>
              <a:gd name="connsiteY98" fmla="*/ 177928 h 553242"/>
              <a:gd name="connsiteX99" fmla="*/ 701566 w 913321"/>
              <a:gd name="connsiteY99" fmla="*/ 150633 h 553242"/>
              <a:gd name="connsiteX100" fmla="*/ 694742 w 913321"/>
              <a:gd name="connsiteY100" fmla="*/ 116513 h 553242"/>
              <a:gd name="connsiteX101" fmla="*/ 681094 w 913321"/>
              <a:gd name="connsiteY101" fmla="*/ 89218 h 553242"/>
              <a:gd name="connsiteX102" fmla="*/ 687918 w 913321"/>
              <a:gd name="connsiteY102" fmla="*/ 61922 h 553242"/>
              <a:gd name="connsiteX103" fmla="*/ 728862 w 913321"/>
              <a:gd name="connsiteY103" fmla="*/ 75570 h 553242"/>
              <a:gd name="connsiteX104" fmla="*/ 783453 w 913321"/>
              <a:gd name="connsiteY104" fmla="*/ 96042 h 553242"/>
              <a:gd name="connsiteX105" fmla="*/ 803924 w 913321"/>
              <a:gd name="connsiteY105" fmla="*/ 109689 h 553242"/>
              <a:gd name="connsiteX106" fmla="*/ 783453 w 913321"/>
              <a:gd name="connsiteY106" fmla="*/ 116513 h 553242"/>
              <a:gd name="connsiteX107" fmla="*/ 565088 w 913321"/>
              <a:gd name="connsiteY107" fmla="*/ 109689 h 553242"/>
              <a:gd name="connsiteX108" fmla="*/ 530969 w 913321"/>
              <a:gd name="connsiteY108" fmla="*/ 102866 h 553242"/>
              <a:gd name="connsiteX109" fmla="*/ 503673 w 913321"/>
              <a:gd name="connsiteY109" fmla="*/ 96042 h 553242"/>
              <a:gd name="connsiteX110" fmla="*/ 401315 w 913321"/>
              <a:gd name="connsiteY110" fmla="*/ 109689 h 553242"/>
              <a:gd name="connsiteX111" fmla="*/ 462730 w 913321"/>
              <a:gd name="connsiteY111" fmla="*/ 130161 h 553242"/>
              <a:gd name="connsiteX112" fmla="*/ 510497 w 913321"/>
              <a:gd name="connsiteY112" fmla="*/ 150633 h 553242"/>
              <a:gd name="connsiteX113" fmla="*/ 667447 w 913321"/>
              <a:gd name="connsiteY113" fmla="*/ 198400 h 553242"/>
              <a:gd name="connsiteX114" fmla="*/ 708390 w 913321"/>
              <a:gd name="connsiteY114" fmla="*/ 218872 h 553242"/>
              <a:gd name="connsiteX115" fmla="*/ 749333 w 913321"/>
              <a:gd name="connsiteY115" fmla="*/ 232519 h 553242"/>
              <a:gd name="connsiteX116" fmla="*/ 790276 w 913321"/>
              <a:gd name="connsiteY116" fmla="*/ 259815 h 553242"/>
              <a:gd name="connsiteX117" fmla="*/ 851691 w 913321"/>
              <a:gd name="connsiteY117" fmla="*/ 293934 h 553242"/>
              <a:gd name="connsiteX118" fmla="*/ 858515 w 913321"/>
              <a:gd name="connsiteY118" fmla="*/ 314406 h 553242"/>
              <a:gd name="connsiteX119" fmla="*/ 872163 w 913321"/>
              <a:gd name="connsiteY119" fmla="*/ 334878 h 553242"/>
              <a:gd name="connsiteX120" fmla="*/ 769805 w 913321"/>
              <a:gd name="connsiteY120" fmla="*/ 389469 h 553242"/>
              <a:gd name="connsiteX121" fmla="*/ 674271 w 913321"/>
              <a:gd name="connsiteY121" fmla="*/ 409940 h 553242"/>
              <a:gd name="connsiteX122" fmla="*/ 612856 w 913321"/>
              <a:gd name="connsiteY122" fmla="*/ 423588 h 553242"/>
              <a:gd name="connsiteX123" fmla="*/ 496850 w 913321"/>
              <a:gd name="connsiteY123" fmla="*/ 437236 h 553242"/>
              <a:gd name="connsiteX124" fmla="*/ 333076 w 913321"/>
              <a:gd name="connsiteY124" fmla="*/ 450883 h 553242"/>
              <a:gd name="connsiteX125" fmla="*/ 312605 w 913321"/>
              <a:gd name="connsiteY125" fmla="*/ 457707 h 553242"/>
              <a:gd name="connsiteX126" fmla="*/ 298957 w 913321"/>
              <a:gd name="connsiteY126" fmla="*/ 437236 h 553242"/>
              <a:gd name="connsiteX127" fmla="*/ 360372 w 913321"/>
              <a:gd name="connsiteY127" fmla="*/ 403116 h 553242"/>
              <a:gd name="connsiteX128" fmla="*/ 401315 w 913321"/>
              <a:gd name="connsiteY128" fmla="*/ 375821 h 553242"/>
              <a:gd name="connsiteX129" fmla="*/ 298957 w 913321"/>
              <a:gd name="connsiteY129" fmla="*/ 437236 h 553242"/>
              <a:gd name="connsiteX130" fmla="*/ 223894 w 913321"/>
              <a:gd name="connsiteY130" fmla="*/ 478179 h 553242"/>
              <a:gd name="connsiteX131" fmla="*/ 182951 w 913321"/>
              <a:gd name="connsiteY131" fmla="*/ 491827 h 553242"/>
              <a:gd name="connsiteX132" fmla="*/ 155656 w 913321"/>
              <a:gd name="connsiteY132" fmla="*/ 505475 h 553242"/>
              <a:gd name="connsiteX133" fmla="*/ 121536 w 913321"/>
              <a:gd name="connsiteY133" fmla="*/ 519122 h 553242"/>
              <a:gd name="connsiteX134" fmla="*/ 80593 w 913321"/>
              <a:gd name="connsiteY134" fmla="*/ 539594 h 553242"/>
              <a:gd name="connsiteX135" fmla="*/ 73769 w 913321"/>
              <a:gd name="connsiteY135" fmla="*/ 498651 h 553242"/>
              <a:gd name="connsiteX136" fmla="*/ 87417 w 913321"/>
              <a:gd name="connsiteY136" fmla="*/ 471355 h 553242"/>
              <a:gd name="connsiteX137" fmla="*/ 94241 w 913321"/>
              <a:gd name="connsiteY137" fmla="*/ 430412 h 553242"/>
              <a:gd name="connsiteX138" fmla="*/ 114712 w 913321"/>
              <a:gd name="connsiteY138" fmla="*/ 396292 h 553242"/>
              <a:gd name="connsiteX139" fmla="*/ 142008 w 913321"/>
              <a:gd name="connsiteY139" fmla="*/ 341701 h 553242"/>
              <a:gd name="connsiteX140" fmla="*/ 162479 w 913321"/>
              <a:gd name="connsiteY140" fmla="*/ 307582 h 553242"/>
              <a:gd name="connsiteX141" fmla="*/ 182951 w 913321"/>
              <a:gd name="connsiteY141" fmla="*/ 266639 h 553242"/>
              <a:gd name="connsiteX142" fmla="*/ 223894 w 913321"/>
              <a:gd name="connsiteY142" fmla="*/ 280286 h 553242"/>
              <a:gd name="connsiteX143" fmla="*/ 244366 w 913321"/>
              <a:gd name="connsiteY143" fmla="*/ 307582 h 553242"/>
              <a:gd name="connsiteX144" fmla="*/ 271662 w 913321"/>
              <a:gd name="connsiteY144" fmla="*/ 328054 h 553242"/>
              <a:gd name="connsiteX145" fmla="*/ 285309 w 913321"/>
              <a:gd name="connsiteY145" fmla="*/ 355349 h 553242"/>
              <a:gd name="connsiteX146" fmla="*/ 305781 w 913321"/>
              <a:gd name="connsiteY146" fmla="*/ 375821 h 553242"/>
              <a:gd name="connsiteX147" fmla="*/ 346724 w 913321"/>
              <a:gd name="connsiteY147" fmla="*/ 444060 h 553242"/>
              <a:gd name="connsiteX148" fmla="*/ 367196 w 913321"/>
              <a:gd name="connsiteY148" fmla="*/ 498651 h 553242"/>
              <a:gd name="connsiteX149" fmla="*/ 394491 w 913321"/>
              <a:gd name="connsiteY149" fmla="*/ 553242 h 553242"/>
              <a:gd name="connsiteX150" fmla="*/ 401315 w 913321"/>
              <a:gd name="connsiteY150" fmla="*/ 525946 h 553242"/>
              <a:gd name="connsiteX151" fmla="*/ 408139 w 913321"/>
              <a:gd name="connsiteY151" fmla="*/ 464531 h 553242"/>
              <a:gd name="connsiteX152" fmla="*/ 421787 w 913321"/>
              <a:gd name="connsiteY152" fmla="*/ 430412 h 553242"/>
              <a:gd name="connsiteX153" fmla="*/ 428611 w 913321"/>
              <a:gd name="connsiteY153" fmla="*/ 403116 h 553242"/>
              <a:gd name="connsiteX154" fmla="*/ 442259 w 913321"/>
              <a:gd name="connsiteY154" fmla="*/ 362173 h 553242"/>
              <a:gd name="connsiteX155" fmla="*/ 449082 w 913321"/>
              <a:gd name="connsiteY155" fmla="*/ 341701 h 553242"/>
              <a:gd name="connsiteX156" fmla="*/ 462730 w 913321"/>
              <a:gd name="connsiteY156" fmla="*/ 321230 h 553242"/>
              <a:gd name="connsiteX157" fmla="*/ 496850 w 913321"/>
              <a:gd name="connsiteY157" fmla="*/ 328054 h 553242"/>
              <a:gd name="connsiteX158" fmla="*/ 537793 w 913321"/>
              <a:gd name="connsiteY158" fmla="*/ 348525 h 553242"/>
              <a:gd name="connsiteX159" fmla="*/ 558265 w 913321"/>
              <a:gd name="connsiteY159" fmla="*/ 355349 h 553242"/>
              <a:gd name="connsiteX160" fmla="*/ 599208 w 913321"/>
              <a:gd name="connsiteY160" fmla="*/ 375821 h 553242"/>
              <a:gd name="connsiteX161" fmla="*/ 619679 w 913321"/>
              <a:gd name="connsiteY161" fmla="*/ 362173 h 553242"/>
              <a:gd name="connsiteX162" fmla="*/ 606032 w 913321"/>
              <a:gd name="connsiteY162" fmla="*/ 307582 h 553242"/>
              <a:gd name="connsiteX163" fmla="*/ 544617 w 913321"/>
              <a:gd name="connsiteY163" fmla="*/ 293934 h 553242"/>
              <a:gd name="connsiteX164" fmla="*/ 449082 w 913321"/>
              <a:gd name="connsiteY164" fmla="*/ 273463 h 553242"/>
              <a:gd name="connsiteX165" fmla="*/ 326253 w 913321"/>
              <a:gd name="connsiteY165" fmla="*/ 225695 h 553242"/>
              <a:gd name="connsiteX166" fmla="*/ 292133 w 913321"/>
              <a:gd name="connsiteY166" fmla="*/ 212048 h 553242"/>
              <a:gd name="connsiteX167" fmla="*/ 251190 w 913321"/>
              <a:gd name="connsiteY167" fmla="*/ 198400 h 553242"/>
              <a:gd name="connsiteX168" fmla="*/ 244366 w 913321"/>
              <a:gd name="connsiteY168" fmla="*/ 177928 h 553242"/>
              <a:gd name="connsiteX169" fmla="*/ 278485 w 913321"/>
              <a:gd name="connsiteY169" fmla="*/ 136985 h 553242"/>
              <a:gd name="connsiteX170" fmla="*/ 285309 w 913321"/>
              <a:gd name="connsiteY170" fmla="*/ 116513 h 553242"/>
              <a:gd name="connsiteX171" fmla="*/ 285309 w 913321"/>
              <a:gd name="connsiteY171" fmla="*/ 96042 h 553242"/>
              <a:gd name="connsiteX172" fmla="*/ 19178 w 913321"/>
              <a:gd name="connsiteY172" fmla="*/ 102866 h 553242"/>
              <a:gd name="connsiteX173" fmla="*/ 53297 w 913321"/>
              <a:gd name="connsiteY173" fmla="*/ 130161 h 553242"/>
              <a:gd name="connsiteX174" fmla="*/ 94241 w 913321"/>
              <a:gd name="connsiteY174" fmla="*/ 143809 h 553242"/>
              <a:gd name="connsiteX175" fmla="*/ 148832 w 913321"/>
              <a:gd name="connsiteY175" fmla="*/ 171104 h 553242"/>
              <a:gd name="connsiteX176" fmla="*/ 189775 w 913321"/>
              <a:gd name="connsiteY176" fmla="*/ 191576 h 553242"/>
              <a:gd name="connsiteX177" fmla="*/ 210247 w 913321"/>
              <a:gd name="connsiteY177" fmla="*/ 218872 h 553242"/>
              <a:gd name="connsiteX178" fmla="*/ 128360 w 913321"/>
              <a:gd name="connsiteY178" fmla="*/ 246167 h 553242"/>
              <a:gd name="connsiteX179" fmla="*/ 73769 w 913321"/>
              <a:gd name="connsiteY179" fmla="*/ 280286 h 553242"/>
              <a:gd name="connsiteX180" fmla="*/ 53297 w 913321"/>
              <a:gd name="connsiteY180" fmla="*/ 287110 h 553242"/>
              <a:gd name="connsiteX181" fmla="*/ 39650 w 913321"/>
              <a:gd name="connsiteY181" fmla="*/ 307582 h 553242"/>
              <a:gd name="connsiteX182" fmla="*/ 19178 w 913321"/>
              <a:gd name="connsiteY182" fmla="*/ 321230 h 553242"/>
              <a:gd name="connsiteX183" fmla="*/ 12354 w 913321"/>
              <a:gd name="connsiteY183" fmla="*/ 355349 h 553242"/>
              <a:gd name="connsiteX184" fmla="*/ 5530 w 913321"/>
              <a:gd name="connsiteY184" fmla="*/ 416764 h 553242"/>
              <a:gd name="connsiteX185" fmla="*/ 66945 w 913321"/>
              <a:gd name="connsiteY185" fmla="*/ 409940 h 553242"/>
              <a:gd name="connsiteX186" fmla="*/ 476378 w 913321"/>
              <a:gd name="connsiteY186" fmla="*/ 416764 h 553242"/>
              <a:gd name="connsiteX187" fmla="*/ 660623 w 913321"/>
              <a:gd name="connsiteY187" fmla="*/ 444060 h 553242"/>
              <a:gd name="connsiteX188" fmla="*/ 728862 w 913321"/>
              <a:gd name="connsiteY188" fmla="*/ 471355 h 553242"/>
              <a:gd name="connsiteX189" fmla="*/ 749333 w 913321"/>
              <a:gd name="connsiteY189" fmla="*/ 485003 h 553242"/>
              <a:gd name="connsiteX190" fmla="*/ 776629 w 913321"/>
              <a:gd name="connsiteY190" fmla="*/ 491827 h 553242"/>
              <a:gd name="connsiteX191" fmla="*/ 872163 w 913321"/>
              <a:gd name="connsiteY191" fmla="*/ 512298 h 553242"/>
              <a:gd name="connsiteX192" fmla="*/ 892635 w 913321"/>
              <a:gd name="connsiteY192" fmla="*/ 525946 h 553242"/>
              <a:gd name="connsiteX193" fmla="*/ 913106 w 913321"/>
              <a:gd name="connsiteY193" fmla="*/ 532770 h 553242"/>
              <a:gd name="connsiteX194" fmla="*/ 851691 w 913321"/>
              <a:gd name="connsiteY194" fmla="*/ 478179 h 553242"/>
              <a:gd name="connsiteX195" fmla="*/ 803924 w 913321"/>
              <a:gd name="connsiteY195" fmla="*/ 430412 h 553242"/>
              <a:gd name="connsiteX196" fmla="*/ 776629 w 913321"/>
              <a:gd name="connsiteY196" fmla="*/ 409940 h 553242"/>
              <a:gd name="connsiteX197" fmla="*/ 749333 w 913321"/>
              <a:gd name="connsiteY197" fmla="*/ 375821 h 553242"/>
              <a:gd name="connsiteX198" fmla="*/ 687918 w 913321"/>
              <a:gd name="connsiteY198" fmla="*/ 328054 h 553242"/>
              <a:gd name="connsiteX199" fmla="*/ 674271 w 913321"/>
              <a:gd name="connsiteY199" fmla="*/ 300758 h 553242"/>
              <a:gd name="connsiteX200" fmla="*/ 660623 w 913321"/>
              <a:gd name="connsiteY200" fmla="*/ 280286 h 553242"/>
              <a:gd name="connsiteX201" fmla="*/ 681094 w 913321"/>
              <a:gd name="connsiteY201" fmla="*/ 273463 h 553242"/>
              <a:gd name="connsiteX202" fmla="*/ 694742 w 913321"/>
              <a:gd name="connsiteY202" fmla="*/ 252991 h 553242"/>
              <a:gd name="connsiteX203" fmla="*/ 701566 w 913321"/>
              <a:gd name="connsiteY203" fmla="*/ 225695 h 553242"/>
              <a:gd name="connsiteX204" fmla="*/ 722038 w 913321"/>
              <a:gd name="connsiteY204" fmla="*/ 218872 h 553242"/>
              <a:gd name="connsiteX205" fmla="*/ 742509 w 913321"/>
              <a:gd name="connsiteY205" fmla="*/ 205224 h 553242"/>
              <a:gd name="connsiteX206" fmla="*/ 817572 w 913321"/>
              <a:gd name="connsiteY206" fmla="*/ 198400 h 553242"/>
              <a:gd name="connsiteX207" fmla="*/ 810748 w 913321"/>
              <a:gd name="connsiteY207" fmla="*/ 177928 h 553242"/>
              <a:gd name="connsiteX208" fmla="*/ 762981 w 913321"/>
              <a:gd name="connsiteY208" fmla="*/ 164281 h 553242"/>
              <a:gd name="connsiteX209" fmla="*/ 646975 w 913321"/>
              <a:gd name="connsiteY209" fmla="*/ 123337 h 553242"/>
              <a:gd name="connsiteX210" fmla="*/ 606032 w 913321"/>
              <a:gd name="connsiteY210" fmla="*/ 109689 h 553242"/>
              <a:gd name="connsiteX211" fmla="*/ 558265 w 913321"/>
              <a:gd name="connsiteY211" fmla="*/ 96042 h 553242"/>
              <a:gd name="connsiteX212" fmla="*/ 537793 w 913321"/>
              <a:gd name="connsiteY212" fmla="*/ 82394 h 553242"/>
              <a:gd name="connsiteX213" fmla="*/ 530969 w 913321"/>
              <a:gd name="connsiteY213" fmla="*/ 61922 h 553242"/>
              <a:gd name="connsiteX214" fmla="*/ 469554 w 913321"/>
              <a:gd name="connsiteY214" fmla="*/ 55098 h 553242"/>
              <a:gd name="connsiteX215" fmla="*/ 394491 w 913321"/>
              <a:gd name="connsiteY215" fmla="*/ 89218 h 553242"/>
              <a:gd name="connsiteX216" fmla="*/ 360372 w 913321"/>
              <a:gd name="connsiteY216" fmla="*/ 116513 h 55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13321" h="553242">
                <a:moveTo>
                  <a:pt x="346724" y="444060"/>
                </a:moveTo>
                <a:cubicBezTo>
                  <a:pt x="337626" y="432687"/>
                  <a:pt x="326403" y="422726"/>
                  <a:pt x="319429" y="409940"/>
                </a:cubicBezTo>
                <a:cubicBezTo>
                  <a:pt x="312540" y="397311"/>
                  <a:pt x="311448" y="382220"/>
                  <a:pt x="305781" y="368997"/>
                </a:cubicBezTo>
                <a:cubicBezTo>
                  <a:pt x="297767" y="350297"/>
                  <a:pt x="289063" y="331785"/>
                  <a:pt x="278485" y="314406"/>
                </a:cubicBezTo>
                <a:cubicBezTo>
                  <a:pt x="257164" y="279379"/>
                  <a:pt x="228586" y="248725"/>
                  <a:pt x="210247" y="212048"/>
                </a:cubicBezTo>
                <a:cubicBezTo>
                  <a:pt x="201148" y="193851"/>
                  <a:pt x="192525" y="175408"/>
                  <a:pt x="182951" y="157457"/>
                </a:cubicBezTo>
                <a:cubicBezTo>
                  <a:pt x="174321" y="141276"/>
                  <a:pt x="165828" y="124948"/>
                  <a:pt x="155656" y="109689"/>
                </a:cubicBezTo>
                <a:cubicBezTo>
                  <a:pt x="80768" y="-2644"/>
                  <a:pt x="160353" y="128125"/>
                  <a:pt x="114712" y="55098"/>
                </a:cubicBezTo>
                <a:cubicBezTo>
                  <a:pt x="107683" y="43851"/>
                  <a:pt x="101270" y="32226"/>
                  <a:pt x="94241" y="20979"/>
                </a:cubicBezTo>
                <a:cubicBezTo>
                  <a:pt x="89894" y="14024"/>
                  <a:pt x="73257" y="-3161"/>
                  <a:pt x="80593" y="507"/>
                </a:cubicBezTo>
                <a:cubicBezTo>
                  <a:pt x="96483" y="8452"/>
                  <a:pt x="106548" y="25089"/>
                  <a:pt x="121536" y="34627"/>
                </a:cubicBezTo>
                <a:cubicBezTo>
                  <a:pt x="239296" y="109566"/>
                  <a:pt x="41104" y="-45142"/>
                  <a:pt x="203423" y="82394"/>
                </a:cubicBezTo>
                <a:cubicBezTo>
                  <a:pt x="233900" y="106340"/>
                  <a:pt x="265762" y="135712"/>
                  <a:pt x="292133" y="164281"/>
                </a:cubicBezTo>
                <a:cubicBezTo>
                  <a:pt x="306357" y="179691"/>
                  <a:pt x="318247" y="197219"/>
                  <a:pt x="333076" y="212048"/>
                </a:cubicBezTo>
                <a:cubicBezTo>
                  <a:pt x="347905" y="226877"/>
                  <a:pt x="366015" y="238162"/>
                  <a:pt x="380844" y="252991"/>
                </a:cubicBezTo>
                <a:cubicBezTo>
                  <a:pt x="395673" y="267820"/>
                  <a:pt x="406420" y="286488"/>
                  <a:pt x="421787" y="300758"/>
                </a:cubicBezTo>
                <a:cubicBezTo>
                  <a:pt x="438455" y="316236"/>
                  <a:pt x="459014" y="327008"/>
                  <a:pt x="476378" y="341701"/>
                </a:cubicBezTo>
                <a:cubicBezTo>
                  <a:pt x="488656" y="352090"/>
                  <a:pt x="498542" y="365061"/>
                  <a:pt x="510497" y="375821"/>
                </a:cubicBezTo>
                <a:cubicBezTo>
                  <a:pt x="521323" y="385564"/>
                  <a:pt x="533244" y="394018"/>
                  <a:pt x="544617" y="403116"/>
                </a:cubicBezTo>
                <a:cubicBezTo>
                  <a:pt x="549166" y="412215"/>
                  <a:pt x="551753" y="422597"/>
                  <a:pt x="558265" y="430412"/>
                </a:cubicBezTo>
                <a:cubicBezTo>
                  <a:pt x="563515" y="436712"/>
                  <a:pt x="583285" y="450884"/>
                  <a:pt x="578736" y="444060"/>
                </a:cubicBezTo>
                <a:cubicBezTo>
                  <a:pt x="569814" y="430677"/>
                  <a:pt x="555377" y="421895"/>
                  <a:pt x="544617" y="409940"/>
                </a:cubicBezTo>
                <a:cubicBezTo>
                  <a:pt x="534874" y="399114"/>
                  <a:pt x="527620" y="386120"/>
                  <a:pt x="517321" y="375821"/>
                </a:cubicBezTo>
                <a:cubicBezTo>
                  <a:pt x="509279" y="367779"/>
                  <a:pt x="498068" y="363391"/>
                  <a:pt x="490026" y="355349"/>
                </a:cubicBezTo>
                <a:cubicBezTo>
                  <a:pt x="481984" y="347307"/>
                  <a:pt x="476956" y="336689"/>
                  <a:pt x="469554" y="328054"/>
                </a:cubicBezTo>
                <a:cubicBezTo>
                  <a:pt x="463273" y="320727"/>
                  <a:pt x="455437" y="314845"/>
                  <a:pt x="449082" y="307582"/>
                </a:cubicBezTo>
                <a:cubicBezTo>
                  <a:pt x="439491" y="296621"/>
                  <a:pt x="430885" y="284836"/>
                  <a:pt x="421787" y="273463"/>
                </a:cubicBezTo>
                <a:cubicBezTo>
                  <a:pt x="409497" y="236593"/>
                  <a:pt x="393916" y="233741"/>
                  <a:pt x="428611" y="218872"/>
                </a:cubicBezTo>
                <a:cubicBezTo>
                  <a:pt x="437231" y="215178"/>
                  <a:pt x="446808" y="214323"/>
                  <a:pt x="455906" y="212048"/>
                </a:cubicBezTo>
                <a:cubicBezTo>
                  <a:pt x="490026" y="216597"/>
                  <a:pt x="524312" y="220036"/>
                  <a:pt x="558265" y="225695"/>
                </a:cubicBezTo>
                <a:cubicBezTo>
                  <a:pt x="565360" y="226877"/>
                  <a:pt x="571758" y="230774"/>
                  <a:pt x="578736" y="232519"/>
                </a:cubicBezTo>
                <a:cubicBezTo>
                  <a:pt x="589988" y="235332"/>
                  <a:pt x="601483" y="237068"/>
                  <a:pt x="612856" y="239343"/>
                </a:cubicBezTo>
                <a:cubicBezTo>
                  <a:pt x="589107" y="255176"/>
                  <a:pt x="558778" y="277841"/>
                  <a:pt x="530969" y="287110"/>
                </a:cubicBezTo>
                <a:cubicBezTo>
                  <a:pt x="517843" y="291485"/>
                  <a:pt x="503674" y="291659"/>
                  <a:pt x="490026" y="293934"/>
                </a:cubicBezTo>
                <a:cubicBezTo>
                  <a:pt x="476378" y="300758"/>
                  <a:pt x="463303" y="308875"/>
                  <a:pt x="449082" y="314406"/>
                </a:cubicBezTo>
                <a:cubicBezTo>
                  <a:pt x="382796" y="340184"/>
                  <a:pt x="376841" y="337684"/>
                  <a:pt x="319429" y="355349"/>
                </a:cubicBezTo>
                <a:cubicBezTo>
                  <a:pt x="305679" y="359580"/>
                  <a:pt x="292005" y="364081"/>
                  <a:pt x="278485" y="368997"/>
                </a:cubicBezTo>
                <a:cubicBezTo>
                  <a:pt x="266973" y="373183"/>
                  <a:pt x="256073" y="379043"/>
                  <a:pt x="244366" y="382645"/>
                </a:cubicBezTo>
                <a:cubicBezTo>
                  <a:pt x="226438" y="388161"/>
                  <a:pt x="207569" y="390361"/>
                  <a:pt x="189775" y="396292"/>
                </a:cubicBezTo>
                <a:lnTo>
                  <a:pt x="169303" y="403116"/>
                </a:lnTo>
                <a:cubicBezTo>
                  <a:pt x="178402" y="387194"/>
                  <a:pt x="185418" y="369885"/>
                  <a:pt x="196599" y="355349"/>
                </a:cubicBezTo>
                <a:cubicBezTo>
                  <a:pt x="217672" y="327954"/>
                  <a:pt x="264474" y="291064"/>
                  <a:pt x="292133" y="273463"/>
                </a:cubicBezTo>
                <a:cubicBezTo>
                  <a:pt x="404103" y="202210"/>
                  <a:pt x="351326" y="234207"/>
                  <a:pt x="428611" y="205224"/>
                </a:cubicBezTo>
                <a:cubicBezTo>
                  <a:pt x="456254" y="194858"/>
                  <a:pt x="491957" y="176056"/>
                  <a:pt x="524145" y="171104"/>
                </a:cubicBezTo>
                <a:cubicBezTo>
                  <a:pt x="544503" y="167972"/>
                  <a:pt x="565088" y="166555"/>
                  <a:pt x="585560" y="164281"/>
                </a:cubicBezTo>
                <a:cubicBezTo>
                  <a:pt x="578736" y="166555"/>
                  <a:pt x="572066" y="169360"/>
                  <a:pt x="565088" y="171104"/>
                </a:cubicBezTo>
                <a:cubicBezTo>
                  <a:pt x="543462" y="176510"/>
                  <a:pt x="524682" y="177749"/>
                  <a:pt x="503673" y="184752"/>
                </a:cubicBezTo>
                <a:cubicBezTo>
                  <a:pt x="492052" y="188626"/>
                  <a:pt x="481287" y="194880"/>
                  <a:pt x="469554" y="198400"/>
                </a:cubicBezTo>
                <a:cubicBezTo>
                  <a:pt x="458445" y="201733"/>
                  <a:pt x="446857" y="203208"/>
                  <a:pt x="435435" y="205224"/>
                </a:cubicBezTo>
                <a:cubicBezTo>
                  <a:pt x="354497" y="219507"/>
                  <a:pt x="368390" y="217017"/>
                  <a:pt x="298957" y="225695"/>
                </a:cubicBezTo>
                <a:cubicBezTo>
                  <a:pt x="262563" y="223421"/>
                  <a:pt x="224758" y="229161"/>
                  <a:pt x="189775" y="218872"/>
                </a:cubicBezTo>
                <a:cubicBezTo>
                  <a:pt x="180777" y="216226"/>
                  <a:pt x="179257" y="200196"/>
                  <a:pt x="182951" y="191576"/>
                </a:cubicBezTo>
                <a:cubicBezTo>
                  <a:pt x="187431" y="181122"/>
                  <a:pt x="200305" y="176627"/>
                  <a:pt x="210247" y="171104"/>
                </a:cubicBezTo>
                <a:cubicBezTo>
                  <a:pt x="222483" y="164306"/>
                  <a:pt x="249518" y="155740"/>
                  <a:pt x="264838" y="150633"/>
                </a:cubicBezTo>
                <a:cubicBezTo>
                  <a:pt x="303507" y="152908"/>
                  <a:pt x="342345" y="161735"/>
                  <a:pt x="380844" y="157457"/>
                </a:cubicBezTo>
                <a:cubicBezTo>
                  <a:pt x="387993" y="156663"/>
                  <a:pt x="387668" y="144178"/>
                  <a:pt x="387668" y="136985"/>
                </a:cubicBezTo>
                <a:cubicBezTo>
                  <a:pt x="387668" y="112722"/>
                  <a:pt x="378569" y="115755"/>
                  <a:pt x="360372" y="109689"/>
                </a:cubicBezTo>
                <a:cubicBezTo>
                  <a:pt x="341482" y="123856"/>
                  <a:pt x="327434" y="132381"/>
                  <a:pt x="312605" y="150633"/>
                </a:cubicBezTo>
                <a:cubicBezTo>
                  <a:pt x="289080" y="179587"/>
                  <a:pt x="270745" y="212963"/>
                  <a:pt x="244366" y="239343"/>
                </a:cubicBezTo>
                <a:cubicBezTo>
                  <a:pt x="216449" y="267261"/>
                  <a:pt x="205353" y="275846"/>
                  <a:pt x="182951" y="307582"/>
                </a:cubicBezTo>
                <a:cubicBezTo>
                  <a:pt x="164033" y="334383"/>
                  <a:pt x="145238" y="361339"/>
                  <a:pt x="128360" y="389469"/>
                </a:cubicBezTo>
                <a:cubicBezTo>
                  <a:pt x="80797" y="468741"/>
                  <a:pt x="106174" y="438950"/>
                  <a:pt x="60121" y="485003"/>
                </a:cubicBezTo>
                <a:cubicBezTo>
                  <a:pt x="69220" y="489552"/>
                  <a:pt x="77972" y="502429"/>
                  <a:pt x="87417" y="498651"/>
                </a:cubicBezTo>
                <a:cubicBezTo>
                  <a:pt x="96125" y="495168"/>
                  <a:pt x="92915" y="480639"/>
                  <a:pt x="94241" y="471355"/>
                </a:cubicBezTo>
                <a:cubicBezTo>
                  <a:pt x="97474" y="448725"/>
                  <a:pt x="98790" y="425862"/>
                  <a:pt x="101065" y="403116"/>
                </a:cubicBezTo>
                <a:cubicBezTo>
                  <a:pt x="98790" y="364447"/>
                  <a:pt x="97914" y="325671"/>
                  <a:pt x="94241" y="287110"/>
                </a:cubicBezTo>
                <a:cubicBezTo>
                  <a:pt x="93352" y="277774"/>
                  <a:pt x="93276" y="267138"/>
                  <a:pt x="87417" y="259815"/>
                </a:cubicBezTo>
                <a:cubicBezTo>
                  <a:pt x="82923" y="254198"/>
                  <a:pt x="60511" y="249774"/>
                  <a:pt x="66945" y="252991"/>
                </a:cubicBezTo>
                <a:cubicBezTo>
                  <a:pt x="77901" y="258469"/>
                  <a:pt x="89692" y="262090"/>
                  <a:pt x="101065" y="266639"/>
                </a:cubicBezTo>
                <a:cubicBezTo>
                  <a:pt x="127737" y="253302"/>
                  <a:pt x="132858" y="249797"/>
                  <a:pt x="162479" y="239343"/>
                </a:cubicBezTo>
                <a:cubicBezTo>
                  <a:pt x="189611" y="229767"/>
                  <a:pt x="219694" y="226851"/>
                  <a:pt x="244366" y="212048"/>
                </a:cubicBezTo>
                <a:cubicBezTo>
                  <a:pt x="255739" y="205224"/>
                  <a:pt x="267875" y="199534"/>
                  <a:pt x="278485" y="191576"/>
                </a:cubicBezTo>
                <a:cubicBezTo>
                  <a:pt x="319375" y="160908"/>
                  <a:pt x="278374" y="177964"/>
                  <a:pt x="319429" y="164281"/>
                </a:cubicBezTo>
                <a:cubicBezTo>
                  <a:pt x="333077" y="168830"/>
                  <a:pt x="347226" y="172085"/>
                  <a:pt x="360372" y="177928"/>
                </a:cubicBezTo>
                <a:cubicBezTo>
                  <a:pt x="367867" y="181259"/>
                  <a:pt x="373723" y="187507"/>
                  <a:pt x="380844" y="191576"/>
                </a:cubicBezTo>
                <a:cubicBezTo>
                  <a:pt x="389676" y="196623"/>
                  <a:pt x="399041" y="200675"/>
                  <a:pt x="408139" y="205224"/>
                </a:cubicBezTo>
                <a:cubicBezTo>
                  <a:pt x="449216" y="259992"/>
                  <a:pt x="405468" y="210139"/>
                  <a:pt x="455906" y="246167"/>
                </a:cubicBezTo>
                <a:cubicBezTo>
                  <a:pt x="471684" y="257437"/>
                  <a:pt x="492976" y="288533"/>
                  <a:pt x="503673" y="300758"/>
                </a:cubicBezTo>
                <a:cubicBezTo>
                  <a:pt x="510028" y="308021"/>
                  <a:pt x="517321" y="314406"/>
                  <a:pt x="524145" y="321230"/>
                </a:cubicBezTo>
                <a:cubicBezTo>
                  <a:pt x="530969" y="337152"/>
                  <a:pt x="535704" y="354143"/>
                  <a:pt x="544617" y="368997"/>
                </a:cubicBezTo>
                <a:cubicBezTo>
                  <a:pt x="549582" y="377272"/>
                  <a:pt x="559973" y="381285"/>
                  <a:pt x="565088" y="389469"/>
                </a:cubicBezTo>
                <a:cubicBezTo>
                  <a:pt x="571580" y="399856"/>
                  <a:pt x="573761" y="412395"/>
                  <a:pt x="578736" y="423588"/>
                </a:cubicBezTo>
                <a:cubicBezTo>
                  <a:pt x="582867" y="432884"/>
                  <a:pt x="587835" y="441785"/>
                  <a:pt x="592384" y="450883"/>
                </a:cubicBezTo>
                <a:cubicBezTo>
                  <a:pt x="587835" y="428137"/>
                  <a:pt x="580279" y="405790"/>
                  <a:pt x="578736" y="382645"/>
                </a:cubicBezTo>
                <a:cubicBezTo>
                  <a:pt x="571366" y="272103"/>
                  <a:pt x="590880" y="308739"/>
                  <a:pt x="558265" y="259815"/>
                </a:cubicBezTo>
                <a:cubicBezTo>
                  <a:pt x="542504" y="133726"/>
                  <a:pt x="560396" y="247866"/>
                  <a:pt x="544617" y="184752"/>
                </a:cubicBezTo>
                <a:cubicBezTo>
                  <a:pt x="541804" y="173500"/>
                  <a:pt x="542980" y="161007"/>
                  <a:pt x="537793" y="150633"/>
                </a:cubicBezTo>
                <a:cubicBezTo>
                  <a:pt x="533477" y="142001"/>
                  <a:pt x="525351" y="135514"/>
                  <a:pt x="517321" y="130161"/>
                </a:cubicBezTo>
                <a:cubicBezTo>
                  <a:pt x="511336" y="126171"/>
                  <a:pt x="489657" y="123337"/>
                  <a:pt x="496850" y="123337"/>
                </a:cubicBezTo>
                <a:cubicBezTo>
                  <a:pt x="520869" y="123337"/>
                  <a:pt x="537155" y="129948"/>
                  <a:pt x="558265" y="136985"/>
                </a:cubicBezTo>
                <a:cubicBezTo>
                  <a:pt x="637456" y="189780"/>
                  <a:pt x="559655" y="137277"/>
                  <a:pt x="646975" y="198400"/>
                </a:cubicBezTo>
                <a:cubicBezTo>
                  <a:pt x="653694" y="203103"/>
                  <a:pt x="662324" y="205644"/>
                  <a:pt x="667447" y="212048"/>
                </a:cubicBezTo>
                <a:cubicBezTo>
                  <a:pt x="745332" y="309404"/>
                  <a:pt x="646850" y="188876"/>
                  <a:pt x="722038" y="273463"/>
                </a:cubicBezTo>
                <a:cubicBezTo>
                  <a:pt x="762418" y="318891"/>
                  <a:pt x="731605" y="298718"/>
                  <a:pt x="776629" y="321230"/>
                </a:cubicBezTo>
                <a:cubicBezTo>
                  <a:pt x="781178" y="328054"/>
                  <a:pt x="788668" y="349743"/>
                  <a:pt x="790276" y="341701"/>
                </a:cubicBezTo>
                <a:cubicBezTo>
                  <a:pt x="793872" y="323719"/>
                  <a:pt x="790803" y="303911"/>
                  <a:pt x="783453" y="287110"/>
                </a:cubicBezTo>
                <a:cubicBezTo>
                  <a:pt x="774336" y="266271"/>
                  <a:pt x="755126" y="251445"/>
                  <a:pt x="742509" y="232519"/>
                </a:cubicBezTo>
                <a:cubicBezTo>
                  <a:pt x="737960" y="225695"/>
                  <a:pt x="732530" y="219383"/>
                  <a:pt x="728862" y="212048"/>
                </a:cubicBezTo>
                <a:cubicBezTo>
                  <a:pt x="723384" y="201092"/>
                  <a:pt x="720189" y="189122"/>
                  <a:pt x="715214" y="177928"/>
                </a:cubicBezTo>
                <a:cubicBezTo>
                  <a:pt x="711083" y="168632"/>
                  <a:pt x="706115" y="159731"/>
                  <a:pt x="701566" y="150633"/>
                </a:cubicBezTo>
                <a:cubicBezTo>
                  <a:pt x="699291" y="139260"/>
                  <a:pt x="698410" y="127516"/>
                  <a:pt x="694742" y="116513"/>
                </a:cubicBezTo>
                <a:cubicBezTo>
                  <a:pt x="691525" y="106863"/>
                  <a:pt x="682356" y="99312"/>
                  <a:pt x="681094" y="89218"/>
                </a:cubicBezTo>
                <a:cubicBezTo>
                  <a:pt x="679931" y="79912"/>
                  <a:pt x="685643" y="71021"/>
                  <a:pt x="687918" y="61922"/>
                </a:cubicBezTo>
                <a:cubicBezTo>
                  <a:pt x="701566" y="66471"/>
                  <a:pt x="715505" y="70227"/>
                  <a:pt x="728862" y="75570"/>
                </a:cubicBezTo>
                <a:cubicBezTo>
                  <a:pt x="788337" y="99360"/>
                  <a:pt x="724354" y="81267"/>
                  <a:pt x="783453" y="96042"/>
                </a:cubicBezTo>
                <a:cubicBezTo>
                  <a:pt x="790277" y="100591"/>
                  <a:pt x="803924" y="101488"/>
                  <a:pt x="803924" y="109689"/>
                </a:cubicBezTo>
                <a:cubicBezTo>
                  <a:pt x="803924" y="116882"/>
                  <a:pt x="790646" y="116513"/>
                  <a:pt x="783453" y="116513"/>
                </a:cubicBezTo>
                <a:cubicBezTo>
                  <a:pt x="710629" y="116513"/>
                  <a:pt x="637876" y="111964"/>
                  <a:pt x="565088" y="109689"/>
                </a:cubicBezTo>
                <a:cubicBezTo>
                  <a:pt x="553715" y="107415"/>
                  <a:pt x="542291" y="105382"/>
                  <a:pt x="530969" y="102866"/>
                </a:cubicBezTo>
                <a:cubicBezTo>
                  <a:pt x="521814" y="100832"/>
                  <a:pt x="513039" y="95549"/>
                  <a:pt x="503673" y="96042"/>
                </a:cubicBezTo>
                <a:cubicBezTo>
                  <a:pt x="469299" y="97851"/>
                  <a:pt x="435434" y="105140"/>
                  <a:pt x="401315" y="109689"/>
                </a:cubicBezTo>
                <a:cubicBezTo>
                  <a:pt x="421787" y="116513"/>
                  <a:pt x="442896" y="121660"/>
                  <a:pt x="462730" y="130161"/>
                </a:cubicBezTo>
                <a:cubicBezTo>
                  <a:pt x="478652" y="136985"/>
                  <a:pt x="494217" y="144713"/>
                  <a:pt x="510497" y="150633"/>
                </a:cubicBezTo>
                <a:cubicBezTo>
                  <a:pt x="598603" y="182671"/>
                  <a:pt x="594679" y="180208"/>
                  <a:pt x="667447" y="198400"/>
                </a:cubicBezTo>
                <a:cubicBezTo>
                  <a:pt x="681095" y="205224"/>
                  <a:pt x="694305" y="213003"/>
                  <a:pt x="708390" y="218872"/>
                </a:cubicBezTo>
                <a:cubicBezTo>
                  <a:pt x="721669" y="224405"/>
                  <a:pt x="736466" y="226085"/>
                  <a:pt x="749333" y="232519"/>
                </a:cubicBezTo>
                <a:cubicBezTo>
                  <a:pt x="764004" y="239854"/>
                  <a:pt x="776438" y="251009"/>
                  <a:pt x="790276" y="259815"/>
                </a:cubicBezTo>
                <a:cubicBezTo>
                  <a:pt x="821684" y="279802"/>
                  <a:pt x="821303" y="278739"/>
                  <a:pt x="851691" y="293934"/>
                </a:cubicBezTo>
                <a:cubicBezTo>
                  <a:pt x="853966" y="300758"/>
                  <a:pt x="855298" y="307972"/>
                  <a:pt x="858515" y="314406"/>
                </a:cubicBezTo>
                <a:cubicBezTo>
                  <a:pt x="862183" y="321742"/>
                  <a:pt x="873323" y="326759"/>
                  <a:pt x="872163" y="334878"/>
                </a:cubicBezTo>
                <a:cubicBezTo>
                  <a:pt x="866503" y="374498"/>
                  <a:pt x="781335" y="385626"/>
                  <a:pt x="769805" y="389469"/>
                </a:cubicBezTo>
                <a:cubicBezTo>
                  <a:pt x="693744" y="414823"/>
                  <a:pt x="765726" y="393801"/>
                  <a:pt x="674271" y="409940"/>
                </a:cubicBezTo>
                <a:cubicBezTo>
                  <a:pt x="653619" y="413585"/>
                  <a:pt x="633468" y="419723"/>
                  <a:pt x="612856" y="423588"/>
                </a:cubicBezTo>
                <a:cubicBezTo>
                  <a:pt x="583252" y="429139"/>
                  <a:pt x="523116" y="435216"/>
                  <a:pt x="496850" y="437236"/>
                </a:cubicBezTo>
                <a:cubicBezTo>
                  <a:pt x="331102" y="449986"/>
                  <a:pt x="443095" y="437133"/>
                  <a:pt x="333076" y="450883"/>
                </a:cubicBezTo>
                <a:cubicBezTo>
                  <a:pt x="326252" y="453158"/>
                  <a:pt x="319283" y="460378"/>
                  <a:pt x="312605" y="457707"/>
                </a:cubicBezTo>
                <a:cubicBezTo>
                  <a:pt x="304990" y="454661"/>
                  <a:pt x="295289" y="444571"/>
                  <a:pt x="298957" y="437236"/>
                </a:cubicBezTo>
                <a:cubicBezTo>
                  <a:pt x="302604" y="429941"/>
                  <a:pt x="351275" y="408574"/>
                  <a:pt x="360372" y="403116"/>
                </a:cubicBezTo>
                <a:cubicBezTo>
                  <a:pt x="374437" y="394677"/>
                  <a:pt x="415556" y="367683"/>
                  <a:pt x="401315" y="375821"/>
                </a:cubicBezTo>
                <a:cubicBezTo>
                  <a:pt x="321795" y="421260"/>
                  <a:pt x="384453" y="384623"/>
                  <a:pt x="298957" y="437236"/>
                </a:cubicBezTo>
                <a:cubicBezTo>
                  <a:pt x="274659" y="452189"/>
                  <a:pt x="250349" y="467156"/>
                  <a:pt x="223894" y="478179"/>
                </a:cubicBezTo>
                <a:cubicBezTo>
                  <a:pt x="210615" y="483712"/>
                  <a:pt x="196308" y="486484"/>
                  <a:pt x="182951" y="491827"/>
                </a:cubicBezTo>
                <a:cubicBezTo>
                  <a:pt x="173506" y="495605"/>
                  <a:pt x="164952" y="501344"/>
                  <a:pt x="155656" y="505475"/>
                </a:cubicBezTo>
                <a:cubicBezTo>
                  <a:pt x="144462" y="510450"/>
                  <a:pt x="132492" y="513644"/>
                  <a:pt x="121536" y="519122"/>
                </a:cubicBezTo>
                <a:cubicBezTo>
                  <a:pt x="68616" y="545582"/>
                  <a:pt x="132057" y="522439"/>
                  <a:pt x="80593" y="539594"/>
                </a:cubicBezTo>
                <a:cubicBezTo>
                  <a:pt x="78318" y="525946"/>
                  <a:pt x="72392" y="512418"/>
                  <a:pt x="73769" y="498651"/>
                </a:cubicBezTo>
                <a:cubicBezTo>
                  <a:pt x="74781" y="488529"/>
                  <a:pt x="84494" y="481099"/>
                  <a:pt x="87417" y="471355"/>
                </a:cubicBezTo>
                <a:cubicBezTo>
                  <a:pt x="91393" y="458103"/>
                  <a:pt x="89513" y="443415"/>
                  <a:pt x="94241" y="430412"/>
                </a:cubicBezTo>
                <a:cubicBezTo>
                  <a:pt x="98774" y="417947"/>
                  <a:pt x="108424" y="407970"/>
                  <a:pt x="114712" y="396292"/>
                </a:cubicBezTo>
                <a:cubicBezTo>
                  <a:pt x="124357" y="378379"/>
                  <a:pt x="131541" y="359147"/>
                  <a:pt x="142008" y="341701"/>
                </a:cubicBezTo>
                <a:cubicBezTo>
                  <a:pt x="148832" y="330328"/>
                  <a:pt x="156548" y="319445"/>
                  <a:pt x="162479" y="307582"/>
                </a:cubicBezTo>
                <a:cubicBezTo>
                  <a:pt x="190726" y="251086"/>
                  <a:pt x="143844" y="325297"/>
                  <a:pt x="182951" y="266639"/>
                </a:cubicBezTo>
                <a:cubicBezTo>
                  <a:pt x="196599" y="271188"/>
                  <a:pt x="211924" y="272306"/>
                  <a:pt x="223894" y="280286"/>
                </a:cubicBezTo>
                <a:cubicBezTo>
                  <a:pt x="233357" y="286595"/>
                  <a:pt x="236324" y="299540"/>
                  <a:pt x="244366" y="307582"/>
                </a:cubicBezTo>
                <a:cubicBezTo>
                  <a:pt x="252408" y="315624"/>
                  <a:pt x="262563" y="321230"/>
                  <a:pt x="271662" y="328054"/>
                </a:cubicBezTo>
                <a:cubicBezTo>
                  <a:pt x="276211" y="337152"/>
                  <a:pt x="279397" y="347072"/>
                  <a:pt x="285309" y="355349"/>
                </a:cubicBezTo>
                <a:cubicBezTo>
                  <a:pt x="290918" y="363202"/>
                  <a:pt x="300816" y="367546"/>
                  <a:pt x="305781" y="375821"/>
                </a:cubicBezTo>
                <a:cubicBezTo>
                  <a:pt x="354330" y="456735"/>
                  <a:pt x="300481" y="397814"/>
                  <a:pt x="346724" y="444060"/>
                </a:cubicBezTo>
                <a:cubicBezTo>
                  <a:pt x="359889" y="509885"/>
                  <a:pt x="343768" y="451795"/>
                  <a:pt x="367196" y="498651"/>
                </a:cubicBezTo>
                <a:cubicBezTo>
                  <a:pt x="400588" y="565433"/>
                  <a:pt x="362870" y="505807"/>
                  <a:pt x="394491" y="553242"/>
                </a:cubicBezTo>
                <a:cubicBezTo>
                  <a:pt x="396766" y="544143"/>
                  <a:pt x="399889" y="535216"/>
                  <a:pt x="401315" y="525946"/>
                </a:cubicBezTo>
                <a:cubicBezTo>
                  <a:pt x="404447" y="505588"/>
                  <a:pt x="403823" y="484671"/>
                  <a:pt x="408139" y="464531"/>
                </a:cubicBezTo>
                <a:cubicBezTo>
                  <a:pt x="410706" y="452554"/>
                  <a:pt x="417913" y="442033"/>
                  <a:pt x="421787" y="430412"/>
                </a:cubicBezTo>
                <a:cubicBezTo>
                  <a:pt x="424753" y="421515"/>
                  <a:pt x="425916" y="412099"/>
                  <a:pt x="428611" y="403116"/>
                </a:cubicBezTo>
                <a:cubicBezTo>
                  <a:pt x="432745" y="389337"/>
                  <a:pt x="437710" y="375821"/>
                  <a:pt x="442259" y="362173"/>
                </a:cubicBezTo>
                <a:cubicBezTo>
                  <a:pt x="444534" y="355349"/>
                  <a:pt x="445092" y="347686"/>
                  <a:pt x="449082" y="341701"/>
                </a:cubicBezTo>
                <a:lnTo>
                  <a:pt x="462730" y="321230"/>
                </a:lnTo>
                <a:cubicBezTo>
                  <a:pt x="474103" y="323505"/>
                  <a:pt x="485950" y="324090"/>
                  <a:pt x="496850" y="328054"/>
                </a:cubicBezTo>
                <a:cubicBezTo>
                  <a:pt x="511190" y="333268"/>
                  <a:pt x="523850" y="342328"/>
                  <a:pt x="537793" y="348525"/>
                </a:cubicBezTo>
                <a:cubicBezTo>
                  <a:pt x="544366" y="351446"/>
                  <a:pt x="551441" y="353074"/>
                  <a:pt x="558265" y="355349"/>
                </a:cubicBezTo>
                <a:cubicBezTo>
                  <a:pt x="565395" y="360102"/>
                  <a:pt x="587906" y="377705"/>
                  <a:pt x="599208" y="375821"/>
                </a:cubicBezTo>
                <a:cubicBezTo>
                  <a:pt x="607298" y="374473"/>
                  <a:pt x="612855" y="366722"/>
                  <a:pt x="619679" y="362173"/>
                </a:cubicBezTo>
                <a:cubicBezTo>
                  <a:pt x="635034" y="339141"/>
                  <a:pt x="649766" y="331131"/>
                  <a:pt x="606032" y="307582"/>
                </a:cubicBezTo>
                <a:cubicBezTo>
                  <a:pt x="587568" y="297640"/>
                  <a:pt x="564880" y="299338"/>
                  <a:pt x="544617" y="293934"/>
                </a:cubicBezTo>
                <a:cubicBezTo>
                  <a:pt x="458825" y="271056"/>
                  <a:pt x="552940" y="286444"/>
                  <a:pt x="449082" y="273463"/>
                </a:cubicBezTo>
                <a:cubicBezTo>
                  <a:pt x="377186" y="249497"/>
                  <a:pt x="427381" y="267336"/>
                  <a:pt x="326253" y="225695"/>
                </a:cubicBezTo>
                <a:cubicBezTo>
                  <a:pt x="314926" y="221031"/>
                  <a:pt x="303754" y="215922"/>
                  <a:pt x="292133" y="212048"/>
                </a:cubicBezTo>
                <a:lnTo>
                  <a:pt x="251190" y="198400"/>
                </a:lnTo>
                <a:cubicBezTo>
                  <a:pt x="248915" y="191576"/>
                  <a:pt x="243183" y="185023"/>
                  <a:pt x="244366" y="177928"/>
                </a:cubicBezTo>
                <a:cubicBezTo>
                  <a:pt x="246266" y="166530"/>
                  <a:pt x="272339" y="143132"/>
                  <a:pt x="278485" y="136985"/>
                </a:cubicBezTo>
                <a:cubicBezTo>
                  <a:pt x="280760" y="130161"/>
                  <a:pt x="280223" y="121599"/>
                  <a:pt x="285309" y="116513"/>
                </a:cubicBezTo>
                <a:cubicBezTo>
                  <a:pt x="302260" y="99562"/>
                  <a:pt x="324651" y="122268"/>
                  <a:pt x="285309" y="96042"/>
                </a:cubicBezTo>
                <a:lnTo>
                  <a:pt x="19178" y="102866"/>
                </a:lnTo>
                <a:cubicBezTo>
                  <a:pt x="4768" y="104985"/>
                  <a:pt x="40511" y="123187"/>
                  <a:pt x="53297" y="130161"/>
                </a:cubicBezTo>
                <a:cubicBezTo>
                  <a:pt x="65927" y="137050"/>
                  <a:pt x="80884" y="138466"/>
                  <a:pt x="94241" y="143809"/>
                </a:cubicBezTo>
                <a:cubicBezTo>
                  <a:pt x="212308" y="191037"/>
                  <a:pt x="67060" y="130219"/>
                  <a:pt x="148832" y="171104"/>
                </a:cubicBezTo>
                <a:cubicBezTo>
                  <a:pt x="171030" y="182203"/>
                  <a:pt x="170220" y="172021"/>
                  <a:pt x="189775" y="191576"/>
                </a:cubicBezTo>
                <a:cubicBezTo>
                  <a:pt x="197817" y="199618"/>
                  <a:pt x="203423" y="209773"/>
                  <a:pt x="210247" y="218872"/>
                </a:cubicBezTo>
                <a:cubicBezTo>
                  <a:pt x="142405" y="259576"/>
                  <a:pt x="213426" y="222967"/>
                  <a:pt x="128360" y="246167"/>
                </a:cubicBezTo>
                <a:cubicBezTo>
                  <a:pt x="100458" y="253777"/>
                  <a:pt x="98509" y="266149"/>
                  <a:pt x="73769" y="280286"/>
                </a:cubicBezTo>
                <a:cubicBezTo>
                  <a:pt x="67524" y="283855"/>
                  <a:pt x="60121" y="284835"/>
                  <a:pt x="53297" y="287110"/>
                </a:cubicBezTo>
                <a:cubicBezTo>
                  <a:pt x="48748" y="293934"/>
                  <a:pt x="45449" y="301783"/>
                  <a:pt x="39650" y="307582"/>
                </a:cubicBezTo>
                <a:cubicBezTo>
                  <a:pt x="33851" y="313381"/>
                  <a:pt x="23247" y="314109"/>
                  <a:pt x="19178" y="321230"/>
                </a:cubicBezTo>
                <a:cubicBezTo>
                  <a:pt x="13424" y="331300"/>
                  <a:pt x="13994" y="343867"/>
                  <a:pt x="12354" y="355349"/>
                </a:cubicBezTo>
                <a:cubicBezTo>
                  <a:pt x="9441" y="375740"/>
                  <a:pt x="-9035" y="402199"/>
                  <a:pt x="5530" y="416764"/>
                </a:cubicBezTo>
                <a:cubicBezTo>
                  <a:pt x="20095" y="431329"/>
                  <a:pt x="46473" y="412215"/>
                  <a:pt x="66945" y="409940"/>
                </a:cubicBezTo>
                <a:cubicBezTo>
                  <a:pt x="203423" y="412215"/>
                  <a:pt x="340048" y="410032"/>
                  <a:pt x="476378" y="416764"/>
                </a:cubicBezTo>
                <a:cubicBezTo>
                  <a:pt x="508246" y="418338"/>
                  <a:pt x="607965" y="435284"/>
                  <a:pt x="660623" y="444060"/>
                </a:cubicBezTo>
                <a:cubicBezTo>
                  <a:pt x="706686" y="474768"/>
                  <a:pt x="649354" y="439551"/>
                  <a:pt x="728862" y="471355"/>
                </a:cubicBezTo>
                <a:cubicBezTo>
                  <a:pt x="736477" y="474401"/>
                  <a:pt x="741795" y="481772"/>
                  <a:pt x="749333" y="485003"/>
                </a:cubicBezTo>
                <a:cubicBezTo>
                  <a:pt x="757953" y="488698"/>
                  <a:pt x="767490" y="489718"/>
                  <a:pt x="776629" y="491827"/>
                </a:cubicBezTo>
                <a:cubicBezTo>
                  <a:pt x="829181" y="503954"/>
                  <a:pt x="828644" y="503595"/>
                  <a:pt x="872163" y="512298"/>
                </a:cubicBezTo>
                <a:cubicBezTo>
                  <a:pt x="878987" y="516847"/>
                  <a:pt x="885299" y="522278"/>
                  <a:pt x="892635" y="525946"/>
                </a:cubicBezTo>
                <a:cubicBezTo>
                  <a:pt x="899068" y="529163"/>
                  <a:pt x="915381" y="539594"/>
                  <a:pt x="913106" y="532770"/>
                </a:cubicBezTo>
                <a:cubicBezTo>
                  <a:pt x="909417" y="521703"/>
                  <a:pt x="857479" y="483485"/>
                  <a:pt x="851691" y="478179"/>
                </a:cubicBezTo>
                <a:cubicBezTo>
                  <a:pt x="835092" y="462963"/>
                  <a:pt x="821938" y="443923"/>
                  <a:pt x="803924" y="430412"/>
                </a:cubicBezTo>
                <a:cubicBezTo>
                  <a:pt x="794826" y="423588"/>
                  <a:pt x="784671" y="417982"/>
                  <a:pt x="776629" y="409940"/>
                </a:cubicBezTo>
                <a:cubicBezTo>
                  <a:pt x="766330" y="399641"/>
                  <a:pt x="760035" y="385700"/>
                  <a:pt x="749333" y="375821"/>
                </a:cubicBezTo>
                <a:cubicBezTo>
                  <a:pt x="730276" y="358230"/>
                  <a:pt x="687918" y="328054"/>
                  <a:pt x="687918" y="328054"/>
                </a:cubicBezTo>
                <a:cubicBezTo>
                  <a:pt x="683369" y="318955"/>
                  <a:pt x="679318" y="309590"/>
                  <a:pt x="674271" y="300758"/>
                </a:cubicBezTo>
                <a:cubicBezTo>
                  <a:pt x="670202" y="293637"/>
                  <a:pt x="658634" y="288243"/>
                  <a:pt x="660623" y="280286"/>
                </a:cubicBezTo>
                <a:cubicBezTo>
                  <a:pt x="662367" y="273308"/>
                  <a:pt x="674270" y="275737"/>
                  <a:pt x="681094" y="273463"/>
                </a:cubicBezTo>
                <a:cubicBezTo>
                  <a:pt x="685643" y="266639"/>
                  <a:pt x="691511" y="260529"/>
                  <a:pt x="694742" y="252991"/>
                </a:cubicBezTo>
                <a:cubicBezTo>
                  <a:pt x="698436" y="244371"/>
                  <a:pt x="695707" y="233018"/>
                  <a:pt x="701566" y="225695"/>
                </a:cubicBezTo>
                <a:cubicBezTo>
                  <a:pt x="706060" y="220078"/>
                  <a:pt x="715214" y="221146"/>
                  <a:pt x="722038" y="218872"/>
                </a:cubicBezTo>
                <a:cubicBezTo>
                  <a:pt x="728862" y="214323"/>
                  <a:pt x="734490" y="206942"/>
                  <a:pt x="742509" y="205224"/>
                </a:cubicBezTo>
                <a:cubicBezTo>
                  <a:pt x="767075" y="199960"/>
                  <a:pt x="794245" y="207731"/>
                  <a:pt x="817572" y="198400"/>
                </a:cubicBezTo>
                <a:cubicBezTo>
                  <a:pt x="824251" y="195729"/>
                  <a:pt x="815834" y="183014"/>
                  <a:pt x="810748" y="177928"/>
                </a:cubicBezTo>
                <a:cubicBezTo>
                  <a:pt x="807467" y="174647"/>
                  <a:pt x="763241" y="164362"/>
                  <a:pt x="762981" y="164281"/>
                </a:cubicBezTo>
                <a:cubicBezTo>
                  <a:pt x="605981" y="115219"/>
                  <a:pt x="734839" y="155288"/>
                  <a:pt x="646975" y="123337"/>
                </a:cubicBezTo>
                <a:cubicBezTo>
                  <a:pt x="633455" y="118421"/>
                  <a:pt x="619989" y="113178"/>
                  <a:pt x="606032" y="109689"/>
                </a:cubicBezTo>
                <a:cubicBezTo>
                  <a:pt x="597281" y="107502"/>
                  <a:pt x="568059" y="100939"/>
                  <a:pt x="558265" y="96042"/>
                </a:cubicBezTo>
                <a:cubicBezTo>
                  <a:pt x="550929" y="92374"/>
                  <a:pt x="544617" y="86943"/>
                  <a:pt x="537793" y="82394"/>
                </a:cubicBezTo>
                <a:cubicBezTo>
                  <a:pt x="535518" y="75570"/>
                  <a:pt x="535463" y="67539"/>
                  <a:pt x="530969" y="61922"/>
                </a:cubicBezTo>
                <a:cubicBezTo>
                  <a:pt x="512155" y="38406"/>
                  <a:pt x="496367" y="50630"/>
                  <a:pt x="469554" y="55098"/>
                </a:cubicBezTo>
                <a:cubicBezTo>
                  <a:pt x="408529" y="85611"/>
                  <a:pt x="434264" y="75960"/>
                  <a:pt x="394491" y="89218"/>
                </a:cubicBezTo>
                <a:cubicBezTo>
                  <a:pt x="368667" y="106435"/>
                  <a:pt x="379819" y="97067"/>
                  <a:pt x="360372" y="1165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Freeform 151"/>
          <p:cNvSpPr/>
          <p:nvPr/>
        </p:nvSpPr>
        <p:spPr>
          <a:xfrm>
            <a:off x="4897399" y="6110227"/>
            <a:ext cx="403053" cy="450376"/>
          </a:xfrm>
          <a:custGeom>
            <a:avLst/>
            <a:gdLst>
              <a:gd name="connsiteX0" fmla="*/ 319 w 403053"/>
              <a:gd name="connsiteY0" fmla="*/ 61415 h 450376"/>
              <a:gd name="connsiteX1" fmla="*/ 13967 w 403053"/>
              <a:gd name="connsiteY1" fmla="*/ 95534 h 450376"/>
              <a:gd name="connsiteX2" fmla="*/ 27614 w 403053"/>
              <a:gd name="connsiteY2" fmla="*/ 116006 h 450376"/>
              <a:gd name="connsiteX3" fmla="*/ 34438 w 403053"/>
              <a:gd name="connsiteY3" fmla="*/ 327546 h 450376"/>
              <a:gd name="connsiteX4" fmla="*/ 41262 w 403053"/>
              <a:gd name="connsiteY4" fmla="*/ 348018 h 450376"/>
              <a:gd name="connsiteX5" fmla="*/ 54910 w 403053"/>
              <a:gd name="connsiteY5" fmla="*/ 368489 h 450376"/>
              <a:gd name="connsiteX6" fmla="*/ 75382 w 403053"/>
              <a:gd name="connsiteY6" fmla="*/ 409433 h 450376"/>
              <a:gd name="connsiteX7" fmla="*/ 95853 w 403053"/>
              <a:gd name="connsiteY7" fmla="*/ 416256 h 450376"/>
              <a:gd name="connsiteX8" fmla="*/ 116325 w 403053"/>
              <a:gd name="connsiteY8" fmla="*/ 429904 h 450376"/>
              <a:gd name="connsiteX9" fmla="*/ 170916 w 403053"/>
              <a:gd name="connsiteY9" fmla="*/ 443552 h 450376"/>
              <a:gd name="connsiteX10" fmla="*/ 191388 w 403053"/>
              <a:gd name="connsiteY10" fmla="*/ 450376 h 450376"/>
              <a:gd name="connsiteX11" fmla="*/ 259626 w 403053"/>
              <a:gd name="connsiteY11" fmla="*/ 436728 h 450376"/>
              <a:gd name="connsiteX12" fmla="*/ 280098 w 403053"/>
              <a:gd name="connsiteY12" fmla="*/ 423080 h 450376"/>
              <a:gd name="connsiteX13" fmla="*/ 293746 w 403053"/>
              <a:gd name="connsiteY13" fmla="*/ 402609 h 450376"/>
              <a:gd name="connsiteX14" fmla="*/ 314217 w 403053"/>
              <a:gd name="connsiteY14" fmla="*/ 388961 h 450376"/>
              <a:gd name="connsiteX15" fmla="*/ 334689 w 403053"/>
              <a:gd name="connsiteY15" fmla="*/ 368489 h 450376"/>
              <a:gd name="connsiteX16" fmla="*/ 341513 w 403053"/>
              <a:gd name="connsiteY16" fmla="*/ 320722 h 450376"/>
              <a:gd name="connsiteX17" fmla="*/ 348337 w 403053"/>
              <a:gd name="connsiteY17" fmla="*/ 300251 h 450376"/>
              <a:gd name="connsiteX18" fmla="*/ 355161 w 403053"/>
              <a:gd name="connsiteY18" fmla="*/ 259307 h 450376"/>
              <a:gd name="connsiteX19" fmla="*/ 368808 w 403053"/>
              <a:gd name="connsiteY19" fmla="*/ 218364 h 450376"/>
              <a:gd name="connsiteX20" fmla="*/ 375632 w 403053"/>
              <a:gd name="connsiteY20" fmla="*/ 197892 h 450376"/>
              <a:gd name="connsiteX21" fmla="*/ 382456 w 403053"/>
              <a:gd name="connsiteY21" fmla="*/ 163773 h 450376"/>
              <a:gd name="connsiteX22" fmla="*/ 396104 w 403053"/>
              <a:gd name="connsiteY22" fmla="*/ 122830 h 450376"/>
              <a:gd name="connsiteX23" fmla="*/ 368808 w 403053"/>
              <a:gd name="connsiteY23" fmla="*/ 0 h 450376"/>
              <a:gd name="connsiteX24" fmla="*/ 334689 w 403053"/>
              <a:gd name="connsiteY24" fmla="*/ 6824 h 450376"/>
              <a:gd name="connsiteX25" fmla="*/ 307393 w 403053"/>
              <a:gd name="connsiteY25" fmla="*/ 47767 h 450376"/>
              <a:gd name="connsiteX26" fmla="*/ 293746 w 403053"/>
              <a:gd name="connsiteY26" fmla="*/ 68239 h 450376"/>
              <a:gd name="connsiteX27" fmla="*/ 280098 w 403053"/>
              <a:gd name="connsiteY27" fmla="*/ 109182 h 450376"/>
              <a:gd name="connsiteX28" fmla="*/ 273274 w 403053"/>
              <a:gd name="connsiteY28" fmla="*/ 136477 h 450376"/>
              <a:gd name="connsiteX29" fmla="*/ 232331 w 403053"/>
              <a:gd name="connsiteY29" fmla="*/ 156949 h 450376"/>
              <a:gd name="connsiteX30" fmla="*/ 170916 w 403053"/>
              <a:gd name="connsiteY30" fmla="*/ 136477 h 450376"/>
              <a:gd name="connsiteX31" fmla="*/ 150444 w 403053"/>
              <a:gd name="connsiteY31" fmla="*/ 129654 h 450376"/>
              <a:gd name="connsiteX32" fmla="*/ 129973 w 403053"/>
              <a:gd name="connsiteY32" fmla="*/ 81886 h 450376"/>
              <a:gd name="connsiteX33" fmla="*/ 109501 w 403053"/>
              <a:gd name="connsiteY33" fmla="*/ 27295 h 450376"/>
              <a:gd name="connsiteX34" fmla="*/ 61734 w 403053"/>
              <a:gd name="connsiteY34" fmla="*/ 13648 h 450376"/>
              <a:gd name="connsiteX35" fmla="*/ 27614 w 403053"/>
              <a:gd name="connsiteY35" fmla="*/ 20471 h 450376"/>
              <a:gd name="connsiteX36" fmla="*/ 319 w 403053"/>
              <a:gd name="connsiteY36" fmla="*/ 61415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053" h="450376">
                <a:moveTo>
                  <a:pt x="319" y="61415"/>
                </a:moveTo>
                <a:cubicBezTo>
                  <a:pt x="-1956" y="73926"/>
                  <a:pt x="8489" y="84578"/>
                  <a:pt x="13967" y="95534"/>
                </a:cubicBezTo>
                <a:cubicBezTo>
                  <a:pt x="17635" y="102869"/>
                  <a:pt x="26893" y="107836"/>
                  <a:pt x="27614" y="116006"/>
                </a:cubicBezTo>
                <a:cubicBezTo>
                  <a:pt x="33815" y="186283"/>
                  <a:pt x="30295" y="257118"/>
                  <a:pt x="34438" y="327546"/>
                </a:cubicBezTo>
                <a:cubicBezTo>
                  <a:pt x="34860" y="334727"/>
                  <a:pt x="38045" y="341584"/>
                  <a:pt x="41262" y="348018"/>
                </a:cubicBezTo>
                <a:cubicBezTo>
                  <a:pt x="44930" y="355353"/>
                  <a:pt x="50361" y="361665"/>
                  <a:pt x="54910" y="368489"/>
                </a:cubicBezTo>
                <a:cubicBezTo>
                  <a:pt x="59405" y="381975"/>
                  <a:pt x="63356" y="399812"/>
                  <a:pt x="75382" y="409433"/>
                </a:cubicBezTo>
                <a:cubicBezTo>
                  <a:pt x="80999" y="413926"/>
                  <a:pt x="89029" y="413982"/>
                  <a:pt x="95853" y="416256"/>
                </a:cubicBezTo>
                <a:cubicBezTo>
                  <a:pt x="102677" y="420805"/>
                  <a:pt x="108989" y="426236"/>
                  <a:pt x="116325" y="429904"/>
                </a:cubicBezTo>
                <a:cubicBezTo>
                  <a:pt x="131924" y="437704"/>
                  <a:pt x="155342" y="439658"/>
                  <a:pt x="170916" y="443552"/>
                </a:cubicBezTo>
                <a:cubicBezTo>
                  <a:pt x="177894" y="445297"/>
                  <a:pt x="184564" y="448101"/>
                  <a:pt x="191388" y="450376"/>
                </a:cubicBezTo>
                <a:cubicBezTo>
                  <a:pt x="208993" y="447861"/>
                  <a:pt x="240569" y="446257"/>
                  <a:pt x="259626" y="436728"/>
                </a:cubicBezTo>
                <a:cubicBezTo>
                  <a:pt x="266962" y="433060"/>
                  <a:pt x="273274" y="427629"/>
                  <a:pt x="280098" y="423080"/>
                </a:cubicBezTo>
                <a:cubicBezTo>
                  <a:pt x="284647" y="416256"/>
                  <a:pt x="287947" y="408408"/>
                  <a:pt x="293746" y="402609"/>
                </a:cubicBezTo>
                <a:cubicBezTo>
                  <a:pt x="299545" y="396810"/>
                  <a:pt x="307917" y="394211"/>
                  <a:pt x="314217" y="388961"/>
                </a:cubicBezTo>
                <a:cubicBezTo>
                  <a:pt x="321631" y="382783"/>
                  <a:pt x="327865" y="375313"/>
                  <a:pt x="334689" y="368489"/>
                </a:cubicBezTo>
                <a:cubicBezTo>
                  <a:pt x="336964" y="352567"/>
                  <a:pt x="338359" y="336494"/>
                  <a:pt x="341513" y="320722"/>
                </a:cubicBezTo>
                <a:cubicBezTo>
                  <a:pt x="342924" y="313669"/>
                  <a:pt x="346777" y="307273"/>
                  <a:pt x="348337" y="300251"/>
                </a:cubicBezTo>
                <a:cubicBezTo>
                  <a:pt x="351339" y="286744"/>
                  <a:pt x="351805" y="272730"/>
                  <a:pt x="355161" y="259307"/>
                </a:cubicBezTo>
                <a:cubicBezTo>
                  <a:pt x="358650" y="245351"/>
                  <a:pt x="364259" y="232012"/>
                  <a:pt x="368808" y="218364"/>
                </a:cubicBezTo>
                <a:cubicBezTo>
                  <a:pt x="371083" y="211540"/>
                  <a:pt x="374221" y="204945"/>
                  <a:pt x="375632" y="197892"/>
                </a:cubicBezTo>
                <a:cubicBezTo>
                  <a:pt x="377907" y="186519"/>
                  <a:pt x="379404" y="174963"/>
                  <a:pt x="382456" y="163773"/>
                </a:cubicBezTo>
                <a:cubicBezTo>
                  <a:pt x="386241" y="149894"/>
                  <a:pt x="396104" y="122830"/>
                  <a:pt x="396104" y="122830"/>
                </a:cubicBezTo>
                <a:cubicBezTo>
                  <a:pt x="394900" y="102354"/>
                  <a:pt x="424906" y="0"/>
                  <a:pt x="368808" y="0"/>
                </a:cubicBezTo>
                <a:cubicBezTo>
                  <a:pt x="357210" y="0"/>
                  <a:pt x="346062" y="4549"/>
                  <a:pt x="334689" y="6824"/>
                </a:cubicBezTo>
                <a:lnTo>
                  <a:pt x="307393" y="47767"/>
                </a:lnTo>
                <a:cubicBezTo>
                  <a:pt x="302844" y="54591"/>
                  <a:pt x="296340" y="60459"/>
                  <a:pt x="293746" y="68239"/>
                </a:cubicBezTo>
                <a:cubicBezTo>
                  <a:pt x="289197" y="81887"/>
                  <a:pt x="283587" y="95226"/>
                  <a:pt x="280098" y="109182"/>
                </a:cubicBezTo>
                <a:cubicBezTo>
                  <a:pt x="277823" y="118280"/>
                  <a:pt x="278476" y="128674"/>
                  <a:pt x="273274" y="136477"/>
                </a:cubicBezTo>
                <a:cubicBezTo>
                  <a:pt x="265715" y="147815"/>
                  <a:pt x="244009" y="153056"/>
                  <a:pt x="232331" y="156949"/>
                </a:cubicBezTo>
                <a:lnTo>
                  <a:pt x="170916" y="136477"/>
                </a:lnTo>
                <a:lnTo>
                  <a:pt x="150444" y="129654"/>
                </a:lnTo>
                <a:cubicBezTo>
                  <a:pt x="132877" y="103304"/>
                  <a:pt x="137317" y="114937"/>
                  <a:pt x="129973" y="81886"/>
                </a:cubicBezTo>
                <a:cubicBezTo>
                  <a:pt x="125774" y="62991"/>
                  <a:pt x="126589" y="40965"/>
                  <a:pt x="109501" y="27295"/>
                </a:cubicBezTo>
                <a:cubicBezTo>
                  <a:pt x="105050" y="23734"/>
                  <a:pt x="63520" y="14094"/>
                  <a:pt x="61734" y="13648"/>
                </a:cubicBezTo>
                <a:cubicBezTo>
                  <a:pt x="50361" y="15922"/>
                  <a:pt x="37684" y="14717"/>
                  <a:pt x="27614" y="20471"/>
                </a:cubicBezTo>
                <a:cubicBezTo>
                  <a:pt x="5135" y="33316"/>
                  <a:pt x="2594" y="48904"/>
                  <a:pt x="319" y="61415"/>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958882" y="6178428"/>
            <a:ext cx="55611" cy="104004"/>
          </a:xfrm>
          <a:custGeom>
            <a:avLst/>
            <a:gdLst>
              <a:gd name="connsiteX0" fmla="*/ 7075 w 55611"/>
              <a:gd name="connsiteY0" fmla="*/ 38 h 104004"/>
              <a:gd name="connsiteX1" fmla="*/ 20722 w 55611"/>
              <a:gd name="connsiteY1" fmla="*/ 34157 h 104004"/>
              <a:gd name="connsiteX2" fmla="*/ 48018 w 55611"/>
              <a:gd name="connsiteY2" fmla="*/ 75100 h 104004"/>
              <a:gd name="connsiteX3" fmla="*/ 54842 w 55611"/>
              <a:gd name="connsiteY3" fmla="*/ 95572 h 104004"/>
              <a:gd name="connsiteX4" fmla="*/ 34370 w 55611"/>
              <a:gd name="connsiteY4" fmla="*/ 102396 h 104004"/>
              <a:gd name="connsiteX5" fmla="*/ 251 w 55611"/>
              <a:gd name="connsiteY5" fmla="*/ 40981 h 104004"/>
              <a:gd name="connsiteX6" fmla="*/ 7075 w 55611"/>
              <a:gd name="connsiteY6" fmla="*/ 38 h 1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1" h="104004">
                <a:moveTo>
                  <a:pt x="7075" y="38"/>
                </a:moveTo>
                <a:cubicBezTo>
                  <a:pt x="10487" y="-1099"/>
                  <a:pt x="14857" y="23404"/>
                  <a:pt x="20722" y="34157"/>
                </a:cubicBezTo>
                <a:cubicBezTo>
                  <a:pt x="28576" y="48557"/>
                  <a:pt x="48018" y="75100"/>
                  <a:pt x="48018" y="75100"/>
                </a:cubicBezTo>
                <a:cubicBezTo>
                  <a:pt x="50293" y="81924"/>
                  <a:pt x="58059" y="89138"/>
                  <a:pt x="54842" y="95572"/>
                </a:cubicBezTo>
                <a:cubicBezTo>
                  <a:pt x="51625" y="102006"/>
                  <a:pt x="40223" y="106577"/>
                  <a:pt x="34370" y="102396"/>
                </a:cubicBezTo>
                <a:cubicBezTo>
                  <a:pt x="25255" y="95885"/>
                  <a:pt x="2540" y="59289"/>
                  <a:pt x="251" y="40981"/>
                </a:cubicBezTo>
                <a:cubicBezTo>
                  <a:pt x="-1160" y="29695"/>
                  <a:pt x="3663" y="1175"/>
                  <a:pt x="7075" y="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a:off x="5183552" y="6164818"/>
            <a:ext cx="63295" cy="118664"/>
          </a:xfrm>
          <a:custGeom>
            <a:avLst/>
            <a:gdLst>
              <a:gd name="connsiteX0" fmla="*/ 48536 w 63295"/>
              <a:gd name="connsiteY0" fmla="*/ 0 h 118664"/>
              <a:gd name="connsiteX1" fmla="*/ 28064 w 63295"/>
              <a:gd name="connsiteY1" fmla="*/ 75063 h 118664"/>
              <a:gd name="connsiteX2" fmla="*/ 7593 w 63295"/>
              <a:gd name="connsiteY2" fmla="*/ 88710 h 118664"/>
              <a:gd name="connsiteX3" fmla="*/ 769 w 63295"/>
              <a:gd name="connsiteY3" fmla="*/ 109182 h 118664"/>
              <a:gd name="connsiteX4" fmla="*/ 41712 w 63295"/>
              <a:gd name="connsiteY4" fmla="*/ 95534 h 118664"/>
              <a:gd name="connsiteX5" fmla="*/ 48536 w 63295"/>
              <a:gd name="connsiteY5" fmla="*/ 68239 h 118664"/>
              <a:gd name="connsiteX6" fmla="*/ 62184 w 63295"/>
              <a:gd name="connsiteY6" fmla="*/ 47767 h 118664"/>
              <a:gd name="connsiteX7" fmla="*/ 48536 w 63295"/>
              <a:gd name="connsiteY7" fmla="*/ 0 h 1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95" h="118664">
                <a:moveTo>
                  <a:pt x="48536" y="0"/>
                </a:moveTo>
                <a:cubicBezTo>
                  <a:pt x="46408" y="10641"/>
                  <a:pt x="36056" y="69735"/>
                  <a:pt x="28064" y="75063"/>
                </a:cubicBezTo>
                <a:lnTo>
                  <a:pt x="7593" y="88710"/>
                </a:lnTo>
                <a:cubicBezTo>
                  <a:pt x="5318" y="95534"/>
                  <a:pt x="-2448" y="102748"/>
                  <a:pt x="769" y="109182"/>
                </a:cubicBezTo>
                <a:cubicBezTo>
                  <a:pt x="13936" y="135517"/>
                  <a:pt x="38238" y="99008"/>
                  <a:pt x="41712" y="95534"/>
                </a:cubicBezTo>
                <a:cubicBezTo>
                  <a:pt x="43987" y="86436"/>
                  <a:pt x="44842" y="76859"/>
                  <a:pt x="48536" y="68239"/>
                </a:cubicBezTo>
                <a:cubicBezTo>
                  <a:pt x="51767" y="60701"/>
                  <a:pt x="60576" y="55809"/>
                  <a:pt x="62184" y="47767"/>
                </a:cubicBezTo>
                <a:cubicBezTo>
                  <a:pt x="65307" y="32154"/>
                  <a:pt x="62184" y="15922"/>
                  <a:pt x="4853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420857" y="6076107"/>
            <a:ext cx="439028" cy="242577"/>
          </a:xfrm>
          <a:custGeom>
            <a:avLst/>
            <a:gdLst>
              <a:gd name="connsiteX0" fmla="*/ 2300 w 439028"/>
              <a:gd name="connsiteY0" fmla="*/ 88711 h 242577"/>
              <a:gd name="connsiteX1" fmla="*/ 36419 w 439028"/>
              <a:gd name="connsiteY1" fmla="*/ 81887 h 242577"/>
              <a:gd name="connsiteX2" fmla="*/ 84186 w 439028"/>
              <a:gd name="connsiteY2" fmla="*/ 95535 h 242577"/>
              <a:gd name="connsiteX3" fmla="*/ 104658 w 439028"/>
              <a:gd name="connsiteY3" fmla="*/ 88711 h 242577"/>
              <a:gd name="connsiteX4" fmla="*/ 131953 w 439028"/>
              <a:gd name="connsiteY4" fmla="*/ 27296 h 242577"/>
              <a:gd name="connsiteX5" fmla="*/ 138777 w 439028"/>
              <a:gd name="connsiteY5" fmla="*/ 6824 h 242577"/>
              <a:gd name="connsiteX6" fmla="*/ 159249 w 439028"/>
              <a:gd name="connsiteY6" fmla="*/ 0 h 242577"/>
              <a:gd name="connsiteX7" fmla="*/ 268431 w 439028"/>
              <a:gd name="connsiteY7" fmla="*/ 13648 h 242577"/>
              <a:gd name="connsiteX8" fmla="*/ 404909 w 439028"/>
              <a:gd name="connsiteY8" fmla="*/ 20472 h 242577"/>
              <a:gd name="connsiteX9" fmla="*/ 425380 w 439028"/>
              <a:gd name="connsiteY9" fmla="*/ 34120 h 242577"/>
              <a:gd name="connsiteX10" fmla="*/ 439028 w 439028"/>
              <a:gd name="connsiteY10" fmla="*/ 75063 h 242577"/>
              <a:gd name="connsiteX11" fmla="*/ 432204 w 439028"/>
              <a:gd name="connsiteY11" fmla="*/ 150126 h 242577"/>
              <a:gd name="connsiteX12" fmla="*/ 418556 w 439028"/>
              <a:gd name="connsiteY12" fmla="*/ 191069 h 242577"/>
              <a:gd name="connsiteX13" fmla="*/ 411732 w 439028"/>
              <a:gd name="connsiteY13" fmla="*/ 211541 h 242577"/>
              <a:gd name="connsiteX14" fmla="*/ 316198 w 439028"/>
              <a:gd name="connsiteY14" fmla="*/ 225188 h 242577"/>
              <a:gd name="connsiteX15" fmla="*/ 111482 w 439028"/>
              <a:gd name="connsiteY15" fmla="*/ 197893 h 242577"/>
              <a:gd name="connsiteX16" fmla="*/ 104658 w 439028"/>
              <a:gd name="connsiteY16" fmla="*/ 129654 h 242577"/>
              <a:gd name="connsiteX17" fmla="*/ 2300 w 439028"/>
              <a:gd name="connsiteY17" fmla="*/ 88711 h 2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028" h="242577">
                <a:moveTo>
                  <a:pt x="2300" y="88711"/>
                </a:moveTo>
                <a:cubicBezTo>
                  <a:pt x="-9073" y="80750"/>
                  <a:pt x="24821" y="81887"/>
                  <a:pt x="36419" y="81887"/>
                </a:cubicBezTo>
                <a:cubicBezTo>
                  <a:pt x="44989" y="81887"/>
                  <a:pt x="74531" y="92317"/>
                  <a:pt x="84186" y="95535"/>
                </a:cubicBezTo>
                <a:cubicBezTo>
                  <a:pt x="91010" y="93260"/>
                  <a:pt x="99041" y="93205"/>
                  <a:pt x="104658" y="88711"/>
                </a:cubicBezTo>
                <a:cubicBezTo>
                  <a:pt x="119405" y="76914"/>
                  <a:pt x="127782" y="39808"/>
                  <a:pt x="131953" y="27296"/>
                </a:cubicBezTo>
                <a:cubicBezTo>
                  <a:pt x="134228" y="20472"/>
                  <a:pt x="131953" y="9099"/>
                  <a:pt x="138777" y="6824"/>
                </a:cubicBezTo>
                <a:lnTo>
                  <a:pt x="159249" y="0"/>
                </a:lnTo>
                <a:cubicBezTo>
                  <a:pt x="192934" y="4812"/>
                  <a:pt x="235177" y="11355"/>
                  <a:pt x="268431" y="13648"/>
                </a:cubicBezTo>
                <a:cubicBezTo>
                  <a:pt x="313873" y="16782"/>
                  <a:pt x="359416" y="18197"/>
                  <a:pt x="404909" y="20472"/>
                </a:cubicBezTo>
                <a:cubicBezTo>
                  <a:pt x="411733" y="25021"/>
                  <a:pt x="421033" y="27165"/>
                  <a:pt x="425380" y="34120"/>
                </a:cubicBezTo>
                <a:cubicBezTo>
                  <a:pt x="433004" y="46319"/>
                  <a:pt x="439028" y="75063"/>
                  <a:pt x="439028" y="75063"/>
                </a:cubicBezTo>
                <a:cubicBezTo>
                  <a:pt x="436753" y="100084"/>
                  <a:pt x="436570" y="125384"/>
                  <a:pt x="432204" y="150126"/>
                </a:cubicBezTo>
                <a:cubicBezTo>
                  <a:pt x="429704" y="164293"/>
                  <a:pt x="423105" y="177421"/>
                  <a:pt x="418556" y="191069"/>
                </a:cubicBezTo>
                <a:cubicBezTo>
                  <a:pt x="416281" y="197893"/>
                  <a:pt x="418556" y="209266"/>
                  <a:pt x="411732" y="211541"/>
                </a:cubicBezTo>
                <a:cubicBezTo>
                  <a:pt x="367426" y="226310"/>
                  <a:pt x="398424" y="217714"/>
                  <a:pt x="316198" y="225188"/>
                </a:cubicBezTo>
                <a:cubicBezTo>
                  <a:pt x="248688" y="222860"/>
                  <a:pt x="124185" y="280464"/>
                  <a:pt x="111482" y="197893"/>
                </a:cubicBezTo>
                <a:cubicBezTo>
                  <a:pt x="108006" y="175299"/>
                  <a:pt x="123092" y="143173"/>
                  <a:pt x="104658" y="129654"/>
                </a:cubicBezTo>
                <a:cubicBezTo>
                  <a:pt x="49" y="52940"/>
                  <a:pt x="13673" y="96672"/>
                  <a:pt x="2300" y="8871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Rectangle 157"/>
          <p:cNvSpPr/>
          <p:nvPr/>
        </p:nvSpPr>
        <p:spPr>
          <a:xfrm>
            <a:off x="4730639" y="8096910"/>
            <a:ext cx="1284228" cy="81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59" name="Straight Connector 158"/>
          <p:cNvCxnSpPr/>
          <p:nvPr/>
        </p:nvCxnSpPr>
        <p:spPr>
          <a:xfrm>
            <a:off x="4811475" y="8131848"/>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032907" y="8131848"/>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255798"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80527"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684677"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867528"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Freeform 177"/>
          <p:cNvSpPr/>
          <p:nvPr/>
        </p:nvSpPr>
        <p:spPr>
          <a:xfrm>
            <a:off x="4838700" y="793232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Freeform 178"/>
          <p:cNvSpPr/>
          <p:nvPr/>
        </p:nvSpPr>
        <p:spPr>
          <a:xfrm>
            <a:off x="5149786" y="793842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Freeform 179"/>
          <p:cNvSpPr/>
          <p:nvPr/>
        </p:nvSpPr>
        <p:spPr>
          <a:xfrm>
            <a:off x="5461582" y="7931395"/>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Freeform 180"/>
          <p:cNvSpPr/>
          <p:nvPr/>
        </p:nvSpPr>
        <p:spPr>
          <a:xfrm>
            <a:off x="5747575" y="792438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Oval 181"/>
          <p:cNvSpPr/>
          <p:nvPr/>
        </p:nvSpPr>
        <p:spPr>
          <a:xfrm>
            <a:off x="4794380" y="79243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Oval 182"/>
          <p:cNvSpPr/>
          <p:nvPr/>
        </p:nvSpPr>
        <p:spPr>
          <a:xfrm>
            <a:off x="5113632" y="791556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Oval 183"/>
          <p:cNvSpPr/>
          <p:nvPr/>
        </p:nvSpPr>
        <p:spPr>
          <a:xfrm>
            <a:off x="5426147" y="79085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Oval 184"/>
          <p:cNvSpPr/>
          <p:nvPr/>
        </p:nvSpPr>
        <p:spPr>
          <a:xfrm>
            <a:off x="5713450" y="789554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p:cNvSpPr/>
          <p:nvPr/>
        </p:nvSpPr>
        <p:spPr>
          <a:xfrm>
            <a:off x="5644016" y="7804285"/>
            <a:ext cx="69434" cy="865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p:cNvSpPr/>
          <p:nvPr/>
        </p:nvSpPr>
        <p:spPr>
          <a:xfrm>
            <a:off x="5358735" y="7807806"/>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p:cNvSpPr/>
          <p:nvPr/>
        </p:nvSpPr>
        <p:spPr>
          <a:xfrm>
            <a:off x="5033944" y="7814494"/>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p:cNvSpPr/>
          <p:nvPr/>
        </p:nvSpPr>
        <p:spPr>
          <a:xfrm>
            <a:off x="4748663" y="7802813"/>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p:cNvSpPr/>
          <p:nvPr/>
        </p:nvSpPr>
        <p:spPr>
          <a:xfrm>
            <a:off x="4863768" y="7670712"/>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Oval 190"/>
          <p:cNvSpPr/>
          <p:nvPr/>
        </p:nvSpPr>
        <p:spPr>
          <a:xfrm>
            <a:off x="5175064" y="7670712"/>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p:cNvSpPr/>
          <p:nvPr/>
        </p:nvSpPr>
        <p:spPr>
          <a:xfrm>
            <a:off x="5456417" y="7664211"/>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p:cNvSpPr/>
          <p:nvPr/>
        </p:nvSpPr>
        <p:spPr>
          <a:xfrm>
            <a:off x="4757530" y="7525821"/>
            <a:ext cx="852044" cy="1932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p:cNvSpPr/>
          <p:nvPr/>
        </p:nvSpPr>
        <p:spPr>
          <a:xfrm>
            <a:off x="4796187" y="76928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TextBox 194"/>
          <p:cNvSpPr txBox="1"/>
          <p:nvPr/>
        </p:nvSpPr>
        <p:spPr>
          <a:xfrm>
            <a:off x="4964675" y="7505096"/>
            <a:ext cx="529052" cy="184666"/>
          </a:xfrm>
          <a:prstGeom prst="rect">
            <a:avLst/>
          </a:prstGeom>
          <a:noFill/>
        </p:spPr>
        <p:txBody>
          <a:bodyPr wrap="square" rtlCol="0">
            <a:spAutoFit/>
          </a:bodyPr>
          <a:lstStyle/>
          <a:p>
            <a:r>
              <a:rPr lang="en-AU" sz="600" dirty="0">
                <a:latin typeface="Arial Narrow" panose="020B0606020202030204" pitchFamily="34" charset="0"/>
              </a:rPr>
              <a:t>smoke</a:t>
            </a:r>
          </a:p>
        </p:txBody>
      </p:sp>
      <p:sp>
        <p:nvSpPr>
          <p:cNvPr id="201" name="TextBox 200"/>
          <p:cNvSpPr txBox="1"/>
          <p:nvPr/>
        </p:nvSpPr>
        <p:spPr>
          <a:xfrm>
            <a:off x="1234271" y="4047904"/>
            <a:ext cx="529052" cy="184666"/>
          </a:xfrm>
          <a:prstGeom prst="rect">
            <a:avLst/>
          </a:prstGeom>
          <a:noFill/>
        </p:spPr>
        <p:txBody>
          <a:bodyPr wrap="square" rtlCol="0">
            <a:spAutoFit/>
          </a:bodyPr>
          <a:lstStyle/>
          <a:p>
            <a:r>
              <a:rPr lang="en-AU" sz="600" dirty="0">
                <a:latin typeface="Arial Narrow" panose="020B0606020202030204" pitchFamily="34" charset="0"/>
              </a:rPr>
              <a:t>smoke</a:t>
            </a:r>
          </a:p>
        </p:txBody>
      </p:sp>
      <p:cxnSp>
        <p:nvCxnSpPr>
          <p:cNvPr id="203" name="Straight Connector 202"/>
          <p:cNvCxnSpPr>
            <a:stCxn id="43" idx="21"/>
            <a:endCxn id="43" idx="13"/>
          </p:cNvCxnSpPr>
          <p:nvPr/>
        </p:nvCxnSpPr>
        <p:spPr>
          <a:xfrm>
            <a:off x="5590364" y="4593222"/>
            <a:ext cx="199104" cy="117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616653" y="4572497"/>
            <a:ext cx="146828" cy="1586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1282700" y="5955433"/>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2" name="TextBox 211"/>
          <p:cNvSpPr txBox="1"/>
          <p:nvPr/>
        </p:nvSpPr>
        <p:spPr>
          <a:xfrm>
            <a:off x="1656207" y="5953183"/>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3" name="TextBox 212"/>
          <p:cNvSpPr txBox="1"/>
          <p:nvPr/>
        </p:nvSpPr>
        <p:spPr>
          <a:xfrm>
            <a:off x="945511" y="6618916"/>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4" name="TextBox 213"/>
          <p:cNvSpPr txBox="1"/>
          <p:nvPr/>
        </p:nvSpPr>
        <p:spPr>
          <a:xfrm>
            <a:off x="1330628" y="6617311"/>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5" name="TextBox 214"/>
          <p:cNvSpPr txBox="1"/>
          <p:nvPr/>
        </p:nvSpPr>
        <p:spPr>
          <a:xfrm>
            <a:off x="1734000" y="6602815"/>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6" name="TextBox 215"/>
          <p:cNvSpPr txBox="1"/>
          <p:nvPr/>
        </p:nvSpPr>
        <p:spPr>
          <a:xfrm>
            <a:off x="4836073" y="7868947"/>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7" name="TextBox 216"/>
          <p:cNvSpPr txBox="1"/>
          <p:nvPr/>
        </p:nvSpPr>
        <p:spPr>
          <a:xfrm>
            <a:off x="5152502" y="7877767"/>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8" name="TextBox 217"/>
          <p:cNvSpPr txBox="1"/>
          <p:nvPr/>
        </p:nvSpPr>
        <p:spPr>
          <a:xfrm>
            <a:off x="5463588" y="7866728"/>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9" name="TextBox 218"/>
          <p:cNvSpPr txBox="1"/>
          <p:nvPr/>
        </p:nvSpPr>
        <p:spPr>
          <a:xfrm>
            <a:off x="5746090" y="7861921"/>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10" name="Rectangle 9"/>
          <p:cNvSpPr/>
          <p:nvPr/>
        </p:nvSpPr>
        <p:spPr>
          <a:xfrm>
            <a:off x="813291" y="2086047"/>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Rectangle 156"/>
          <p:cNvSpPr/>
          <p:nvPr/>
        </p:nvSpPr>
        <p:spPr>
          <a:xfrm>
            <a:off x="4664207" y="2078776"/>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Rectangle 164"/>
          <p:cNvSpPr/>
          <p:nvPr/>
        </p:nvSpPr>
        <p:spPr>
          <a:xfrm>
            <a:off x="809268" y="3688006"/>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Rectangle 165"/>
          <p:cNvSpPr/>
          <p:nvPr/>
        </p:nvSpPr>
        <p:spPr>
          <a:xfrm>
            <a:off x="4669536" y="368090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Rectangle 166"/>
          <p:cNvSpPr/>
          <p:nvPr/>
        </p:nvSpPr>
        <p:spPr>
          <a:xfrm>
            <a:off x="875448" y="558329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Rectangle 167"/>
          <p:cNvSpPr/>
          <p:nvPr/>
        </p:nvSpPr>
        <p:spPr>
          <a:xfrm>
            <a:off x="4748663" y="555414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882146" y="7090317"/>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Rectangle 169"/>
          <p:cNvSpPr/>
          <p:nvPr/>
        </p:nvSpPr>
        <p:spPr>
          <a:xfrm>
            <a:off x="4732621" y="7106350"/>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1" name="Straight Connector 170">
            <a:extLst>
              <a:ext uri="{FF2B5EF4-FFF2-40B4-BE49-F238E27FC236}">
                <a16:creationId xmlns:a16="http://schemas.microsoft.com/office/drawing/2014/main" id="{E632157B-4BBC-4CB3-8CEA-33755F6BE50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F058856-C5E1-4E94-B2A6-072CC12B80C0}"/>
              </a:ext>
            </a:extLst>
          </p:cNvPr>
          <p:cNvSpPr txBox="1"/>
          <p:nvPr/>
        </p:nvSpPr>
        <p:spPr>
          <a:xfrm>
            <a:off x="1410717" y="61659"/>
            <a:ext cx="3890491" cy="677108"/>
          </a:xfrm>
          <a:prstGeom prst="rect">
            <a:avLst/>
          </a:prstGeom>
          <a:noFill/>
        </p:spPr>
        <p:txBody>
          <a:bodyPr wrap="square" rtlCol="0">
            <a:spAutoFit/>
          </a:bodyPr>
          <a:lstStyle/>
          <a:p>
            <a:r>
              <a:rPr lang="en-US" b="1" dirty="0">
                <a:latin typeface="Arial Narrow" pitchFamily="34" charset="0"/>
              </a:rPr>
              <a:t>Pin-pointing Pollution – </a:t>
            </a:r>
            <a:r>
              <a:rPr lang="en-US" sz="1200" dirty="0">
                <a:latin typeface="Arial Narrow" pitchFamily="34" charset="0"/>
              </a:rPr>
              <a:t>Compare the terms </a:t>
            </a:r>
            <a:r>
              <a:rPr lang="en-US" sz="1200" i="1" dirty="0">
                <a:latin typeface="Arial Narrow" pitchFamily="34" charset="0"/>
              </a:rPr>
              <a:t>point source </a:t>
            </a:r>
            <a:r>
              <a:rPr lang="en-US" sz="1200" dirty="0">
                <a:latin typeface="Arial Narrow" pitchFamily="34" charset="0"/>
              </a:rPr>
              <a:t>and </a:t>
            </a:r>
            <a:r>
              <a:rPr lang="en-US" sz="1200" i="1" dirty="0">
                <a:latin typeface="Arial Narrow" pitchFamily="34" charset="0"/>
              </a:rPr>
              <a:t>non-point source </a:t>
            </a:r>
            <a:r>
              <a:rPr lang="en-US" sz="1200" dirty="0">
                <a:latin typeface="Arial Narrow" pitchFamily="34" charset="0"/>
              </a:rPr>
              <a:t>forms of pollution</a:t>
            </a:r>
            <a:endParaRPr lang="en-US" sz="1200" i="1" dirty="0">
              <a:latin typeface="Arial Narrow" pitchFamily="34" charset="0"/>
            </a:endParaRPr>
          </a:p>
          <a:p>
            <a:endParaRPr lang="en-US" sz="800" i="1" dirty="0">
              <a:latin typeface="Arial Narrow" pitchFamily="34" charset="0"/>
            </a:endParaRPr>
          </a:p>
        </p:txBody>
      </p:sp>
      <p:sp>
        <p:nvSpPr>
          <p:cNvPr id="173" name="TextBox 17">
            <a:extLst>
              <a:ext uri="{FF2B5EF4-FFF2-40B4-BE49-F238E27FC236}">
                <a16:creationId xmlns:a16="http://schemas.microsoft.com/office/drawing/2014/main" id="{07679489-EE61-4B96-8AFF-721217E0495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74" name="TextBox 173">
            <a:extLst>
              <a:ext uri="{FF2B5EF4-FFF2-40B4-BE49-F238E27FC236}">
                <a16:creationId xmlns:a16="http://schemas.microsoft.com/office/drawing/2014/main" id="{E9403834-2910-497D-9450-63A949F37A6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5" name="TextBox 174">
            <a:extLst>
              <a:ext uri="{FF2B5EF4-FFF2-40B4-BE49-F238E27FC236}">
                <a16:creationId xmlns:a16="http://schemas.microsoft.com/office/drawing/2014/main" id="{42BF6A5E-63E1-4208-8E82-82D95CDBA70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1" name="Straight Connector 10">
            <a:extLst>
              <a:ext uri="{FF2B5EF4-FFF2-40B4-BE49-F238E27FC236}">
                <a16:creationId xmlns:a16="http://schemas.microsoft.com/office/drawing/2014/main" id="{D48CB09F-D077-8D06-7CD5-4B9FEE1888BC}"/>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194D4228-AB66-7913-7C74-193C8DD8ECF3}"/>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7E59C236-3ABA-A4CE-7276-D67D040246E0}"/>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4127571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1438" y="2925725"/>
            <a:ext cx="5830184" cy="27908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Method for testing   </a:t>
            </a:r>
            <a:r>
              <a:rPr lang="en-AU" sz="1200" b="1" dirty="0">
                <a:solidFill>
                  <a:schemeClr val="tx1"/>
                </a:solidFill>
                <a:latin typeface="Comic Sans MS" panose="030F0702030302020204" pitchFamily="66" charset="0"/>
              </a:rPr>
              <a:t>__________</a:t>
            </a:r>
            <a:endParaRPr lang="en-AU" sz="1200" u="sng" dirty="0">
              <a:solidFill>
                <a:schemeClr val="bg1">
                  <a:lumMod val="50000"/>
                </a:schemeClr>
              </a:solidFill>
              <a:latin typeface="Comic Sans MS" panose="030F0702030302020204" pitchFamily="66" charset="0"/>
            </a:endParaRPr>
          </a:p>
          <a:p>
            <a:endParaRPr lang="en-AU" sz="1200" b="1" u="sng" dirty="0">
              <a:solidFill>
                <a:schemeClr val="tx1"/>
              </a:solidFill>
              <a:latin typeface="Comic Sans MS" panose="030F0702030302020204" pitchFamily="66" charset="0"/>
            </a:endParaRPr>
          </a:p>
          <a:p>
            <a:endParaRPr lang="en-AU" sz="1200" b="1" u="sng" dirty="0">
              <a:solidFill>
                <a:schemeClr val="bg1">
                  <a:lumMod val="50000"/>
                </a:schemeClr>
              </a:solidFill>
              <a:latin typeface="Comic Sans MS" panose="030F0702030302020204" pitchFamily="66" charset="0"/>
            </a:endParaRPr>
          </a:p>
        </p:txBody>
      </p:sp>
      <p:sp>
        <p:nvSpPr>
          <p:cNvPr id="55" name="Rectangle 54"/>
          <p:cNvSpPr/>
          <p:nvPr/>
        </p:nvSpPr>
        <p:spPr>
          <a:xfrm>
            <a:off x="476078" y="5794338"/>
            <a:ext cx="5832717" cy="29340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Method for testing   </a:t>
            </a:r>
            <a:r>
              <a:rPr lang="en-AU" sz="1200" b="1" dirty="0">
                <a:solidFill>
                  <a:schemeClr val="tx1"/>
                </a:solidFill>
                <a:latin typeface="Comic Sans MS" panose="030F0702030302020204" pitchFamily="66" charset="0"/>
              </a:rPr>
              <a:t>__________</a:t>
            </a:r>
            <a:endParaRPr lang="en-AU" sz="1200" b="1" u="sng" dirty="0">
              <a:solidFill>
                <a:schemeClr val="bg1">
                  <a:lumMod val="50000"/>
                </a:schemeClr>
              </a:solidFill>
              <a:latin typeface="Comic Sans MS" panose="030F0702030302020204" pitchFamily="66" charset="0"/>
            </a:endParaRPr>
          </a:p>
          <a:p>
            <a:endParaRPr lang="en-AU" sz="1200" u="sng" dirty="0">
              <a:solidFill>
                <a:schemeClr val="tx1"/>
              </a:solidFill>
              <a:latin typeface="Comic Sans MS" panose="030F0702030302020204" pitchFamily="66" charset="0"/>
            </a:endParaRPr>
          </a:p>
          <a:p>
            <a:endParaRPr lang="en-AU" sz="1200" u="sng" dirty="0">
              <a:solidFill>
                <a:schemeClr val="tx1"/>
              </a:solidFill>
              <a:latin typeface="Comic Sans MS" panose="030F0702030302020204" pitchFamily="66" charset="0"/>
            </a:endParaRPr>
          </a:p>
        </p:txBody>
      </p:sp>
      <p:sp>
        <p:nvSpPr>
          <p:cNvPr id="22" name="TextBox 21"/>
          <p:cNvSpPr txBox="1"/>
          <p:nvPr/>
        </p:nvSpPr>
        <p:spPr>
          <a:xfrm>
            <a:off x="1776636" y="5966696"/>
            <a:ext cx="936104" cy="215444"/>
          </a:xfrm>
          <a:prstGeom prst="rect">
            <a:avLst/>
          </a:prstGeom>
          <a:noFill/>
        </p:spPr>
        <p:txBody>
          <a:bodyPr wrap="square" rtlCol="0">
            <a:spAutoFit/>
          </a:bodyPr>
          <a:lstStyle/>
          <a:p>
            <a:r>
              <a:rPr lang="en-AU" sz="800" dirty="0">
                <a:latin typeface="Arial Narrow" panose="020B0606020202030204" pitchFamily="34" charset="0"/>
              </a:rPr>
              <a:t>Write pollutant here</a:t>
            </a:r>
          </a:p>
        </p:txBody>
      </p:sp>
      <p:sp>
        <p:nvSpPr>
          <p:cNvPr id="23" name="Rectangle 22">
            <a:extLst>
              <a:ext uri="{FF2B5EF4-FFF2-40B4-BE49-F238E27FC236}">
                <a16:creationId xmlns:a16="http://schemas.microsoft.com/office/drawing/2014/main" id="{74CC7566-450E-4F75-88C7-1A31E2CB93E4}"/>
              </a:ext>
            </a:extLst>
          </p:cNvPr>
          <p:cNvSpPr/>
          <p:nvPr/>
        </p:nvSpPr>
        <p:spPr>
          <a:xfrm>
            <a:off x="415767" y="1008233"/>
            <a:ext cx="5931206" cy="707886"/>
          </a:xfrm>
          <a:prstGeom prst="rect">
            <a:avLst/>
          </a:prstGeom>
        </p:spPr>
        <p:txBody>
          <a:bodyPr wrap="square">
            <a:spAutoFit/>
          </a:bodyPr>
          <a:lstStyle/>
          <a:p>
            <a:r>
              <a:rPr lang="en-AU" sz="1600" b="1" dirty="0">
                <a:solidFill>
                  <a:srgbClr val="000000"/>
                </a:solidFill>
                <a:latin typeface="Arial Narrow" panose="020B0606020202030204" pitchFamily="34" charset="0"/>
              </a:rPr>
              <a:t>Test Kit Methods</a:t>
            </a:r>
          </a:p>
          <a:p>
            <a:r>
              <a:rPr lang="en-AU" sz="1200" dirty="0">
                <a:solidFill>
                  <a:srgbClr val="000000"/>
                </a:solidFill>
                <a:latin typeface="Arial Narrow" panose="020B0606020202030204" pitchFamily="34" charset="0"/>
              </a:rPr>
              <a:t>The direct measurement of nitrates, phosphates, heavy metals and faecal coliforms etc. requires special equipment – test kits! Order your test kits through your school lab or online. </a:t>
            </a:r>
          </a:p>
        </p:txBody>
      </p:sp>
      <p:sp>
        <p:nvSpPr>
          <p:cNvPr id="24" name="Rectangle 23">
            <a:extLst>
              <a:ext uri="{FF2B5EF4-FFF2-40B4-BE49-F238E27FC236}">
                <a16:creationId xmlns:a16="http://schemas.microsoft.com/office/drawing/2014/main" id="{8681C5BD-94F7-4E54-9EEE-C7726A5B3814}"/>
              </a:ext>
            </a:extLst>
          </p:cNvPr>
          <p:cNvSpPr/>
          <p:nvPr/>
        </p:nvSpPr>
        <p:spPr>
          <a:xfrm>
            <a:off x="481438" y="1771679"/>
            <a:ext cx="5827357" cy="10916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rgbClr val="000000"/>
                </a:solidFill>
                <a:latin typeface="Arial Narrow" panose="020B0606020202030204" pitchFamily="34" charset="0"/>
              </a:rPr>
              <a:t>Activity: </a:t>
            </a:r>
            <a:r>
              <a:rPr lang="en-AU" sz="1200" dirty="0">
                <a:solidFill>
                  <a:srgbClr val="000000"/>
                </a:solidFill>
                <a:latin typeface="Arial Narrow" panose="020B0606020202030204" pitchFamily="34" charset="0"/>
              </a:rPr>
              <a:t>In the boxes below, </a:t>
            </a:r>
            <a:r>
              <a:rPr lang="en-AU" sz="1200" b="1" dirty="0">
                <a:solidFill>
                  <a:srgbClr val="000000"/>
                </a:solidFill>
                <a:latin typeface="Arial Narrow" panose="020B0606020202030204" pitchFamily="34" charset="0"/>
              </a:rPr>
              <a:t>copy down the test kit instructions </a:t>
            </a:r>
            <a:r>
              <a:rPr lang="en-AU" sz="1200" dirty="0">
                <a:solidFill>
                  <a:srgbClr val="000000"/>
                </a:solidFill>
                <a:latin typeface="Arial Narrow" panose="020B0606020202030204" pitchFamily="34" charset="0"/>
              </a:rPr>
              <a:t>for an abiotic and biotic test. </a:t>
            </a:r>
          </a:p>
          <a:p>
            <a:r>
              <a:rPr lang="en-AU" sz="1200" dirty="0">
                <a:solidFill>
                  <a:srgbClr val="000000"/>
                </a:solidFill>
                <a:latin typeface="Arial Narrow" panose="020B0606020202030204" pitchFamily="34" charset="0"/>
              </a:rPr>
              <a:t>But first, </a:t>
            </a:r>
            <a:r>
              <a:rPr lang="en-AU" sz="1200" b="1" dirty="0">
                <a:solidFill>
                  <a:srgbClr val="000000"/>
                </a:solidFill>
                <a:latin typeface="Arial Narrow" panose="020B0606020202030204" pitchFamily="34" charset="0"/>
              </a:rPr>
              <a:t>reformat</a:t>
            </a:r>
            <a:r>
              <a:rPr lang="en-AU" sz="1200" dirty="0">
                <a:solidFill>
                  <a:srgbClr val="000000"/>
                </a:solidFill>
                <a:latin typeface="Arial Narrow" panose="020B0606020202030204" pitchFamily="34" charset="0"/>
              </a:rPr>
              <a:t> the test kit instructions to read like the ‘</a:t>
            </a:r>
            <a:r>
              <a:rPr lang="en-AU" sz="1200" b="1" dirty="0">
                <a:solidFill>
                  <a:srgbClr val="000000"/>
                </a:solidFill>
                <a:latin typeface="Arial Narrow" panose="020B0606020202030204" pitchFamily="34" charset="0"/>
              </a:rPr>
              <a:t>Methods’ </a:t>
            </a:r>
            <a:r>
              <a:rPr lang="en-AU" sz="1200" dirty="0">
                <a:solidFill>
                  <a:srgbClr val="000000"/>
                </a:solidFill>
                <a:latin typeface="Arial Narrow" panose="020B0606020202030204" pitchFamily="34" charset="0"/>
              </a:rPr>
              <a:t>section in a scientific report. E.g. </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Write in </a:t>
            </a:r>
            <a:r>
              <a:rPr lang="en-AU" sz="1000" i="1" dirty="0">
                <a:solidFill>
                  <a:srgbClr val="000000"/>
                </a:solidFill>
                <a:latin typeface="Arial Narrow" panose="020B0606020202030204" pitchFamily="34" charset="0"/>
              </a:rPr>
              <a:t>past tense </a:t>
            </a:r>
            <a:r>
              <a:rPr lang="en-AU" sz="1000" dirty="0">
                <a:solidFill>
                  <a:srgbClr val="000000"/>
                </a:solidFill>
                <a:latin typeface="Arial Narrow" panose="020B0606020202030204" pitchFamily="34" charset="0"/>
              </a:rPr>
              <a:t>and in </a:t>
            </a:r>
            <a:r>
              <a:rPr lang="en-AU" sz="1000" i="1" dirty="0">
                <a:solidFill>
                  <a:srgbClr val="000000"/>
                </a:solidFill>
                <a:latin typeface="Arial Narrow" panose="020B0606020202030204" pitchFamily="34" charset="0"/>
              </a:rPr>
              <a:t>paragraph</a:t>
            </a:r>
            <a:r>
              <a:rPr lang="en-AU" sz="1000" dirty="0">
                <a:solidFill>
                  <a:srgbClr val="000000"/>
                </a:solidFill>
                <a:latin typeface="Arial Narrow" panose="020B0606020202030204" pitchFamily="34" charset="0"/>
              </a:rPr>
              <a:t> format - no dot points or numbered instructions</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Write in a clear and concise manner using scientific language and conventions</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Ensure the reader has enough information to be able to repeat the test, exactly, based on your description </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Include labelled diagrams where required</a:t>
            </a:r>
          </a:p>
        </p:txBody>
      </p:sp>
      <p:sp>
        <p:nvSpPr>
          <p:cNvPr id="25" name="TextBox 24">
            <a:extLst>
              <a:ext uri="{FF2B5EF4-FFF2-40B4-BE49-F238E27FC236}">
                <a16:creationId xmlns:a16="http://schemas.microsoft.com/office/drawing/2014/main" id="{5C1DEBBA-F441-40DE-9CF9-4CEC48BF75E8}"/>
              </a:ext>
            </a:extLst>
          </p:cNvPr>
          <p:cNvSpPr txBox="1"/>
          <p:nvPr/>
        </p:nvSpPr>
        <p:spPr>
          <a:xfrm>
            <a:off x="1772816" y="3101342"/>
            <a:ext cx="936104" cy="215444"/>
          </a:xfrm>
          <a:prstGeom prst="rect">
            <a:avLst/>
          </a:prstGeom>
          <a:noFill/>
        </p:spPr>
        <p:txBody>
          <a:bodyPr wrap="square" rtlCol="0">
            <a:spAutoFit/>
          </a:bodyPr>
          <a:lstStyle/>
          <a:p>
            <a:r>
              <a:rPr lang="en-AU" sz="800" dirty="0">
                <a:latin typeface="Arial Narrow" panose="020B0606020202030204" pitchFamily="34" charset="0"/>
              </a:rPr>
              <a:t>Write pollutant here</a:t>
            </a:r>
          </a:p>
        </p:txBody>
      </p:sp>
      <p:cxnSp>
        <p:nvCxnSpPr>
          <p:cNvPr id="33" name="Straight Connector 32">
            <a:extLst>
              <a:ext uri="{FF2B5EF4-FFF2-40B4-BE49-F238E27FC236}">
                <a16:creationId xmlns:a16="http://schemas.microsoft.com/office/drawing/2014/main" id="{9995B426-C1AC-445E-99AE-0EE54952484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DF3E4A1-6FE2-4908-98D1-E58826EEA7BB}"/>
              </a:ext>
            </a:extLst>
          </p:cNvPr>
          <p:cNvSpPr txBox="1"/>
          <p:nvPr/>
        </p:nvSpPr>
        <p:spPr>
          <a:xfrm>
            <a:off x="1410717" y="61659"/>
            <a:ext cx="3890491" cy="861774"/>
          </a:xfrm>
          <a:prstGeom prst="rect">
            <a:avLst/>
          </a:prstGeom>
          <a:noFill/>
        </p:spPr>
        <p:txBody>
          <a:bodyPr wrap="square" rtlCol="0">
            <a:spAutoFit/>
          </a:bodyPr>
          <a:lstStyle/>
          <a:p>
            <a:r>
              <a:rPr lang="en-US" b="1" dirty="0">
                <a:latin typeface="Arial Narrow" pitchFamily="34" charset="0"/>
              </a:rPr>
              <a:t>Testing the waters – </a:t>
            </a:r>
            <a:r>
              <a:rPr lang="en-US" sz="1200" dirty="0">
                <a:latin typeface="Arial Narrow" pitchFamily="34" charset="0"/>
              </a:rPr>
              <a:t>Describe two direct methods of monitoring water pollution levels using an abiotic test (e.g. nitrate, phosphate, heavy metals) or a biotic test (e.g. </a:t>
            </a:r>
            <a:r>
              <a:rPr lang="en-US" sz="1200" dirty="0" err="1">
                <a:latin typeface="Arial Narrow" pitchFamily="34" charset="0"/>
              </a:rPr>
              <a:t>faecal</a:t>
            </a:r>
            <a:r>
              <a:rPr lang="en-US" sz="1200" dirty="0">
                <a:latin typeface="Arial Narrow" pitchFamily="34" charset="0"/>
              </a:rPr>
              <a:t> coliform)</a:t>
            </a:r>
            <a:endParaRPr lang="en-US" sz="1200" i="1" dirty="0">
              <a:latin typeface="Arial Narrow" pitchFamily="34" charset="0"/>
            </a:endParaRPr>
          </a:p>
          <a:p>
            <a:endParaRPr lang="en-US" sz="800" i="1" dirty="0">
              <a:latin typeface="Arial Narrow" pitchFamily="34" charset="0"/>
            </a:endParaRPr>
          </a:p>
        </p:txBody>
      </p:sp>
      <p:sp>
        <p:nvSpPr>
          <p:cNvPr id="35" name="TextBox 17">
            <a:extLst>
              <a:ext uri="{FF2B5EF4-FFF2-40B4-BE49-F238E27FC236}">
                <a16:creationId xmlns:a16="http://schemas.microsoft.com/office/drawing/2014/main" id="{F0E2881F-581C-4B11-995F-DB130464999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6" name="TextBox 35">
            <a:extLst>
              <a:ext uri="{FF2B5EF4-FFF2-40B4-BE49-F238E27FC236}">
                <a16:creationId xmlns:a16="http://schemas.microsoft.com/office/drawing/2014/main" id="{A2669FF8-0942-4510-AFDC-E8861A107AC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36">
            <a:extLst>
              <a:ext uri="{FF2B5EF4-FFF2-40B4-BE49-F238E27FC236}">
                <a16:creationId xmlns:a16="http://schemas.microsoft.com/office/drawing/2014/main" id="{4DC1CA0B-5F4A-4AD5-9687-9A3D99607A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DE5F3DC3-B102-6D30-E4B4-3BE7C1730DE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B553E6A-9934-EE84-FF2C-4EE1B620136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29210D30-4E4C-20EF-BFD2-20DA02CDDC1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210348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1967" y="966882"/>
            <a:ext cx="3027644" cy="2185214"/>
          </a:xfrm>
          <a:prstGeom prst="rect">
            <a:avLst/>
          </a:prstGeom>
        </p:spPr>
        <p:txBody>
          <a:bodyPr wrap="square">
            <a:spAutoFit/>
          </a:bodyPr>
          <a:lstStyle/>
          <a:p>
            <a:r>
              <a:rPr lang="en-AU" sz="1600" b="1" dirty="0">
                <a:solidFill>
                  <a:srgbClr val="000000"/>
                </a:solidFill>
                <a:latin typeface="Arial Narrow" panose="020B0606020202030204" pitchFamily="34" charset="0"/>
              </a:rPr>
              <a:t>Dissolved Oxygen (DO) is life</a:t>
            </a:r>
          </a:p>
          <a:p>
            <a:pPr algn="just"/>
            <a:r>
              <a:rPr lang="en-AU" sz="1200" dirty="0">
                <a:solidFill>
                  <a:srgbClr val="000000"/>
                </a:solidFill>
                <a:latin typeface="Arial Narrow" panose="020B0606020202030204" pitchFamily="34" charset="0"/>
              </a:rPr>
              <a:t>Animals need oxygen to breathe. Oxygen is dissolved in water (called DO or dissolved oxygen). Most marine animals have </a:t>
            </a:r>
            <a:r>
              <a:rPr lang="en-AU" sz="1200" i="1" dirty="0">
                <a:solidFill>
                  <a:srgbClr val="000000"/>
                </a:solidFill>
                <a:latin typeface="Arial Narrow" panose="020B0606020202030204" pitchFamily="34" charset="0"/>
              </a:rPr>
              <a:t>gills</a:t>
            </a:r>
            <a:r>
              <a:rPr lang="en-AU" sz="1200" dirty="0">
                <a:solidFill>
                  <a:srgbClr val="000000"/>
                </a:solidFill>
                <a:latin typeface="Arial Narrow" panose="020B0606020202030204" pitchFamily="34" charset="0"/>
              </a:rPr>
              <a:t> to breathe in dissolved oxygen. Animals die without oxygen. DO is measured using a probe or with micro-titration kits. If DO levels significantly drop in concentration over time (to anything below 5.0mg/L) there is serious cause for concern. DO levels below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1-2mg/L can result in large fish kills. </a:t>
            </a:r>
          </a:p>
          <a:p>
            <a:r>
              <a:rPr lang="en-AU" sz="1200" b="1" dirty="0">
                <a:solidFill>
                  <a:srgbClr val="000000"/>
                </a:solidFill>
                <a:latin typeface="Arial Narrow" panose="020B0606020202030204" pitchFamily="34" charset="0"/>
              </a:rPr>
              <a:t>Q. What is DO? Ans.  </a:t>
            </a:r>
            <a:endParaRPr lang="en-AU" sz="1200" dirty="0">
              <a:solidFill>
                <a:schemeClr val="bg1">
                  <a:lumMod val="50000"/>
                </a:schemeClr>
              </a:solidFill>
              <a:latin typeface="Comic Sans MS" panose="030F0702030302020204" pitchFamily="66" charset="0"/>
            </a:endParaRPr>
          </a:p>
        </p:txBody>
      </p:sp>
      <p:sp>
        <p:nvSpPr>
          <p:cNvPr id="2" name="Rectangle 1"/>
          <p:cNvSpPr/>
          <p:nvPr/>
        </p:nvSpPr>
        <p:spPr>
          <a:xfrm>
            <a:off x="3649790" y="1126564"/>
            <a:ext cx="2637180" cy="1711642"/>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 name="Rectangle 2"/>
          <p:cNvSpPr/>
          <p:nvPr/>
        </p:nvSpPr>
        <p:spPr>
          <a:xfrm>
            <a:off x="493259" y="4671418"/>
            <a:ext cx="2849995" cy="9360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Dissolved Oxygen increases with…..</a:t>
            </a:r>
          </a:p>
          <a:p>
            <a:endParaRPr lang="en-AU" sz="600" b="1" dirty="0">
              <a:solidFill>
                <a:schemeClr val="tx1"/>
              </a:solidFill>
              <a:latin typeface="Arial Narrow" panose="020B0606020202030204" pitchFamily="34" charset="0"/>
            </a:endParaRPr>
          </a:p>
        </p:txBody>
      </p:sp>
      <p:sp>
        <p:nvSpPr>
          <p:cNvPr id="17" name="Rectangle 16"/>
          <p:cNvSpPr/>
          <p:nvPr/>
        </p:nvSpPr>
        <p:spPr>
          <a:xfrm>
            <a:off x="3427399" y="4671418"/>
            <a:ext cx="2880807" cy="934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Dissolved Oxygen decreases with…..</a:t>
            </a:r>
          </a:p>
        </p:txBody>
      </p:sp>
      <p:sp>
        <p:nvSpPr>
          <p:cNvPr id="19" name="Rectangle 18"/>
          <p:cNvSpPr/>
          <p:nvPr/>
        </p:nvSpPr>
        <p:spPr>
          <a:xfrm>
            <a:off x="497510" y="5672108"/>
            <a:ext cx="580377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solidFill>
                  <a:srgbClr val="000000"/>
                </a:solidFill>
                <a:latin typeface="Arial Narrow" panose="020B0606020202030204" pitchFamily="34" charset="0"/>
              </a:rPr>
              <a:t>Decomposition</a:t>
            </a:r>
            <a:r>
              <a:rPr lang="en-AU" sz="1200" dirty="0">
                <a:solidFill>
                  <a:srgbClr val="000000"/>
                </a:solidFill>
                <a:latin typeface="Arial Narrow" panose="020B0606020202030204" pitchFamily="34" charset="0"/>
              </a:rPr>
              <a:t> is when (aerobic) bacteria break down (decompose) organic material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(i.e. dead plants and animals). DO is required for decomposition. </a:t>
            </a:r>
            <a:r>
              <a:rPr lang="en-AU" sz="1200" b="1" dirty="0">
                <a:solidFill>
                  <a:srgbClr val="000000"/>
                </a:solidFill>
                <a:latin typeface="Arial Narrow" panose="020B0606020202030204" pitchFamily="34" charset="0"/>
              </a:rPr>
              <a:t>Q. What is decomposition? Ans.</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600" b="1" dirty="0">
              <a:solidFill>
                <a:srgbClr val="000000"/>
              </a:solidFill>
              <a:latin typeface="Arial Narrow" panose="020B0606020202030204" pitchFamily="34" charset="0"/>
            </a:endParaRPr>
          </a:p>
        </p:txBody>
      </p:sp>
      <p:sp>
        <p:nvSpPr>
          <p:cNvPr id="21" name="Rectangle 20"/>
          <p:cNvSpPr/>
          <p:nvPr/>
        </p:nvSpPr>
        <p:spPr>
          <a:xfrm>
            <a:off x="497510" y="6731559"/>
            <a:ext cx="5814948" cy="1938992"/>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solidFill>
                  <a:srgbClr val="000000"/>
                </a:solidFill>
                <a:latin typeface="Arial Narrow" panose="020B0606020202030204" pitchFamily="34" charset="0"/>
              </a:rPr>
              <a:t>Biochemical oxygen demand (BOD) </a:t>
            </a:r>
            <a:r>
              <a:rPr lang="en-AU" sz="1200" dirty="0">
                <a:solidFill>
                  <a:srgbClr val="000000"/>
                </a:solidFill>
                <a:latin typeface="Arial Narrow" panose="020B0606020202030204" pitchFamily="34" charset="0"/>
              </a:rPr>
              <a:t> is a measure of the </a:t>
            </a:r>
            <a:r>
              <a:rPr lang="en-AU" sz="1200" i="1" dirty="0">
                <a:solidFill>
                  <a:srgbClr val="000000"/>
                </a:solidFill>
                <a:latin typeface="Arial Narrow" panose="020B0606020202030204" pitchFamily="34" charset="0"/>
              </a:rPr>
              <a:t>amount of </a:t>
            </a:r>
            <a:r>
              <a:rPr lang="en-AU" sz="1200" dirty="0">
                <a:solidFill>
                  <a:srgbClr val="000000"/>
                </a:solidFill>
                <a:latin typeface="Arial Narrow" panose="020B0606020202030204" pitchFamily="34" charset="0"/>
              </a:rPr>
              <a:t>DO required to decompose the organic material in a given volume of water through aerobic biological activity. In other words, it is the demand for oxygen from bacteria when decomposing organic material. Therefore, when the amount of organic material </a:t>
            </a:r>
            <a:r>
              <a:rPr lang="en-AU" sz="1200" i="1" dirty="0">
                <a:solidFill>
                  <a:srgbClr val="000000"/>
                </a:solidFill>
                <a:latin typeface="Arial Narrow" panose="020B0606020202030204" pitchFamily="34" charset="0"/>
              </a:rPr>
              <a:t>increases </a:t>
            </a:r>
            <a:r>
              <a:rPr lang="en-AU" sz="1200" dirty="0">
                <a:solidFill>
                  <a:srgbClr val="000000"/>
                </a:solidFill>
                <a:latin typeface="Arial Narrow" panose="020B0606020202030204" pitchFamily="34" charset="0"/>
              </a:rPr>
              <a:t>(via pollution), so does the amount of decomposition, the demand for DO, and BOD. Then, the fish might have trouble breathing! </a:t>
            </a:r>
            <a:r>
              <a:rPr lang="en-AU" sz="1200" b="1" dirty="0">
                <a:solidFill>
                  <a:srgbClr val="000000"/>
                </a:solidFill>
                <a:latin typeface="Arial Narrow" panose="020B0606020202030204" pitchFamily="34" charset="0"/>
              </a:rPr>
              <a:t>Q. What is BOD? Ans.</a:t>
            </a:r>
          </a:p>
          <a:p>
            <a:endParaRPr lang="en-AU" sz="400" b="1" dirty="0">
              <a:solidFill>
                <a:srgbClr val="000000"/>
              </a:solidFill>
              <a:latin typeface="Arial Narrow" panose="020B0606020202030204" pitchFamily="34" charset="0"/>
            </a:endParaRPr>
          </a:p>
          <a:p>
            <a:endParaRPr lang="en-AU" sz="16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p:txBody>
      </p:sp>
      <p:sp>
        <p:nvSpPr>
          <p:cNvPr id="4" name="Down Arrow 3"/>
          <p:cNvSpPr/>
          <p:nvPr/>
        </p:nvSpPr>
        <p:spPr>
          <a:xfrm>
            <a:off x="5860869" y="4888837"/>
            <a:ext cx="416470" cy="572240"/>
          </a:xfrm>
          <a:prstGeom prst="down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7" name="Rectangle 6"/>
          <p:cNvSpPr/>
          <p:nvPr/>
        </p:nvSpPr>
        <p:spPr>
          <a:xfrm>
            <a:off x="493258" y="3150133"/>
            <a:ext cx="2849996" cy="880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rgbClr val="000000"/>
                </a:solidFill>
                <a:latin typeface="Arial Narrow" panose="020B0606020202030204" pitchFamily="34" charset="0"/>
              </a:rPr>
              <a:t>Dissolved Oxygen increases with</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Photosynthesis*</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Diffusion</a:t>
            </a:r>
            <a:r>
              <a:rPr lang="en-AU" sz="1200" dirty="0">
                <a:solidFill>
                  <a:srgbClr val="000000"/>
                </a:solidFill>
                <a:latin typeface="Arial Narrow" panose="020B0606020202030204" pitchFamily="34" charset="0"/>
              </a:rPr>
              <a:t>**</a:t>
            </a:r>
            <a:r>
              <a:rPr lang="en-AU" sz="1200" b="1" dirty="0">
                <a:solidFill>
                  <a:srgbClr val="000000"/>
                </a:solidFill>
                <a:latin typeface="Arial Narrow" panose="020B0606020202030204" pitchFamily="34" charset="0"/>
              </a:rPr>
              <a:t> </a:t>
            </a:r>
            <a:r>
              <a:rPr lang="en-AU" sz="1200" dirty="0">
                <a:solidFill>
                  <a:srgbClr val="000000"/>
                </a:solidFill>
                <a:latin typeface="Arial Narrow" panose="020B0606020202030204" pitchFamily="34" charset="0"/>
              </a:rPr>
              <a:t> </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Falling temperatures</a:t>
            </a:r>
            <a:endParaRPr lang="en-AU" sz="1200" i="1" u="sng" dirty="0">
              <a:solidFill>
                <a:srgbClr val="000000"/>
              </a:solidFill>
              <a:latin typeface="Arial Narrow" panose="020B0606020202030204" pitchFamily="34" charset="0"/>
            </a:endParaRPr>
          </a:p>
        </p:txBody>
      </p:sp>
      <p:sp>
        <p:nvSpPr>
          <p:cNvPr id="9" name="Freeform 8"/>
          <p:cNvSpPr/>
          <p:nvPr/>
        </p:nvSpPr>
        <p:spPr>
          <a:xfrm>
            <a:off x="4101737" y="1628503"/>
            <a:ext cx="1855289" cy="661851"/>
          </a:xfrm>
          <a:custGeom>
            <a:avLst/>
            <a:gdLst>
              <a:gd name="connsiteX0" fmla="*/ 43543 w 1855289"/>
              <a:gd name="connsiteY0" fmla="*/ 209006 h 661851"/>
              <a:gd name="connsiteX1" fmla="*/ 60960 w 1855289"/>
              <a:gd name="connsiteY1" fmla="*/ 165463 h 661851"/>
              <a:gd name="connsiteX2" fmla="*/ 87086 w 1855289"/>
              <a:gd name="connsiteY2" fmla="*/ 156754 h 661851"/>
              <a:gd name="connsiteX3" fmla="*/ 139337 w 1855289"/>
              <a:gd name="connsiteY3" fmla="*/ 121920 h 661851"/>
              <a:gd name="connsiteX4" fmla="*/ 165463 w 1855289"/>
              <a:gd name="connsiteY4" fmla="*/ 104503 h 661851"/>
              <a:gd name="connsiteX5" fmla="*/ 191589 w 1855289"/>
              <a:gd name="connsiteY5" fmla="*/ 78377 h 661851"/>
              <a:gd name="connsiteX6" fmla="*/ 243840 w 1855289"/>
              <a:gd name="connsiteY6" fmla="*/ 60960 h 661851"/>
              <a:gd name="connsiteX7" fmla="*/ 269966 w 1855289"/>
              <a:gd name="connsiteY7" fmla="*/ 34834 h 661851"/>
              <a:gd name="connsiteX8" fmla="*/ 348343 w 1855289"/>
              <a:gd name="connsiteY8" fmla="*/ 8708 h 661851"/>
              <a:gd name="connsiteX9" fmla="*/ 383177 w 1855289"/>
              <a:gd name="connsiteY9" fmla="*/ 0 h 661851"/>
              <a:gd name="connsiteX10" fmla="*/ 539932 w 1855289"/>
              <a:gd name="connsiteY10" fmla="*/ 8708 h 661851"/>
              <a:gd name="connsiteX11" fmla="*/ 644434 w 1855289"/>
              <a:gd name="connsiteY11" fmla="*/ 8708 h 661851"/>
              <a:gd name="connsiteX12" fmla="*/ 862149 w 1855289"/>
              <a:gd name="connsiteY12" fmla="*/ 17417 h 661851"/>
              <a:gd name="connsiteX13" fmla="*/ 896983 w 1855289"/>
              <a:gd name="connsiteY13" fmla="*/ 26126 h 661851"/>
              <a:gd name="connsiteX14" fmla="*/ 975360 w 1855289"/>
              <a:gd name="connsiteY14" fmla="*/ 52251 h 661851"/>
              <a:gd name="connsiteX15" fmla="*/ 1001486 w 1855289"/>
              <a:gd name="connsiteY15" fmla="*/ 60960 h 661851"/>
              <a:gd name="connsiteX16" fmla="*/ 1184366 w 1855289"/>
              <a:gd name="connsiteY16" fmla="*/ 78377 h 661851"/>
              <a:gd name="connsiteX17" fmla="*/ 1262743 w 1855289"/>
              <a:gd name="connsiteY17" fmla="*/ 95794 h 661851"/>
              <a:gd name="connsiteX18" fmla="*/ 1349829 w 1855289"/>
              <a:gd name="connsiteY18" fmla="*/ 130628 h 661851"/>
              <a:gd name="connsiteX19" fmla="*/ 1393372 w 1855289"/>
              <a:gd name="connsiteY19" fmla="*/ 139337 h 661851"/>
              <a:gd name="connsiteX20" fmla="*/ 1445623 w 1855289"/>
              <a:gd name="connsiteY20" fmla="*/ 156754 h 661851"/>
              <a:gd name="connsiteX21" fmla="*/ 1471749 w 1855289"/>
              <a:gd name="connsiteY21" fmla="*/ 165463 h 661851"/>
              <a:gd name="connsiteX22" fmla="*/ 1541417 w 1855289"/>
              <a:gd name="connsiteY22" fmla="*/ 209006 h 661851"/>
              <a:gd name="connsiteX23" fmla="*/ 1567543 w 1855289"/>
              <a:gd name="connsiteY23" fmla="*/ 217714 h 661851"/>
              <a:gd name="connsiteX24" fmla="*/ 1584960 w 1855289"/>
              <a:gd name="connsiteY24" fmla="*/ 191588 h 661851"/>
              <a:gd name="connsiteX25" fmla="*/ 1602377 w 1855289"/>
              <a:gd name="connsiteY25" fmla="*/ 139337 h 661851"/>
              <a:gd name="connsiteX26" fmla="*/ 1628503 w 1855289"/>
              <a:gd name="connsiteY26" fmla="*/ 121920 h 661851"/>
              <a:gd name="connsiteX27" fmla="*/ 1637212 w 1855289"/>
              <a:gd name="connsiteY27" fmla="*/ 95794 h 661851"/>
              <a:gd name="connsiteX28" fmla="*/ 1689463 w 1855289"/>
              <a:gd name="connsiteY28" fmla="*/ 52251 h 661851"/>
              <a:gd name="connsiteX29" fmla="*/ 1715589 w 1855289"/>
              <a:gd name="connsiteY29" fmla="*/ 43543 h 661851"/>
              <a:gd name="connsiteX30" fmla="*/ 1776549 w 1855289"/>
              <a:gd name="connsiteY30" fmla="*/ 52251 h 661851"/>
              <a:gd name="connsiteX31" fmla="*/ 1802674 w 1855289"/>
              <a:gd name="connsiteY31" fmla="*/ 60960 h 661851"/>
              <a:gd name="connsiteX32" fmla="*/ 1820092 w 1855289"/>
              <a:gd name="connsiteY32" fmla="*/ 113211 h 661851"/>
              <a:gd name="connsiteX33" fmla="*/ 1837509 w 1855289"/>
              <a:gd name="connsiteY33" fmla="*/ 139337 h 661851"/>
              <a:gd name="connsiteX34" fmla="*/ 1846217 w 1855289"/>
              <a:gd name="connsiteY34" fmla="*/ 243840 h 661851"/>
              <a:gd name="connsiteX35" fmla="*/ 1828800 w 1855289"/>
              <a:gd name="connsiteY35" fmla="*/ 296091 h 661851"/>
              <a:gd name="connsiteX36" fmla="*/ 1828800 w 1855289"/>
              <a:gd name="connsiteY36" fmla="*/ 531223 h 661851"/>
              <a:gd name="connsiteX37" fmla="*/ 1846217 w 1855289"/>
              <a:gd name="connsiteY37" fmla="*/ 583474 h 661851"/>
              <a:gd name="connsiteX38" fmla="*/ 1854926 w 1855289"/>
              <a:gd name="connsiteY38" fmla="*/ 609600 h 661851"/>
              <a:gd name="connsiteX39" fmla="*/ 1846217 w 1855289"/>
              <a:gd name="connsiteY39" fmla="*/ 644434 h 661851"/>
              <a:gd name="connsiteX40" fmla="*/ 1820092 w 1855289"/>
              <a:gd name="connsiteY40" fmla="*/ 661851 h 661851"/>
              <a:gd name="connsiteX41" fmla="*/ 1628503 w 1855289"/>
              <a:gd name="connsiteY41" fmla="*/ 653143 h 661851"/>
              <a:gd name="connsiteX42" fmla="*/ 1602377 w 1855289"/>
              <a:gd name="connsiteY42" fmla="*/ 600891 h 661851"/>
              <a:gd name="connsiteX43" fmla="*/ 1593669 w 1855289"/>
              <a:gd name="connsiteY43" fmla="*/ 505097 h 661851"/>
              <a:gd name="connsiteX44" fmla="*/ 1584960 w 1855289"/>
              <a:gd name="connsiteY44" fmla="*/ 461554 h 661851"/>
              <a:gd name="connsiteX45" fmla="*/ 1558834 w 1855289"/>
              <a:gd name="connsiteY45" fmla="*/ 452846 h 661851"/>
              <a:gd name="connsiteX46" fmla="*/ 1428206 w 1855289"/>
              <a:gd name="connsiteY46" fmla="*/ 496388 h 661851"/>
              <a:gd name="connsiteX47" fmla="*/ 1402080 w 1855289"/>
              <a:gd name="connsiteY47" fmla="*/ 505097 h 661851"/>
              <a:gd name="connsiteX48" fmla="*/ 1375954 w 1855289"/>
              <a:gd name="connsiteY48" fmla="*/ 513806 h 661851"/>
              <a:gd name="connsiteX49" fmla="*/ 1297577 w 1855289"/>
              <a:gd name="connsiteY49" fmla="*/ 548640 h 661851"/>
              <a:gd name="connsiteX50" fmla="*/ 1227909 w 1855289"/>
              <a:gd name="connsiteY50" fmla="*/ 574766 h 661851"/>
              <a:gd name="connsiteX51" fmla="*/ 1201783 w 1855289"/>
              <a:gd name="connsiteY51" fmla="*/ 583474 h 661851"/>
              <a:gd name="connsiteX52" fmla="*/ 870857 w 1855289"/>
              <a:gd name="connsiteY52" fmla="*/ 600891 h 661851"/>
              <a:gd name="connsiteX53" fmla="*/ 827314 w 1855289"/>
              <a:gd name="connsiteY53" fmla="*/ 609600 h 661851"/>
              <a:gd name="connsiteX54" fmla="*/ 339634 w 1855289"/>
              <a:gd name="connsiteY54" fmla="*/ 592183 h 661851"/>
              <a:gd name="connsiteX55" fmla="*/ 191589 w 1855289"/>
              <a:gd name="connsiteY55" fmla="*/ 574766 h 661851"/>
              <a:gd name="connsiteX56" fmla="*/ 139337 w 1855289"/>
              <a:gd name="connsiteY56" fmla="*/ 548640 h 661851"/>
              <a:gd name="connsiteX57" fmla="*/ 113212 w 1855289"/>
              <a:gd name="connsiteY57" fmla="*/ 539931 h 661851"/>
              <a:gd name="connsiteX58" fmla="*/ 87086 w 1855289"/>
              <a:gd name="connsiteY58" fmla="*/ 487680 h 661851"/>
              <a:gd name="connsiteX59" fmla="*/ 60960 w 1855289"/>
              <a:gd name="connsiteY59" fmla="*/ 478971 h 661851"/>
              <a:gd name="connsiteX60" fmla="*/ 34834 w 1855289"/>
              <a:gd name="connsiteY60" fmla="*/ 461554 h 661851"/>
              <a:gd name="connsiteX61" fmla="*/ 8709 w 1855289"/>
              <a:gd name="connsiteY61" fmla="*/ 383177 h 661851"/>
              <a:gd name="connsiteX62" fmla="*/ 0 w 1855289"/>
              <a:gd name="connsiteY62" fmla="*/ 357051 h 661851"/>
              <a:gd name="connsiteX63" fmla="*/ 8709 w 1855289"/>
              <a:gd name="connsiteY63" fmla="*/ 269966 h 661851"/>
              <a:gd name="connsiteX64" fmla="*/ 26126 w 1855289"/>
              <a:gd name="connsiteY64" fmla="*/ 252548 h 661851"/>
              <a:gd name="connsiteX65" fmla="*/ 43543 w 1855289"/>
              <a:gd name="connsiteY65" fmla="*/ 209006 h 6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55289" h="661851">
                <a:moveTo>
                  <a:pt x="43543" y="209006"/>
                </a:moveTo>
                <a:cubicBezTo>
                  <a:pt x="49349" y="194492"/>
                  <a:pt x="50952" y="177472"/>
                  <a:pt x="60960" y="165463"/>
                </a:cubicBezTo>
                <a:cubicBezTo>
                  <a:pt x="66837" y="158411"/>
                  <a:pt x="79061" y="161212"/>
                  <a:pt x="87086" y="156754"/>
                </a:cubicBezTo>
                <a:cubicBezTo>
                  <a:pt x="105384" y="146588"/>
                  <a:pt x="121920" y="133531"/>
                  <a:pt x="139337" y="121920"/>
                </a:cubicBezTo>
                <a:cubicBezTo>
                  <a:pt x="148046" y="116114"/>
                  <a:pt x="158062" y="111904"/>
                  <a:pt x="165463" y="104503"/>
                </a:cubicBezTo>
                <a:cubicBezTo>
                  <a:pt x="174172" y="95794"/>
                  <a:pt x="180823" y="84358"/>
                  <a:pt x="191589" y="78377"/>
                </a:cubicBezTo>
                <a:cubicBezTo>
                  <a:pt x="207638" y="69461"/>
                  <a:pt x="243840" y="60960"/>
                  <a:pt x="243840" y="60960"/>
                </a:cubicBezTo>
                <a:cubicBezTo>
                  <a:pt x="252549" y="52251"/>
                  <a:pt x="259944" y="41992"/>
                  <a:pt x="269966" y="34834"/>
                </a:cubicBezTo>
                <a:cubicBezTo>
                  <a:pt x="299332" y="13858"/>
                  <a:pt x="313400" y="16473"/>
                  <a:pt x="348343" y="8708"/>
                </a:cubicBezTo>
                <a:cubicBezTo>
                  <a:pt x="360027" y="6112"/>
                  <a:pt x="371566" y="2903"/>
                  <a:pt x="383177" y="0"/>
                </a:cubicBezTo>
                <a:cubicBezTo>
                  <a:pt x="435429" y="2903"/>
                  <a:pt x="487781" y="4362"/>
                  <a:pt x="539932" y="8708"/>
                </a:cubicBezTo>
                <a:cubicBezTo>
                  <a:pt x="632825" y="16449"/>
                  <a:pt x="551541" y="24191"/>
                  <a:pt x="644434" y="8708"/>
                </a:cubicBezTo>
                <a:cubicBezTo>
                  <a:pt x="717006" y="11611"/>
                  <a:pt x="789691" y="12420"/>
                  <a:pt x="862149" y="17417"/>
                </a:cubicBezTo>
                <a:cubicBezTo>
                  <a:pt x="874089" y="18241"/>
                  <a:pt x="885519" y="22687"/>
                  <a:pt x="896983" y="26126"/>
                </a:cubicBezTo>
                <a:cubicBezTo>
                  <a:pt x="923360" y="34039"/>
                  <a:pt x="949234" y="43543"/>
                  <a:pt x="975360" y="52251"/>
                </a:cubicBezTo>
                <a:cubicBezTo>
                  <a:pt x="984069" y="55154"/>
                  <a:pt x="992344" y="60129"/>
                  <a:pt x="1001486" y="60960"/>
                </a:cubicBezTo>
                <a:lnTo>
                  <a:pt x="1184366" y="78377"/>
                </a:lnTo>
                <a:cubicBezTo>
                  <a:pt x="1259110" y="103293"/>
                  <a:pt x="1140141" y="65144"/>
                  <a:pt x="1262743" y="95794"/>
                </a:cubicBezTo>
                <a:cubicBezTo>
                  <a:pt x="1407693" y="132031"/>
                  <a:pt x="1241733" y="94596"/>
                  <a:pt x="1349829" y="130628"/>
                </a:cubicBezTo>
                <a:cubicBezTo>
                  <a:pt x="1363871" y="135309"/>
                  <a:pt x="1379092" y="135442"/>
                  <a:pt x="1393372" y="139337"/>
                </a:cubicBezTo>
                <a:cubicBezTo>
                  <a:pt x="1411084" y="144168"/>
                  <a:pt x="1428206" y="150948"/>
                  <a:pt x="1445623" y="156754"/>
                </a:cubicBezTo>
                <a:lnTo>
                  <a:pt x="1471749" y="165463"/>
                </a:lnTo>
                <a:cubicBezTo>
                  <a:pt x="1499350" y="206863"/>
                  <a:pt x="1479238" y="188279"/>
                  <a:pt x="1541417" y="209006"/>
                </a:cubicBezTo>
                <a:lnTo>
                  <a:pt x="1567543" y="217714"/>
                </a:lnTo>
                <a:cubicBezTo>
                  <a:pt x="1573349" y="209005"/>
                  <a:pt x="1580709" y="201152"/>
                  <a:pt x="1584960" y="191588"/>
                </a:cubicBezTo>
                <a:cubicBezTo>
                  <a:pt x="1592416" y="174811"/>
                  <a:pt x="1587101" y="149521"/>
                  <a:pt x="1602377" y="139337"/>
                </a:cubicBezTo>
                <a:lnTo>
                  <a:pt x="1628503" y="121920"/>
                </a:lnTo>
                <a:cubicBezTo>
                  <a:pt x="1631406" y="113211"/>
                  <a:pt x="1632120" y="103432"/>
                  <a:pt x="1637212" y="95794"/>
                </a:cubicBezTo>
                <a:cubicBezTo>
                  <a:pt x="1646843" y="81348"/>
                  <a:pt x="1673397" y="60284"/>
                  <a:pt x="1689463" y="52251"/>
                </a:cubicBezTo>
                <a:cubicBezTo>
                  <a:pt x="1697674" y="48146"/>
                  <a:pt x="1706880" y="46446"/>
                  <a:pt x="1715589" y="43543"/>
                </a:cubicBezTo>
                <a:cubicBezTo>
                  <a:pt x="1735909" y="46446"/>
                  <a:pt x="1756421" y="48225"/>
                  <a:pt x="1776549" y="52251"/>
                </a:cubicBezTo>
                <a:cubicBezTo>
                  <a:pt x="1785550" y="54051"/>
                  <a:pt x="1797339" y="53490"/>
                  <a:pt x="1802674" y="60960"/>
                </a:cubicBezTo>
                <a:cubicBezTo>
                  <a:pt x="1813345" y="75900"/>
                  <a:pt x="1809908" y="97935"/>
                  <a:pt x="1820092" y="113211"/>
                </a:cubicBezTo>
                <a:lnTo>
                  <a:pt x="1837509" y="139337"/>
                </a:lnTo>
                <a:cubicBezTo>
                  <a:pt x="1857026" y="197889"/>
                  <a:pt x="1861295" y="183530"/>
                  <a:pt x="1846217" y="243840"/>
                </a:cubicBezTo>
                <a:cubicBezTo>
                  <a:pt x="1841764" y="261651"/>
                  <a:pt x="1828800" y="296091"/>
                  <a:pt x="1828800" y="296091"/>
                </a:cubicBezTo>
                <a:cubicBezTo>
                  <a:pt x="1812270" y="395280"/>
                  <a:pt x="1811614" y="376541"/>
                  <a:pt x="1828800" y="531223"/>
                </a:cubicBezTo>
                <a:cubicBezTo>
                  <a:pt x="1830827" y="549470"/>
                  <a:pt x="1840411" y="566057"/>
                  <a:pt x="1846217" y="583474"/>
                </a:cubicBezTo>
                <a:lnTo>
                  <a:pt x="1854926" y="609600"/>
                </a:lnTo>
                <a:cubicBezTo>
                  <a:pt x="1852023" y="621211"/>
                  <a:pt x="1852856" y="634475"/>
                  <a:pt x="1846217" y="644434"/>
                </a:cubicBezTo>
                <a:cubicBezTo>
                  <a:pt x="1840411" y="653142"/>
                  <a:pt x="1830550" y="661433"/>
                  <a:pt x="1820092" y="661851"/>
                </a:cubicBezTo>
                <a:lnTo>
                  <a:pt x="1628503" y="653143"/>
                </a:lnTo>
                <a:cubicBezTo>
                  <a:pt x="1615961" y="634329"/>
                  <a:pt x="1605655" y="623834"/>
                  <a:pt x="1602377" y="600891"/>
                </a:cubicBezTo>
                <a:cubicBezTo>
                  <a:pt x="1597843" y="569150"/>
                  <a:pt x="1597646" y="536912"/>
                  <a:pt x="1593669" y="505097"/>
                </a:cubicBezTo>
                <a:cubicBezTo>
                  <a:pt x="1591833" y="490409"/>
                  <a:pt x="1593171" y="473870"/>
                  <a:pt x="1584960" y="461554"/>
                </a:cubicBezTo>
                <a:cubicBezTo>
                  <a:pt x="1579868" y="453916"/>
                  <a:pt x="1567543" y="455749"/>
                  <a:pt x="1558834" y="452846"/>
                </a:cubicBezTo>
                <a:lnTo>
                  <a:pt x="1428206" y="496388"/>
                </a:lnTo>
                <a:lnTo>
                  <a:pt x="1402080" y="505097"/>
                </a:lnTo>
                <a:cubicBezTo>
                  <a:pt x="1393371" y="508000"/>
                  <a:pt x="1383592" y="508714"/>
                  <a:pt x="1375954" y="513806"/>
                </a:cubicBezTo>
                <a:cubicBezTo>
                  <a:pt x="1299107" y="565038"/>
                  <a:pt x="1421937" y="486460"/>
                  <a:pt x="1297577" y="548640"/>
                </a:cubicBezTo>
                <a:cubicBezTo>
                  <a:pt x="1243468" y="575694"/>
                  <a:pt x="1283238" y="558958"/>
                  <a:pt x="1227909" y="574766"/>
                </a:cubicBezTo>
                <a:cubicBezTo>
                  <a:pt x="1219083" y="577288"/>
                  <a:pt x="1210815" y="581832"/>
                  <a:pt x="1201783" y="583474"/>
                </a:cubicBezTo>
                <a:cubicBezTo>
                  <a:pt x="1105388" y="601000"/>
                  <a:pt x="933105" y="598816"/>
                  <a:pt x="870857" y="600891"/>
                </a:cubicBezTo>
                <a:cubicBezTo>
                  <a:pt x="856343" y="603794"/>
                  <a:pt x="842114" y="609843"/>
                  <a:pt x="827314" y="609600"/>
                </a:cubicBezTo>
                <a:cubicBezTo>
                  <a:pt x="664672" y="606934"/>
                  <a:pt x="339634" y="592183"/>
                  <a:pt x="339634" y="592183"/>
                </a:cubicBezTo>
                <a:cubicBezTo>
                  <a:pt x="223949" y="569044"/>
                  <a:pt x="400269" y="602590"/>
                  <a:pt x="191589" y="574766"/>
                </a:cubicBezTo>
                <a:cubicBezTo>
                  <a:pt x="161743" y="570787"/>
                  <a:pt x="166022" y="561983"/>
                  <a:pt x="139337" y="548640"/>
                </a:cubicBezTo>
                <a:cubicBezTo>
                  <a:pt x="131127" y="544535"/>
                  <a:pt x="121920" y="542834"/>
                  <a:pt x="113212" y="539931"/>
                </a:cubicBezTo>
                <a:cubicBezTo>
                  <a:pt x="107475" y="522721"/>
                  <a:pt x="102432" y="499957"/>
                  <a:pt x="87086" y="487680"/>
                </a:cubicBezTo>
                <a:cubicBezTo>
                  <a:pt x="79918" y="481945"/>
                  <a:pt x="69171" y="483076"/>
                  <a:pt x="60960" y="478971"/>
                </a:cubicBezTo>
                <a:cubicBezTo>
                  <a:pt x="51599" y="474290"/>
                  <a:pt x="43543" y="467360"/>
                  <a:pt x="34834" y="461554"/>
                </a:cubicBezTo>
                <a:lnTo>
                  <a:pt x="8709" y="383177"/>
                </a:lnTo>
                <a:lnTo>
                  <a:pt x="0" y="357051"/>
                </a:lnTo>
                <a:cubicBezTo>
                  <a:pt x="2903" y="328023"/>
                  <a:pt x="1633" y="298268"/>
                  <a:pt x="8709" y="269966"/>
                </a:cubicBezTo>
                <a:cubicBezTo>
                  <a:pt x="10700" y="262000"/>
                  <a:pt x="20997" y="258959"/>
                  <a:pt x="26126" y="252548"/>
                </a:cubicBezTo>
                <a:cubicBezTo>
                  <a:pt x="54148" y="217520"/>
                  <a:pt x="37737" y="223520"/>
                  <a:pt x="43543" y="209006"/>
                </a:cubicBezTo>
                <a:close/>
              </a:path>
            </a:pathLst>
          </a:cu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4443672" y="2238103"/>
            <a:ext cx="302499" cy="200297"/>
          </a:xfrm>
          <a:custGeom>
            <a:avLst/>
            <a:gdLst>
              <a:gd name="connsiteX0" fmla="*/ 6408 w 302499"/>
              <a:gd name="connsiteY0" fmla="*/ 17417 h 200297"/>
              <a:gd name="connsiteX1" fmla="*/ 32534 w 302499"/>
              <a:gd name="connsiteY1" fmla="*/ 87086 h 200297"/>
              <a:gd name="connsiteX2" fmla="*/ 41242 w 302499"/>
              <a:gd name="connsiteY2" fmla="*/ 113211 h 200297"/>
              <a:gd name="connsiteX3" fmla="*/ 76077 w 302499"/>
              <a:gd name="connsiteY3" fmla="*/ 156754 h 200297"/>
              <a:gd name="connsiteX4" fmla="*/ 119619 w 302499"/>
              <a:gd name="connsiteY4" fmla="*/ 200297 h 200297"/>
              <a:gd name="connsiteX5" fmla="*/ 224122 w 302499"/>
              <a:gd name="connsiteY5" fmla="*/ 182880 h 200297"/>
              <a:gd name="connsiteX6" fmla="*/ 250248 w 302499"/>
              <a:gd name="connsiteY6" fmla="*/ 165463 h 200297"/>
              <a:gd name="connsiteX7" fmla="*/ 302499 w 302499"/>
              <a:gd name="connsiteY7" fmla="*/ 148046 h 200297"/>
              <a:gd name="connsiteX8" fmla="*/ 285082 w 302499"/>
              <a:gd name="connsiteY8" fmla="*/ 95794 h 200297"/>
              <a:gd name="connsiteX9" fmla="*/ 232831 w 302499"/>
              <a:gd name="connsiteY9" fmla="*/ 78377 h 200297"/>
              <a:gd name="connsiteX10" fmla="*/ 206705 w 302499"/>
              <a:gd name="connsiteY10" fmla="*/ 69668 h 200297"/>
              <a:gd name="connsiteX11" fmla="*/ 180579 w 302499"/>
              <a:gd name="connsiteY11" fmla="*/ 52251 h 200297"/>
              <a:gd name="connsiteX12" fmla="*/ 145745 w 302499"/>
              <a:gd name="connsiteY12" fmla="*/ 8708 h 200297"/>
              <a:gd name="connsiteX13" fmla="*/ 119619 w 302499"/>
              <a:gd name="connsiteY13" fmla="*/ 0 h 200297"/>
              <a:gd name="connsiteX14" fmla="*/ 6408 w 302499"/>
              <a:gd name="connsiteY14" fmla="*/ 17417 h 2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499" h="200297">
                <a:moveTo>
                  <a:pt x="6408" y="17417"/>
                </a:moveTo>
                <a:cubicBezTo>
                  <a:pt x="-8106" y="31931"/>
                  <a:pt x="2635" y="27287"/>
                  <a:pt x="32534" y="87086"/>
                </a:cubicBezTo>
                <a:cubicBezTo>
                  <a:pt x="36639" y="95296"/>
                  <a:pt x="37137" y="105001"/>
                  <a:pt x="41242" y="113211"/>
                </a:cubicBezTo>
                <a:cubicBezTo>
                  <a:pt x="59113" y="148954"/>
                  <a:pt x="54474" y="129751"/>
                  <a:pt x="76077" y="156754"/>
                </a:cubicBezTo>
                <a:cubicBezTo>
                  <a:pt x="109255" y="198225"/>
                  <a:pt x="74831" y="170438"/>
                  <a:pt x="119619" y="200297"/>
                </a:cubicBezTo>
                <a:cubicBezTo>
                  <a:pt x="144448" y="197538"/>
                  <a:pt x="194944" y="197469"/>
                  <a:pt x="224122" y="182880"/>
                </a:cubicBezTo>
                <a:cubicBezTo>
                  <a:pt x="233484" y="178199"/>
                  <a:pt x="240684" y="169714"/>
                  <a:pt x="250248" y="165463"/>
                </a:cubicBezTo>
                <a:cubicBezTo>
                  <a:pt x="267025" y="158007"/>
                  <a:pt x="302499" y="148046"/>
                  <a:pt x="302499" y="148046"/>
                </a:cubicBezTo>
                <a:cubicBezTo>
                  <a:pt x="296693" y="130629"/>
                  <a:pt x="302499" y="101600"/>
                  <a:pt x="285082" y="95794"/>
                </a:cubicBezTo>
                <a:lnTo>
                  <a:pt x="232831" y="78377"/>
                </a:lnTo>
                <a:cubicBezTo>
                  <a:pt x="224122" y="75474"/>
                  <a:pt x="214343" y="74760"/>
                  <a:pt x="206705" y="69668"/>
                </a:cubicBezTo>
                <a:lnTo>
                  <a:pt x="180579" y="52251"/>
                </a:lnTo>
                <a:cubicBezTo>
                  <a:pt x="172670" y="40387"/>
                  <a:pt x="159531" y="16979"/>
                  <a:pt x="145745" y="8708"/>
                </a:cubicBezTo>
                <a:cubicBezTo>
                  <a:pt x="137874" y="3985"/>
                  <a:pt x="128328" y="2903"/>
                  <a:pt x="119619" y="0"/>
                </a:cubicBezTo>
                <a:cubicBezTo>
                  <a:pt x="56152" y="12693"/>
                  <a:pt x="20922" y="2903"/>
                  <a:pt x="6408" y="174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Freeform 21"/>
          <p:cNvSpPr/>
          <p:nvPr/>
        </p:nvSpPr>
        <p:spPr>
          <a:xfrm>
            <a:off x="5155474" y="2255242"/>
            <a:ext cx="304800" cy="107217"/>
          </a:xfrm>
          <a:custGeom>
            <a:avLst/>
            <a:gdLst>
              <a:gd name="connsiteX0" fmla="*/ 43543 w 304800"/>
              <a:gd name="connsiteY0" fmla="*/ 278 h 107217"/>
              <a:gd name="connsiteX1" fmla="*/ 148046 w 304800"/>
              <a:gd name="connsiteY1" fmla="*/ 8987 h 107217"/>
              <a:gd name="connsiteX2" fmla="*/ 226423 w 304800"/>
              <a:gd name="connsiteY2" fmla="*/ 43821 h 107217"/>
              <a:gd name="connsiteX3" fmla="*/ 278675 w 304800"/>
              <a:gd name="connsiteY3" fmla="*/ 61238 h 107217"/>
              <a:gd name="connsiteX4" fmla="*/ 304800 w 304800"/>
              <a:gd name="connsiteY4" fmla="*/ 69947 h 107217"/>
              <a:gd name="connsiteX5" fmla="*/ 296092 w 304800"/>
              <a:gd name="connsiteY5" fmla="*/ 104781 h 107217"/>
              <a:gd name="connsiteX6" fmla="*/ 174172 w 304800"/>
              <a:gd name="connsiteY6" fmla="*/ 96072 h 107217"/>
              <a:gd name="connsiteX7" fmla="*/ 34835 w 304800"/>
              <a:gd name="connsiteY7" fmla="*/ 87364 h 107217"/>
              <a:gd name="connsiteX8" fmla="*/ 17417 w 304800"/>
              <a:gd name="connsiteY8" fmla="*/ 69947 h 107217"/>
              <a:gd name="connsiteX9" fmla="*/ 0 w 304800"/>
              <a:gd name="connsiteY9" fmla="*/ 17695 h 107217"/>
              <a:gd name="connsiteX10" fmla="*/ 43543 w 304800"/>
              <a:gd name="connsiteY10" fmla="*/ 278 h 1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07217">
                <a:moveTo>
                  <a:pt x="43543" y="278"/>
                </a:moveTo>
                <a:cubicBezTo>
                  <a:pt x="68217" y="-1173"/>
                  <a:pt x="113567" y="3240"/>
                  <a:pt x="148046" y="8987"/>
                </a:cubicBezTo>
                <a:cubicBezTo>
                  <a:pt x="231016" y="22816"/>
                  <a:pt x="173169" y="20153"/>
                  <a:pt x="226423" y="43821"/>
                </a:cubicBezTo>
                <a:cubicBezTo>
                  <a:pt x="243200" y="51277"/>
                  <a:pt x="261258" y="55432"/>
                  <a:pt x="278675" y="61238"/>
                </a:cubicBezTo>
                <a:lnTo>
                  <a:pt x="304800" y="69947"/>
                </a:lnTo>
                <a:cubicBezTo>
                  <a:pt x="301897" y="81558"/>
                  <a:pt x="307828" y="102434"/>
                  <a:pt x="296092" y="104781"/>
                </a:cubicBezTo>
                <a:cubicBezTo>
                  <a:pt x="256140" y="112771"/>
                  <a:pt x="214825" y="98782"/>
                  <a:pt x="174172" y="96072"/>
                </a:cubicBezTo>
                <a:lnTo>
                  <a:pt x="34835" y="87364"/>
                </a:lnTo>
                <a:cubicBezTo>
                  <a:pt x="29029" y="81558"/>
                  <a:pt x="21089" y="77291"/>
                  <a:pt x="17417" y="69947"/>
                </a:cubicBezTo>
                <a:cubicBezTo>
                  <a:pt x="9206" y="53526"/>
                  <a:pt x="0" y="17695"/>
                  <a:pt x="0" y="17695"/>
                </a:cubicBezTo>
                <a:cubicBezTo>
                  <a:pt x="28541" y="-1332"/>
                  <a:pt x="18869" y="1729"/>
                  <a:pt x="43543" y="2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979817" y="1958980"/>
            <a:ext cx="384901" cy="279123"/>
          </a:xfrm>
          <a:custGeom>
            <a:avLst/>
            <a:gdLst>
              <a:gd name="connsiteX0" fmla="*/ 383177 w 384901"/>
              <a:gd name="connsiteY0" fmla="*/ 235580 h 279123"/>
              <a:gd name="connsiteX1" fmla="*/ 313509 w 384901"/>
              <a:gd name="connsiteY1" fmla="*/ 218163 h 279123"/>
              <a:gd name="connsiteX2" fmla="*/ 287383 w 384901"/>
              <a:gd name="connsiteY2" fmla="*/ 200746 h 279123"/>
              <a:gd name="connsiteX3" fmla="*/ 261257 w 384901"/>
              <a:gd name="connsiteY3" fmla="*/ 192037 h 279123"/>
              <a:gd name="connsiteX4" fmla="*/ 209006 w 384901"/>
              <a:gd name="connsiteY4" fmla="*/ 165911 h 279123"/>
              <a:gd name="connsiteX5" fmla="*/ 165463 w 384901"/>
              <a:gd name="connsiteY5" fmla="*/ 113660 h 279123"/>
              <a:gd name="connsiteX6" fmla="*/ 156754 w 384901"/>
              <a:gd name="connsiteY6" fmla="*/ 87534 h 279123"/>
              <a:gd name="connsiteX7" fmla="*/ 113212 w 384901"/>
              <a:gd name="connsiteY7" fmla="*/ 43991 h 279123"/>
              <a:gd name="connsiteX8" fmla="*/ 104503 w 384901"/>
              <a:gd name="connsiteY8" fmla="*/ 17866 h 279123"/>
              <a:gd name="connsiteX9" fmla="*/ 26126 w 384901"/>
              <a:gd name="connsiteY9" fmla="*/ 9157 h 279123"/>
              <a:gd name="connsiteX10" fmla="*/ 0 w 384901"/>
              <a:gd name="connsiteY10" fmla="*/ 61409 h 279123"/>
              <a:gd name="connsiteX11" fmla="*/ 8709 w 384901"/>
              <a:gd name="connsiteY11" fmla="*/ 87534 h 279123"/>
              <a:gd name="connsiteX12" fmla="*/ 34834 w 384901"/>
              <a:gd name="connsiteY12" fmla="*/ 96243 h 279123"/>
              <a:gd name="connsiteX13" fmla="*/ 60960 w 384901"/>
              <a:gd name="connsiteY13" fmla="*/ 113660 h 279123"/>
              <a:gd name="connsiteX14" fmla="*/ 78377 w 384901"/>
              <a:gd name="connsiteY14" fmla="*/ 165911 h 279123"/>
              <a:gd name="connsiteX15" fmla="*/ 139337 w 384901"/>
              <a:gd name="connsiteY15" fmla="*/ 218163 h 279123"/>
              <a:gd name="connsiteX16" fmla="*/ 156754 w 384901"/>
              <a:gd name="connsiteY16" fmla="*/ 244289 h 279123"/>
              <a:gd name="connsiteX17" fmla="*/ 182880 w 384901"/>
              <a:gd name="connsiteY17" fmla="*/ 252997 h 279123"/>
              <a:gd name="connsiteX18" fmla="*/ 235132 w 384901"/>
              <a:gd name="connsiteY18" fmla="*/ 279123 h 279123"/>
              <a:gd name="connsiteX19" fmla="*/ 383177 w 384901"/>
              <a:gd name="connsiteY19" fmla="*/ 235580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901" h="279123">
                <a:moveTo>
                  <a:pt x="383177" y="235580"/>
                </a:moveTo>
                <a:cubicBezTo>
                  <a:pt x="396240" y="225420"/>
                  <a:pt x="331359" y="227088"/>
                  <a:pt x="313509" y="218163"/>
                </a:cubicBezTo>
                <a:cubicBezTo>
                  <a:pt x="304147" y="213482"/>
                  <a:pt x="296744" y="205427"/>
                  <a:pt x="287383" y="200746"/>
                </a:cubicBezTo>
                <a:cubicBezTo>
                  <a:pt x="279172" y="196641"/>
                  <a:pt x="269468" y="196142"/>
                  <a:pt x="261257" y="192037"/>
                </a:cubicBezTo>
                <a:cubicBezTo>
                  <a:pt x="193730" y="158273"/>
                  <a:pt x="274675" y="187802"/>
                  <a:pt x="209006" y="165911"/>
                </a:cubicBezTo>
                <a:cubicBezTo>
                  <a:pt x="189744" y="146650"/>
                  <a:pt x="177588" y="137911"/>
                  <a:pt x="165463" y="113660"/>
                </a:cubicBezTo>
                <a:cubicBezTo>
                  <a:pt x="161358" y="105449"/>
                  <a:pt x="162262" y="94878"/>
                  <a:pt x="156754" y="87534"/>
                </a:cubicBezTo>
                <a:cubicBezTo>
                  <a:pt x="144438" y="71113"/>
                  <a:pt x="113212" y="43991"/>
                  <a:pt x="113212" y="43991"/>
                </a:cubicBezTo>
                <a:cubicBezTo>
                  <a:pt x="110309" y="35283"/>
                  <a:pt x="110238" y="25034"/>
                  <a:pt x="104503" y="17866"/>
                </a:cubicBezTo>
                <a:cubicBezTo>
                  <a:pt x="80492" y="-12146"/>
                  <a:pt x="60347" y="3454"/>
                  <a:pt x="26126" y="9157"/>
                </a:cubicBezTo>
                <a:cubicBezTo>
                  <a:pt x="17321" y="22365"/>
                  <a:pt x="0" y="43382"/>
                  <a:pt x="0" y="61409"/>
                </a:cubicBezTo>
                <a:cubicBezTo>
                  <a:pt x="0" y="70588"/>
                  <a:pt x="2218" y="81043"/>
                  <a:pt x="8709" y="87534"/>
                </a:cubicBezTo>
                <a:cubicBezTo>
                  <a:pt x="15200" y="94025"/>
                  <a:pt x="26624" y="92138"/>
                  <a:pt x="34834" y="96243"/>
                </a:cubicBezTo>
                <a:cubicBezTo>
                  <a:pt x="44195" y="100924"/>
                  <a:pt x="52251" y="107854"/>
                  <a:pt x="60960" y="113660"/>
                </a:cubicBezTo>
                <a:cubicBezTo>
                  <a:pt x="66766" y="131077"/>
                  <a:pt x="65395" y="152929"/>
                  <a:pt x="78377" y="165911"/>
                </a:cubicBezTo>
                <a:cubicBezTo>
                  <a:pt x="120613" y="208147"/>
                  <a:pt x="99549" y="191637"/>
                  <a:pt x="139337" y="218163"/>
                </a:cubicBezTo>
                <a:cubicBezTo>
                  <a:pt x="145143" y="226872"/>
                  <a:pt x="148581" y="237751"/>
                  <a:pt x="156754" y="244289"/>
                </a:cubicBezTo>
                <a:cubicBezTo>
                  <a:pt x="163922" y="250023"/>
                  <a:pt x="174669" y="248892"/>
                  <a:pt x="182880" y="252997"/>
                </a:cubicBezTo>
                <a:cubicBezTo>
                  <a:pt x="250416" y="286764"/>
                  <a:pt x="169457" y="257230"/>
                  <a:pt x="235132" y="279123"/>
                </a:cubicBezTo>
                <a:cubicBezTo>
                  <a:pt x="314922" y="252526"/>
                  <a:pt x="370114" y="245740"/>
                  <a:pt x="383177" y="235580"/>
                </a:cubicBezTo>
                <a:close/>
              </a:path>
            </a:pathLst>
          </a:cu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p:cNvSpPr/>
          <p:nvPr/>
        </p:nvSpPr>
        <p:spPr>
          <a:xfrm>
            <a:off x="4031186" y="2168066"/>
            <a:ext cx="122803" cy="87454"/>
          </a:xfrm>
          <a:custGeom>
            <a:avLst/>
            <a:gdLst>
              <a:gd name="connsiteX0" fmla="*/ 61843 w 122803"/>
              <a:gd name="connsiteY0" fmla="*/ 368 h 87454"/>
              <a:gd name="connsiteX1" fmla="*/ 18300 w 122803"/>
              <a:gd name="connsiteY1" fmla="*/ 9077 h 87454"/>
              <a:gd name="connsiteX2" fmla="*/ 9591 w 122803"/>
              <a:gd name="connsiteY2" fmla="*/ 78745 h 87454"/>
              <a:gd name="connsiteX3" fmla="*/ 35717 w 122803"/>
              <a:gd name="connsiteY3" fmla="*/ 87454 h 87454"/>
              <a:gd name="connsiteX4" fmla="*/ 70551 w 122803"/>
              <a:gd name="connsiteY4" fmla="*/ 78745 h 87454"/>
              <a:gd name="connsiteX5" fmla="*/ 122803 w 122803"/>
              <a:gd name="connsiteY5" fmla="*/ 61328 h 87454"/>
              <a:gd name="connsiteX6" fmla="*/ 105385 w 122803"/>
              <a:gd name="connsiteY6" fmla="*/ 43911 h 87454"/>
              <a:gd name="connsiteX7" fmla="*/ 87968 w 122803"/>
              <a:gd name="connsiteY7" fmla="*/ 17785 h 87454"/>
              <a:gd name="connsiteX8" fmla="*/ 61843 w 122803"/>
              <a:gd name="connsiteY8" fmla="*/ 368 h 8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03" h="87454">
                <a:moveTo>
                  <a:pt x="61843" y="368"/>
                </a:moveTo>
                <a:cubicBezTo>
                  <a:pt x="50232" y="-1083"/>
                  <a:pt x="31151" y="1733"/>
                  <a:pt x="18300" y="9077"/>
                </a:cubicBezTo>
                <a:cubicBezTo>
                  <a:pt x="-5958" y="22939"/>
                  <a:pt x="-3106" y="59700"/>
                  <a:pt x="9591" y="78745"/>
                </a:cubicBezTo>
                <a:cubicBezTo>
                  <a:pt x="14683" y="86383"/>
                  <a:pt x="27008" y="84551"/>
                  <a:pt x="35717" y="87454"/>
                </a:cubicBezTo>
                <a:cubicBezTo>
                  <a:pt x="47328" y="84551"/>
                  <a:pt x="59087" y="82184"/>
                  <a:pt x="70551" y="78745"/>
                </a:cubicBezTo>
                <a:cubicBezTo>
                  <a:pt x="88136" y="73469"/>
                  <a:pt x="122803" y="61328"/>
                  <a:pt x="122803" y="61328"/>
                </a:cubicBezTo>
                <a:cubicBezTo>
                  <a:pt x="116997" y="55522"/>
                  <a:pt x="110514" y="50322"/>
                  <a:pt x="105385" y="43911"/>
                </a:cubicBezTo>
                <a:cubicBezTo>
                  <a:pt x="98847" y="35738"/>
                  <a:pt x="95369" y="25186"/>
                  <a:pt x="87968" y="17785"/>
                </a:cubicBezTo>
                <a:cubicBezTo>
                  <a:pt x="83378" y="13195"/>
                  <a:pt x="73454" y="1819"/>
                  <a:pt x="61843" y="36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4275909" y="1923828"/>
            <a:ext cx="252548" cy="148812"/>
          </a:xfrm>
          <a:custGeom>
            <a:avLst/>
            <a:gdLst>
              <a:gd name="connsiteX0" fmla="*/ 0 w 252548"/>
              <a:gd name="connsiteY0" fmla="*/ 148812 h 148812"/>
              <a:gd name="connsiteX1" fmla="*/ 26125 w 252548"/>
              <a:gd name="connsiteY1" fmla="*/ 105269 h 148812"/>
              <a:gd name="connsiteX2" fmla="*/ 52251 w 252548"/>
              <a:gd name="connsiteY2" fmla="*/ 79143 h 148812"/>
              <a:gd name="connsiteX3" fmla="*/ 78377 w 252548"/>
              <a:gd name="connsiteY3" fmla="*/ 26892 h 148812"/>
              <a:gd name="connsiteX4" fmla="*/ 104502 w 252548"/>
              <a:gd name="connsiteY4" fmla="*/ 18183 h 148812"/>
              <a:gd name="connsiteX5" fmla="*/ 252548 w 252548"/>
              <a:gd name="connsiteY5" fmla="*/ 766 h 1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 h="148812">
                <a:moveTo>
                  <a:pt x="0" y="148812"/>
                </a:moveTo>
                <a:cubicBezTo>
                  <a:pt x="8708" y="134298"/>
                  <a:pt x="15969" y="118810"/>
                  <a:pt x="26125" y="105269"/>
                </a:cubicBezTo>
                <a:cubicBezTo>
                  <a:pt x="33514" y="95416"/>
                  <a:pt x="45419" y="89390"/>
                  <a:pt x="52251" y="79143"/>
                </a:cubicBezTo>
                <a:cubicBezTo>
                  <a:pt x="70282" y="52098"/>
                  <a:pt x="49014" y="50383"/>
                  <a:pt x="78377" y="26892"/>
                </a:cubicBezTo>
                <a:cubicBezTo>
                  <a:pt x="85545" y="21157"/>
                  <a:pt x="95646" y="20598"/>
                  <a:pt x="104502" y="18183"/>
                </a:cubicBezTo>
                <a:cubicBezTo>
                  <a:pt x="191596" y="-5570"/>
                  <a:pt x="158878" y="766"/>
                  <a:pt x="252548" y="7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4271989" y="1811383"/>
            <a:ext cx="93160" cy="192054"/>
          </a:xfrm>
          <a:custGeom>
            <a:avLst/>
            <a:gdLst>
              <a:gd name="connsiteX0" fmla="*/ 64880 w 93160"/>
              <a:gd name="connsiteY0" fmla="*/ 191588 h 192054"/>
              <a:gd name="connsiteX1" fmla="*/ 21337 w 93160"/>
              <a:gd name="connsiteY1" fmla="*/ 174171 h 192054"/>
              <a:gd name="connsiteX2" fmla="*/ 3920 w 93160"/>
              <a:gd name="connsiteY2" fmla="*/ 148046 h 192054"/>
              <a:gd name="connsiteX3" fmla="*/ 30045 w 93160"/>
              <a:gd name="connsiteY3" fmla="*/ 8708 h 192054"/>
              <a:gd name="connsiteX4" fmla="*/ 64880 w 93160"/>
              <a:gd name="connsiteY4" fmla="*/ 0 h 192054"/>
              <a:gd name="connsiteX5" fmla="*/ 82297 w 93160"/>
              <a:gd name="connsiteY5" fmla="*/ 26126 h 192054"/>
              <a:gd name="connsiteX6" fmla="*/ 82297 w 93160"/>
              <a:gd name="connsiteY6" fmla="*/ 156754 h 192054"/>
              <a:gd name="connsiteX7" fmla="*/ 64880 w 93160"/>
              <a:gd name="connsiteY7" fmla="*/ 191588 h 1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0" h="192054">
                <a:moveTo>
                  <a:pt x="64880" y="191588"/>
                </a:moveTo>
                <a:cubicBezTo>
                  <a:pt x="54720" y="194491"/>
                  <a:pt x="34058" y="183257"/>
                  <a:pt x="21337" y="174171"/>
                </a:cubicBezTo>
                <a:cubicBezTo>
                  <a:pt x="12820" y="168088"/>
                  <a:pt x="4535" y="158494"/>
                  <a:pt x="3920" y="148046"/>
                </a:cubicBezTo>
                <a:cubicBezTo>
                  <a:pt x="3305" y="137596"/>
                  <a:pt x="-14185" y="30823"/>
                  <a:pt x="30045" y="8708"/>
                </a:cubicBezTo>
                <a:cubicBezTo>
                  <a:pt x="40750" y="3355"/>
                  <a:pt x="53268" y="2903"/>
                  <a:pt x="64880" y="0"/>
                </a:cubicBezTo>
                <a:cubicBezTo>
                  <a:pt x="70686" y="8709"/>
                  <a:pt x="77616" y="16764"/>
                  <a:pt x="82297" y="26126"/>
                </a:cubicBezTo>
                <a:cubicBezTo>
                  <a:pt x="102663" y="66859"/>
                  <a:pt x="89464" y="113753"/>
                  <a:pt x="82297" y="156754"/>
                </a:cubicBezTo>
                <a:cubicBezTo>
                  <a:pt x="81820" y="159618"/>
                  <a:pt x="75040" y="188685"/>
                  <a:pt x="64880" y="19158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p:cNvSpPr/>
          <p:nvPr/>
        </p:nvSpPr>
        <p:spPr>
          <a:xfrm>
            <a:off x="4288909" y="1898046"/>
            <a:ext cx="40854" cy="80873"/>
          </a:xfrm>
          <a:custGeom>
            <a:avLst/>
            <a:gdLst>
              <a:gd name="connsiteX0" fmla="*/ 4417 w 40854"/>
              <a:gd name="connsiteY0" fmla="*/ 423 h 80873"/>
              <a:gd name="connsiteX1" fmla="*/ 39251 w 40854"/>
              <a:gd name="connsiteY1" fmla="*/ 43965 h 80873"/>
              <a:gd name="connsiteX2" fmla="*/ 30542 w 40854"/>
              <a:gd name="connsiteY2" fmla="*/ 78800 h 80873"/>
              <a:gd name="connsiteX3" fmla="*/ 4417 w 40854"/>
              <a:gd name="connsiteY3" fmla="*/ 70091 h 80873"/>
              <a:gd name="connsiteX4" fmla="*/ 4417 w 40854"/>
              <a:gd name="connsiteY4" fmla="*/ 423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 h="80873">
                <a:moveTo>
                  <a:pt x="4417" y="423"/>
                </a:moveTo>
                <a:cubicBezTo>
                  <a:pt x="10223" y="-3931"/>
                  <a:pt x="33373" y="26332"/>
                  <a:pt x="39251" y="43965"/>
                </a:cubicBezTo>
                <a:cubicBezTo>
                  <a:pt x="43036" y="55320"/>
                  <a:pt x="40117" y="71618"/>
                  <a:pt x="30542" y="78800"/>
                </a:cubicBezTo>
                <a:cubicBezTo>
                  <a:pt x="23198" y="84308"/>
                  <a:pt x="9140" y="77962"/>
                  <a:pt x="4417" y="70091"/>
                </a:cubicBezTo>
                <a:cubicBezTo>
                  <a:pt x="-1557" y="60134"/>
                  <a:pt x="-1389" y="4777"/>
                  <a:pt x="4417" y="42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3" name="Freeform 32"/>
          <p:cNvSpPr/>
          <p:nvPr/>
        </p:nvSpPr>
        <p:spPr>
          <a:xfrm>
            <a:off x="4537166" y="1933303"/>
            <a:ext cx="191588" cy="235131"/>
          </a:xfrm>
          <a:custGeom>
            <a:avLst/>
            <a:gdLst>
              <a:gd name="connsiteX0" fmla="*/ 0 w 191588"/>
              <a:gd name="connsiteY0" fmla="*/ 235131 h 235131"/>
              <a:gd name="connsiteX1" fmla="*/ 69668 w 191588"/>
              <a:gd name="connsiteY1" fmla="*/ 217714 h 235131"/>
              <a:gd name="connsiteX2" fmla="*/ 95794 w 191588"/>
              <a:gd name="connsiteY2" fmla="*/ 200297 h 235131"/>
              <a:gd name="connsiteX3" fmla="*/ 130628 w 191588"/>
              <a:gd name="connsiteY3" fmla="*/ 148046 h 235131"/>
              <a:gd name="connsiteX4" fmla="*/ 148045 w 191588"/>
              <a:gd name="connsiteY4" fmla="*/ 121920 h 235131"/>
              <a:gd name="connsiteX5" fmla="*/ 182880 w 191588"/>
              <a:gd name="connsiteY5" fmla="*/ 78377 h 235131"/>
              <a:gd name="connsiteX6" fmla="*/ 191588 w 191588"/>
              <a:gd name="connsiteY6" fmla="*/ 52251 h 235131"/>
              <a:gd name="connsiteX7" fmla="*/ 182880 w 191588"/>
              <a:gd name="connsiteY7" fmla="*/ 0 h 2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 h="235131">
                <a:moveTo>
                  <a:pt x="0" y="235131"/>
                </a:moveTo>
                <a:cubicBezTo>
                  <a:pt x="16568" y="231818"/>
                  <a:pt x="51812" y="226642"/>
                  <a:pt x="69668" y="217714"/>
                </a:cubicBezTo>
                <a:cubicBezTo>
                  <a:pt x="79029" y="213033"/>
                  <a:pt x="87085" y="206103"/>
                  <a:pt x="95794" y="200297"/>
                </a:cubicBezTo>
                <a:lnTo>
                  <a:pt x="130628" y="148046"/>
                </a:lnTo>
                <a:cubicBezTo>
                  <a:pt x="136434" y="139337"/>
                  <a:pt x="140644" y="129321"/>
                  <a:pt x="148045" y="121920"/>
                </a:cubicBezTo>
                <a:cubicBezTo>
                  <a:pt x="172864" y="97102"/>
                  <a:pt x="160909" y="111335"/>
                  <a:pt x="182880" y="78377"/>
                </a:cubicBezTo>
                <a:cubicBezTo>
                  <a:pt x="185783" y="69668"/>
                  <a:pt x="191588" y="61431"/>
                  <a:pt x="191588" y="52251"/>
                </a:cubicBezTo>
                <a:cubicBezTo>
                  <a:pt x="191588" y="34594"/>
                  <a:pt x="182880" y="0"/>
                  <a:pt x="1828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4937760" y="1811383"/>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36"/>
          <p:cNvSpPr/>
          <p:nvPr/>
        </p:nvSpPr>
        <p:spPr>
          <a:xfrm>
            <a:off x="5064916" y="1813456"/>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p:cNvSpPr/>
          <p:nvPr/>
        </p:nvSpPr>
        <p:spPr>
          <a:xfrm>
            <a:off x="5192072" y="1826519"/>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rot="234300">
            <a:off x="4955177" y="1881051"/>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rot="769043">
            <a:off x="5073139" y="1852220"/>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878299" y="1934270"/>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a:off x="4653069" y="1480457"/>
            <a:ext cx="702702" cy="209189"/>
          </a:xfrm>
          <a:custGeom>
            <a:avLst/>
            <a:gdLst>
              <a:gd name="connsiteX0" fmla="*/ 6017 w 702702"/>
              <a:gd name="connsiteY0" fmla="*/ 121920 h 209189"/>
              <a:gd name="connsiteX1" fmla="*/ 49560 w 702702"/>
              <a:gd name="connsiteY1" fmla="*/ 78377 h 209189"/>
              <a:gd name="connsiteX2" fmla="*/ 75685 w 702702"/>
              <a:gd name="connsiteY2" fmla="*/ 69669 h 209189"/>
              <a:gd name="connsiteX3" fmla="*/ 84394 w 702702"/>
              <a:gd name="connsiteY3" fmla="*/ 43543 h 209189"/>
              <a:gd name="connsiteX4" fmla="*/ 110520 w 702702"/>
              <a:gd name="connsiteY4" fmla="*/ 34834 h 209189"/>
              <a:gd name="connsiteX5" fmla="*/ 162771 w 702702"/>
              <a:gd name="connsiteY5" fmla="*/ 0 h 209189"/>
              <a:gd name="connsiteX6" fmla="*/ 267274 w 702702"/>
              <a:gd name="connsiteY6" fmla="*/ 8709 h 209189"/>
              <a:gd name="connsiteX7" fmla="*/ 293400 w 702702"/>
              <a:gd name="connsiteY7" fmla="*/ 17417 h 209189"/>
              <a:gd name="connsiteX8" fmla="*/ 345651 w 702702"/>
              <a:gd name="connsiteY8" fmla="*/ 26126 h 209189"/>
              <a:gd name="connsiteX9" fmla="*/ 484988 w 702702"/>
              <a:gd name="connsiteY9" fmla="*/ 34834 h 209189"/>
              <a:gd name="connsiteX10" fmla="*/ 537240 w 702702"/>
              <a:gd name="connsiteY10" fmla="*/ 52252 h 209189"/>
              <a:gd name="connsiteX11" fmla="*/ 563365 w 702702"/>
              <a:gd name="connsiteY11" fmla="*/ 60960 h 209189"/>
              <a:gd name="connsiteX12" fmla="*/ 624325 w 702702"/>
              <a:gd name="connsiteY12" fmla="*/ 78377 h 209189"/>
              <a:gd name="connsiteX13" fmla="*/ 650451 w 702702"/>
              <a:gd name="connsiteY13" fmla="*/ 95794 h 209189"/>
              <a:gd name="connsiteX14" fmla="*/ 702702 w 702702"/>
              <a:gd name="connsiteY14" fmla="*/ 113212 h 209189"/>
              <a:gd name="connsiteX15" fmla="*/ 676577 w 702702"/>
              <a:gd name="connsiteY15" fmla="*/ 174172 h 209189"/>
              <a:gd name="connsiteX16" fmla="*/ 650451 w 702702"/>
              <a:gd name="connsiteY16" fmla="*/ 182880 h 209189"/>
              <a:gd name="connsiteX17" fmla="*/ 633034 w 702702"/>
              <a:gd name="connsiteY17" fmla="*/ 209006 h 209189"/>
              <a:gd name="connsiteX18" fmla="*/ 580782 w 702702"/>
              <a:gd name="connsiteY18" fmla="*/ 191589 h 209189"/>
              <a:gd name="connsiteX19" fmla="*/ 493697 w 702702"/>
              <a:gd name="connsiteY19" fmla="*/ 200297 h 209189"/>
              <a:gd name="connsiteX20" fmla="*/ 397902 w 702702"/>
              <a:gd name="connsiteY20" fmla="*/ 174172 h 209189"/>
              <a:gd name="connsiteX21" fmla="*/ 241148 w 702702"/>
              <a:gd name="connsiteY21" fmla="*/ 156754 h 209189"/>
              <a:gd name="connsiteX22" fmla="*/ 188897 w 702702"/>
              <a:gd name="connsiteY22" fmla="*/ 156754 h 209189"/>
              <a:gd name="connsiteX23" fmla="*/ 6017 w 702702"/>
              <a:gd name="connsiteY23" fmla="*/ 121920 h 2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2702" h="209189">
                <a:moveTo>
                  <a:pt x="6017" y="121920"/>
                </a:moveTo>
                <a:cubicBezTo>
                  <a:pt x="-17206" y="108857"/>
                  <a:pt x="33139" y="90693"/>
                  <a:pt x="49560" y="78377"/>
                </a:cubicBezTo>
                <a:cubicBezTo>
                  <a:pt x="56903" y="72869"/>
                  <a:pt x="69194" y="76160"/>
                  <a:pt x="75685" y="69669"/>
                </a:cubicBezTo>
                <a:cubicBezTo>
                  <a:pt x="82176" y="63178"/>
                  <a:pt x="77903" y="50034"/>
                  <a:pt x="84394" y="43543"/>
                </a:cubicBezTo>
                <a:cubicBezTo>
                  <a:pt x="90885" y="37052"/>
                  <a:pt x="102495" y="39292"/>
                  <a:pt x="110520" y="34834"/>
                </a:cubicBezTo>
                <a:cubicBezTo>
                  <a:pt x="128818" y="24668"/>
                  <a:pt x="162771" y="0"/>
                  <a:pt x="162771" y="0"/>
                </a:cubicBezTo>
                <a:cubicBezTo>
                  <a:pt x="197605" y="2903"/>
                  <a:pt x="232626" y="4089"/>
                  <a:pt x="267274" y="8709"/>
                </a:cubicBezTo>
                <a:cubicBezTo>
                  <a:pt x="276373" y="9922"/>
                  <a:pt x="284439" y="15426"/>
                  <a:pt x="293400" y="17417"/>
                </a:cubicBezTo>
                <a:cubicBezTo>
                  <a:pt x="310637" y="21247"/>
                  <a:pt x="328066" y="24527"/>
                  <a:pt x="345651" y="26126"/>
                </a:cubicBezTo>
                <a:cubicBezTo>
                  <a:pt x="391996" y="30339"/>
                  <a:pt x="438542" y="31931"/>
                  <a:pt x="484988" y="34834"/>
                </a:cubicBezTo>
                <a:lnTo>
                  <a:pt x="537240" y="52252"/>
                </a:lnTo>
                <a:cubicBezTo>
                  <a:pt x="545948" y="55155"/>
                  <a:pt x="554460" y="58734"/>
                  <a:pt x="563365" y="60960"/>
                </a:cubicBezTo>
                <a:cubicBezTo>
                  <a:pt x="607105" y="71895"/>
                  <a:pt x="586845" y="65884"/>
                  <a:pt x="624325" y="78377"/>
                </a:cubicBezTo>
                <a:cubicBezTo>
                  <a:pt x="633034" y="84183"/>
                  <a:pt x="640887" y="91543"/>
                  <a:pt x="650451" y="95794"/>
                </a:cubicBezTo>
                <a:cubicBezTo>
                  <a:pt x="667228" y="103251"/>
                  <a:pt x="702702" y="113212"/>
                  <a:pt x="702702" y="113212"/>
                </a:cubicBezTo>
                <a:cubicBezTo>
                  <a:pt x="696954" y="141955"/>
                  <a:pt x="701925" y="158963"/>
                  <a:pt x="676577" y="174172"/>
                </a:cubicBezTo>
                <a:cubicBezTo>
                  <a:pt x="668706" y="178895"/>
                  <a:pt x="659160" y="179977"/>
                  <a:pt x="650451" y="182880"/>
                </a:cubicBezTo>
                <a:cubicBezTo>
                  <a:pt x="644645" y="191589"/>
                  <a:pt x="643420" y="207708"/>
                  <a:pt x="633034" y="209006"/>
                </a:cubicBezTo>
                <a:cubicBezTo>
                  <a:pt x="614816" y="211283"/>
                  <a:pt x="580782" y="191589"/>
                  <a:pt x="580782" y="191589"/>
                </a:cubicBezTo>
                <a:cubicBezTo>
                  <a:pt x="551754" y="194492"/>
                  <a:pt x="522870" y="200297"/>
                  <a:pt x="493697" y="200297"/>
                </a:cubicBezTo>
                <a:cubicBezTo>
                  <a:pt x="361027" y="200297"/>
                  <a:pt x="467031" y="200096"/>
                  <a:pt x="397902" y="174172"/>
                </a:cubicBezTo>
                <a:cubicBezTo>
                  <a:pt x="364597" y="161682"/>
                  <a:pt x="248038" y="157284"/>
                  <a:pt x="241148" y="156754"/>
                </a:cubicBezTo>
                <a:cubicBezTo>
                  <a:pt x="180186" y="136435"/>
                  <a:pt x="249857" y="153851"/>
                  <a:pt x="188897" y="156754"/>
                </a:cubicBezTo>
                <a:cubicBezTo>
                  <a:pt x="136704" y="159239"/>
                  <a:pt x="29240" y="134983"/>
                  <a:pt x="6017" y="1219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Flowchart: Direct Access Storage 41"/>
          <p:cNvSpPr/>
          <p:nvPr/>
        </p:nvSpPr>
        <p:spPr>
          <a:xfrm>
            <a:off x="4425337" y="1234340"/>
            <a:ext cx="1158166" cy="344992"/>
          </a:xfrm>
          <a:prstGeom prst="flowChartMagneticDru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Rectangle 42"/>
          <p:cNvSpPr/>
          <p:nvPr/>
        </p:nvSpPr>
        <p:spPr>
          <a:xfrm>
            <a:off x="4281924" y="1363633"/>
            <a:ext cx="171683"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Freeform 44"/>
          <p:cNvSpPr/>
          <p:nvPr/>
        </p:nvSpPr>
        <p:spPr>
          <a:xfrm>
            <a:off x="4924171" y="1645920"/>
            <a:ext cx="257429" cy="600891"/>
          </a:xfrm>
          <a:custGeom>
            <a:avLst/>
            <a:gdLst>
              <a:gd name="connsiteX0" fmla="*/ 13589 w 257429"/>
              <a:gd name="connsiteY0" fmla="*/ 8709 h 600891"/>
              <a:gd name="connsiteX1" fmla="*/ 65840 w 257429"/>
              <a:gd name="connsiteY1" fmla="*/ 0 h 600891"/>
              <a:gd name="connsiteX2" fmla="*/ 118092 w 257429"/>
              <a:gd name="connsiteY2" fmla="*/ 8709 h 600891"/>
              <a:gd name="connsiteX3" fmla="*/ 205178 w 257429"/>
              <a:gd name="connsiteY3" fmla="*/ 17417 h 600891"/>
              <a:gd name="connsiteX4" fmla="*/ 222595 w 257429"/>
              <a:gd name="connsiteY4" fmla="*/ 87086 h 600891"/>
              <a:gd name="connsiteX5" fmla="*/ 240012 w 257429"/>
              <a:gd name="connsiteY5" fmla="*/ 148046 h 600891"/>
              <a:gd name="connsiteX6" fmla="*/ 257429 w 257429"/>
              <a:gd name="connsiteY6" fmla="*/ 174171 h 600891"/>
              <a:gd name="connsiteX7" fmla="*/ 240012 w 257429"/>
              <a:gd name="connsiteY7" fmla="*/ 383177 h 600891"/>
              <a:gd name="connsiteX8" fmla="*/ 222595 w 257429"/>
              <a:gd name="connsiteY8" fmla="*/ 470263 h 600891"/>
              <a:gd name="connsiteX9" fmla="*/ 213886 w 257429"/>
              <a:gd name="connsiteY9" fmla="*/ 496389 h 600891"/>
              <a:gd name="connsiteX10" fmla="*/ 196469 w 257429"/>
              <a:gd name="connsiteY10" fmla="*/ 522514 h 600891"/>
              <a:gd name="connsiteX11" fmla="*/ 170343 w 257429"/>
              <a:gd name="connsiteY11" fmla="*/ 539931 h 600891"/>
              <a:gd name="connsiteX12" fmla="*/ 135509 w 257429"/>
              <a:gd name="connsiteY12" fmla="*/ 583474 h 600891"/>
              <a:gd name="connsiteX13" fmla="*/ 83258 w 257429"/>
              <a:gd name="connsiteY13" fmla="*/ 600891 h 600891"/>
              <a:gd name="connsiteX14" fmla="*/ 22298 w 257429"/>
              <a:gd name="connsiteY14" fmla="*/ 574766 h 600891"/>
              <a:gd name="connsiteX15" fmla="*/ 39715 w 257429"/>
              <a:gd name="connsiteY15" fmla="*/ 548640 h 600891"/>
              <a:gd name="connsiteX16" fmla="*/ 57132 w 257429"/>
              <a:gd name="connsiteY16" fmla="*/ 496389 h 600891"/>
              <a:gd name="connsiteX17" fmla="*/ 65840 w 257429"/>
              <a:gd name="connsiteY17" fmla="*/ 470263 h 600891"/>
              <a:gd name="connsiteX18" fmla="*/ 83258 w 257429"/>
              <a:gd name="connsiteY18" fmla="*/ 452846 h 600891"/>
              <a:gd name="connsiteX19" fmla="*/ 91966 w 257429"/>
              <a:gd name="connsiteY19" fmla="*/ 418011 h 600891"/>
              <a:gd name="connsiteX20" fmla="*/ 100675 w 257429"/>
              <a:gd name="connsiteY20" fmla="*/ 374469 h 600891"/>
              <a:gd name="connsiteX21" fmla="*/ 118092 w 257429"/>
              <a:gd name="connsiteY21" fmla="*/ 322217 h 600891"/>
              <a:gd name="connsiteX22" fmla="*/ 126800 w 257429"/>
              <a:gd name="connsiteY22" fmla="*/ 217714 h 600891"/>
              <a:gd name="connsiteX23" fmla="*/ 135509 w 257429"/>
              <a:gd name="connsiteY23" fmla="*/ 191589 h 600891"/>
              <a:gd name="connsiteX24" fmla="*/ 126800 w 257429"/>
              <a:gd name="connsiteY24" fmla="*/ 148046 h 600891"/>
              <a:gd name="connsiteX25" fmla="*/ 91966 w 257429"/>
              <a:gd name="connsiteY25" fmla="*/ 95794 h 600891"/>
              <a:gd name="connsiteX26" fmla="*/ 57132 w 257429"/>
              <a:gd name="connsiteY26" fmla="*/ 17417 h 600891"/>
              <a:gd name="connsiteX27" fmla="*/ 13589 w 257429"/>
              <a:gd name="connsiteY27" fmla="*/ 8709 h 60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429" h="600891">
                <a:moveTo>
                  <a:pt x="13589" y="8709"/>
                </a:moveTo>
                <a:cubicBezTo>
                  <a:pt x="15040" y="5806"/>
                  <a:pt x="48183" y="0"/>
                  <a:pt x="65840" y="0"/>
                </a:cubicBezTo>
                <a:cubicBezTo>
                  <a:pt x="83498" y="0"/>
                  <a:pt x="100571" y="6519"/>
                  <a:pt x="118092" y="8709"/>
                </a:cubicBezTo>
                <a:cubicBezTo>
                  <a:pt x="147040" y="12327"/>
                  <a:pt x="176149" y="14514"/>
                  <a:pt x="205178" y="17417"/>
                </a:cubicBezTo>
                <a:cubicBezTo>
                  <a:pt x="222883" y="105950"/>
                  <a:pt x="204741" y="24598"/>
                  <a:pt x="222595" y="87086"/>
                </a:cubicBezTo>
                <a:cubicBezTo>
                  <a:pt x="226317" y="100113"/>
                  <a:pt x="233050" y="134122"/>
                  <a:pt x="240012" y="148046"/>
                </a:cubicBezTo>
                <a:cubicBezTo>
                  <a:pt x="244693" y="157407"/>
                  <a:pt x="251623" y="165463"/>
                  <a:pt x="257429" y="174171"/>
                </a:cubicBezTo>
                <a:cubicBezTo>
                  <a:pt x="251623" y="243840"/>
                  <a:pt x="253722" y="314624"/>
                  <a:pt x="240012" y="383177"/>
                </a:cubicBezTo>
                <a:cubicBezTo>
                  <a:pt x="234206" y="412206"/>
                  <a:pt x="231957" y="442179"/>
                  <a:pt x="222595" y="470263"/>
                </a:cubicBezTo>
                <a:cubicBezTo>
                  <a:pt x="219692" y="478972"/>
                  <a:pt x="217991" y="488178"/>
                  <a:pt x="213886" y="496389"/>
                </a:cubicBezTo>
                <a:cubicBezTo>
                  <a:pt x="209205" y="505750"/>
                  <a:pt x="203870" y="515113"/>
                  <a:pt x="196469" y="522514"/>
                </a:cubicBezTo>
                <a:cubicBezTo>
                  <a:pt x="189068" y="529915"/>
                  <a:pt x="179052" y="534125"/>
                  <a:pt x="170343" y="539931"/>
                </a:cubicBezTo>
                <a:cubicBezTo>
                  <a:pt x="160900" y="568262"/>
                  <a:pt x="166337" y="569773"/>
                  <a:pt x="135509" y="583474"/>
                </a:cubicBezTo>
                <a:cubicBezTo>
                  <a:pt x="118732" y="590930"/>
                  <a:pt x="83258" y="600891"/>
                  <a:pt x="83258" y="600891"/>
                </a:cubicBezTo>
                <a:cubicBezTo>
                  <a:pt x="-24457" y="588924"/>
                  <a:pt x="-7094" y="611505"/>
                  <a:pt x="22298" y="574766"/>
                </a:cubicBezTo>
                <a:cubicBezTo>
                  <a:pt x="28836" y="566593"/>
                  <a:pt x="33909" y="557349"/>
                  <a:pt x="39715" y="548640"/>
                </a:cubicBezTo>
                <a:lnTo>
                  <a:pt x="57132" y="496389"/>
                </a:lnTo>
                <a:cubicBezTo>
                  <a:pt x="60035" y="487680"/>
                  <a:pt x="59349" y="476754"/>
                  <a:pt x="65840" y="470263"/>
                </a:cubicBezTo>
                <a:lnTo>
                  <a:pt x="83258" y="452846"/>
                </a:lnTo>
                <a:cubicBezTo>
                  <a:pt x="86161" y="441234"/>
                  <a:pt x="89370" y="429695"/>
                  <a:pt x="91966" y="418011"/>
                </a:cubicBezTo>
                <a:cubicBezTo>
                  <a:pt x="95177" y="403562"/>
                  <a:pt x="96780" y="388749"/>
                  <a:pt x="100675" y="374469"/>
                </a:cubicBezTo>
                <a:cubicBezTo>
                  <a:pt x="105506" y="356756"/>
                  <a:pt x="118092" y="322217"/>
                  <a:pt x="118092" y="322217"/>
                </a:cubicBezTo>
                <a:cubicBezTo>
                  <a:pt x="120995" y="287383"/>
                  <a:pt x="122180" y="252362"/>
                  <a:pt x="126800" y="217714"/>
                </a:cubicBezTo>
                <a:cubicBezTo>
                  <a:pt x="128013" y="208615"/>
                  <a:pt x="135509" y="200768"/>
                  <a:pt x="135509" y="191589"/>
                </a:cubicBezTo>
                <a:cubicBezTo>
                  <a:pt x="135509" y="176787"/>
                  <a:pt x="132925" y="161521"/>
                  <a:pt x="126800" y="148046"/>
                </a:cubicBezTo>
                <a:cubicBezTo>
                  <a:pt x="118138" y="128989"/>
                  <a:pt x="91966" y="95794"/>
                  <a:pt x="91966" y="95794"/>
                </a:cubicBezTo>
                <a:cubicBezTo>
                  <a:pt x="83343" y="69926"/>
                  <a:pt x="77832" y="38117"/>
                  <a:pt x="57132" y="17417"/>
                </a:cubicBezTo>
                <a:cubicBezTo>
                  <a:pt x="38105" y="-1610"/>
                  <a:pt x="12138" y="11612"/>
                  <a:pt x="13589" y="870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Freeform 45"/>
          <p:cNvSpPr/>
          <p:nvPr/>
        </p:nvSpPr>
        <p:spPr>
          <a:xfrm>
            <a:off x="3884023" y="1406248"/>
            <a:ext cx="609600" cy="1084403"/>
          </a:xfrm>
          <a:custGeom>
            <a:avLst/>
            <a:gdLst>
              <a:gd name="connsiteX0" fmla="*/ 452846 w 609600"/>
              <a:gd name="connsiteY0" fmla="*/ 4541 h 1084403"/>
              <a:gd name="connsiteX1" fmla="*/ 487680 w 609600"/>
              <a:gd name="connsiteY1" fmla="*/ 48083 h 1084403"/>
              <a:gd name="connsiteX2" fmla="*/ 513806 w 609600"/>
              <a:gd name="connsiteY2" fmla="*/ 135169 h 1084403"/>
              <a:gd name="connsiteX3" fmla="*/ 522514 w 609600"/>
              <a:gd name="connsiteY3" fmla="*/ 204838 h 1084403"/>
              <a:gd name="connsiteX4" fmla="*/ 539931 w 609600"/>
              <a:gd name="connsiteY4" fmla="*/ 257089 h 1084403"/>
              <a:gd name="connsiteX5" fmla="*/ 557348 w 609600"/>
              <a:gd name="connsiteY5" fmla="*/ 318049 h 1084403"/>
              <a:gd name="connsiteX6" fmla="*/ 566057 w 609600"/>
              <a:gd name="connsiteY6" fmla="*/ 448678 h 1084403"/>
              <a:gd name="connsiteX7" fmla="*/ 574766 w 609600"/>
              <a:gd name="connsiteY7" fmla="*/ 492221 h 1084403"/>
              <a:gd name="connsiteX8" fmla="*/ 566057 w 609600"/>
              <a:gd name="connsiteY8" fmla="*/ 675101 h 1084403"/>
              <a:gd name="connsiteX9" fmla="*/ 548640 w 609600"/>
              <a:gd name="connsiteY9" fmla="*/ 727352 h 1084403"/>
              <a:gd name="connsiteX10" fmla="*/ 531223 w 609600"/>
              <a:gd name="connsiteY10" fmla="*/ 840563 h 1084403"/>
              <a:gd name="connsiteX11" fmla="*/ 513806 w 609600"/>
              <a:gd name="connsiteY11" fmla="*/ 892815 h 1084403"/>
              <a:gd name="connsiteX12" fmla="*/ 487680 w 609600"/>
              <a:gd name="connsiteY12" fmla="*/ 901523 h 1084403"/>
              <a:gd name="connsiteX13" fmla="*/ 452846 w 609600"/>
              <a:gd name="connsiteY13" fmla="*/ 979901 h 1084403"/>
              <a:gd name="connsiteX14" fmla="*/ 426720 w 609600"/>
              <a:gd name="connsiteY14" fmla="*/ 988609 h 1084403"/>
              <a:gd name="connsiteX15" fmla="*/ 409303 w 609600"/>
              <a:gd name="connsiteY15" fmla="*/ 1014735 h 1084403"/>
              <a:gd name="connsiteX16" fmla="*/ 348343 w 609600"/>
              <a:gd name="connsiteY16" fmla="*/ 1040861 h 1084403"/>
              <a:gd name="connsiteX17" fmla="*/ 322217 w 609600"/>
              <a:gd name="connsiteY17" fmla="*/ 1049569 h 1084403"/>
              <a:gd name="connsiteX18" fmla="*/ 78377 w 609600"/>
              <a:gd name="connsiteY18" fmla="*/ 1023443 h 1084403"/>
              <a:gd name="connsiteX19" fmla="*/ 52251 w 609600"/>
              <a:gd name="connsiteY19" fmla="*/ 1006026 h 1084403"/>
              <a:gd name="connsiteX20" fmla="*/ 43543 w 609600"/>
              <a:gd name="connsiteY20" fmla="*/ 849272 h 1084403"/>
              <a:gd name="connsiteX21" fmla="*/ 69668 w 609600"/>
              <a:gd name="connsiteY21" fmla="*/ 831855 h 1084403"/>
              <a:gd name="connsiteX22" fmla="*/ 104503 w 609600"/>
              <a:gd name="connsiteY22" fmla="*/ 788312 h 1084403"/>
              <a:gd name="connsiteX23" fmla="*/ 130628 w 609600"/>
              <a:gd name="connsiteY23" fmla="*/ 770895 h 1084403"/>
              <a:gd name="connsiteX24" fmla="*/ 174171 w 609600"/>
              <a:gd name="connsiteY24" fmla="*/ 744769 h 1084403"/>
              <a:gd name="connsiteX25" fmla="*/ 156754 w 609600"/>
              <a:gd name="connsiteY25" fmla="*/ 683809 h 1084403"/>
              <a:gd name="connsiteX26" fmla="*/ 130628 w 609600"/>
              <a:gd name="connsiteY26" fmla="*/ 675101 h 1084403"/>
              <a:gd name="connsiteX27" fmla="*/ 87086 w 609600"/>
              <a:gd name="connsiteY27" fmla="*/ 648975 h 1084403"/>
              <a:gd name="connsiteX28" fmla="*/ 78377 w 609600"/>
              <a:gd name="connsiteY28" fmla="*/ 675101 h 1084403"/>
              <a:gd name="connsiteX29" fmla="*/ 60960 w 609600"/>
              <a:gd name="connsiteY29" fmla="*/ 762186 h 1084403"/>
              <a:gd name="connsiteX30" fmla="*/ 43543 w 609600"/>
              <a:gd name="connsiteY30" fmla="*/ 788312 h 1084403"/>
              <a:gd name="connsiteX31" fmla="*/ 34834 w 609600"/>
              <a:gd name="connsiteY31" fmla="*/ 814438 h 1084403"/>
              <a:gd name="connsiteX32" fmla="*/ 8708 w 609600"/>
              <a:gd name="connsiteY32" fmla="*/ 840563 h 1084403"/>
              <a:gd name="connsiteX33" fmla="*/ 0 w 609600"/>
              <a:gd name="connsiteY33" fmla="*/ 866689 h 1084403"/>
              <a:gd name="connsiteX34" fmla="*/ 8708 w 609600"/>
              <a:gd name="connsiteY34" fmla="*/ 979901 h 1084403"/>
              <a:gd name="connsiteX35" fmla="*/ 26126 w 609600"/>
              <a:gd name="connsiteY35" fmla="*/ 1032152 h 1084403"/>
              <a:gd name="connsiteX36" fmla="*/ 78377 w 609600"/>
              <a:gd name="connsiteY36" fmla="*/ 1058278 h 1084403"/>
              <a:gd name="connsiteX37" fmla="*/ 182880 w 609600"/>
              <a:gd name="connsiteY37" fmla="*/ 1084403 h 1084403"/>
              <a:gd name="connsiteX38" fmla="*/ 296091 w 609600"/>
              <a:gd name="connsiteY38" fmla="*/ 1066986 h 1084403"/>
              <a:gd name="connsiteX39" fmla="*/ 330926 w 609600"/>
              <a:gd name="connsiteY39" fmla="*/ 1058278 h 1084403"/>
              <a:gd name="connsiteX40" fmla="*/ 383177 w 609600"/>
              <a:gd name="connsiteY40" fmla="*/ 1040861 h 1084403"/>
              <a:gd name="connsiteX41" fmla="*/ 426720 w 609600"/>
              <a:gd name="connsiteY41" fmla="*/ 1032152 h 1084403"/>
              <a:gd name="connsiteX42" fmla="*/ 452846 w 609600"/>
              <a:gd name="connsiteY42" fmla="*/ 1006026 h 1084403"/>
              <a:gd name="connsiteX43" fmla="*/ 478971 w 609600"/>
              <a:gd name="connsiteY43" fmla="*/ 988609 h 1084403"/>
              <a:gd name="connsiteX44" fmla="*/ 522514 w 609600"/>
              <a:gd name="connsiteY44" fmla="*/ 927649 h 1084403"/>
              <a:gd name="connsiteX45" fmla="*/ 548640 w 609600"/>
              <a:gd name="connsiteY45" fmla="*/ 875398 h 1084403"/>
              <a:gd name="connsiteX46" fmla="*/ 566057 w 609600"/>
              <a:gd name="connsiteY46" fmla="*/ 823146 h 1084403"/>
              <a:gd name="connsiteX47" fmla="*/ 583474 w 609600"/>
              <a:gd name="connsiteY47" fmla="*/ 709935 h 1084403"/>
              <a:gd name="connsiteX48" fmla="*/ 600891 w 609600"/>
              <a:gd name="connsiteY48" fmla="*/ 657683 h 1084403"/>
              <a:gd name="connsiteX49" fmla="*/ 609600 w 609600"/>
              <a:gd name="connsiteY49" fmla="*/ 622849 h 1084403"/>
              <a:gd name="connsiteX50" fmla="*/ 592183 w 609600"/>
              <a:gd name="connsiteY50" fmla="*/ 387718 h 1084403"/>
              <a:gd name="connsiteX51" fmla="*/ 583474 w 609600"/>
              <a:gd name="connsiteY51" fmla="*/ 318049 h 1084403"/>
              <a:gd name="connsiteX52" fmla="*/ 566057 w 609600"/>
              <a:gd name="connsiteY52" fmla="*/ 265798 h 1084403"/>
              <a:gd name="connsiteX53" fmla="*/ 548640 w 609600"/>
              <a:gd name="connsiteY53" fmla="*/ 100335 h 1084403"/>
              <a:gd name="connsiteX54" fmla="*/ 531223 w 609600"/>
              <a:gd name="connsiteY54" fmla="*/ 74209 h 1084403"/>
              <a:gd name="connsiteX55" fmla="*/ 513806 w 609600"/>
              <a:gd name="connsiteY55" fmla="*/ 21958 h 1084403"/>
              <a:gd name="connsiteX56" fmla="*/ 496388 w 609600"/>
              <a:gd name="connsiteY56" fmla="*/ 4541 h 1084403"/>
              <a:gd name="connsiteX57" fmla="*/ 452846 w 609600"/>
              <a:gd name="connsiteY57" fmla="*/ 4541 h 10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9600" h="1084403">
                <a:moveTo>
                  <a:pt x="452846" y="4541"/>
                </a:moveTo>
                <a:cubicBezTo>
                  <a:pt x="451395" y="11798"/>
                  <a:pt x="478780" y="31765"/>
                  <a:pt x="487680" y="48083"/>
                </a:cubicBezTo>
                <a:cubicBezTo>
                  <a:pt x="497464" y="66020"/>
                  <a:pt x="508088" y="112296"/>
                  <a:pt x="513806" y="135169"/>
                </a:cubicBezTo>
                <a:cubicBezTo>
                  <a:pt x="516709" y="158392"/>
                  <a:pt x="517610" y="181954"/>
                  <a:pt x="522514" y="204838"/>
                </a:cubicBezTo>
                <a:cubicBezTo>
                  <a:pt x="526361" y="222790"/>
                  <a:pt x="534125" y="239672"/>
                  <a:pt x="539931" y="257089"/>
                </a:cubicBezTo>
                <a:cubicBezTo>
                  <a:pt x="552426" y="294573"/>
                  <a:pt x="546412" y="274304"/>
                  <a:pt x="557348" y="318049"/>
                </a:cubicBezTo>
                <a:cubicBezTo>
                  <a:pt x="560251" y="361592"/>
                  <a:pt x="561714" y="405255"/>
                  <a:pt x="566057" y="448678"/>
                </a:cubicBezTo>
                <a:cubicBezTo>
                  <a:pt x="567530" y="463406"/>
                  <a:pt x="574766" y="477419"/>
                  <a:pt x="574766" y="492221"/>
                </a:cubicBezTo>
                <a:cubicBezTo>
                  <a:pt x="574766" y="553250"/>
                  <a:pt x="572797" y="614445"/>
                  <a:pt x="566057" y="675101"/>
                </a:cubicBezTo>
                <a:cubicBezTo>
                  <a:pt x="564030" y="693348"/>
                  <a:pt x="548640" y="727352"/>
                  <a:pt x="548640" y="727352"/>
                </a:cubicBezTo>
                <a:cubicBezTo>
                  <a:pt x="542508" y="782541"/>
                  <a:pt x="544531" y="796201"/>
                  <a:pt x="531223" y="840563"/>
                </a:cubicBezTo>
                <a:cubicBezTo>
                  <a:pt x="525948" y="858148"/>
                  <a:pt x="531223" y="887010"/>
                  <a:pt x="513806" y="892815"/>
                </a:cubicBezTo>
                <a:lnTo>
                  <a:pt x="487680" y="901523"/>
                </a:lnTo>
                <a:cubicBezTo>
                  <a:pt x="482359" y="917488"/>
                  <a:pt x="471665" y="964846"/>
                  <a:pt x="452846" y="979901"/>
                </a:cubicBezTo>
                <a:cubicBezTo>
                  <a:pt x="445678" y="985635"/>
                  <a:pt x="435429" y="985706"/>
                  <a:pt x="426720" y="988609"/>
                </a:cubicBezTo>
                <a:cubicBezTo>
                  <a:pt x="420914" y="997318"/>
                  <a:pt x="416704" y="1007334"/>
                  <a:pt x="409303" y="1014735"/>
                </a:cubicBezTo>
                <a:cubicBezTo>
                  <a:pt x="388092" y="1035946"/>
                  <a:pt x="376322" y="1032867"/>
                  <a:pt x="348343" y="1040861"/>
                </a:cubicBezTo>
                <a:cubicBezTo>
                  <a:pt x="339517" y="1043383"/>
                  <a:pt x="330926" y="1046666"/>
                  <a:pt x="322217" y="1049569"/>
                </a:cubicBezTo>
                <a:cubicBezTo>
                  <a:pt x="205168" y="1044480"/>
                  <a:pt x="160842" y="1064676"/>
                  <a:pt x="78377" y="1023443"/>
                </a:cubicBezTo>
                <a:cubicBezTo>
                  <a:pt x="69016" y="1018762"/>
                  <a:pt x="60960" y="1011832"/>
                  <a:pt x="52251" y="1006026"/>
                </a:cubicBezTo>
                <a:cubicBezTo>
                  <a:pt x="14844" y="949916"/>
                  <a:pt x="16555" y="963971"/>
                  <a:pt x="43543" y="849272"/>
                </a:cubicBezTo>
                <a:cubicBezTo>
                  <a:pt x="45940" y="839084"/>
                  <a:pt x="61495" y="838393"/>
                  <a:pt x="69668" y="831855"/>
                </a:cubicBezTo>
                <a:cubicBezTo>
                  <a:pt x="112762" y="797380"/>
                  <a:pt x="59236" y="833580"/>
                  <a:pt x="104503" y="788312"/>
                </a:cubicBezTo>
                <a:cubicBezTo>
                  <a:pt x="111904" y="780911"/>
                  <a:pt x="122455" y="777433"/>
                  <a:pt x="130628" y="770895"/>
                </a:cubicBezTo>
                <a:cubicBezTo>
                  <a:pt x="164782" y="743572"/>
                  <a:pt x="128803" y="759893"/>
                  <a:pt x="174171" y="744769"/>
                </a:cubicBezTo>
                <a:cubicBezTo>
                  <a:pt x="174095" y="744465"/>
                  <a:pt x="160920" y="687975"/>
                  <a:pt x="156754" y="683809"/>
                </a:cubicBezTo>
                <a:cubicBezTo>
                  <a:pt x="150263" y="677318"/>
                  <a:pt x="139337" y="678004"/>
                  <a:pt x="130628" y="675101"/>
                </a:cubicBezTo>
                <a:cubicBezTo>
                  <a:pt x="123573" y="668045"/>
                  <a:pt x="102160" y="641438"/>
                  <a:pt x="87086" y="648975"/>
                </a:cubicBezTo>
                <a:cubicBezTo>
                  <a:pt x="78875" y="653081"/>
                  <a:pt x="81280" y="666392"/>
                  <a:pt x="78377" y="675101"/>
                </a:cubicBezTo>
                <a:cubicBezTo>
                  <a:pt x="75168" y="697562"/>
                  <a:pt x="73119" y="737868"/>
                  <a:pt x="60960" y="762186"/>
                </a:cubicBezTo>
                <a:cubicBezTo>
                  <a:pt x="56279" y="771548"/>
                  <a:pt x="48224" y="778951"/>
                  <a:pt x="43543" y="788312"/>
                </a:cubicBezTo>
                <a:cubicBezTo>
                  <a:pt x="39438" y="796523"/>
                  <a:pt x="39926" y="806800"/>
                  <a:pt x="34834" y="814438"/>
                </a:cubicBezTo>
                <a:cubicBezTo>
                  <a:pt x="28002" y="824685"/>
                  <a:pt x="17417" y="831855"/>
                  <a:pt x="8708" y="840563"/>
                </a:cubicBezTo>
                <a:cubicBezTo>
                  <a:pt x="5805" y="849272"/>
                  <a:pt x="0" y="857509"/>
                  <a:pt x="0" y="866689"/>
                </a:cubicBezTo>
                <a:cubicBezTo>
                  <a:pt x="0" y="904538"/>
                  <a:pt x="2805" y="942515"/>
                  <a:pt x="8708" y="979901"/>
                </a:cubicBezTo>
                <a:cubicBezTo>
                  <a:pt x="11571" y="998036"/>
                  <a:pt x="8709" y="1026346"/>
                  <a:pt x="26126" y="1032152"/>
                </a:cubicBezTo>
                <a:cubicBezTo>
                  <a:pt x="121417" y="1063918"/>
                  <a:pt x="-22929" y="1013254"/>
                  <a:pt x="78377" y="1058278"/>
                </a:cubicBezTo>
                <a:cubicBezTo>
                  <a:pt x="119780" y="1076679"/>
                  <a:pt x="139063" y="1077101"/>
                  <a:pt x="182880" y="1084403"/>
                </a:cubicBezTo>
                <a:cubicBezTo>
                  <a:pt x="243221" y="1076861"/>
                  <a:pt x="244788" y="1078387"/>
                  <a:pt x="296091" y="1066986"/>
                </a:cubicBezTo>
                <a:cubicBezTo>
                  <a:pt x="307775" y="1064390"/>
                  <a:pt x="319462" y="1061717"/>
                  <a:pt x="330926" y="1058278"/>
                </a:cubicBezTo>
                <a:cubicBezTo>
                  <a:pt x="348511" y="1053003"/>
                  <a:pt x="365174" y="1044462"/>
                  <a:pt x="383177" y="1040861"/>
                </a:cubicBezTo>
                <a:lnTo>
                  <a:pt x="426720" y="1032152"/>
                </a:lnTo>
                <a:cubicBezTo>
                  <a:pt x="435429" y="1023443"/>
                  <a:pt x="443385" y="1013911"/>
                  <a:pt x="452846" y="1006026"/>
                </a:cubicBezTo>
                <a:cubicBezTo>
                  <a:pt x="460886" y="999326"/>
                  <a:pt x="471570" y="996010"/>
                  <a:pt x="478971" y="988609"/>
                </a:cubicBezTo>
                <a:cubicBezTo>
                  <a:pt x="482918" y="984662"/>
                  <a:pt x="517568" y="937541"/>
                  <a:pt x="522514" y="927649"/>
                </a:cubicBezTo>
                <a:cubicBezTo>
                  <a:pt x="558566" y="855544"/>
                  <a:pt x="498730" y="950262"/>
                  <a:pt x="548640" y="875398"/>
                </a:cubicBezTo>
                <a:cubicBezTo>
                  <a:pt x="554446" y="857981"/>
                  <a:pt x="563780" y="841364"/>
                  <a:pt x="566057" y="823146"/>
                </a:cubicBezTo>
                <a:cubicBezTo>
                  <a:pt x="570131" y="790557"/>
                  <a:pt x="574269" y="743687"/>
                  <a:pt x="583474" y="709935"/>
                </a:cubicBezTo>
                <a:cubicBezTo>
                  <a:pt x="588305" y="692222"/>
                  <a:pt x="596438" y="675494"/>
                  <a:pt x="600891" y="657683"/>
                </a:cubicBezTo>
                <a:lnTo>
                  <a:pt x="609600" y="622849"/>
                </a:lnTo>
                <a:cubicBezTo>
                  <a:pt x="603221" y="520789"/>
                  <a:pt x="602121" y="482126"/>
                  <a:pt x="592183" y="387718"/>
                </a:cubicBezTo>
                <a:cubicBezTo>
                  <a:pt x="589733" y="364443"/>
                  <a:pt x="588378" y="340933"/>
                  <a:pt x="583474" y="318049"/>
                </a:cubicBezTo>
                <a:cubicBezTo>
                  <a:pt x="579627" y="300097"/>
                  <a:pt x="566057" y="265798"/>
                  <a:pt x="566057" y="265798"/>
                </a:cubicBezTo>
                <a:cubicBezTo>
                  <a:pt x="565259" y="253028"/>
                  <a:pt x="570390" y="143836"/>
                  <a:pt x="548640" y="100335"/>
                </a:cubicBezTo>
                <a:cubicBezTo>
                  <a:pt x="543959" y="90973"/>
                  <a:pt x="535474" y="83773"/>
                  <a:pt x="531223" y="74209"/>
                </a:cubicBezTo>
                <a:cubicBezTo>
                  <a:pt x="523767" y="57432"/>
                  <a:pt x="526788" y="34939"/>
                  <a:pt x="513806" y="21958"/>
                </a:cubicBezTo>
                <a:cubicBezTo>
                  <a:pt x="508000" y="16152"/>
                  <a:pt x="503429" y="8765"/>
                  <a:pt x="496388" y="4541"/>
                </a:cubicBezTo>
                <a:cubicBezTo>
                  <a:pt x="488517" y="-182"/>
                  <a:pt x="454297" y="-2716"/>
                  <a:pt x="452846" y="454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3771794" y="1689646"/>
            <a:ext cx="112230" cy="1217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Oval 49"/>
          <p:cNvSpPr/>
          <p:nvPr/>
        </p:nvSpPr>
        <p:spPr>
          <a:xfrm>
            <a:off x="3679700" y="1156394"/>
            <a:ext cx="351486" cy="215193"/>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 name="Freeform 47"/>
          <p:cNvSpPr/>
          <p:nvPr/>
        </p:nvSpPr>
        <p:spPr>
          <a:xfrm>
            <a:off x="5730240" y="1774558"/>
            <a:ext cx="113211" cy="158745"/>
          </a:xfrm>
          <a:custGeom>
            <a:avLst/>
            <a:gdLst>
              <a:gd name="connsiteX0" fmla="*/ 0 w 113211"/>
              <a:gd name="connsiteY0" fmla="*/ 158745 h 158745"/>
              <a:gd name="connsiteX1" fmla="*/ 8709 w 113211"/>
              <a:gd name="connsiteY1" fmla="*/ 89076 h 158745"/>
              <a:gd name="connsiteX2" fmla="*/ 34834 w 113211"/>
              <a:gd name="connsiteY2" fmla="*/ 71659 h 158745"/>
              <a:gd name="connsiteX3" fmla="*/ 52251 w 113211"/>
              <a:gd name="connsiteY3" fmla="*/ 45533 h 158745"/>
              <a:gd name="connsiteX4" fmla="*/ 69669 w 113211"/>
              <a:gd name="connsiteY4" fmla="*/ 28116 h 158745"/>
              <a:gd name="connsiteX5" fmla="*/ 87086 w 113211"/>
              <a:gd name="connsiteY5" fmla="*/ 1991 h 158745"/>
              <a:gd name="connsiteX6" fmla="*/ 113211 w 113211"/>
              <a:gd name="connsiteY6" fmla="*/ 1991 h 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 h="158745">
                <a:moveTo>
                  <a:pt x="0" y="158745"/>
                </a:moveTo>
                <a:cubicBezTo>
                  <a:pt x="2903" y="135522"/>
                  <a:pt x="17" y="110806"/>
                  <a:pt x="8709" y="89076"/>
                </a:cubicBezTo>
                <a:cubicBezTo>
                  <a:pt x="12596" y="79358"/>
                  <a:pt x="27433" y="79060"/>
                  <a:pt x="34834" y="71659"/>
                </a:cubicBezTo>
                <a:cubicBezTo>
                  <a:pt x="42235" y="64258"/>
                  <a:pt x="45713" y="53706"/>
                  <a:pt x="52251" y="45533"/>
                </a:cubicBezTo>
                <a:cubicBezTo>
                  <a:pt x="57380" y="39122"/>
                  <a:pt x="64540" y="34527"/>
                  <a:pt x="69669" y="28116"/>
                </a:cubicBezTo>
                <a:cubicBezTo>
                  <a:pt x="76207" y="19943"/>
                  <a:pt x="78111" y="7376"/>
                  <a:pt x="87086" y="1991"/>
                </a:cubicBezTo>
                <a:cubicBezTo>
                  <a:pt x="94553" y="-2489"/>
                  <a:pt x="104503" y="1991"/>
                  <a:pt x="113211" y="19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738949" y="1909882"/>
            <a:ext cx="121920" cy="75672"/>
          </a:xfrm>
          <a:custGeom>
            <a:avLst/>
            <a:gdLst>
              <a:gd name="connsiteX0" fmla="*/ 0 w 121920"/>
              <a:gd name="connsiteY0" fmla="*/ 75672 h 75672"/>
              <a:gd name="connsiteX1" fmla="*/ 43542 w 121920"/>
              <a:gd name="connsiteY1" fmla="*/ 40838 h 75672"/>
              <a:gd name="connsiteX2" fmla="*/ 113211 w 121920"/>
              <a:gd name="connsiteY2" fmla="*/ 6004 h 75672"/>
              <a:gd name="connsiteX3" fmla="*/ 121920 w 121920"/>
              <a:gd name="connsiteY3" fmla="*/ 14712 h 75672"/>
            </a:gdLst>
            <a:ahLst/>
            <a:cxnLst>
              <a:cxn ang="0">
                <a:pos x="connsiteX0" y="connsiteY0"/>
              </a:cxn>
              <a:cxn ang="0">
                <a:pos x="connsiteX1" y="connsiteY1"/>
              </a:cxn>
              <a:cxn ang="0">
                <a:pos x="connsiteX2" y="connsiteY2"/>
              </a:cxn>
              <a:cxn ang="0">
                <a:pos x="connsiteX3" y="connsiteY3"/>
              </a:cxn>
            </a:cxnLst>
            <a:rect l="l" t="t" r="r" b="b"/>
            <a:pathLst>
              <a:path w="121920" h="75672">
                <a:moveTo>
                  <a:pt x="0" y="75672"/>
                </a:moveTo>
                <a:cubicBezTo>
                  <a:pt x="14514" y="64061"/>
                  <a:pt x="29430" y="52934"/>
                  <a:pt x="43542" y="40838"/>
                </a:cubicBezTo>
                <a:cubicBezTo>
                  <a:pt x="57002" y="29301"/>
                  <a:pt x="91048" y="-16156"/>
                  <a:pt x="113211" y="6004"/>
                </a:cubicBezTo>
                <a:lnTo>
                  <a:pt x="121920" y="147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747657" y="2046514"/>
            <a:ext cx="113212" cy="43543"/>
          </a:xfrm>
          <a:custGeom>
            <a:avLst/>
            <a:gdLst>
              <a:gd name="connsiteX0" fmla="*/ 0 w 113212"/>
              <a:gd name="connsiteY0" fmla="*/ 0 h 43543"/>
              <a:gd name="connsiteX1" fmla="*/ 43543 w 113212"/>
              <a:gd name="connsiteY1" fmla="*/ 8709 h 43543"/>
              <a:gd name="connsiteX2" fmla="*/ 69669 w 113212"/>
              <a:gd name="connsiteY2" fmla="*/ 26126 h 43543"/>
              <a:gd name="connsiteX3" fmla="*/ 95794 w 113212"/>
              <a:gd name="connsiteY3" fmla="*/ 34835 h 43543"/>
              <a:gd name="connsiteX4" fmla="*/ 113212 w 113212"/>
              <a:gd name="connsiteY4" fmla="*/ 43543 h 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2" h="43543">
                <a:moveTo>
                  <a:pt x="0" y="0"/>
                </a:moveTo>
                <a:cubicBezTo>
                  <a:pt x="14514" y="2903"/>
                  <a:pt x="29684" y="3512"/>
                  <a:pt x="43543" y="8709"/>
                </a:cubicBezTo>
                <a:cubicBezTo>
                  <a:pt x="53343" y="12384"/>
                  <a:pt x="60308" y="21445"/>
                  <a:pt x="69669" y="26126"/>
                </a:cubicBezTo>
                <a:cubicBezTo>
                  <a:pt x="77879" y="30231"/>
                  <a:pt x="87271" y="31426"/>
                  <a:pt x="95794" y="34835"/>
                </a:cubicBezTo>
                <a:cubicBezTo>
                  <a:pt x="101821" y="37246"/>
                  <a:pt x="107406" y="40640"/>
                  <a:pt x="113212" y="4354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5773783" y="2124891"/>
            <a:ext cx="95794" cy="95795"/>
          </a:xfrm>
          <a:custGeom>
            <a:avLst/>
            <a:gdLst>
              <a:gd name="connsiteX0" fmla="*/ 0 w 95794"/>
              <a:gd name="connsiteY0" fmla="*/ 0 h 95795"/>
              <a:gd name="connsiteX1" fmla="*/ 43543 w 95794"/>
              <a:gd name="connsiteY1" fmla="*/ 26126 h 95795"/>
              <a:gd name="connsiteX2" fmla="*/ 60960 w 95794"/>
              <a:gd name="connsiteY2" fmla="*/ 52252 h 95795"/>
              <a:gd name="connsiteX3" fmla="*/ 95794 w 95794"/>
              <a:gd name="connsiteY3" fmla="*/ 95795 h 95795"/>
            </a:gdLst>
            <a:ahLst/>
            <a:cxnLst>
              <a:cxn ang="0">
                <a:pos x="connsiteX0" y="connsiteY0"/>
              </a:cxn>
              <a:cxn ang="0">
                <a:pos x="connsiteX1" y="connsiteY1"/>
              </a:cxn>
              <a:cxn ang="0">
                <a:pos x="connsiteX2" y="connsiteY2"/>
              </a:cxn>
              <a:cxn ang="0">
                <a:pos x="connsiteX3" y="connsiteY3"/>
              </a:cxn>
            </a:cxnLst>
            <a:rect l="l" t="t" r="r" b="b"/>
            <a:pathLst>
              <a:path w="95794" h="95795">
                <a:moveTo>
                  <a:pt x="0" y="0"/>
                </a:moveTo>
                <a:cubicBezTo>
                  <a:pt x="14514" y="8709"/>
                  <a:pt x="30691" y="15110"/>
                  <a:pt x="43543" y="26126"/>
                </a:cubicBezTo>
                <a:cubicBezTo>
                  <a:pt x="51490" y="32938"/>
                  <a:pt x="54260" y="44211"/>
                  <a:pt x="60960" y="52252"/>
                </a:cubicBezTo>
                <a:cubicBezTo>
                  <a:pt x="99354" y="98325"/>
                  <a:pt x="77532" y="59268"/>
                  <a:pt x="95794" y="9579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p:cNvSpPr/>
          <p:nvPr/>
        </p:nvSpPr>
        <p:spPr>
          <a:xfrm>
            <a:off x="3736528" y="1422202"/>
            <a:ext cx="243289" cy="215193"/>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Freeform 55"/>
          <p:cNvSpPr/>
          <p:nvPr/>
        </p:nvSpPr>
        <p:spPr>
          <a:xfrm rot="1566333">
            <a:off x="5322987" y="1889052"/>
            <a:ext cx="131997" cy="144207"/>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p:cNvSpPr/>
          <p:nvPr/>
        </p:nvSpPr>
        <p:spPr>
          <a:xfrm>
            <a:off x="560562" y="6209588"/>
            <a:ext cx="5661693" cy="3491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58" name="Rectangle 57"/>
          <p:cNvSpPr/>
          <p:nvPr/>
        </p:nvSpPr>
        <p:spPr>
          <a:xfrm>
            <a:off x="568510" y="7812360"/>
            <a:ext cx="5661693" cy="7971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i="1" dirty="0">
              <a:solidFill>
                <a:schemeClr val="bg1">
                  <a:lumMod val="50000"/>
                </a:schemeClr>
              </a:solidFill>
              <a:latin typeface="Comic Sans MS" panose="030F0702030302020204" pitchFamily="66" charset="0"/>
            </a:endParaRPr>
          </a:p>
        </p:txBody>
      </p:sp>
      <p:sp>
        <p:nvSpPr>
          <p:cNvPr id="60" name="Up Arrow 59"/>
          <p:cNvSpPr/>
          <p:nvPr/>
        </p:nvSpPr>
        <p:spPr>
          <a:xfrm>
            <a:off x="2863853" y="4900699"/>
            <a:ext cx="420985" cy="572607"/>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5" name="TextBox 4"/>
          <p:cNvSpPr txBox="1"/>
          <p:nvPr/>
        </p:nvSpPr>
        <p:spPr>
          <a:xfrm>
            <a:off x="489916" y="4346286"/>
            <a:ext cx="5838695"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Complete the boxes below</a:t>
            </a:r>
            <a:endParaRPr lang="en-AU" sz="1200" b="1" dirty="0">
              <a:solidFill>
                <a:schemeClr val="bg1"/>
              </a:solidFill>
            </a:endParaRPr>
          </a:p>
        </p:txBody>
      </p:sp>
      <p:sp>
        <p:nvSpPr>
          <p:cNvPr id="64" name="TextBox 63"/>
          <p:cNvSpPr txBox="1"/>
          <p:nvPr/>
        </p:nvSpPr>
        <p:spPr>
          <a:xfrm>
            <a:off x="410866" y="4029472"/>
            <a:ext cx="6186485" cy="338554"/>
          </a:xfrm>
          <a:prstGeom prst="rect">
            <a:avLst/>
          </a:prstGeom>
          <a:noFill/>
        </p:spPr>
        <p:txBody>
          <a:bodyPr wrap="square" rtlCol="0">
            <a:spAutoFit/>
          </a:bodyPr>
          <a:lstStyle/>
          <a:p>
            <a:r>
              <a:rPr lang="en-AU" sz="800" dirty="0">
                <a:latin typeface="Arial Narrow" panose="020B0606020202030204" pitchFamily="34" charset="0"/>
              </a:rPr>
              <a:t>* Photosynthesis occurs during daylight hours therefore, DO concentrations can change significantly between day and night.</a:t>
            </a:r>
          </a:p>
          <a:p>
            <a:r>
              <a:rPr lang="en-AU" sz="800" dirty="0">
                <a:latin typeface="Arial Narrow" panose="020B0606020202030204" pitchFamily="34" charset="0"/>
              </a:rPr>
              <a:t>** Diffusion</a:t>
            </a:r>
            <a:r>
              <a:rPr lang="en-AU" sz="800" i="1" dirty="0">
                <a:latin typeface="Arial Narrow" panose="020B0606020202030204" pitchFamily="34" charset="0"/>
              </a:rPr>
              <a:t> </a:t>
            </a:r>
            <a:r>
              <a:rPr lang="en-AU" sz="800" dirty="0">
                <a:latin typeface="Arial Narrow" panose="020B0606020202030204" pitchFamily="34" charset="0"/>
              </a:rPr>
              <a:t>(oxygen exchange between air and water) </a:t>
            </a:r>
            <a:r>
              <a:rPr lang="en-AU" sz="800" b="1" i="1" dirty="0">
                <a:latin typeface="Arial Narrow" panose="020B0606020202030204" pitchFamily="34" charset="0"/>
              </a:rPr>
              <a:t>rate</a:t>
            </a:r>
            <a:r>
              <a:rPr lang="en-AU" sz="800" dirty="0">
                <a:latin typeface="Arial Narrow" panose="020B0606020202030204" pitchFamily="34" charset="0"/>
              </a:rPr>
              <a:t> depends on (a) wave action (b) barometric pressure (c) oxygen saturation (d) salinity (e) humidity</a:t>
            </a:r>
          </a:p>
        </p:txBody>
      </p:sp>
      <p:sp>
        <p:nvSpPr>
          <p:cNvPr id="65" name="Rectangle 64"/>
          <p:cNvSpPr/>
          <p:nvPr/>
        </p:nvSpPr>
        <p:spPr>
          <a:xfrm>
            <a:off x="3437699" y="3152096"/>
            <a:ext cx="2860205" cy="880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rgbClr val="000000"/>
                </a:solidFill>
                <a:latin typeface="Arial Narrow" panose="020B0606020202030204" pitchFamily="34" charset="0"/>
              </a:rPr>
              <a:t>Dissolved Oxygen decreases with</a:t>
            </a:r>
            <a:endParaRPr lang="en-AU" sz="600" b="1" dirty="0">
              <a:solidFill>
                <a:srgbClr val="000000"/>
              </a:solidFill>
              <a:latin typeface="Arial Narrow" panose="020B0606020202030204" pitchFamily="34" charset="0"/>
            </a:endParaRP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Respiration</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Decomposition </a:t>
            </a:r>
            <a:r>
              <a:rPr lang="en-AU" sz="1200" dirty="0">
                <a:solidFill>
                  <a:srgbClr val="000000"/>
                </a:solidFill>
                <a:latin typeface="Arial Narrow" panose="020B0606020202030204" pitchFamily="34" charset="0"/>
              </a:rPr>
              <a:t>(aerobic bacteria) </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Rising temperatures</a:t>
            </a:r>
            <a:endParaRPr lang="en-AU" sz="1200" i="1" u="sng" dirty="0">
              <a:solidFill>
                <a:srgbClr val="000000"/>
              </a:solidFill>
              <a:latin typeface="Arial Narrow" panose="020B0606020202030204" pitchFamily="34" charset="0"/>
            </a:endParaRPr>
          </a:p>
        </p:txBody>
      </p:sp>
      <p:sp>
        <p:nvSpPr>
          <p:cNvPr id="66" name="Up Arrow 65"/>
          <p:cNvSpPr/>
          <p:nvPr/>
        </p:nvSpPr>
        <p:spPr>
          <a:xfrm>
            <a:off x="2851182" y="3433114"/>
            <a:ext cx="420985" cy="548226"/>
          </a:xfrm>
          <a:prstGeom prst="up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67" name="Down Arrow 66"/>
          <p:cNvSpPr/>
          <p:nvPr/>
        </p:nvSpPr>
        <p:spPr>
          <a:xfrm>
            <a:off x="5837650" y="3428361"/>
            <a:ext cx="416470" cy="562823"/>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cxnSp>
        <p:nvCxnSpPr>
          <p:cNvPr id="68" name="Straight Connector 67">
            <a:extLst>
              <a:ext uri="{FF2B5EF4-FFF2-40B4-BE49-F238E27FC236}">
                <a16:creationId xmlns:a16="http://schemas.microsoft.com/office/drawing/2014/main" id="{4FAB1BAB-845D-434C-B853-D0194E087028}"/>
              </a:ext>
            </a:extLst>
          </p:cNvPr>
          <p:cNvCxnSpPr>
            <a:cxnSpLocks/>
          </p:cNvCxnSpPr>
          <p:nvPr/>
        </p:nvCxnSpPr>
        <p:spPr>
          <a:xfrm flipH="1">
            <a:off x="481438" y="971600"/>
            <a:ext cx="5816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1802A44-1AA1-4B78-804A-A51B9AC83542}"/>
              </a:ext>
            </a:extLst>
          </p:cNvPr>
          <p:cNvSpPr txBox="1"/>
          <p:nvPr/>
        </p:nvSpPr>
        <p:spPr>
          <a:xfrm>
            <a:off x="1410717" y="61659"/>
            <a:ext cx="4172785" cy="923330"/>
          </a:xfrm>
          <a:prstGeom prst="rect">
            <a:avLst/>
          </a:prstGeom>
          <a:noFill/>
        </p:spPr>
        <p:txBody>
          <a:bodyPr wrap="square" rtlCol="0">
            <a:spAutoFit/>
          </a:bodyPr>
          <a:lstStyle/>
          <a:p>
            <a:r>
              <a:rPr lang="en-US" b="1" dirty="0">
                <a:latin typeface="Arial Narrow" pitchFamily="34" charset="0"/>
              </a:rPr>
              <a:t>I demand Oxygen! – </a:t>
            </a:r>
            <a:r>
              <a:rPr lang="en-US" sz="1200" dirty="0">
                <a:latin typeface="Arial Narrow" pitchFamily="34" charset="0"/>
              </a:rPr>
              <a:t>Define </a:t>
            </a:r>
            <a:r>
              <a:rPr lang="en-US" sz="1200" i="1" dirty="0">
                <a:latin typeface="Arial Narrow" pitchFamily="34" charset="0"/>
              </a:rPr>
              <a:t>biochemical oxygen demand     		</a:t>
            </a:r>
            <a:r>
              <a:rPr lang="en-US" sz="1200" dirty="0">
                <a:latin typeface="Arial Narrow" pitchFamily="34" charset="0"/>
              </a:rPr>
              <a:t>(BOD)</a:t>
            </a:r>
          </a:p>
          <a:p>
            <a:r>
              <a:rPr lang="en-US" sz="1000" b="1" dirty="0">
                <a:latin typeface="Arial Narrow" pitchFamily="34" charset="0"/>
              </a:rPr>
              <a:t> </a:t>
            </a:r>
            <a:endParaRPr lang="en-US" sz="1000" i="1" dirty="0">
              <a:latin typeface="Arial Narrow" pitchFamily="34" charset="0"/>
            </a:endParaRPr>
          </a:p>
          <a:p>
            <a:r>
              <a:rPr lang="en-AU" sz="700" i="1" dirty="0">
                <a:latin typeface="Arial Narrow" pitchFamily="34" charset="0"/>
              </a:rPr>
              <a:t>“a measure of the amount of dissolved oxygen required to decompose the organic material in a given volume of water through aerobic biological activity; used as an index of the degree of organic pollution in water”</a:t>
            </a:r>
            <a:r>
              <a:rPr lang="en-AU" sz="700" baseline="30000" dirty="0">
                <a:latin typeface="Arial Narrow" pitchFamily="34" charset="0"/>
              </a:rPr>
              <a:t>[1]</a:t>
            </a:r>
            <a:endParaRPr lang="en-US" sz="700" dirty="0">
              <a:latin typeface="Arial Narrow" pitchFamily="34" charset="0"/>
            </a:endParaRPr>
          </a:p>
        </p:txBody>
      </p:sp>
      <p:sp>
        <p:nvSpPr>
          <p:cNvPr id="70" name="TextBox 17">
            <a:extLst>
              <a:ext uri="{FF2B5EF4-FFF2-40B4-BE49-F238E27FC236}">
                <a16:creationId xmlns:a16="http://schemas.microsoft.com/office/drawing/2014/main" id="{74F4FF55-A567-470A-A3E3-2A2FFE4124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1" name="TextBox 70">
            <a:extLst>
              <a:ext uri="{FF2B5EF4-FFF2-40B4-BE49-F238E27FC236}">
                <a16:creationId xmlns:a16="http://schemas.microsoft.com/office/drawing/2014/main" id="{9722E3E7-B422-4153-869D-D971BB7FE49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2" name="TextBox 71">
            <a:extLst>
              <a:ext uri="{FF2B5EF4-FFF2-40B4-BE49-F238E27FC236}">
                <a16:creationId xmlns:a16="http://schemas.microsoft.com/office/drawing/2014/main" id="{6587C381-3CDD-41D1-8BE9-FEE0BB776A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1" name="TextBox 60">
            <a:extLst>
              <a:ext uri="{FF2B5EF4-FFF2-40B4-BE49-F238E27FC236}">
                <a16:creationId xmlns:a16="http://schemas.microsoft.com/office/drawing/2014/main" id="{49BD3108-CA76-47F1-B9E4-18F6E61039D3}"/>
              </a:ext>
            </a:extLst>
          </p:cNvPr>
          <p:cNvSpPr txBox="1"/>
          <p:nvPr/>
        </p:nvSpPr>
        <p:spPr>
          <a:xfrm>
            <a:off x="430123" y="8656661"/>
            <a:ext cx="5904692" cy="190821"/>
          </a:xfrm>
          <a:prstGeom prst="rect">
            <a:avLst/>
          </a:prstGeom>
          <a:noFill/>
        </p:spPr>
        <p:txBody>
          <a:bodyPr wrap="square" rtlCol="0">
            <a:spAutoFit/>
          </a:bodyPr>
          <a:lstStyle/>
          <a:p>
            <a:r>
              <a:rPr lang="en-AU" sz="640" baseline="30000" dirty="0">
                <a:latin typeface="Arial Narrow" panose="020B0606020202030204" pitchFamily="34" charset="0"/>
              </a:rPr>
              <a:t>[1] </a:t>
            </a:r>
            <a:r>
              <a:rPr lang="en-US" sz="640" dirty="0">
                <a:latin typeface="Arial Narrow" panose="020B0606020202030204" pitchFamily="34" charset="0"/>
              </a:rPr>
              <a:t>Queensland Curriculum and Assessment Authority (2018). </a:t>
            </a:r>
            <a:r>
              <a:rPr lang="en-US" sz="640" i="1" dirty="0">
                <a:latin typeface="Arial Narrow" panose="020B0606020202030204" pitchFamily="34" charset="0"/>
              </a:rPr>
              <a:t>Marine Science 2019 v1.2: General Senior Syllabus. </a:t>
            </a:r>
            <a:r>
              <a:rPr lang="en-US" sz="640" dirty="0">
                <a:latin typeface="Arial Narrow" panose="020B0606020202030204" pitchFamily="34" charset="0"/>
              </a:rPr>
              <a:t>QCAA. Accessed 2018 from: https://www.qcaa.qld.edu.au/</a:t>
            </a:r>
            <a:endParaRPr lang="en-AU" sz="600" baseline="30000" dirty="0">
              <a:latin typeface="Arial Narrow" panose="020B0606020202030204" pitchFamily="34" charset="0"/>
            </a:endParaRPr>
          </a:p>
        </p:txBody>
      </p:sp>
      <p:cxnSp>
        <p:nvCxnSpPr>
          <p:cNvPr id="6" name="Straight Connector 5">
            <a:extLst>
              <a:ext uri="{FF2B5EF4-FFF2-40B4-BE49-F238E27FC236}">
                <a16:creationId xmlns:a16="http://schemas.microsoft.com/office/drawing/2014/main" id="{B662DEE2-D75E-136E-7EF6-8A479AC70C8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8ABF628A-AB08-CA7B-25AC-4EF8EEFAFCA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16E61789-8437-23B6-0452-514605EBB526}"/>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618858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0540" y="975445"/>
            <a:ext cx="5921941" cy="1446550"/>
          </a:xfrm>
          <a:prstGeom prst="rect">
            <a:avLst/>
          </a:prstGeom>
        </p:spPr>
        <p:txBody>
          <a:bodyPr wrap="square">
            <a:spAutoFit/>
          </a:bodyPr>
          <a:lstStyle/>
          <a:p>
            <a:r>
              <a:rPr lang="en-AU" sz="1600" b="1" dirty="0">
                <a:solidFill>
                  <a:srgbClr val="000000"/>
                </a:solidFill>
                <a:latin typeface="Arial Narrow" panose="020B0606020202030204" pitchFamily="34" charset="0"/>
              </a:rPr>
              <a:t>Is that water polluted? </a:t>
            </a:r>
          </a:p>
          <a:p>
            <a:r>
              <a:rPr lang="en-AU" sz="1200" dirty="0">
                <a:solidFill>
                  <a:srgbClr val="000000"/>
                </a:solidFill>
                <a:latin typeface="Arial Narrow" panose="020B0606020202030204" pitchFamily="34" charset="0"/>
              </a:rPr>
              <a:t>Let’s say you’ve been measuring the dissolved oxygen (DO) levels in a waterway every week for a year. You’ve been happy that all results indicate healthy, oxygenated water. Until now. Just recently, you noticed a significant drop in DO. You suspect organic waste as the cause. It is now time to conduct a BOD (biochemical oxygen demand) test. A BOD test measures the amount of DO required by bacteria to decompose organic waste over a period of time (e.g. 5 days). If organic waste is the cause, the BOD will be high. Below is a table that describes how BOD is used to indirectly assess water pollution levels. </a:t>
            </a:r>
          </a:p>
        </p:txBody>
      </p:sp>
      <p:sp>
        <p:nvSpPr>
          <p:cNvPr id="2" name="Rectangle 1"/>
          <p:cNvSpPr/>
          <p:nvPr/>
        </p:nvSpPr>
        <p:spPr>
          <a:xfrm>
            <a:off x="4597014" y="2429807"/>
            <a:ext cx="1645064" cy="13637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does a BOD reading of </a:t>
            </a:r>
            <a:r>
              <a:rPr lang="en-AU" sz="1200" b="1" dirty="0">
                <a:solidFill>
                  <a:schemeClr val="tx1"/>
                </a:solidFill>
                <a:latin typeface="Arial Narrow" panose="020B0606020202030204" pitchFamily="34" charset="0"/>
              </a:rPr>
              <a:t>8</a:t>
            </a:r>
            <a:r>
              <a:rPr lang="en-AU" sz="1200" dirty="0">
                <a:solidFill>
                  <a:schemeClr val="tx1"/>
                </a:solidFill>
                <a:latin typeface="Arial Narrow" panose="020B0606020202030204" pitchFamily="34" charset="0"/>
              </a:rPr>
              <a:t> indicate about water quality? </a:t>
            </a:r>
            <a:r>
              <a:rPr lang="en-AU" sz="1200" b="1" dirty="0">
                <a:solidFill>
                  <a:schemeClr val="tx1"/>
                </a:solidFill>
                <a:latin typeface="Arial Narrow" panose="020B0606020202030204" pitchFamily="34" charset="0"/>
              </a:rPr>
              <a:t>Ans.</a:t>
            </a:r>
            <a:endParaRPr lang="en-AU" sz="1200" b="1" dirty="0">
              <a:solidFill>
                <a:schemeClr val="tx1"/>
              </a:solidFill>
            </a:endParaRPr>
          </a:p>
        </p:txBody>
      </p:sp>
      <p:sp>
        <p:nvSpPr>
          <p:cNvPr id="7" name="TextBox 6"/>
          <p:cNvSpPr txBox="1"/>
          <p:nvPr/>
        </p:nvSpPr>
        <p:spPr>
          <a:xfrm>
            <a:off x="4700720" y="3054891"/>
            <a:ext cx="1440160"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graphicFrame>
        <p:nvGraphicFramePr>
          <p:cNvPr id="21" name="Table 20"/>
          <p:cNvGraphicFramePr>
            <a:graphicFrameLocks noGrp="1"/>
          </p:cNvGraphicFramePr>
          <p:nvPr/>
        </p:nvGraphicFramePr>
        <p:xfrm>
          <a:off x="523210" y="2421995"/>
          <a:ext cx="3985910" cy="1371600"/>
        </p:xfrm>
        <a:graphic>
          <a:graphicData uri="http://schemas.openxmlformats.org/drawingml/2006/table">
            <a:tbl>
              <a:tblPr firstRow="1" bandRow="1">
                <a:tableStyleId>{5940675A-B579-460E-94D1-54222C63F5DA}</a:tableStyleId>
              </a:tblPr>
              <a:tblGrid>
                <a:gridCol w="1988068">
                  <a:extLst>
                    <a:ext uri="{9D8B030D-6E8A-4147-A177-3AD203B41FA5}">
                      <a16:colId xmlns:a16="http://schemas.microsoft.com/office/drawing/2014/main" val="20000"/>
                    </a:ext>
                  </a:extLst>
                </a:gridCol>
                <a:gridCol w="1997842">
                  <a:extLst>
                    <a:ext uri="{9D8B030D-6E8A-4147-A177-3AD203B41FA5}">
                      <a16:colId xmlns:a16="http://schemas.microsoft.com/office/drawing/2014/main" val="20001"/>
                    </a:ext>
                  </a:extLst>
                </a:gridCol>
              </a:tblGrid>
              <a:tr h="219471">
                <a:tc>
                  <a:txBody>
                    <a:bodyPr/>
                    <a:lstStyle/>
                    <a:p>
                      <a:r>
                        <a:rPr lang="en-AU" sz="1200" b="1" dirty="0">
                          <a:latin typeface="Arial Narrow" panose="020B0606020202030204" pitchFamily="34" charset="0"/>
                        </a:rPr>
                        <a:t>BOD Level (ppm</a:t>
                      </a:r>
                      <a:r>
                        <a:rPr lang="en-AU" sz="1200" b="1" baseline="0" dirty="0">
                          <a:latin typeface="Arial Narrow" panose="020B0606020202030204" pitchFamily="34" charset="0"/>
                        </a:rPr>
                        <a:t> or mg/L</a:t>
                      </a:r>
                      <a:r>
                        <a:rPr lang="en-AU" sz="1200" b="1" dirty="0">
                          <a:latin typeface="Arial Narrow" panose="020B0606020202030204" pitchFamily="34" charset="0"/>
                        </a:rPr>
                        <a:t>)</a:t>
                      </a:r>
                    </a:p>
                  </a:txBody>
                  <a:tcPr>
                    <a:solidFill>
                      <a:schemeClr val="bg1">
                        <a:lumMod val="85000"/>
                      </a:schemeClr>
                    </a:solidFill>
                  </a:tcPr>
                </a:tc>
                <a:tc>
                  <a:txBody>
                    <a:bodyPr/>
                    <a:lstStyle/>
                    <a:p>
                      <a:r>
                        <a:rPr lang="en-AU" sz="1200" b="1" dirty="0">
                          <a:latin typeface="Arial Narrow" panose="020B0606020202030204" pitchFamily="34" charset="0"/>
                        </a:rPr>
                        <a:t>Water Quality</a:t>
                      </a:r>
                    </a:p>
                  </a:txBody>
                  <a:tcPr>
                    <a:solidFill>
                      <a:schemeClr val="bg1">
                        <a:lumMod val="85000"/>
                      </a:schemeClr>
                    </a:solidFill>
                  </a:tcPr>
                </a:tc>
                <a:extLst>
                  <a:ext uri="{0D108BD9-81ED-4DB2-BD59-A6C34878D82A}">
                    <a16:rowId xmlns:a16="http://schemas.microsoft.com/office/drawing/2014/main" val="10000"/>
                  </a:ext>
                </a:extLst>
              </a:tr>
              <a:tr h="261492">
                <a:tc>
                  <a:txBody>
                    <a:bodyPr/>
                    <a:lstStyle/>
                    <a:p>
                      <a:r>
                        <a:rPr lang="en-AU" sz="1200" dirty="0">
                          <a:latin typeface="Arial Narrow" panose="020B0606020202030204" pitchFamily="34" charset="0"/>
                        </a:rPr>
                        <a:t>1-2 </a:t>
                      </a:r>
                      <a:r>
                        <a:rPr lang="en-AU" sz="800" dirty="0">
                          <a:latin typeface="Arial Narrow" panose="020B0606020202030204" pitchFamily="34" charset="0"/>
                        </a:rPr>
                        <a:t>(small</a:t>
                      </a:r>
                      <a:r>
                        <a:rPr lang="en-AU" sz="800" baseline="0" dirty="0">
                          <a:latin typeface="Arial Narrow" panose="020B0606020202030204" pitchFamily="34" charset="0"/>
                        </a:rPr>
                        <a:t> amount of DO required by bacteria)</a:t>
                      </a:r>
                      <a:endParaRPr lang="en-AU" sz="800" dirty="0">
                        <a:latin typeface="Arial Narrow" panose="020B0606020202030204" pitchFamily="34" charset="0"/>
                      </a:endParaRPr>
                    </a:p>
                  </a:txBody>
                  <a:tcPr/>
                </a:tc>
                <a:tc>
                  <a:txBody>
                    <a:bodyPr/>
                    <a:lstStyle/>
                    <a:p>
                      <a:r>
                        <a:rPr lang="en-AU" sz="1200" dirty="0">
                          <a:latin typeface="Arial Narrow" panose="020B0606020202030204" pitchFamily="34" charset="0"/>
                        </a:rPr>
                        <a:t>Very Good: </a:t>
                      </a:r>
                      <a:r>
                        <a:rPr lang="en-AU" sz="1200" baseline="0" dirty="0">
                          <a:latin typeface="Arial Narrow" panose="020B0606020202030204" pitchFamily="34" charset="0"/>
                        </a:rPr>
                        <a:t>clean water</a:t>
                      </a: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261492">
                <a:tc>
                  <a:txBody>
                    <a:bodyPr/>
                    <a:lstStyle/>
                    <a:p>
                      <a:r>
                        <a:rPr lang="en-AU" sz="1200" dirty="0">
                          <a:latin typeface="Arial Narrow" panose="020B0606020202030204" pitchFamily="34" charset="0"/>
                        </a:rPr>
                        <a:t>3-5</a:t>
                      </a:r>
                    </a:p>
                  </a:txBody>
                  <a:tcPr/>
                </a:tc>
                <a:tc>
                  <a:txBody>
                    <a:bodyPr/>
                    <a:lstStyle/>
                    <a:p>
                      <a:r>
                        <a:rPr lang="en-AU" sz="1200" dirty="0">
                          <a:latin typeface="Arial Narrow" panose="020B0606020202030204" pitchFamily="34" charset="0"/>
                        </a:rPr>
                        <a:t>Fair: Moderately clean water </a:t>
                      </a:r>
                    </a:p>
                  </a:txBody>
                  <a:tcPr/>
                </a:tc>
                <a:extLst>
                  <a:ext uri="{0D108BD9-81ED-4DB2-BD59-A6C34878D82A}">
                    <a16:rowId xmlns:a16="http://schemas.microsoft.com/office/drawing/2014/main" val="10002"/>
                  </a:ext>
                </a:extLst>
              </a:tr>
              <a:tr h="224473">
                <a:tc>
                  <a:txBody>
                    <a:bodyPr/>
                    <a:lstStyle/>
                    <a:p>
                      <a:r>
                        <a:rPr lang="en-AU" sz="1200" dirty="0">
                          <a:latin typeface="Arial Narrow" panose="020B0606020202030204" pitchFamily="34" charset="0"/>
                        </a:rPr>
                        <a:t>6-9</a:t>
                      </a:r>
                    </a:p>
                  </a:txBody>
                  <a:tcPr/>
                </a:tc>
                <a:tc>
                  <a:txBody>
                    <a:bodyPr/>
                    <a:lstStyle/>
                    <a:p>
                      <a:r>
                        <a:rPr lang="en-AU" sz="1200" dirty="0">
                          <a:latin typeface="Arial Narrow" panose="020B0606020202030204" pitchFamily="34" charset="0"/>
                        </a:rPr>
                        <a:t>Poor: Somewhat polluted water </a:t>
                      </a:r>
                      <a:endParaRPr lang="en-AU" sz="1000" dirty="0">
                        <a:latin typeface="Arial Narrow" panose="020B0606020202030204" pitchFamily="34" charset="0"/>
                      </a:endParaRPr>
                    </a:p>
                  </a:txBody>
                  <a:tcPr/>
                </a:tc>
                <a:extLst>
                  <a:ext uri="{0D108BD9-81ED-4DB2-BD59-A6C34878D82A}">
                    <a16:rowId xmlns:a16="http://schemas.microsoft.com/office/drawing/2014/main" val="10003"/>
                  </a:ext>
                </a:extLst>
              </a:tr>
              <a:tr h="238185">
                <a:tc>
                  <a:txBody>
                    <a:bodyPr/>
                    <a:lstStyle/>
                    <a:p>
                      <a:r>
                        <a:rPr lang="en-AU" sz="1200" dirty="0">
                          <a:latin typeface="Arial Narrow" panose="020B0606020202030204" pitchFamily="34" charset="0"/>
                        </a:rPr>
                        <a:t>10+</a:t>
                      </a:r>
                      <a:r>
                        <a:rPr lang="en-AU" sz="800" dirty="0">
                          <a:latin typeface="Arial Narrow" panose="020B0606020202030204" pitchFamily="34" charset="0"/>
                        </a:rPr>
                        <a:t> (large</a:t>
                      </a:r>
                      <a:r>
                        <a:rPr lang="en-AU" sz="800" baseline="0" dirty="0">
                          <a:latin typeface="Arial Narrow" panose="020B0606020202030204" pitchFamily="34" charset="0"/>
                        </a:rPr>
                        <a:t> amount of DO required by bacteria)</a:t>
                      </a:r>
                      <a:endParaRPr lang="en-AU" sz="800" dirty="0">
                        <a:latin typeface="Arial Narrow" panose="020B0606020202030204" pitchFamily="34" charset="0"/>
                      </a:endParaRPr>
                    </a:p>
                  </a:txBody>
                  <a:tcPr/>
                </a:tc>
                <a:tc>
                  <a:txBody>
                    <a:bodyPr/>
                    <a:lstStyle/>
                    <a:p>
                      <a:r>
                        <a:rPr lang="en-AU" sz="1200" dirty="0">
                          <a:latin typeface="Arial Narrow" panose="020B0606020202030204" pitchFamily="34" charset="0"/>
                        </a:rPr>
                        <a:t>Very Poor: Very polluted</a:t>
                      </a:r>
                      <a:r>
                        <a:rPr lang="en-AU" sz="1200" baseline="0" dirty="0">
                          <a:latin typeface="Arial Narrow" panose="020B0606020202030204" pitchFamily="34" charset="0"/>
                        </a:rPr>
                        <a:t> water </a:t>
                      </a:r>
                      <a:endParaRPr lang="en-AU" sz="1200"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22" name="Rectangle 21"/>
          <p:cNvSpPr/>
          <p:nvPr/>
        </p:nvSpPr>
        <p:spPr>
          <a:xfrm>
            <a:off x="481438" y="6920543"/>
            <a:ext cx="5785787" cy="184665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200" b="1" dirty="0">
                <a:solidFill>
                  <a:srgbClr val="000000"/>
                </a:solidFill>
                <a:latin typeface="Arial Narrow" panose="020B0606020202030204" pitchFamily="34" charset="0"/>
              </a:rPr>
              <a:t>Activity: Below, describe how BOD is</a:t>
            </a:r>
            <a:r>
              <a:rPr lang="en-US" sz="1200" b="1" dirty="0">
                <a:latin typeface="Arial Narrow" pitchFamily="34" charset="0"/>
              </a:rPr>
              <a:t> used to indirectly assess water pollution levels </a:t>
            </a:r>
          </a:p>
          <a:p>
            <a:r>
              <a:rPr lang="en-AU" sz="1200" b="1" dirty="0">
                <a:solidFill>
                  <a:srgbClr val="000000"/>
                </a:solidFill>
                <a:latin typeface="Arial Narrow" panose="020B0606020202030204" pitchFamily="34" charset="0"/>
              </a:rPr>
              <a:t> </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b="1" dirty="0">
              <a:solidFill>
                <a:srgbClr val="000000"/>
              </a:solidFill>
              <a:latin typeface="Arial Narrow" panose="020B0606020202030204" pitchFamily="34" charset="0"/>
            </a:endParaRPr>
          </a:p>
        </p:txBody>
      </p:sp>
      <p:sp>
        <p:nvSpPr>
          <p:cNvPr id="54" name="Rectangle 53"/>
          <p:cNvSpPr/>
          <p:nvPr/>
        </p:nvSpPr>
        <p:spPr>
          <a:xfrm>
            <a:off x="579570" y="7267001"/>
            <a:ext cx="5583880" cy="140824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45" name="Rectangle 44"/>
          <p:cNvSpPr/>
          <p:nvPr/>
        </p:nvSpPr>
        <p:spPr>
          <a:xfrm>
            <a:off x="498660" y="3871550"/>
            <a:ext cx="5771066" cy="2846933"/>
          </a:xfrm>
          <a:prstGeom prst="rect">
            <a:avLst/>
          </a:prstGeom>
          <a:solidFill>
            <a:schemeClr val="bg1">
              <a:lumMod val="85000"/>
            </a:schemeClr>
          </a:solidFill>
          <a:ln w="38100">
            <a:solidFill>
              <a:schemeClr val="tx1"/>
            </a:solidFill>
          </a:ln>
          <a:effectLst>
            <a:outerShdw blurRad="50800" dist="38100" dir="2700000" algn="tl" rotWithShape="0">
              <a:prstClr val="black">
                <a:alpha val="40000"/>
              </a:prstClr>
            </a:outerShdw>
          </a:effectLst>
        </p:spPr>
        <p:txBody>
          <a:bodyPr wrap="square">
            <a:spAutoFit/>
          </a:bodyPr>
          <a:lstStyle/>
          <a:p>
            <a:pPr algn="ctr"/>
            <a:endParaRPr lang="en-AU" sz="300" b="1" dirty="0">
              <a:solidFill>
                <a:srgbClr val="000000"/>
              </a:solidFill>
              <a:latin typeface="Arial Narrow" panose="020B0606020202030204" pitchFamily="34" charset="0"/>
            </a:endParaRPr>
          </a:p>
          <a:p>
            <a:pPr algn="ctr"/>
            <a:r>
              <a:rPr lang="en-AU" sz="1600" b="1" dirty="0">
                <a:solidFill>
                  <a:srgbClr val="000000"/>
                </a:solidFill>
                <a:latin typeface="Arial Narrow" panose="020B0606020202030204" pitchFamily="34" charset="0"/>
              </a:rPr>
              <a:t>How to conduct a BOD test</a:t>
            </a:r>
          </a:p>
          <a:p>
            <a:pPr algn="ctr"/>
            <a:endParaRPr lang="en-AU" sz="400" b="1" dirty="0">
              <a:solidFill>
                <a:srgbClr val="000000"/>
              </a:solidFill>
              <a:latin typeface="Arial Narrow" panose="020B0606020202030204" pitchFamily="34" charset="0"/>
            </a:endParaRPr>
          </a:p>
          <a:p>
            <a:pPr algn="ctr"/>
            <a:r>
              <a:rPr lang="en-AU" sz="1000" dirty="0">
                <a:solidFill>
                  <a:srgbClr val="000000"/>
                </a:solidFill>
                <a:latin typeface="Arial Narrow" panose="020B0606020202030204" pitchFamily="34" charset="0"/>
              </a:rPr>
              <a:t> BOD = Average DO on Day 1   </a:t>
            </a:r>
            <a:r>
              <a:rPr lang="en-AU" sz="1000" i="1" dirty="0">
                <a:solidFill>
                  <a:srgbClr val="000000"/>
                </a:solidFill>
                <a:latin typeface="Arial Narrow" panose="020B0606020202030204" pitchFamily="34" charset="0"/>
              </a:rPr>
              <a:t>minus (–)   </a:t>
            </a:r>
            <a:r>
              <a:rPr lang="en-AU" sz="1000" dirty="0">
                <a:solidFill>
                  <a:srgbClr val="000000"/>
                </a:solidFill>
                <a:latin typeface="Arial Narrow" panose="020B0606020202030204" pitchFamily="34" charset="0"/>
              </a:rPr>
              <a:t>Average DO on Day 5 </a:t>
            </a:r>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4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p:txBody>
      </p:sp>
      <p:sp>
        <p:nvSpPr>
          <p:cNvPr id="47" name="Rectangle 46"/>
          <p:cNvSpPr/>
          <p:nvPr/>
        </p:nvSpPr>
        <p:spPr>
          <a:xfrm>
            <a:off x="516814" y="4580727"/>
            <a:ext cx="1110669" cy="22391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1 </a:t>
            </a:r>
          </a:p>
          <a:p>
            <a:pPr algn="ctr"/>
            <a:r>
              <a:rPr lang="en-AU" sz="800" dirty="0">
                <a:solidFill>
                  <a:schemeClr val="tx1"/>
                </a:solidFill>
                <a:latin typeface="Arial Narrow" panose="020B0606020202030204" pitchFamily="34" charset="0"/>
              </a:rPr>
              <a:t>Collect Samples</a:t>
            </a:r>
          </a:p>
        </p:txBody>
      </p:sp>
      <p:sp>
        <p:nvSpPr>
          <p:cNvPr id="48" name="Rectangle 47"/>
          <p:cNvSpPr/>
          <p:nvPr/>
        </p:nvSpPr>
        <p:spPr>
          <a:xfrm>
            <a:off x="1607915" y="4578534"/>
            <a:ext cx="2074567" cy="224129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2   </a:t>
            </a:r>
          </a:p>
          <a:p>
            <a:pPr algn="ctr"/>
            <a:r>
              <a:rPr lang="en-AU" sz="800" dirty="0">
                <a:solidFill>
                  <a:schemeClr val="tx1"/>
                </a:solidFill>
                <a:latin typeface="Arial Narrow" panose="020B0606020202030204" pitchFamily="34" charset="0"/>
              </a:rPr>
              <a:t>Measure DO. Cover. Store at constant temperature</a:t>
            </a:r>
          </a:p>
        </p:txBody>
      </p:sp>
      <p:sp>
        <p:nvSpPr>
          <p:cNvPr id="50" name="Rectangle 49"/>
          <p:cNvSpPr/>
          <p:nvPr/>
        </p:nvSpPr>
        <p:spPr>
          <a:xfrm>
            <a:off x="3659551" y="4579042"/>
            <a:ext cx="1429428" cy="22407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3 </a:t>
            </a:r>
          </a:p>
          <a:p>
            <a:pPr algn="ctr"/>
            <a:r>
              <a:rPr lang="en-AU" sz="800" dirty="0">
                <a:solidFill>
                  <a:schemeClr val="tx1"/>
                </a:solidFill>
                <a:latin typeface="Arial Narrow" panose="020B0606020202030204" pitchFamily="34" charset="0"/>
              </a:rPr>
              <a:t>5 days later, measure DO again.</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p:txBody>
      </p:sp>
      <p:sp>
        <p:nvSpPr>
          <p:cNvPr id="52" name="Rectangle 51"/>
          <p:cNvSpPr/>
          <p:nvPr/>
        </p:nvSpPr>
        <p:spPr>
          <a:xfrm>
            <a:off x="5049765" y="4578534"/>
            <a:ext cx="1217690" cy="224129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4 </a:t>
            </a:r>
          </a:p>
          <a:p>
            <a:pPr algn="ctr"/>
            <a:r>
              <a:rPr lang="en-AU" sz="800" dirty="0">
                <a:solidFill>
                  <a:schemeClr val="tx1"/>
                </a:solidFill>
                <a:latin typeface="Arial Narrow" panose="020B0606020202030204" pitchFamily="34" charset="0"/>
              </a:rPr>
              <a:t>Average DO on Day 1 minus (–) </a:t>
            </a:r>
            <a:br>
              <a:rPr lang="en-AU" sz="800" dirty="0">
                <a:solidFill>
                  <a:schemeClr val="tx1"/>
                </a:solidFill>
                <a:latin typeface="Arial Narrow" panose="020B0606020202030204" pitchFamily="34" charset="0"/>
              </a:rPr>
            </a:br>
            <a:r>
              <a:rPr lang="en-AU" sz="800" dirty="0">
                <a:solidFill>
                  <a:schemeClr val="tx1"/>
                </a:solidFill>
                <a:latin typeface="Arial Narrow" panose="020B0606020202030204" pitchFamily="34" charset="0"/>
              </a:rPr>
              <a:t>Average DO on Day 5 </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p:txBody>
      </p:sp>
      <p:sp>
        <p:nvSpPr>
          <p:cNvPr id="57" name="Freeform 56"/>
          <p:cNvSpPr/>
          <p:nvPr/>
        </p:nvSpPr>
        <p:spPr>
          <a:xfrm>
            <a:off x="496034" y="5082384"/>
            <a:ext cx="1090224" cy="45719"/>
          </a:xfrm>
          <a:custGeom>
            <a:avLst/>
            <a:gdLst>
              <a:gd name="connsiteX0" fmla="*/ 0 w 1112293"/>
              <a:gd name="connsiteY0" fmla="*/ 36153 h 77096"/>
              <a:gd name="connsiteX1" fmla="*/ 34120 w 1112293"/>
              <a:gd name="connsiteY1" fmla="*/ 29329 h 77096"/>
              <a:gd name="connsiteX2" fmla="*/ 54591 w 1112293"/>
              <a:gd name="connsiteY2" fmla="*/ 22505 h 77096"/>
              <a:gd name="connsiteX3" fmla="*/ 143302 w 1112293"/>
              <a:gd name="connsiteY3" fmla="*/ 29329 h 77096"/>
              <a:gd name="connsiteX4" fmla="*/ 163773 w 1112293"/>
              <a:gd name="connsiteY4" fmla="*/ 42977 h 77096"/>
              <a:gd name="connsiteX5" fmla="*/ 170597 w 1112293"/>
              <a:gd name="connsiteY5" fmla="*/ 63448 h 77096"/>
              <a:gd name="connsiteX6" fmla="*/ 211540 w 1112293"/>
              <a:gd name="connsiteY6" fmla="*/ 77096 h 77096"/>
              <a:gd name="connsiteX7" fmla="*/ 272955 w 1112293"/>
              <a:gd name="connsiteY7" fmla="*/ 49801 h 77096"/>
              <a:gd name="connsiteX8" fmla="*/ 293427 w 1112293"/>
              <a:gd name="connsiteY8" fmla="*/ 29329 h 77096"/>
              <a:gd name="connsiteX9" fmla="*/ 307075 w 1112293"/>
              <a:gd name="connsiteY9" fmla="*/ 8857 h 77096"/>
              <a:gd name="connsiteX10" fmla="*/ 327546 w 1112293"/>
              <a:gd name="connsiteY10" fmla="*/ 2033 h 77096"/>
              <a:gd name="connsiteX11" fmla="*/ 395785 w 1112293"/>
              <a:gd name="connsiteY11" fmla="*/ 22505 h 77096"/>
              <a:gd name="connsiteX12" fmla="*/ 409433 w 1112293"/>
              <a:gd name="connsiteY12" fmla="*/ 42977 h 77096"/>
              <a:gd name="connsiteX13" fmla="*/ 429905 w 1112293"/>
              <a:gd name="connsiteY13" fmla="*/ 49801 h 77096"/>
              <a:gd name="connsiteX14" fmla="*/ 477672 w 1112293"/>
              <a:gd name="connsiteY14" fmla="*/ 63448 h 77096"/>
              <a:gd name="connsiteX15" fmla="*/ 504967 w 1112293"/>
              <a:gd name="connsiteY15" fmla="*/ 56624 h 77096"/>
              <a:gd name="connsiteX16" fmla="*/ 518615 w 1112293"/>
              <a:gd name="connsiteY16" fmla="*/ 36153 h 77096"/>
              <a:gd name="connsiteX17" fmla="*/ 539087 w 1112293"/>
              <a:gd name="connsiteY17" fmla="*/ 15681 h 77096"/>
              <a:gd name="connsiteX18" fmla="*/ 580030 w 1112293"/>
              <a:gd name="connsiteY18" fmla="*/ 2033 h 77096"/>
              <a:gd name="connsiteX19" fmla="*/ 648269 w 1112293"/>
              <a:gd name="connsiteY19" fmla="*/ 8857 h 77096"/>
              <a:gd name="connsiteX20" fmla="*/ 675564 w 1112293"/>
              <a:gd name="connsiteY20" fmla="*/ 49801 h 77096"/>
              <a:gd name="connsiteX21" fmla="*/ 689212 w 1112293"/>
              <a:gd name="connsiteY21" fmla="*/ 70272 h 77096"/>
              <a:gd name="connsiteX22" fmla="*/ 709684 w 1112293"/>
              <a:gd name="connsiteY22" fmla="*/ 77096 h 77096"/>
              <a:gd name="connsiteX23" fmla="*/ 764275 w 1112293"/>
              <a:gd name="connsiteY23" fmla="*/ 63448 h 77096"/>
              <a:gd name="connsiteX24" fmla="*/ 777923 w 1112293"/>
              <a:gd name="connsiteY24" fmla="*/ 42977 h 77096"/>
              <a:gd name="connsiteX25" fmla="*/ 839337 w 1112293"/>
              <a:gd name="connsiteY25" fmla="*/ 8857 h 77096"/>
              <a:gd name="connsiteX26" fmla="*/ 873457 w 1112293"/>
              <a:gd name="connsiteY26" fmla="*/ 22505 h 77096"/>
              <a:gd name="connsiteX27" fmla="*/ 887105 w 1112293"/>
              <a:gd name="connsiteY27" fmla="*/ 42977 h 77096"/>
              <a:gd name="connsiteX28" fmla="*/ 907576 w 1112293"/>
              <a:gd name="connsiteY28" fmla="*/ 49801 h 77096"/>
              <a:gd name="connsiteX29" fmla="*/ 948520 w 1112293"/>
              <a:gd name="connsiteY29" fmla="*/ 70272 h 77096"/>
              <a:gd name="connsiteX30" fmla="*/ 1009934 w 1112293"/>
              <a:gd name="connsiteY30" fmla="*/ 56624 h 77096"/>
              <a:gd name="connsiteX31" fmla="*/ 1030406 w 1112293"/>
              <a:gd name="connsiteY31" fmla="*/ 42977 h 77096"/>
              <a:gd name="connsiteX32" fmla="*/ 1064526 w 1112293"/>
              <a:gd name="connsiteY32" fmla="*/ 2033 h 77096"/>
              <a:gd name="connsiteX33" fmla="*/ 1112293 w 1112293"/>
              <a:gd name="connsiteY33" fmla="*/ 2033 h 7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2293" h="77096">
                <a:moveTo>
                  <a:pt x="0" y="36153"/>
                </a:moveTo>
                <a:cubicBezTo>
                  <a:pt x="11373" y="33878"/>
                  <a:pt x="22868" y="32142"/>
                  <a:pt x="34120" y="29329"/>
                </a:cubicBezTo>
                <a:cubicBezTo>
                  <a:pt x="41098" y="27584"/>
                  <a:pt x="47398" y="22505"/>
                  <a:pt x="54591" y="22505"/>
                </a:cubicBezTo>
                <a:cubicBezTo>
                  <a:pt x="84249" y="22505"/>
                  <a:pt x="113732" y="27054"/>
                  <a:pt x="143302" y="29329"/>
                </a:cubicBezTo>
                <a:cubicBezTo>
                  <a:pt x="150126" y="33878"/>
                  <a:pt x="158650" y="36573"/>
                  <a:pt x="163773" y="42977"/>
                </a:cubicBezTo>
                <a:cubicBezTo>
                  <a:pt x="168266" y="48594"/>
                  <a:pt x="164744" y="59267"/>
                  <a:pt x="170597" y="63448"/>
                </a:cubicBezTo>
                <a:cubicBezTo>
                  <a:pt x="182303" y="71810"/>
                  <a:pt x="211540" y="77096"/>
                  <a:pt x="211540" y="77096"/>
                </a:cubicBezTo>
                <a:cubicBezTo>
                  <a:pt x="241293" y="67178"/>
                  <a:pt x="251328" y="67823"/>
                  <a:pt x="272955" y="49801"/>
                </a:cubicBezTo>
                <a:cubicBezTo>
                  <a:pt x="280369" y="43623"/>
                  <a:pt x="287249" y="36743"/>
                  <a:pt x="293427" y="29329"/>
                </a:cubicBezTo>
                <a:cubicBezTo>
                  <a:pt x="298677" y="23028"/>
                  <a:pt x="300671" y="13980"/>
                  <a:pt x="307075" y="8857"/>
                </a:cubicBezTo>
                <a:cubicBezTo>
                  <a:pt x="312692" y="4364"/>
                  <a:pt x="320722" y="4308"/>
                  <a:pt x="327546" y="2033"/>
                </a:cubicBezTo>
                <a:cubicBezTo>
                  <a:pt x="357614" y="6328"/>
                  <a:pt x="375096" y="1815"/>
                  <a:pt x="395785" y="22505"/>
                </a:cubicBezTo>
                <a:cubicBezTo>
                  <a:pt x="401584" y="28304"/>
                  <a:pt x="403029" y="37854"/>
                  <a:pt x="409433" y="42977"/>
                </a:cubicBezTo>
                <a:cubicBezTo>
                  <a:pt x="415050" y="47471"/>
                  <a:pt x="422989" y="47825"/>
                  <a:pt x="429905" y="49801"/>
                </a:cubicBezTo>
                <a:cubicBezTo>
                  <a:pt x="489884" y="66937"/>
                  <a:pt x="428587" y="47086"/>
                  <a:pt x="477672" y="63448"/>
                </a:cubicBezTo>
                <a:cubicBezTo>
                  <a:pt x="486770" y="61173"/>
                  <a:pt x="497164" y="61826"/>
                  <a:pt x="504967" y="56624"/>
                </a:cubicBezTo>
                <a:cubicBezTo>
                  <a:pt x="511791" y="52075"/>
                  <a:pt x="513365" y="42453"/>
                  <a:pt x="518615" y="36153"/>
                </a:cubicBezTo>
                <a:cubicBezTo>
                  <a:pt x="524793" y="28739"/>
                  <a:pt x="530651" y="20368"/>
                  <a:pt x="539087" y="15681"/>
                </a:cubicBezTo>
                <a:cubicBezTo>
                  <a:pt x="551663" y="8694"/>
                  <a:pt x="580030" y="2033"/>
                  <a:pt x="580030" y="2033"/>
                </a:cubicBezTo>
                <a:cubicBezTo>
                  <a:pt x="602776" y="4308"/>
                  <a:pt x="627823" y="-1366"/>
                  <a:pt x="648269" y="8857"/>
                </a:cubicBezTo>
                <a:cubicBezTo>
                  <a:pt x="662940" y="16193"/>
                  <a:pt x="666465" y="36153"/>
                  <a:pt x="675564" y="49801"/>
                </a:cubicBezTo>
                <a:cubicBezTo>
                  <a:pt x="680113" y="56625"/>
                  <a:pt x="681432" y="67679"/>
                  <a:pt x="689212" y="70272"/>
                </a:cubicBezTo>
                <a:lnTo>
                  <a:pt x="709684" y="77096"/>
                </a:lnTo>
                <a:cubicBezTo>
                  <a:pt x="711384" y="76756"/>
                  <a:pt x="757280" y="69043"/>
                  <a:pt x="764275" y="63448"/>
                </a:cubicBezTo>
                <a:cubicBezTo>
                  <a:pt x="770679" y="58325"/>
                  <a:pt x="771751" y="48377"/>
                  <a:pt x="777923" y="42977"/>
                </a:cubicBezTo>
                <a:cubicBezTo>
                  <a:pt x="806803" y="17707"/>
                  <a:pt x="811220" y="18230"/>
                  <a:pt x="839337" y="8857"/>
                </a:cubicBezTo>
                <a:cubicBezTo>
                  <a:pt x="850710" y="13406"/>
                  <a:pt x="863489" y="15385"/>
                  <a:pt x="873457" y="22505"/>
                </a:cubicBezTo>
                <a:cubicBezTo>
                  <a:pt x="880131" y="27272"/>
                  <a:pt x="880701" y="37854"/>
                  <a:pt x="887105" y="42977"/>
                </a:cubicBezTo>
                <a:cubicBezTo>
                  <a:pt x="892722" y="47470"/>
                  <a:pt x="901143" y="46584"/>
                  <a:pt x="907576" y="49801"/>
                </a:cubicBezTo>
                <a:cubicBezTo>
                  <a:pt x="960486" y="76256"/>
                  <a:pt x="897066" y="53121"/>
                  <a:pt x="948520" y="70272"/>
                </a:cubicBezTo>
                <a:cubicBezTo>
                  <a:pt x="964249" y="67650"/>
                  <a:pt x="993134" y="65024"/>
                  <a:pt x="1009934" y="56624"/>
                </a:cubicBezTo>
                <a:cubicBezTo>
                  <a:pt x="1017269" y="52956"/>
                  <a:pt x="1023582" y="47526"/>
                  <a:pt x="1030406" y="42977"/>
                </a:cubicBezTo>
                <a:cubicBezTo>
                  <a:pt x="1036384" y="34011"/>
                  <a:pt x="1053580" y="5317"/>
                  <a:pt x="1064526" y="2033"/>
                </a:cubicBezTo>
                <a:cubicBezTo>
                  <a:pt x="1079777" y="-2542"/>
                  <a:pt x="1096371" y="2033"/>
                  <a:pt x="1112293" y="2033"/>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Can 57"/>
          <p:cNvSpPr/>
          <p:nvPr/>
        </p:nvSpPr>
        <p:spPr>
          <a:xfrm>
            <a:off x="785618" y="5762756"/>
            <a:ext cx="519634" cy="530820"/>
          </a:xfrm>
          <a:prstGeom prst="ca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lowchart: Magnetic Disk 61"/>
          <p:cNvSpPr/>
          <p:nvPr/>
        </p:nvSpPr>
        <p:spPr>
          <a:xfrm>
            <a:off x="758655" y="5732125"/>
            <a:ext cx="574005" cy="212391"/>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516860" y="5168670"/>
            <a:ext cx="1087421" cy="461665"/>
          </a:xfrm>
          <a:prstGeom prst="rect">
            <a:avLst/>
          </a:prstGeom>
          <a:noFill/>
        </p:spPr>
        <p:txBody>
          <a:bodyPr wrap="square" rtlCol="0">
            <a:spAutoFit/>
          </a:bodyPr>
          <a:lstStyle/>
          <a:p>
            <a:pPr algn="ctr"/>
            <a:r>
              <a:rPr lang="en-AU" sz="800" dirty="0">
                <a:latin typeface="Arial Narrow" panose="020B0606020202030204" pitchFamily="34" charset="0"/>
              </a:rPr>
              <a:t>Fill to the top and screw on the lid before removing from the water</a:t>
            </a:r>
          </a:p>
        </p:txBody>
      </p:sp>
      <p:sp>
        <p:nvSpPr>
          <p:cNvPr id="65" name="Can 64"/>
          <p:cNvSpPr/>
          <p:nvPr/>
        </p:nvSpPr>
        <p:spPr>
          <a:xfrm>
            <a:off x="1929602" y="5157526"/>
            <a:ext cx="519634" cy="53082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lowchart: Magnetic Disk 65"/>
          <p:cNvSpPr/>
          <p:nvPr/>
        </p:nvSpPr>
        <p:spPr>
          <a:xfrm>
            <a:off x="1898232" y="5062474"/>
            <a:ext cx="574005" cy="212391"/>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TextBox 66"/>
          <p:cNvSpPr txBox="1"/>
          <p:nvPr/>
        </p:nvSpPr>
        <p:spPr>
          <a:xfrm>
            <a:off x="1833655" y="5296031"/>
            <a:ext cx="695578" cy="52322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Cover with alfoil</a:t>
            </a:r>
          </a:p>
          <a:p>
            <a:pPr algn="ctr"/>
            <a:endParaRPr lang="en-AU" sz="800" dirty="0">
              <a:solidFill>
                <a:schemeClr val="bg1"/>
              </a:solidFill>
              <a:latin typeface="Arial Narrow" panose="020B0606020202030204" pitchFamily="34" charset="0"/>
            </a:endParaRPr>
          </a:p>
        </p:txBody>
      </p:sp>
      <p:sp>
        <p:nvSpPr>
          <p:cNvPr id="68" name="TextBox 67"/>
          <p:cNvSpPr txBox="1"/>
          <p:nvPr/>
        </p:nvSpPr>
        <p:spPr>
          <a:xfrm>
            <a:off x="5454709" y="5722942"/>
            <a:ext cx="631681" cy="246221"/>
          </a:xfrm>
          <a:prstGeom prst="rect">
            <a:avLst/>
          </a:prstGeom>
          <a:noFill/>
        </p:spPr>
        <p:txBody>
          <a:bodyPr wrap="square" rtlCol="0">
            <a:spAutoFit/>
          </a:bodyPr>
          <a:lstStyle/>
          <a:p>
            <a:r>
              <a:rPr lang="en-AU" sz="1000" dirty="0">
                <a:latin typeface="Arial Narrow" panose="020B0606020202030204" pitchFamily="34" charset="0"/>
              </a:rPr>
              <a:t>minus</a:t>
            </a:r>
          </a:p>
        </p:txBody>
      </p:sp>
      <p:sp>
        <p:nvSpPr>
          <p:cNvPr id="69" name="TextBox 68"/>
          <p:cNvSpPr txBox="1"/>
          <p:nvPr/>
        </p:nvSpPr>
        <p:spPr>
          <a:xfrm>
            <a:off x="5454709" y="6212756"/>
            <a:ext cx="631681" cy="492443"/>
          </a:xfrm>
          <a:prstGeom prst="rect">
            <a:avLst/>
          </a:prstGeom>
          <a:noFill/>
        </p:spPr>
        <p:txBody>
          <a:bodyPr wrap="square" rtlCol="0">
            <a:spAutoFit/>
          </a:bodyPr>
          <a:lstStyle/>
          <a:p>
            <a:r>
              <a:rPr lang="en-AU" sz="1000" dirty="0">
                <a:latin typeface="Arial Narrow" panose="020B0606020202030204" pitchFamily="34" charset="0"/>
              </a:rPr>
              <a:t>equals…</a:t>
            </a:r>
          </a:p>
          <a:p>
            <a:pPr algn="ctr"/>
            <a:endParaRPr lang="en-AU" sz="600" dirty="0">
              <a:latin typeface="Arial Narrow" panose="020B0606020202030204" pitchFamily="34" charset="0"/>
            </a:endParaRPr>
          </a:p>
          <a:p>
            <a:r>
              <a:rPr lang="en-AU" sz="1000" dirty="0">
                <a:latin typeface="Arial Narrow" panose="020B0606020202030204" pitchFamily="34" charset="0"/>
              </a:rPr>
              <a:t> BOD!</a:t>
            </a:r>
          </a:p>
        </p:txBody>
      </p:sp>
      <p:sp>
        <p:nvSpPr>
          <p:cNvPr id="70" name="Rectangle 69"/>
          <p:cNvSpPr/>
          <p:nvPr/>
        </p:nvSpPr>
        <p:spPr>
          <a:xfrm>
            <a:off x="2362666" y="6249925"/>
            <a:ext cx="712522" cy="233255"/>
          </a:xfrm>
          <a:prstGeom prst="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20°C</a:t>
            </a:r>
          </a:p>
        </p:txBody>
      </p:sp>
      <p:graphicFrame>
        <p:nvGraphicFramePr>
          <p:cNvPr id="71" name="Table 70"/>
          <p:cNvGraphicFramePr>
            <a:graphicFrameLocks noGrp="1"/>
          </p:cNvGraphicFramePr>
          <p:nvPr/>
        </p:nvGraphicFramePr>
        <p:xfrm>
          <a:off x="3849389" y="4983613"/>
          <a:ext cx="1031199" cy="1767840"/>
        </p:xfrm>
        <a:graphic>
          <a:graphicData uri="http://schemas.openxmlformats.org/drawingml/2006/table">
            <a:tbl>
              <a:tblPr firstRow="1" bandRow="1">
                <a:tableStyleId>{5940675A-B579-460E-94D1-54222C63F5DA}</a:tableStyleId>
              </a:tblPr>
              <a:tblGrid>
                <a:gridCol w="330911">
                  <a:extLst>
                    <a:ext uri="{9D8B030D-6E8A-4147-A177-3AD203B41FA5}">
                      <a16:colId xmlns:a16="http://schemas.microsoft.com/office/drawing/2014/main" val="20000"/>
                    </a:ext>
                  </a:extLst>
                </a:gridCol>
                <a:gridCol w="350144">
                  <a:extLst>
                    <a:ext uri="{9D8B030D-6E8A-4147-A177-3AD203B41FA5}">
                      <a16:colId xmlns:a16="http://schemas.microsoft.com/office/drawing/2014/main" val="20001"/>
                    </a:ext>
                  </a:extLst>
                </a:gridCol>
                <a:gridCol w="350144">
                  <a:extLst>
                    <a:ext uri="{9D8B030D-6E8A-4147-A177-3AD203B41FA5}">
                      <a16:colId xmlns:a16="http://schemas.microsoft.com/office/drawing/2014/main" val="20002"/>
                    </a:ext>
                  </a:extLst>
                </a:gridCol>
              </a:tblGrid>
              <a:tr h="213895">
                <a:tc>
                  <a:txBody>
                    <a:bodyPr/>
                    <a:lstStyle/>
                    <a:p>
                      <a:r>
                        <a:rPr lang="en-AU" sz="800" dirty="0">
                          <a:latin typeface="Arial Narrow" panose="020B0606020202030204" pitchFamily="34" charset="0"/>
                        </a:rPr>
                        <a:t>#</a:t>
                      </a:r>
                    </a:p>
                  </a:txBody>
                  <a:tcPr>
                    <a:solidFill>
                      <a:schemeClr val="bg1">
                        <a:lumMod val="95000"/>
                      </a:schemeClr>
                    </a:solidFill>
                  </a:tcPr>
                </a:tc>
                <a:tc>
                  <a:txBody>
                    <a:bodyPr/>
                    <a:lstStyle/>
                    <a:p>
                      <a:r>
                        <a:rPr lang="en-AU" sz="600" b="1" dirty="0">
                          <a:latin typeface="Arial Narrow" panose="020B0606020202030204" pitchFamily="34" charset="0"/>
                        </a:rPr>
                        <a:t>DO</a:t>
                      </a:r>
                    </a:p>
                    <a:p>
                      <a:r>
                        <a:rPr lang="en-AU" sz="600" b="1" dirty="0">
                          <a:latin typeface="Arial Narrow" panose="020B0606020202030204" pitchFamily="34" charset="0"/>
                        </a:rPr>
                        <a:t>Day 1</a:t>
                      </a:r>
                    </a:p>
                  </a:txBody>
                  <a:tcPr>
                    <a:solidFill>
                      <a:schemeClr val="bg1">
                        <a:lumMod val="95000"/>
                      </a:schemeClr>
                    </a:solidFill>
                  </a:tcPr>
                </a:tc>
                <a:tc>
                  <a:txBody>
                    <a:bodyPr/>
                    <a:lstStyle/>
                    <a:p>
                      <a:r>
                        <a:rPr lang="en-AU" sz="600" b="1" dirty="0">
                          <a:latin typeface="Arial Narrow" panose="020B0606020202030204" pitchFamily="34" charset="0"/>
                        </a:rPr>
                        <a:t>DO</a:t>
                      </a:r>
                    </a:p>
                    <a:p>
                      <a:r>
                        <a:rPr lang="en-AU" sz="600" b="1" dirty="0">
                          <a:latin typeface="Arial Narrow" panose="020B0606020202030204" pitchFamily="34" charset="0"/>
                        </a:rPr>
                        <a:t>Day 5</a:t>
                      </a:r>
                    </a:p>
                  </a:txBody>
                  <a:tcPr>
                    <a:solidFill>
                      <a:schemeClr val="bg1">
                        <a:lumMod val="95000"/>
                      </a:schemeClr>
                    </a:solidFill>
                  </a:tcPr>
                </a:tc>
                <a:extLst>
                  <a:ext uri="{0D108BD9-81ED-4DB2-BD59-A6C34878D82A}">
                    <a16:rowId xmlns:a16="http://schemas.microsoft.com/office/drawing/2014/main" val="10000"/>
                  </a:ext>
                </a:extLst>
              </a:tr>
              <a:tr h="166363">
                <a:tc>
                  <a:txBody>
                    <a:bodyPr/>
                    <a:lstStyle/>
                    <a:p>
                      <a:r>
                        <a:rPr lang="en-AU" sz="800" dirty="0">
                          <a:latin typeface="Arial Narrow" panose="020B0606020202030204" pitchFamily="34" charset="0"/>
                        </a:rPr>
                        <a:t>1</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66363">
                <a:tc>
                  <a:txBody>
                    <a:bodyPr/>
                    <a:lstStyle/>
                    <a:p>
                      <a:r>
                        <a:rPr lang="en-AU" sz="800" dirty="0">
                          <a:latin typeface="Arial Narrow" panose="020B0606020202030204" pitchFamily="34" charset="0"/>
                        </a:rPr>
                        <a:t>2</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66363">
                <a:tc>
                  <a:txBody>
                    <a:bodyPr/>
                    <a:lstStyle/>
                    <a:p>
                      <a:r>
                        <a:rPr lang="en-AU" sz="800" dirty="0">
                          <a:latin typeface="Arial Narrow" panose="020B0606020202030204" pitchFamily="34" charset="0"/>
                        </a:rPr>
                        <a:t>3</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66363">
                <a:tc>
                  <a:txBody>
                    <a:bodyPr/>
                    <a:lstStyle/>
                    <a:p>
                      <a:r>
                        <a:rPr lang="en-AU" sz="800" dirty="0">
                          <a:latin typeface="Arial Narrow" panose="020B0606020202030204" pitchFamily="34" charset="0"/>
                        </a:rPr>
                        <a:t>4</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4"/>
                  </a:ext>
                </a:extLst>
              </a:tr>
              <a:tr h="166363">
                <a:tc>
                  <a:txBody>
                    <a:bodyPr/>
                    <a:lstStyle/>
                    <a:p>
                      <a:r>
                        <a:rPr lang="en-AU" sz="800" dirty="0">
                          <a:latin typeface="Arial Narrow" panose="020B0606020202030204" pitchFamily="34" charset="0"/>
                        </a:rPr>
                        <a:t>5</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5"/>
                  </a:ext>
                </a:extLst>
              </a:tr>
              <a:tr h="166363">
                <a:tc>
                  <a:txBody>
                    <a:bodyPr/>
                    <a:lstStyle/>
                    <a:p>
                      <a:r>
                        <a:rPr lang="en-AU" sz="800" dirty="0">
                          <a:latin typeface="Arial Narrow" panose="020B0606020202030204" pitchFamily="34" charset="0"/>
                        </a:rPr>
                        <a:t>6</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6"/>
                  </a:ext>
                </a:extLst>
              </a:tr>
              <a:tr h="166363">
                <a:tc>
                  <a:txBody>
                    <a:bodyPr/>
                    <a:lstStyle/>
                    <a:p>
                      <a:r>
                        <a:rPr lang="en-AU" sz="800" dirty="0">
                          <a:latin typeface="Arial Narrow" panose="020B0606020202030204" pitchFamily="34" charset="0"/>
                        </a:rPr>
                        <a:t>Av</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7"/>
                  </a:ext>
                </a:extLst>
              </a:tr>
            </a:tbl>
          </a:graphicData>
        </a:graphic>
      </p:graphicFrame>
      <p:sp>
        <p:nvSpPr>
          <p:cNvPr id="72" name="TextBox 71"/>
          <p:cNvSpPr txBox="1"/>
          <p:nvPr/>
        </p:nvSpPr>
        <p:spPr>
          <a:xfrm>
            <a:off x="452322" y="6343797"/>
            <a:ext cx="1239652" cy="461665"/>
          </a:xfrm>
          <a:prstGeom prst="rect">
            <a:avLst/>
          </a:prstGeom>
          <a:noFill/>
        </p:spPr>
        <p:txBody>
          <a:bodyPr wrap="square" rtlCol="0">
            <a:spAutoFit/>
          </a:bodyPr>
          <a:lstStyle/>
          <a:p>
            <a:pPr algn="ctr"/>
            <a:r>
              <a:rPr lang="en-AU" sz="800" dirty="0">
                <a:latin typeface="Arial Narrow" panose="020B0606020202030204" pitchFamily="34" charset="0"/>
              </a:rPr>
              <a:t>To improve accuracy, increase the number of repeats &amp; controls </a:t>
            </a:r>
          </a:p>
        </p:txBody>
      </p:sp>
      <p:pic>
        <p:nvPicPr>
          <p:cNvPr id="73" name="Picture 72"/>
          <p:cNvPicPr>
            <a:picLocks noChangeAspect="1"/>
          </p:cNvPicPr>
          <p:nvPr/>
        </p:nvPicPr>
        <p:blipFill>
          <a:blip r:embed="rId3"/>
          <a:stretch>
            <a:fillRect/>
          </a:stretch>
        </p:blipFill>
        <p:spPr>
          <a:xfrm>
            <a:off x="5304548" y="5955944"/>
            <a:ext cx="873131" cy="249466"/>
          </a:xfrm>
          <a:prstGeom prst="rect">
            <a:avLst/>
          </a:prstGeom>
        </p:spPr>
      </p:pic>
      <p:sp>
        <p:nvSpPr>
          <p:cNvPr id="74" name="Oval 73"/>
          <p:cNvSpPr/>
          <p:nvPr/>
        </p:nvSpPr>
        <p:spPr>
          <a:xfrm>
            <a:off x="5775648" y="5949619"/>
            <a:ext cx="427960" cy="255791"/>
          </a:xfrm>
          <a:prstGeom prst="ellipse">
            <a:avLst/>
          </a:prstGeom>
          <a:noFill/>
          <a:ln w="12700">
            <a:solidFill>
              <a:schemeClr val="tx1"/>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Can 74"/>
          <p:cNvSpPr/>
          <p:nvPr/>
        </p:nvSpPr>
        <p:spPr>
          <a:xfrm>
            <a:off x="2909284" y="5124967"/>
            <a:ext cx="519634" cy="530820"/>
          </a:xfrm>
          <a:prstGeom prst="ca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lowchart: Magnetic Disk 75"/>
          <p:cNvSpPr/>
          <p:nvPr/>
        </p:nvSpPr>
        <p:spPr>
          <a:xfrm>
            <a:off x="2882099" y="5083640"/>
            <a:ext cx="574005" cy="212391"/>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extBox 76"/>
          <p:cNvSpPr txBox="1"/>
          <p:nvPr/>
        </p:nvSpPr>
        <p:spPr>
          <a:xfrm>
            <a:off x="2844759" y="5319014"/>
            <a:ext cx="695578" cy="369332"/>
          </a:xfrm>
          <a:prstGeom prst="rect">
            <a:avLst/>
          </a:prstGeom>
          <a:noFill/>
        </p:spPr>
        <p:txBody>
          <a:bodyPr wrap="square" rtlCol="0">
            <a:spAutoFit/>
          </a:bodyPr>
          <a:lstStyle/>
          <a:p>
            <a:pPr algn="ctr"/>
            <a:r>
              <a:rPr lang="en-AU" sz="1000" dirty="0">
                <a:latin typeface="Arial Narrow" panose="020B0606020202030204" pitchFamily="34" charset="0"/>
              </a:rPr>
              <a:t>Control</a:t>
            </a:r>
          </a:p>
          <a:p>
            <a:pPr algn="ctr"/>
            <a:endParaRPr lang="en-AU" sz="800" dirty="0">
              <a:latin typeface="Arial Narrow" panose="020B0606020202030204" pitchFamily="34" charset="0"/>
            </a:endParaRPr>
          </a:p>
        </p:txBody>
      </p:sp>
      <p:pic>
        <p:nvPicPr>
          <p:cNvPr id="78" name="Picture 77"/>
          <p:cNvPicPr>
            <a:picLocks noChangeAspect="1"/>
          </p:cNvPicPr>
          <p:nvPr/>
        </p:nvPicPr>
        <p:blipFill>
          <a:blip r:embed="rId4"/>
          <a:stretch>
            <a:fillRect/>
          </a:stretch>
        </p:blipFill>
        <p:spPr>
          <a:xfrm>
            <a:off x="5292550" y="5489473"/>
            <a:ext cx="761906" cy="286588"/>
          </a:xfrm>
          <a:prstGeom prst="rect">
            <a:avLst/>
          </a:prstGeom>
        </p:spPr>
      </p:pic>
      <p:sp>
        <p:nvSpPr>
          <p:cNvPr id="79" name="Oval 78"/>
          <p:cNvSpPr/>
          <p:nvPr/>
        </p:nvSpPr>
        <p:spPr>
          <a:xfrm>
            <a:off x="5572584" y="5489473"/>
            <a:ext cx="427960" cy="255791"/>
          </a:xfrm>
          <a:prstGeom prst="ellipse">
            <a:avLst/>
          </a:prstGeom>
          <a:noFill/>
          <a:ln w="12700">
            <a:solidFill>
              <a:schemeClr val="tx1"/>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501370" y="4593972"/>
            <a:ext cx="1104274"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p:cNvSpPr/>
          <p:nvPr/>
        </p:nvSpPr>
        <p:spPr>
          <a:xfrm>
            <a:off x="1611348" y="4590383"/>
            <a:ext cx="2048202"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p:cNvSpPr/>
          <p:nvPr/>
        </p:nvSpPr>
        <p:spPr>
          <a:xfrm>
            <a:off x="3676619" y="4593174"/>
            <a:ext cx="1370875" cy="22246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p:cNvSpPr/>
          <p:nvPr/>
        </p:nvSpPr>
        <p:spPr>
          <a:xfrm>
            <a:off x="5056894" y="4590383"/>
            <a:ext cx="1210331"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p:cNvSpPr txBox="1"/>
          <p:nvPr/>
        </p:nvSpPr>
        <p:spPr>
          <a:xfrm>
            <a:off x="1797575" y="6502266"/>
            <a:ext cx="1840137" cy="338554"/>
          </a:xfrm>
          <a:prstGeom prst="rect">
            <a:avLst/>
          </a:prstGeom>
          <a:noFill/>
        </p:spPr>
        <p:txBody>
          <a:bodyPr wrap="square" rtlCol="0">
            <a:spAutoFit/>
          </a:bodyPr>
          <a:lstStyle/>
          <a:p>
            <a:pPr algn="ctr"/>
            <a:r>
              <a:rPr lang="en-AU" sz="800" dirty="0">
                <a:latin typeface="Arial Narrow" panose="020B0606020202030204" pitchFamily="34" charset="0"/>
              </a:rPr>
              <a:t>(temperature changes DO therefore keep temperature the same throughout)</a:t>
            </a:r>
          </a:p>
        </p:txBody>
      </p:sp>
      <p:sp>
        <p:nvSpPr>
          <p:cNvPr id="85" name="TextBox 84"/>
          <p:cNvSpPr txBox="1"/>
          <p:nvPr/>
        </p:nvSpPr>
        <p:spPr>
          <a:xfrm>
            <a:off x="1563419" y="5718602"/>
            <a:ext cx="1473725" cy="338554"/>
          </a:xfrm>
          <a:prstGeom prst="rect">
            <a:avLst/>
          </a:prstGeom>
          <a:noFill/>
        </p:spPr>
        <p:txBody>
          <a:bodyPr wrap="square" rtlCol="0">
            <a:spAutoFit/>
          </a:bodyPr>
          <a:lstStyle/>
          <a:p>
            <a:pPr algn="ctr"/>
            <a:r>
              <a:rPr lang="en-AU" sz="800" dirty="0">
                <a:latin typeface="Arial Narrow" panose="020B0606020202030204" pitchFamily="34" charset="0"/>
              </a:rPr>
              <a:t>Cover to eliminate photosynthesis (and any addition of oxygen)</a:t>
            </a:r>
          </a:p>
        </p:txBody>
      </p:sp>
      <p:cxnSp>
        <p:nvCxnSpPr>
          <p:cNvPr id="49" name="Straight Connector 48">
            <a:extLst>
              <a:ext uri="{FF2B5EF4-FFF2-40B4-BE49-F238E27FC236}">
                <a16:creationId xmlns:a16="http://schemas.microsoft.com/office/drawing/2014/main" id="{0662A33D-5736-41A2-A2BD-835DE95AC6CD}"/>
              </a:ext>
            </a:extLst>
          </p:cNvPr>
          <p:cNvCxnSpPr/>
          <p:nvPr/>
        </p:nvCxnSpPr>
        <p:spPr>
          <a:xfrm flipH="1">
            <a:off x="481438" y="97544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833B0D2-B704-42B6-BBD4-5D0755CEB2D9}"/>
              </a:ext>
            </a:extLst>
          </p:cNvPr>
          <p:cNvSpPr txBox="1"/>
          <p:nvPr/>
        </p:nvSpPr>
        <p:spPr>
          <a:xfrm>
            <a:off x="1410717" y="61659"/>
            <a:ext cx="3890491" cy="861774"/>
          </a:xfrm>
          <a:prstGeom prst="rect">
            <a:avLst/>
          </a:prstGeom>
          <a:noFill/>
        </p:spPr>
        <p:txBody>
          <a:bodyPr wrap="square" rtlCol="0">
            <a:spAutoFit/>
          </a:bodyPr>
          <a:lstStyle/>
          <a:p>
            <a:r>
              <a:rPr lang="en-US" b="1" dirty="0">
                <a:latin typeface="Arial Narrow" pitchFamily="34" charset="0"/>
              </a:rPr>
              <a:t>Cracking the case – </a:t>
            </a:r>
            <a:r>
              <a:rPr lang="en-US" sz="1200" dirty="0">
                <a:latin typeface="Arial Narrow" pitchFamily="34" charset="0"/>
              </a:rPr>
              <a:t>Describe how BOD is used to indirectly assess water pollution levels </a:t>
            </a:r>
          </a:p>
          <a:p>
            <a:endParaRPr lang="en-US" sz="1200" i="1" dirty="0">
              <a:latin typeface="Arial Narrow" pitchFamily="34" charset="0"/>
            </a:endParaRPr>
          </a:p>
          <a:p>
            <a:endParaRPr lang="en-US" sz="800" i="1" dirty="0">
              <a:latin typeface="Arial Narrow" pitchFamily="34" charset="0"/>
            </a:endParaRPr>
          </a:p>
        </p:txBody>
      </p:sp>
      <p:sp>
        <p:nvSpPr>
          <p:cNvPr id="53" name="TextBox 17">
            <a:extLst>
              <a:ext uri="{FF2B5EF4-FFF2-40B4-BE49-F238E27FC236}">
                <a16:creationId xmlns:a16="http://schemas.microsoft.com/office/drawing/2014/main" id="{9628F5A0-D0A4-43BA-9449-B6B0668E87D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5" name="TextBox 54">
            <a:extLst>
              <a:ext uri="{FF2B5EF4-FFF2-40B4-BE49-F238E27FC236}">
                <a16:creationId xmlns:a16="http://schemas.microsoft.com/office/drawing/2014/main" id="{ED5D8A3D-A259-4A41-B805-A2B4AAF8F7C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55">
            <a:extLst>
              <a:ext uri="{FF2B5EF4-FFF2-40B4-BE49-F238E27FC236}">
                <a16:creationId xmlns:a16="http://schemas.microsoft.com/office/drawing/2014/main" id="{D640C2BC-2364-40F1-A3D6-CDE8ABFA173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390E476A-47D5-8788-E51C-19401AF0625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E68C0584-53D0-38F2-0D38-5145B465039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FDB4EC70-B0F6-88BD-1DC4-301E3F836F09}"/>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424743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11382" y="981272"/>
            <a:ext cx="5700752" cy="2185214"/>
          </a:xfrm>
          <a:prstGeom prst="rect">
            <a:avLst/>
          </a:prstGeom>
        </p:spPr>
        <p:txBody>
          <a:bodyPr wrap="square">
            <a:spAutoFit/>
          </a:bodyPr>
          <a:lstStyle/>
          <a:p>
            <a:r>
              <a:rPr lang="en-AU" sz="1600" b="1" dirty="0">
                <a:solidFill>
                  <a:srgbClr val="000000"/>
                </a:solidFill>
                <a:latin typeface="Arial Narrow" panose="020B0606020202030204" pitchFamily="34" charset="0"/>
              </a:rPr>
              <a:t>Eutrophication  </a:t>
            </a:r>
          </a:p>
          <a:p>
            <a:pPr algn="just"/>
            <a:r>
              <a:rPr lang="en-AU" sz="1200" dirty="0">
                <a:solidFill>
                  <a:srgbClr val="000000"/>
                </a:solidFill>
                <a:latin typeface="Arial Narrow" panose="020B0606020202030204" pitchFamily="34" charset="0"/>
              </a:rPr>
              <a:t>Excessive BOD (biochemical oxygen demand) creates massive fish kills from dangerously low levels of DO (dissolved oxygen). How does this happen you ask? It all starts with nutrient pollution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(e.g. the dumping of raw sewage, or farmland fertilisers washing into </a:t>
            </a:r>
            <a:r>
              <a:rPr lang="en-AU" sz="1200">
                <a:solidFill>
                  <a:srgbClr val="000000"/>
                </a:solidFill>
                <a:latin typeface="Arial Narrow" panose="020B0606020202030204" pitchFamily="34" charset="0"/>
              </a:rPr>
              <a:t>rivers and </a:t>
            </a:r>
            <a:r>
              <a:rPr lang="en-AU" sz="1200" dirty="0">
                <a:solidFill>
                  <a:srgbClr val="000000"/>
                </a:solidFill>
                <a:latin typeface="Arial Narrow" panose="020B0606020202030204" pitchFamily="34" charset="0"/>
              </a:rPr>
              <a:t>lakes). Lots of nutrients stimulate lots of plant growth, and/or algae to bloom. So what? Don’t plants and algae supply oxygen and that’s a good thing? Yes, they do. But after awhile, they grow so much, they block out the sun, or deplete all the nutrients. As a result, they die and sink to become organic material for bacteria to decompose. Decomposition, if you remember, requires oxygen. Eventually, the DO levels drop so low, that fish can not breathe and die. Eutrophication is the name given to this whole process, starting with nutrient enrichment and ending in low DO and fish kills.</a:t>
            </a:r>
          </a:p>
          <a:p>
            <a:pPr algn="just"/>
            <a:r>
              <a:rPr lang="en-AU" sz="1200" b="1" dirty="0">
                <a:solidFill>
                  <a:srgbClr val="000000"/>
                </a:solidFill>
                <a:latin typeface="Arial Narrow" panose="020B0606020202030204" pitchFamily="34" charset="0"/>
              </a:rPr>
              <a:t>Activity: Describe the process of eutrophication in the space below the picture clues. </a:t>
            </a:r>
          </a:p>
        </p:txBody>
      </p:sp>
      <p:sp>
        <p:nvSpPr>
          <p:cNvPr id="11" name="Rectangle 10"/>
          <p:cNvSpPr/>
          <p:nvPr/>
        </p:nvSpPr>
        <p:spPr>
          <a:xfrm>
            <a:off x="604594" y="3202423"/>
            <a:ext cx="1058229"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Rectangle 21"/>
          <p:cNvSpPr/>
          <p:nvPr/>
        </p:nvSpPr>
        <p:spPr>
          <a:xfrm>
            <a:off x="1663715" y="3197751"/>
            <a:ext cx="1110504"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23" name="Rectangle 22"/>
          <p:cNvSpPr/>
          <p:nvPr/>
        </p:nvSpPr>
        <p:spPr>
          <a:xfrm>
            <a:off x="2778485" y="3199939"/>
            <a:ext cx="1110641" cy="7877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4" name="Rectangle 23"/>
          <p:cNvSpPr/>
          <p:nvPr/>
        </p:nvSpPr>
        <p:spPr>
          <a:xfrm>
            <a:off x="3902399" y="3198670"/>
            <a:ext cx="1180657"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27" name="Rectangle 26"/>
          <p:cNvSpPr/>
          <p:nvPr/>
        </p:nvSpPr>
        <p:spPr>
          <a:xfrm>
            <a:off x="5091661" y="3197751"/>
            <a:ext cx="1082812" cy="7865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45" name="Rectangle 44"/>
          <p:cNvSpPr/>
          <p:nvPr/>
        </p:nvSpPr>
        <p:spPr>
          <a:xfrm>
            <a:off x="464069" y="5840027"/>
            <a:ext cx="5748065" cy="1077218"/>
          </a:xfrm>
          <a:prstGeom prst="rect">
            <a:avLst/>
          </a:prstGeom>
        </p:spPr>
        <p:txBody>
          <a:bodyPr wrap="square">
            <a:spAutoFit/>
          </a:bodyPr>
          <a:lstStyle/>
          <a:p>
            <a:r>
              <a:rPr lang="en-AU" sz="1600" b="1" dirty="0">
                <a:solidFill>
                  <a:srgbClr val="000000"/>
                </a:solidFill>
                <a:latin typeface="Arial Narrow" panose="020B0606020202030204" pitchFamily="34" charset="0"/>
              </a:rPr>
              <a:t>Natural Eutrophication…. “lake aging”</a:t>
            </a:r>
          </a:p>
          <a:p>
            <a:pPr algn="just"/>
            <a:r>
              <a:rPr lang="en-AU" sz="1200" i="1" dirty="0">
                <a:solidFill>
                  <a:srgbClr val="000000"/>
                </a:solidFill>
                <a:latin typeface="Arial Narrow" panose="020B0606020202030204" pitchFamily="34" charset="0"/>
              </a:rPr>
              <a:t>Without</a:t>
            </a:r>
            <a:r>
              <a:rPr lang="en-AU" sz="1200" dirty="0">
                <a:solidFill>
                  <a:srgbClr val="000000"/>
                </a:solidFill>
                <a:latin typeface="Arial Narrow" panose="020B0606020202030204" pitchFamily="34" charset="0"/>
              </a:rPr>
              <a:t> the pollution, eutrophication occurs naturally in lakes and ponds over hundreds and thousands of years. An ‘aging’ lake or pond gradually builds up concentration of nutrients over time, classed initially as </a:t>
            </a:r>
            <a:r>
              <a:rPr lang="en-AU" sz="1200" b="1" dirty="0">
                <a:solidFill>
                  <a:srgbClr val="000000"/>
                </a:solidFill>
                <a:latin typeface="Arial Narrow" panose="020B0606020202030204" pitchFamily="34" charset="0"/>
              </a:rPr>
              <a:t>‘oligotrophic’ </a:t>
            </a:r>
            <a:r>
              <a:rPr lang="en-AU" sz="1200" dirty="0">
                <a:solidFill>
                  <a:srgbClr val="000000"/>
                </a:solidFill>
                <a:latin typeface="Arial Narrow" panose="020B0606020202030204" pitchFamily="34" charset="0"/>
              </a:rPr>
              <a:t>(few nutrients) changing to </a:t>
            </a:r>
            <a:r>
              <a:rPr lang="en-AU" sz="1200" b="1" dirty="0">
                <a:solidFill>
                  <a:srgbClr val="000000"/>
                </a:solidFill>
                <a:latin typeface="Arial Narrow" panose="020B0606020202030204" pitchFamily="34" charset="0"/>
              </a:rPr>
              <a:t>‘mesotrophic’ </a:t>
            </a:r>
            <a:r>
              <a:rPr lang="en-AU" sz="1200" dirty="0">
                <a:solidFill>
                  <a:srgbClr val="000000"/>
                </a:solidFill>
                <a:latin typeface="Arial Narrow" panose="020B0606020202030204" pitchFamily="34" charset="0"/>
              </a:rPr>
              <a:t>(some nutrients) and eventually becoming </a:t>
            </a:r>
            <a:r>
              <a:rPr lang="en-AU" sz="1200" b="1" dirty="0">
                <a:solidFill>
                  <a:srgbClr val="000000"/>
                </a:solidFill>
                <a:latin typeface="Arial Narrow" panose="020B0606020202030204" pitchFamily="34" charset="0"/>
              </a:rPr>
              <a:t>‘eutrophic’ </a:t>
            </a:r>
            <a:r>
              <a:rPr lang="en-AU" sz="1200" dirty="0">
                <a:solidFill>
                  <a:srgbClr val="000000"/>
                </a:solidFill>
                <a:latin typeface="Arial Narrow" panose="020B0606020202030204" pitchFamily="34" charset="0"/>
              </a:rPr>
              <a:t>(lots of nutrients). </a:t>
            </a:r>
            <a:r>
              <a:rPr lang="en-AU" sz="1200" b="1" dirty="0">
                <a:solidFill>
                  <a:srgbClr val="000000"/>
                </a:solidFill>
                <a:latin typeface="Arial Narrow" panose="020B0606020202030204" pitchFamily="34" charset="0"/>
              </a:rPr>
              <a:t>Q. What is </a:t>
            </a:r>
            <a:r>
              <a:rPr lang="en-AU" sz="1200" b="1" i="1" dirty="0">
                <a:solidFill>
                  <a:srgbClr val="000000"/>
                </a:solidFill>
                <a:latin typeface="Arial Narrow" panose="020B0606020202030204" pitchFamily="34" charset="0"/>
              </a:rPr>
              <a:t>natural </a:t>
            </a:r>
            <a:r>
              <a:rPr lang="en-AU" sz="1200" b="1" dirty="0">
                <a:solidFill>
                  <a:srgbClr val="000000"/>
                </a:solidFill>
                <a:latin typeface="Arial Narrow" panose="020B0606020202030204" pitchFamily="34" charset="0"/>
              </a:rPr>
              <a:t>eutrophication? Ans.</a:t>
            </a:r>
            <a:endParaRPr lang="en-AU" sz="800" b="1" dirty="0">
              <a:solidFill>
                <a:srgbClr val="000000"/>
              </a:solidFill>
              <a:latin typeface="Arial Narrow" panose="020B0606020202030204" pitchFamily="34" charset="0"/>
            </a:endParaRPr>
          </a:p>
        </p:txBody>
      </p:sp>
      <p:sp>
        <p:nvSpPr>
          <p:cNvPr id="60" name="Rectangle 59"/>
          <p:cNvSpPr/>
          <p:nvPr/>
        </p:nvSpPr>
        <p:spPr>
          <a:xfrm>
            <a:off x="603314" y="3189942"/>
            <a:ext cx="1062917" cy="4857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p:cNvSpPr txBox="1"/>
          <p:nvPr/>
        </p:nvSpPr>
        <p:spPr>
          <a:xfrm>
            <a:off x="546586" y="3320931"/>
            <a:ext cx="67287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Farm</a:t>
            </a:r>
          </a:p>
        </p:txBody>
      </p:sp>
      <p:cxnSp>
        <p:nvCxnSpPr>
          <p:cNvPr id="67" name="Straight Arrow Connector 66"/>
          <p:cNvCxnSpPr/>
          <p:nvPr/>
        </p:nvCxnSpPr>
        <p:spPr>
          <a:xfrm flipH="1">
            <a:off x="1077278" y="3354261"/>
            <a:ext cx="2" cy="185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15200" y="3735295"/>
            <a:ext cx="81015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Lake</a:t>
            </a:r>
          </a:p>
        </p:txBody>
      </p:sp>
      <p:sp>
        <p:nvSpPr>
          <p:cNvPr id="76" name="TextBox 75"/>
          <p:cNvSpPr txBox="1"/>
          <p:nvPr/>
        </p:nvSpPr>
        <p:spPr>
          <a:xfrm>
            <a:off x="863180" y="3506091"/>
            <a:ext cx="553550"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fertiliser</a:t>
            </a:r>
          </a:p>
        </p:txBody>
      </p:sp>
      <p:sp>
        <p:nvSpPr>
          <p:cNvPr id="77" name="Freeform 76"/>
          <p:cNvSpPr/>
          <p:nvPr/>
        </p:nvSpPr>
        <p:spPr>
          <a:xfrm>
            <a:off x="930667" y="3262704"/>
            <a:ext cx="359528" cy="167341"/>
          </a:xfrm>
          <a:custGeom>
            <a:avLst/>
            <a:gdLst>
              <a:gd name="connsiteX0" fmla="*/ 5976 w 359528"/>
              <a:gd name="connsiteY0" fmla="*/ 47811 h 167341"/>
              <a:gd name="connsiteX1" fmla="*/ 17929 w 359528"/>
              <a:gd name="connsiteY1" fmla="*/ 17929 h 167341"/>
              <a:gd name="connsiteX2" fmla="*/ 53788 w 359528"/>
              <a:gd name="connsiteY2" fmla="*/ 0 h 167341"/>
              <a:gd name="connsiteX3" fmla="*/ 113553 w 359528"/>
              <a:gd name="connsiteY3" fmla="*/ 17929 h 167341"/>
              <a:gd name="connsiteX4" fmla="*/ 119529 w 359528"/>
              <a:gd name="connsiteY4" fmla="*/ 35858 h 167341"/>
              <a:gd name="connsiteX5" fmla="*/ 137459 w 359528"/>
              <a:gd name="connsiteY5" fmla="*/ 17929 h 167341"/>
              <a:gd name="connsiteX6" fmla="*/ 173318 w 359528"/>
              <a:gd name="connsiteY6" fmla="*/ 5976 h 167341"/>
              <a:gd name="connsiteX7" fmla="*/ 185271 w 359528"/>
              <a:gd name="connsiteY7" fmla="*/ 23906 h 167341"/>
              <a:gd name="connsiteX8" fmla="*/ 197224 w 359528"/>
              <a:gd name="connsiteY8" fmla="*/ 59764 h 167341"/>
              <a:gd name="connsiteX9" fmla="*/ 203200 w 359528"/>
              <a:gd name="connsiteY9" fmla="*/ 35858 h 167341"/>
              <a:gd name="connsiteX10" fmla="*/ 256988 w 359528"/>
              <a:gd name="connsiteY10" fmla="*/ 5976 h 167341"/>
              <a:gd name="connsiteX11" fmla="*/ 280894 w 359528"/>
              <a:gd name="connsiteY11" fmla="*/ 11953 h 167341"/>
              <a:gd name="connsiteX12" fmla="*/ 292847 w 359528"/>
              <a:gd name="connsiteY12" fmla="*/ 47811 h 167341"/>
              <a:gd name="connsiteX13" fmla="*/ 304800 w 359528"/>
              <a:gd name="connsiteY13" fmla="*/ 29882 h 167341"/>
              <a:gd name="connsiteX14" fmla="*/ 310776 w 359528"/>
              <a:gd name="connsiteY14" fmla="*/ 11953 h 167341"/>
              <a:gd name="connsiteX15" fmla="*/ 334682 w 359528"/>
              <a:gd name="connsiteY15" fmla="*/ 17929 h 167341"/>
              <a:gd name="connsiteX16" fmla="*/ 352612 w 359528"/>
              <a:gd name="connsiteY16" fmla="*/ 35858 h 167341"/>
              <a:gd name="connsiteX17" fmla="*/ 352612 w 359528"/>
              <a:gd name="connsiteY17" fmla="*/ 119529 h 167341"/>
              <a:gd name="connsiteX18" fmla="*/ 316753 w 359528"/>
              <a:gd name="connsiteY18" fmla="*/ 137458 h 167341"/>
              <a:gd name="connsiteX19" fmla="*/ 280894 w 359528"/>
              <a:gd name="connsiteY19" fmla="*/ 131482 h 167341"/>
              <a:gd name="connsiteX20" fmla="*/ 262965 w 359528"/>
              <a:gd name="connsiteY20" fmla="*/ 125506 h 167341"/>
              <a:gd name="connsiteX21" fmla="*/ 256988 w 359528"/>
              <a:gd name="connsiteY21" fmla="*/ 143435 h 167341"/>
              <a:gd name="connsiteX22" fmla="*/ 227106 w 359528"/>
              <a:gd name="connsiteY22" fmla="*/ 167341 h 167341"/>
              <a:gd name="connsiteX23" fmla="*/ 191247 w 359528"/>
              <a:gd name="connsiteY23" fmla="*/ 143435 h 167341"/>
              <a:gd name="connsiteX24" fmla="*/ 179294 w 359528"/>
              <a:gd name="connsiteY24" fmla="*/ 95623 h 167341"/>
              <a:gd name="connsiteX25" fmla="*/ 173318 w 359528"/>
              <a:gd name="connsiteY25" fmla="*/ 113553 h 167341"/>
              <a:gd name="connsiteX26" fmla="*/ 131482 w 359528"/>
              <a:gd name="connsiteY26" fmla="*/ 125506 h 167341"/>
              <a:gd name="connsiteX27" fmla="*/ 95624 w 359528"/>
              <a:gd name="connsiteY27" fmla="*/ 119529 h 167341"/>
              <a:gd name="connsiteX28" fmla="*/ 83671 w 359528"/>
              <a:gd name="connsiteY28" fmla="*/ 83670 h 167341"/>
              <a:gd name="connsiteX29" fmla="*/ 41835 w 359528"/>
              <a:gd name="connsiteY29" fmla="*/ 131482 h 167341"/>
              <a:gd name="connsiteX30" fmla="*/ 5976 w 359528"/>
              <a:gd name="connsiteY30" fmla="*/ 125506 h 167341"/>
              <a:gd name="connsiteX31" fmla="*/ 0 w 359528"/>
              <a:gd name="connsiteY31" fmla="*/ 107576 h 167341"/>
              <a:gd name="connsiteX32" fmla="*/ 5976 w 359528"/>
              <a:gd name="connsiteY32" fmla="*/ 47811 h 1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528" h="167341">
                <a:moveTo>
                  <a:pt x="5976" y="47811"/>
                </a:moveTo>
                <a:cubicBezTo>
                  <a:pt x="8964" y="32870"/>
                  <a:pt x="11693" y="26659"/>
                  <a:pt x="17929" y="17929"/>
                </a:cubicBezTo>
                <a:cubicBezTo>
                  <a:pt x="25170" y="7792"/>
                  <a:pt x="43016" y="3591"/>
                  <a:pt x="53788" y="0"/>
                </a:cubicBezTo>
                <a:cubicBezTo>
                  <a:pt x="72097" y="2615"/>
                  <a:pt x="99525" y="393"/>
                  <a:pt x="113553" y="17929"/>
                </a:cubicBezTo>
                <a:cubicBezTo>
                  <a:pt x="117488" y="22848"/>
                  <a:pt x="117537" y="29882"/>
                  <a:pt x="119529" y="35858"/>
                </a:cubicBezTo>
                <a:cubicBezTo>
                  <a:pt x="125506" y="29882"/>
                  <a:pt x="130071" y="22034"/>
                  <a:pt x="137459" y="17929"/>
                </a:cubicBezTo>
                <a:cubicBezTo>
                  <a:pt x="148473" y="11810"/>
                  <a:pt x="173318" y="5976"/>
                  <a:pt x="173318" y="5976"/>
                </a:cubicBezTo>
                <a:cubicBezTo>
                  <a:pt x="177302" y="11953"/>
                  <a:pt x="182354" y="17342"/>
                  <a:pt x="185271" y="23906"/>
                </a:cubicBezTo>
                <a:cubicBezTo>
                  <a:pt x="190388" y="35419"/>
                  <a:pt x="197224" y="59764"/>
                  <a:pt x="197224" y="59764"/>
                </a:cubicBezTo>
                <a:cubicBezTo>
                  <a:pt x="199216" y="51795"/>
                  <a:pt x="197791" y="42040"/>
                  <a:pt x="203200" y="35858"/>
                </a:cubicBezTo>
                <a:cubicBezTo>
                  <a:pt x="220122" y="16519"/>
                  <a:pt x="236034" y="12961"/>
                  <a:pt x="256988" y="5976"/>
                </a:cubicBezTo>
                <a:cubicBezTo>
                  <a:pt x="264957" y="7968"/>
                  <a:pt x="275548" y="5717"/>
                  <a:pt x="280894" y="11953"/>
                </a:cubicBezTo>
                <a:cubicBezTo>
                  <a:pt x="289094" y="21519"/>
                  <a:pt x="292847" y="47811"/>
                  <a:pt x="292847" y="47811"/>
                </a:cubicBezTo>
                <a:cubicBezTo>
                  <a:pt x="296831" y="41835"/>
                  <a:pt x="301588" y="36306"/>
                  <a:pt x="304800" y="29882"/>
                </a:cubicBezTo>
                <a:cubicBezTo>
                  <a:pt x="307617" y="24247"/>
                  <a:pt x="304927" y="14293"/>
                  <a:pt x="310776" y="11953"/>
                </a:cubicBezTo>
                <a:cubicBezTo>
                  <a:pt x="318402" y="8902"/>
                  <a:pt x="326713" y="15937"/>
                  <a:pt x="334682" y="17929"/>
                </a:cubicBezTo>
                <a:cubicBezTo>
                  <a:pt x="340659" y="23905"/>
                  <a:pt x="347924" y="28825"/>
                  <a:pt x="352612" y="35858"/>
                </a:cubicBezTo>
                <a:cubicBezTo>
                  <a:pt x="366572" y="56799"/>
                  <a:pt x="355572" y="109910"/>
                  <a:pt x="352612" y="119529"/>
                </a:cubicBezTo>
                <a:cubicBezTo>
                  <a:pt x="349964" y="128136"/>
                  <a:pt x="323497" y="135210"/>
                  <a:pt x="316753" y="137458"/>
                </a:cubicBezTo>
                <a:cubicBezTo>
                  <a:pt x="304800" y="135466"/>
                  <a:pt x="292723" y="134111"/>
                  <a:pt x="280894" y="131482"/>
                </a:cubicBezTo>
                <a:cubicBezTo>
                  <a:pt x="274744" y="130116"/>
                  <a:pt x="268600" y="122689"/>
                  <a:pt x="262965" y="125506"/>
                </a:cubicBezTo>
                <a:cubicBezTo>
                  <a:pt x="257330" y="128323"/>
                  <a:pt x="259805" y="137800"/>
                  <a:pt x="256988" y="143435"/>
                </a:cubicBezTo>
                <a:cubicBezTo>
                  <a:pt x="246175" y="165061"/>
                  <a:pt x="247785" y="160447"/>
                  <a:pt x="227106" y="167341"/>
                </a:cubicBezTo>
                <a:cubicBezTo>
                  <a:pt x="205672" y="161982"/>
                  <a:pt x="199501" y="166134"/>
                  <a:pt x="191247" y="143435"/>
                </a:cubicBezTo>
                <a:cubicBezTo>
                  <a:pt x="185633" y="127996"/>
                  <a:pt x="179294" y="95623"/>
                  <a:pt x="179294" y="95623"/>
                </a:cubicBezTo>
                <a:cubicBezTo>
                  <a:pt x="177302" y="101600"/>
                  <a:pt x="177773" y="109098"/>
                  <a:pt x="173318" y="113553"/>
                </a:cubicBezTo>
                <a:cubicBezTo>
                  <a:pt x="170462" y="116409"/>
                  <a:pt x="131686" y="125455"/>
                  <a:pt x="131482" y="125506"/>
                </a:cubicBezTo>
                <a:cubicBezTo>
                  <a:pt x="119529" y="123514"/>
                  <a:pt x="104743" y="127509"/>
                  <a:pt x="95624" y="119529"/>
                </a:cubicBezTo>
                <a:cubicBezTo>
                  <a:pt x="86142" y="111232"/>
                  <a:pt x="83671" y="83670"/>
                  <a:pt x="83671" y="83670"/>
                </a:cubicBezTo>
                <a:cubicBezTo>
                  <a:pt x="55781" y="125506"/>
                  <a:pt x="71718" y="111560"/>
                  <a:pt x="41835" y="131482"/>
                </a:cubicBezTo>
                <a:cubicBezTo>
                  <a:pt x="29882" y="129490"/>
                  <a:pt x="16497" y="131518"/>
                  <a:pt x="5976" y="125506"/>
                </a:cubicBezTo>
                <a:cubicBezTo>
                  <a:pt x="506" y="122380"/>
                  <a:pt x="0" y="113876"/>
                  <a:pt x="0" y="107576"/>
                </a:cubicBezTo>
                <a:cubicBezTo>
                  <a:pt x="0" y="80738"/>
                  <a:pt x="2988" y="62752"/>
                  <a:pt x="5976" y="478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flipH="1">
            <a:off x="1075456" y="3668792"/>
            <a:ext cx="2" cy="185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11405" y="3430045"/>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51527" y="3447087"/>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73311" y="3409064"/>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467981">
            <a:off x="1992653" y="318021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4" name="TextBox 83"/>
          <p:cNvSpPr txBox="1"/>
          <p:nvPr/>
        </p:nvSpPr>
        <p:spPr>
          <a:xfrm rot="20575430">
            <a:off x="1838355" y="343710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5" name="TextBox 84"/>
          <p:cNvSpPr txBox="1"/>
          <p:nvPr/>
        </p:nvSpPr>
        <p:spPr>
          <a:xfrm rot="17631872">
            <a:off x="1476369" y="350306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6" name="TextBox 85"/>
          <p:cNvSpPr txBox="1"/>
          <p:nvPr/>
        </p:nvSpPr>
        <p:spPr>
          <a:xfrm rot="2504557">
            <a:off x="1939350" y="361362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7" name="TextBox 86"/>
          <p:cNvSpPr txBox="1"/>
          <p:nvPr/>
        </p:nvSpPr>
        <p:spPr>
          <a:xfrm rot="184093">
            <a:off x="1986411" y="369984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8" name="TextBox 87"/>
          <p:cNvSpPr txBox="1"/>
          <p:nvPr/>
        </p:nvSpPr>
        <p:spPr>
          <a:xfrm>
            <a:off x="1762340" y="3816992"/>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9" name="TextBox 88"/>
          <p:cNvSpPr txBox="1"/>
          <p:nvPr/>
        </p:nvSpPr>
        <p:spPr>
          <a:xfrm rot="4162690">
            <a:off x="2153883" y="3522968"/>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0" name="TextBox 89"/>
          <p:cNvSpPr txBox="1"/>
          <p:nvPr/>
        </p:nvSpPr>
        <p:spPr>
          <a:xfrm rot="3657493">
            <a:off x="1468173" y="354073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1" name="TextBox 90"/>
          <p:cNvSpPr txBox="1"/>
          <p:nvPr/>
        </p:nvSpPr>
        <p:spPr>
          <a:xfrm rot="21374443">
            <a:off x="1880096" y="355820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7" name="TextBox 96"/>
          <p:cNvSpPr txBox="1"/>
          <p:nvPr/>
        </p:nvSpPr>
        <p:spPr>
          <a:xfrm rot="1398798">
            <a:off x="1978424" y="341213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8" name="TextBox 97"/>
          <p:cNvSpPr txBox="1"/>
          <p:nvPr/>
        </p:nvSpPr>
        <p:spPr>
          <a:xfrm rot="19269893">
            <a:off x="1611210" y="3378315"/>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5" name="TextBox 104"/>
          <p:cNvSpPr txBox="1"/>
          <p:nvPr/>
        </p:nvSpPr>
        <p:spPr>
          <a:xfrm>
            <a:off x="2976987" y="383909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6" name="TextBox 105"/>
          <p:cNvSpPr txBox="1"/>
          <p:nvPr/>
        </p:nvSpPr>
        <p:spPr>
          <a:xfrm>
            <a:off x="2848286" y="379388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7" name="TextBox 106"/>
          <p:cNvSpPr txBox="1"/>
          <p:nvPr/>
        </p:nvSpPr>
        <p:spPr>
          <a:xfrm>
            <a:off x="3101826" y="3767289"/>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8" name="TextBox 107"/>
          <p:cNvSpPr txBox="1"/>
          <p:nvPr/>
        </p:nvSpPr>
        <p:spPr>
          <a:xfrm>
            <a:off x="2826700" y="3729947"/>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9" name="TextBox 108"/>
          <p:cNvSpPr txBox="1"/>
          <p:nvPr/>
        </p:nvSpPr>
        <p:spPr>
          <a:xfrm>
            <a:off x="2979100" y="3882347"/>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0" name="TextBox 109"/>
          <p:cNvSpPr txBox="1"/>
          <p:nvPr/>
        </p:nvSpPr>
        <p:spPr>
          <a:xfrm rot="1008239">
            <a:off x="3144088" y="3760672"/>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1" name="TextBox 110"/>
          <p:cNvSpPr txBox="1"/>
          <p:nvPr/>
        </p:nvSpPr>
        <p:spPr>
          <a:xfrm rot="20469238">
            <a:off x="2836034" y="375521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2" name="TextBox 111"/>
          <p:cNvSpPr txBox="1"/>
          <p:nvPr/>
        </p:nvSpPr>
        <p:spPr>
          <a:xfrm rot="20469238">
            <a:off x="2736574" y="374628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3" name="TextBox 112"/>
          <p:cNvSpPr txBox="1"/>
          <p:nvPr/>
        </p:nvSpPr>
        <p:spPr>
          <a:xfrm rot="788610">
            <a:off x="2776128" y="383928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4" name="TextBox 113"/>
          <p:cNvSpPr txBox="1"/>
          <p:nvPr/>
        </p:nvSpPr>
        <p:spPr>
          <a:xfrm rot="1912610">
            <a:off x="1992653" y="330818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5" name="TextBox 114"/>
          <p:cNvSpPr txBox="1"/>
          <p:nvPr/>
        </p:nvSpPr>
        <p:spPr>
          <a:xfrm rot="919254">
            <a:off x="1607926" y="3226350"/>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6" name="TextBox 115"/>
          <p:cNvSpPr txBox="1"/>
          <p:nvPr/>
        </p:nvSpPr>
        <p:spPr>
          <a:xfrm rot="3033906">
            <a:off x="1660838" y="355472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7" name="TextBox 116"/>
          <p:cNvSpPr txBox="1"/>
          <p:nvPr/>
        </p:nvSpPr>
        <p:spPr>
          <a:xfrm rot="19269893">
            <a:off x="1763610" y="3530715"/>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9" name="Down Arrow 118"/>
          <p:cNvSpPr/>
          <p:nvPr/>
        </p:nvSpPr>
        <p:spPr>
          <a:xfrm>
            <a:off x="4234125" y="3303294"/>
            <a:ext cx="584037" cy="62400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DO</a:t>
            </a:r>
          </a:p>
        </p:txBody>
      </p:sp>
      <p:sp>
        <p:nvSpPr>
          <p:cNvPr id="120" name="Freeform 119"/>
          <p:cNvSpPr/>
          <p:nvPr/>
        </p:nvSpPr>
        <p:spPr>
          <a:xfrm>
            <a:off x="5294008" y="3442447"/>
            <a:ext cx="198731" cy="268941"/>
          </a:xfrm>
          <a:custGeom>
            <a:avLst/>
            <a:gdLst>
              <a:gd name="connsiteX0" fmla="*/ 1145 w 198731"/>
              <a:gd name="connsiteY0" fmla="*/ 131482 h 268941"/>
              <a:gd name="connsiteX1" fmla="*/ 13098 w 198731"/>
              <a:gd name="connsiteY1" fmla="*/ 101600 h 268941"/>
              <a:gd name="connsiteX2" fmla="*/ 31027 w 198731"/>
              <a:gd name="connsiteY2" fmla="*/ 89647 h 268941"/>
              <a:gd name="connsiteX3" fmla="*/ 48957 w 198731"/>
              <a:gd name="connsiteY3" fmla="*/ 53788 h 268941"/>
              <a:gd name="connsiteX4" fmla="*/ 66886 w 198731"/>
              <a:gd name="connsiteY4" fmla="*/ 47812 h 268941"/>
              <a:gd name="connsiteX5" fmla="*/ 84816 w 198731"/>
              <a:gd name="connsiteY5" fmla="*/ 29882 h 268941"/>
              <a:gd name="connsiteX6" fmla="*/ 96768 w 198731"/>
              <a:gd name="connsiteY6" fmla="*/ 11953 h 268941"/>
              <a:gd name="connsiteX7" fmla="*/ 132627 w 198731"/>
              <a:gd name="connsiteY7" fmla="*/ 0 h 268941"/>
              <a:gd name="connsiteX8" fmla="*/ 150557 w 198731"/>
              <a:gd name="connsiteY8" fmla="*/ 17929 h 268941"/>
              <a:gd name="connsiteX9" fmla="*/ 162510 w 198731"/>
              <a:gd name="connsiteY9" fmla="*/ 35859 h 268941"/>
              <a:gd name="connsiteX10" fmla="*/ 180439 w 198731"/>
              <a:gd name="connsiteY10" fmla="*/ 47812 h 268941"/>
              <a:gd name="connsiteX11" fmla="*/ 186416 w 198731"/>
              <a:gd name="connsiteY11" fmla="*/ 65741 h 268941"/>
              <a:gd name="connsiteX12" fmla="*/ 198368 w 198731"/>
              <a:gd name="connsiteY12" fmla="*/ 83671 h 268941"/>
              <a:gd name="connsiteX13" fmla="*/ 192392 w 198731"/>
              <a:gd name="connsiteY13" fmla="*/ 185271 h 268941"/>
              <a:gd name="connsiteX14" fmla="*/ 186416 w 198731"/>
              <a:gd name="connsiteY14" fmla="*/ 215153 h 268941"/>
              <a:gd name="connsiteX15" fmla="*/ 162510 w 198731"/>
              <a:gd name="connsiteY15" fmla="*/ 251012 h 268941"/>
              <a:gd name="connsiteX16" fmla="*/ 156533 w 198731"/>
              <a:gd name="connsiteY16" fmla="*/ 268941 h 268941"/>
              <a:gd name="connsiteX17" fmla="*/ 90792 w 198731"/>
              <a:gd name="connsiteY17" fmla="*/ 251012 h 268941"/>
              <a:gd name="connsiteX18" fmla="*/ 72863 w 198731"/>
              <a:gd name="connsiteY18" fmla="*/ 245035 h 268941"/>
              <a:gd name="connsiteX19" fmla="*/ 31027 w 198731"/>
              <a:gd name="connsiteY19" fmla="*/ 197224 h 268941"/>
              <a:gd name="connsiteX20" fmla="*/ 1145 w 198731"/>
              <a:gd name="connsiteY20" fmla="*/ 143435 h 268941"/>
              <a:gd name="connsiteX21" fmla="*/ 1145 w 198731"/>
              <a:gd name="connsiteY21" fmla="*/ 131482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8731" h="268941">
                <a:moveTo>
                  <a:pt x="1145" y="131482"/>
                </a:moveTo>
                <a:cubicBezTo>
                  <a:pt x="3137" y="124510"/>
                  <a:pt x="6863" y="110330"/>
                  <a:pt x="13098" y="101600"/>
                </a:cubicBezTo>
                <a:cubicBezTo>
                  <a:pt x="17273" y="95755"/>
                  <a:pt x="26540" y="95256"/>
                  <a:pt x="31027" y="89647"/>
                </a:cubicBezTo>
                <a:cubicBezTo>
                  <a:pt x="50274" y="65589"/>
                  <a:pt x="20969" y="76179"/>
                  <a:pt x="48957" y="53788"/>
                </a:cubicBezTo>
                <a:cubicBezTo>
                  <a:pt x="53876" y="49853"/>
                  <a:pt x="60910" y="49804"/>
                  <a:pt x="66886" y="47812"/>
                </a:cubicBezTo>
                <a:cubicBezTo>
                  <a:pt x="72863" y="41835"/>
                  <a:pt x="79405" y="36375"/>
                  <a:pt x="84816" y="29882"/>
                </a:cubicBezTo>
                <a:cubicBezTo>
                  <a:pt x="89414" y="24364"/>
                  <a:pt x="90677" y="15760"/>
                  <a:pt x="96768" y="11953"/>
                </a:cubicBezTo>
                <a:cubicBezTo>
                  <a:pt x="107452" y="5275"/>
                  <a:pt x="132627" y="0"/>
                  <a:pt x="132627" y="0"/>
                </a:cubicBezTo>
                <a:cubicBezTo>
                  <a:pt x="138604" y="5976"/>
                  <a:pt x="145146" y="11436"/>
                  <a:pt x="150557" y="17929"/>
                </a:cubicBezTo>
                <a:cubicBezTo>
                  <a:pt x="155155" y="23447"/>
                  <a:pt x="157431" y="30780"/>
                  <a:pt x="162510" y="35859"/>
                </a:cubicBezTo>
                <a:cubicBezTo>
                  <a:pt x="167589" y="40938"/>
                  <a:pt x="174463" y="43828"/>
                  <a:pt x="180439" y="47812"/>
                </a:cubicBezTo>
                <a:cubicBezTo>
                  <a:pt x="182431" y="53788"/>
                  <a:pt x="183599" y="60106"/>
                  <a:pt x="186416" y="65741"/>
                </a:cubicBezTo>
                <a:cubicBezTo>
                  <a:pt x="189628" y="72166"/>
                  <a:pt x="198009" y="76497"/>
                  <a:pt x="198368" y="83671"/>
                </a:cubicBezTo>
                <a:cubicBezTo>
                  <a:pt x="200062" y="117554"/>
                  <a:pt x="195463" y="151485"/>
                  <a:pt x="192392" y="185271"/>
                </a:cubicBezTo>
                <a:cubicBezTo>
                  <a:pt x="191472" y="195387"/>
                  <a:pt x="190619" y="205906"/>
                  <a:pt x="186416" y="215153"/>
                </a:cubicBezTo>
                <a:cubicBezTo>
                  <a:pt x="180471" y="228231"/>
                  <a:pt x="167053" y="237384"/>
                  <a:pt x="162510" y="251012"/>
                </a:cubicBezTo>
                <a:lnTo>
                  <a:pt x="156533" y="268941"/>
                </a:lnTo>
                <a:cubicBezTo>
                  <a:pt x="114299" y="260495"/>
                  <a:pt x="136283" y="266176"/>
                  <a:pt x="90792" y="251012"/>
                </a:cubicBezTo>
                <a:lnTo>
                  <a:pt x="72863" y="245035"/>
                </a:lnTo>
                <a:cubicBezTo>
                  <a:pt x="44973" y="203200"/>
                  <a:pt x="60910" y="217145"/>
                  <a:pt x="31027" y="197224"/>
                </a:cubicBezTo>
                <a:cubicBezTo>
                  <a:pt x="19616" y="180107"/>
                  <a:pt x="4652" y="164476"/>
                  <a:pt x="1145" y="143435"/>
                </a:cubicBezTo>
                <a:cubicBezTo>
                  <a:pt x="163" y="137540"/>
                  <a:pt x="-847" y="138454"/>
                  <a:pt x="114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Oval 120"/>
          <p:cNvSpPr/>
          <p:nvPr/>
        </p:nvSpPr>
        <p:spPr>
          <a:xfrm>
            <a:off x="5393373" y="3487225"/>
            <a:ext cx="72008" cy="749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5903267" y="3436471"/>
            <a:ext cx="99460" cy="274135"/>
          </a:xfrm>
          <a:custGeom>
            <a:avLst/>
            <a:gdLst>
              <a:gd name="connsiteX0" fmla="*/ 12313 w 150881"/>
              <a:gd name="connsiteY0" fmla="*/ 173318 h 352803"/>
              <a:gd name="connsiteX1" fmla="*/ 24266 w 150881"/>
              <a:gd name="connsiteY1" fmla="*/ 113553 h 352803"/>
              <a:gd name="connsiteX2" fmla="*/ 30242 w 150881"/>
              <a:gd name="connsiteY2" fmla="*/ 95623 h 352803"/>
              <a:gd name="connsiteX3" fmla="*/ 42195 w 150881"/>
              <a:gd name="connsiteY3" fmla="*/ 77694 h 352803"/>
              <a:gd name="connsiteX4" fmla="*/ 48172 w 150881"/>
              <a:gd name="connsiteY4" fmla="*/ 59765 h 352803"/>
              <a:gd name="connsiteX5" fmla="*/ 72078 w 150881"/>
              <a:gd name="connsiteY5" fmla="*/ 23906 h 352803"/>
              <a:gd name="connsiteX6" fmla="*/ 125866 w 150881"/>
              <a:gd name="connsiteY6" fmla="*/ 5976 h 352803"/>
              <a:gd name="connsiteX7" fmla="*/ 143795 w 150881"/>
              <a:gd name="connsiteY7" fmla="*/ 0 h 352803"/>
              <a:gd name="connsiteX8" fmla="*/ 125866 w 150881"/>
              <a:gd name="connsiteY8" fmla="*/ 53788 h 352803"/>
              <a:gd name="connsiteX9" fmla="*/ 119889 w 150881"/>
              <a:gd name="connsiteY9" fmla="*/ 71718 h 352803"/>
              <a:gd name="connsiteX10" fmla="*/ 107937 w 150881"/>
              <a:gd name="connsiteY10" fmla="*/ 89647 h 352803"/>
              <a:gd name="connsiteX11" fmla="*/ 107937 w 150881"/>
              <a:gd name="connsiteY11" fmla="*/ 262965 h 352803"/>
              <a:gd name="connsiteX12" fmla="*/ 131842 w 150881"/>
              <a:gd name="connsiteY12" fmla="*/ 316753 h 352803"/>
              <a:gd name="connsiteX13" fmla="*/ 137819 w 150881"/>
              <a:gd name="connsiteY13" fmla="*/ 334682 h 352803"/>
              <a:gd name="connsiteX14" fmla="*/ 149772 w 150881"/>
              <a:gd name="connsiteY14" fmla="*/ 352612 h 352803"/>
              <a:gd name="connsiteX15" fmla="*/ 107937 w 150881"/>
              <a:gd name="connsiteY15" fmla="*/ 340659 h 352803"/>
              <a:gd name="connsiteX16" fmla="*/ 72078 w 150881"/>
              <a:gd name="connsiteY16" fmla="*/ 316753 h 352803"/>
              <a:gd name="connsiteX17" fmla="*/ 42195 w 150881"/>
              <a:gd name="connsiteY17" fmla="*/ 286871 h 352803"/>
              <a:gd name="connsiteX18" fmla="*/ 18289 w 150881"/>
              <a:gd name="connsiteY18" fmla="*/ 251012 h 352803"/>
              <a:gd name="connsiteX19" fmla="*/ 12313 w 150881"/>
              <a:gd name="connsiteY19" fmla="*/ 233082 h 352803"/>
              <a:gd name="connsiteX20" fmla="*/ 360 w 150881"/>
              <a:gd name="connsiteY20" fmla="*/ 215153 h 352803"/>
              <a:gd name="connsiteX21" fmla="*/ 12313 w 150881"/>
              <a:gd name="connsiteY21" fmla="*/ 173318 h 3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81" h="352803">
                <a:moveTo>
                  <a:pt x="12313" y="173318"/>
                </a:moveTo>
                <a:cubicBezTo>
                  <a:pt x="16297" y="156385"/>
                  <a:pt x="17131" y="138525"/>
                  <a:pt x="24266" y="113553"/>
                </a:cubicBezTo>
                <a:cubicBezTo>
                  <a:pt x="25997" y="107495"/>
                  <a:pt x="27425" y="101258"/>
                  <a:pt x="30242" y="95623"/>
                </a:cubicBezTo>
                <a:cubicBezTo>
                  <a:pt x="33454" y="89199"/>
                  <a:pt x="38983" y="84118"/>
                  <a:pt x="42195" y="77694"/>
                </a:cubicBezTo>
                <a:cubicBezTo>
                  <a:pt x="45012" y="72059"/>
                  <a:pt x="45113" y="65272"/>
                  <a:pt x="48172" y="59765"/>
                </a:cubicBezTo>
                <a:cubicBezTo>
                  <a:pt x="55149" y="47207"/>
                  <a:pt x="58449" y="28449"/>
                  <a:pt x="72078" y="23906"/>
                </a:cubicBezTo>
                <a:lnTo>
                  <a:pt x="125866" y="5976"/>
                </a:lnTo>
                <a:lnTo>
                  <a:pt x="143795" y="0"/>
                </a:lnTo>
                <a:lnTo>
                  <a:pt x="125866" y="53788"/>
                </a:lnTo>
                <a:cubicBezTo>
                  <a:pt x="123874" y="59765"/>
                  <a:pt x="123383" y="66476"/>
                  <a:pt x="119889" y="71718"/>
                </a:cubicBezTo>
                <a:lnTo>
                  <a:pt x="107937" y="89647"/>
                </a:lnTo>
                <a:cubicBezTo>
                  <a:pt x="95882" y="161972"/>
                  <a:pt x="95900" y="146601"/>
                  <a:pt x="107937" y="262965"/>
                </a:cubicBezTo>
                <a:cubicBezTo>
                  <a:pt x="111959" y="301844"/>
                  <a:pt x="118716" y="290503"/>
                  <a:pt x="131842" y="316753"/>
                </a:cubicBezTo>
                <a:cubicBezTo>
                  <a:pt x="134659" y="322388"/>
                  <a:pt x="135002" y="329047"/>
                  <a:pt x="137819" y="334682"/>
                </a:cubicBezTo>
                <a:cubicBezTo>
                  <a:pt x="141031" y="341107"/>
                  <a:pt x="154851" y="347533"/>
                  <a:pt x="149772" y="352612"/>
                </a:cubicBezTo>
                <a:cubicBezTo>
                  <a:pt x="147897" y="354487"/>
                  <a:pt x="112075" y="342038"/>
                  <a:pt x="107937" y="340659"/>
                </a:cubicBezTo>
                <a:cubicBezTo>
                  <a:pt x="95984" y="332690"/>
                  <a:pt x="80047" y="328706"/>
                  <a:pt x="72078" y="316753"/>
                </a:cubicBezTo>
                <a:cubicBezTo>
                  <a:pt x="56141" y="292846"/>
                  <a:pt x="66102" y="302807"/>
                  <a:pt x="42195" y="286871"/>
                </a:cubicBezTo>
                <a:cubicBezTo>
                  <a:pt x="34226" y="274918"/>
                  <a:pt x="22831" y="264641"/>
                  <a:pt x="18289" y="251012"/>
                </a:cubicBezTo>
                <a:cubicBezTo>
                  <a:pt x="16297" y="245035"/>
                  <a:pt x="15130" y="238717"/>
                  <a:pt x="12313" y="233082"/>
                </a:cubicBezTo>
                <a:cubicBezTo>
                  <a:pt x="9101" y="226658"/>
                  <a:pt x="2102" y="222121"/>
                  <a:pt x="360" y="215153"/>
                </a:cubicBezTo>
                <a:cubicBezTo>
                  <a:pt x="-2056" y="205490"/>
                  <a:pt x="8329" y="190251"/>
                  <a:pt x="12313" y="17331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Freeform 123"/>
          <p:cNvSpPr/>
          <p:nvPr/>
        </p:nvSpPr>
        <p:spPr>
          <a:xfrm>
            <a:off x="5510306" y="3436471"/>
            <a:ext cx="59855" cy="292847"/>
          </a:xfrm>
          <a:custGeom>
            <a:avLst/>
            <a:gdLst>
              <a:gd name="connsiteX0" fmla="*/ 0 w 59855"/>
              <a:gd name="connsiteY0" fmla="*/ 0 h 292847"/>
              <a:gd name="connsiteX1" fmla="*/ 29882 w 59855"/>
              <a:gd name="connsiteY1" fmla="*/ 23905 h 292847"/>
              <a:gd name="connsiteX2" fmla="*/ 41835 w 59855"/>
              <a:gd name="connsiteY2" fmla="*/ 59764 h 292847"/>
              <a:gd name="connsiteX3" fmla="*/ 53788 w 59855"/>
              <a:gd name="connsiteY3" fmla="*/ 77694 h 292847"/>
              <a:gd name="connsiteX4" fmla="*/ 53788 w 59855"/>
              <a:gd name="connsiteY4" fmla="*/ 149411 h 292847"/>
              <a:gd name="connsiteX5" fmla="*/ 47812 w 59855"/>
              <a:gd name="connsiteY5" fmla="*/ 233082 h 292847"/>
              <a:gd name="connsiteX6" fmla="*/ 41835 w 59855"/>
              <a:gd name="connsiteY6" fmla="*/ 251011 h 292847"/>
              <a:gd name="connsiteX7" fmla="*/ 11953 w 59855"/>
              <a:gd name="connsiteY7" fmla="*/ 292847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5" h="292847">
                <a:moveTo>
                  <a:pt x="0" y="0"/>
                </a:moveTo>
                <a:cubicBezTo>
                  <a:pt x="9961" y="7968"/>
                  <a:pt x="22567" y="13455"/>
                  <a:pt x="29882" y="23905"/>
                </a:cubicBezTo>
                <a:cubicBezTo>
                  <a:pt x="37107" y="34227"/>
                  <a:pt x="34846" y="49280"/>
                  <a:pt x="41835" y="59764"/>
                </a:cubicBezTo>
                <a:lnTo>
                  <a:pt x="53788" y="77694"/>
                </a:lnTo>
                <a:cubicBezTo>
                  <a:pt x="63750" y="137461"/>
                  <a:pt x="59765" y="89645"/>
                  <a:pt x="53788" y="149411"/>
                </a:cubicBezTo>
                <a:cubicBezTo>
                  <a:pt x="51006" y="177234"/>
                  <a:pt x="51079" y="205312"/>
                  <a:pt x="47812" y="233082"/>
                </a:cubicBezTo>
                <a:cubicBezTo>
                  <a:pt x="47076" y="239339"/>
                  <a:pt x="44894" y="245504"/>
                  <a:pt x="41835" y="251011"/>
                </a:cubicBezTo>
                <a:cubicBezTo>
                  <a:pt x="25918" y="279661"/>
                  <a:pt x="26213" y="278585"/>
                  <a:pt x="11953" y="292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5582024" y="3418541"/>
            <a:ext cx="47811" cy="334683"/>
          </a:xfrm>
          <a:custGeom>
            <a:avLst/>
            <a:gdLst>
              <a:gd name="connsiteX0" fmla="*/ 0 w 47811"/>
              <a:gd name="connsiteY0" fmla="*/ 0 h 334683"/>
              <a:gd name="connsiteX1" fmla="*/ 23905 w 47811"/>
              <a:gd name="connsiteY1" fmla="*/ 29883 h 334683"/>
              <a:gd name="connsiteX2" fmla="*/ 35858 w 47811"/>
              <a:gd name="connsiteY2" fmla="*/ 89647 h 334683"/>
              <a:gd name="connsiteX3" fmla="*/ 47811 w 47811"/>
              <a:gd name="connsiteY3" fmla="*/ 161365 h 334683"/>
              <a:gd name="connsiteX4" fmla="*/ 35858 w 47811"/>
              <a:gd name="connsiteY4" fmla="*/ 256988 h 334683"/>
              <a:gd name="connsiteX5" fmla="*/ 23905 w 47811"/>
              <a:gd name="connsiteY5" fmla="*/ 274918 h 334683"/>
              <a:gd name="connsiteX6" fmla="*/ 11952 w 47811"/>
              <a:gd name="connsiteY6" fmla="*/ 322730 h 334683"/>
              <a:gd name="connsiteX7" fmla="*/ 11952 w 47811"/>
              <a:gd name="connsiteY7" fmla="*/ 334683 h 3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11" h="334683">
                <a:moveTo>
                  <a:pt x="0" y="0"/>
                </a:moveTo>
                <a:cubicBezTo>
                  <a:pt x="7968" y="9961"/>
                  <a:pt x="17144" y="19066"/>
                  <a:pt x="23905" y="29883"/>
                </a:cubicBezTo>
                <a:cubicBezTo>
                  <a:pt x="31602" y="42199"/>
                  <a:pt x="35106" y="84009"/>
                  <a:pt x="35858" y="89647"/>
                </a:cubicBezTo>
                <a:cubicBezTo>
                  <a:pt x="43852" y="149603"/>
                  <a:pt x="37429" y="119835"/>
                  <a:pt x="47811" y="161365"/>
                </a:cubicBezTo>
                <a:cubicBezTo>
                  <a:pt x="46669" y="176207"/>
                  <a:pt x="48760" y="231185"/>
                  <a:pt x="35858" y="256988"/>
                </a:cubicBezTo>
                <a:cubicBezTo>
                  <a:pt x="32646" y="263413"/>
                  <a:pt x="27889" y="268941"/>
                  <a:pt x="23905" y="274918"/>
                </a:cubicBezTo>
                <a:cubicBezTo>
                  <a:pt x="16953" y="295774"/>
                  <a:pt x="15558" y="297490"/>
                  <a:pt x="11952" y="322730"/>
                </a:cubicBezTo>
                <a:cubicBezTo>
                  <a:pt x="11388" y="326674"/>
                  <a:pt x="11952" y="330699"/>
                  <a:pt x="11952" y="33468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5659718" y="3400612"/>
            <a:ext cx="41835" cy="352612"/>
          </a:xfrm>
          <a:custGeom>
            <a:avLst/>
            <a:gdLst>
              <a:gd name="connsiteX0" fmla="*/ 11953 w 41835"/>
              <a:gd name="connsiteY0" fmla="*/ 0 h 352612"/>
              <a:gd name="connsiteX1" fmla="*/ 35858 w 41835"/>
              <a:gd name="connsiteY1" fmla="*/ 65741 h 352612"/>
              <a:gd name="connsiteX2" fmla="*/ 41835 w 41835"/>
              <a:gd name="connsiteY2" fmla="*/ 95623 h 352612"/>
              <a:gd name="connsiteX3" fmla="*/ 35858 w 41835"/>
              <a:gd name="connsiteY3" fmla="*/ 268941 h 352612"/>
              <a:gd name="connsiteX4" fmla="*/ 29882 w 41835"/>
              <a:gd name="connsiteY4" fmla="*/ 310776 h 352612"/>
              <a:gd name="connsiteX5" fmla="*/ 0 w 41835"/>
              <a:gd name="connsiteY5" fmla="*/ 352612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 h="352612">
                <a:moveTo>
                  <a:pt x="11953" y="0"/>
                </a:moveTo>
                <a:cubicBezTo>
                  <a:pt x="18135" y="15456"/>
                  <a:pt x="32787" y="50386"/>
                  <a:pt x="35858" y="65741"/>
                </a:cubicBezTo>
                <a:lnTo>
                  <a:pt x="41835" y="95623"/>
                </a:lnTo>
                <a:cubicBezTo>
                  <a:pt x="39843" y="153396"/>
                  <a:pt x="39065" y="211223"/>
                  <a:pt x="35858" y="268941"/>
                </a:cubicBezTo>
                <a:cubicBezTo>
                  <a:pt x="35077" y="283006"/>
                  <a:pt x="34939" y="297628"/>
                  <a:pt x="29882" y="310776"/>
                </a:cubicBezTo>
                <a:cubicBezTo>
                  <a:pt x="21925" y="331464"/>
                  <a:pt x="12699" y="339911"/>
                  <a:pt x="0" y="3526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Freeform 126"/>
          <p:cNvSpPr/>
          <p:nvPr/>
        </p:nvSpPr>
        <p:spPr>
          <a:xfrm>
            <a:off x="5731435" y="3424518"/>
            <a:ext cx="53789" cy="316766"/>
          </a:xfrm>
          <a:custGeom>
            <a:avLst/>
            <a:gdLst>
              <a:gd name="connsiteX0" fmla="*/ 0 w 53789"/>
              <a:gd name="connsiteY0" fmla="*/ 0 h 316766"/>
              <a:gd name="connsiteX1" fmla="*/ 23906 w 53789"/>
              <a:gd name="connsiteY1" fmla="*/ 29882 h 316766"/>
              <a:gd name="connsiteX2" fmla="*/ 29883 w 53789"/>
              <a:gd name="connsiteY2" fmla="*/ 59764 h 316766"/>
              <a:gd name="connsiteX3" fmla="*/ 35859 w 53789"/>
              <a:gd name="connsiteY3" fmla="*/ 77694 h 316766"/>
              <a:gd name="connsiteX4" fmla="*/ 41836 w 53789"/>
              <a:gd name="connsiteY4" fmla="*/ 113553 h 316766"/>
              <a:gd name="connsiteX5" fmla="*/ 53789 w 53789"/>
              <a:gd name="connsiteY5" fmla="*/ 185270 h 316766"/>
              <a:gd name="connsiteX6" fmla="*/ 41836 w 53789"/>
              <a:gd name="connsiteY6" fmla="*/ 233082 h 316766"/>
              <a:gd name="connsiteX7" fmla="*/ 29883 w 53789"/>
              <a:gd name="connsiteY7" fmla="*/ 274917 h 316766"/>
              <a:gd name="connsiteX8" fmla="*/ 17930 w 53789"/>
              <a:gd name="connsiteY8" fmla="*/ 316753 h 31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9" h="316766">
                <a:moveTo>
                  <a:pt x="0" y="0"/>
                </a:moveTo>
                <a:cubicBezTo>
                  <a:pt x="7969" y="9961"/>
                  <a:pt x="18201" y="18473"/>
                  <a:pt x="23906" y="29882"/>
                </a:cubicBezTo>
                <a:cubicBezTo>
                  <a:pt x="28449" y="38968"/>
                  <a:pt x="27419" y="49909"/>
                  <a:pt x="29883" y="59764"/>
                </a:cubicBezTo>
                <a:cubicBezTo>
                  <a:pt x="31411" y="65876"/>
                  <a:pt x="34492" y="71544"/>
                  <a:pt x="35859" y="77694"/>
                </a:cubicBezTo>
                <a:cubicBezTo>
                  <a:pt x="38488" y="89523"/>
                  <a:pt x="39459" y="101670"/>
                  <a:pt x="41836" y="113553"/>
                </a:cubicBezTo>
                <a:cubicBezTo>
                  <a:pt x="54998" y="179360"/>
                  <a:pt x="40359" y="77840"/>
                  <a:pt x="53789" y="185270"/>
                </a:cubicBezTo>
                <a:cubicBezTo>
                  <a:pt x="41639" y="246017"/>
                  <a:pt x="54086" y="190207"/>
                  <a:pt x="41836" y="233082"/>
                </a:cubicBezTo>
                <a:cubicBezTo>
                  <a:pt x="26827" y="285612"/>
                  <a:pt x="44211" y="231930"/>
                  <a:pt x="29883" y="274917"/>
                </a:cubicBezTo>
                <a:cubicBezTo>
                  <a:pt x="23624" y="318725"/>
                  <a:pt x="37993" y="316753"/>
                  <a:pt x="17930" y="3167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5793918" y="3439458"/>
            <a:ext cx="59855" cy="292847"/>
          </a:xfrm>
          <a:custGeom>
            <a:avLst/>
            <a:gdLst>
              <a:gd name="connsiteX0" fmla="*/ 0 w 59855"/>
              <a:gd name="connsiteY0" fmla="*/ 0 h 292847"/>
              <a:gd name="connsiteX1" fmla="*/ 29882 w 59855"/>
              <a:gd name="connsiteY1" fmla="*/ 23905 h 292847"/>
              <a:gd name="connsiteX2" fmla="*/ 41835 w 59855"/>
              <a:gd name="connsiteY2" fmla="*/ 59764 h 292847"/>
              <a:gd name="connsiteX3" fmla="*/ 53788 w 59855"/>
              <a:gd name="connsiteY3" fmla="*/ 77694 h 292847"/>
              <a:gd name="connsiteX4" fmla="*/ 53788 w 59855"/>
              <a:gd name="connsiteY4" fmla="*/ 149411 h 292847"/>
              <a:gd name="connsiteX5" fmla="*/ 47812 w 59855"/>
              <a:gd name="connsiteY5" fmla="*/ 233082 h 292847"/>
              <a:gd name="connsiteX6" fmla="*/ 41835 w 59855"/>
              <a:gd name="connsiteY6" fmla="*/ 251011 h 292847"/>
              <a:gd name="connsiteX7" fmla="*/ 11953 w 59855"/>
              <a:gd name="connsiteY7" fmla="*/ 292847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5" h="292847">
                <a:moveTo>
                  <a:pt x="0" y="0"/>
                </a:moveTo>
                <a:cubicBezTo>
                  <a:pt x="9961" y="7968"/>
                  <a:pt x="22567" y="13455"/>
                  <a:pt x="29882" y="23905"/>
                </a:cubicBezTo>
                <a:cubicBezTo>
                  <a:pt x="37107" y="34227"/>
                  <a:pt x="34846" y="49280"/>
                  <a:pt x="41835" y="59764"/>
                </a:cubicBezTo>
                <a:lnTo>
                  <a:pt x="53788" y="77694"/>
                </a:lnTo>
                <a:cubicBezTo>
                  <a:pt x="63750" y="137461"/>
                  <a:pt x="59765" y="89645"/>
                  <a:pt x="53788" y="149411"/>
                </a:cubicBezTo>
                <a:cubicBezTo>
                  <a:pt x="51006" y="177234"/>
                  <a:pt x="51079" y="205312"/>
                  <a:pt x="47812" y="233082"/>
                </a:cubicBezTo>
                <a:cubicBezTo>
                  <a:pt x="47076" y="239339"/>
                  <a:pt x="44894" y="245504"/>
                  <a:pt x="41835" y="251011"/>
                </a:cubicBezTo>
                <a:cubicBezTo>
                  <a:pt x="25918" y="279661"/>
                  <a:pt x="26213" y="278585"/>
                  <a:pt x="11953" y="292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128"/>
          <p:cNvSpPr/>
          <p:nvPr/>
        </p:nvSpPr>
        <p:spPr>
          <a:xfrm>
            <a:off x="5465382" y="3544047"/>
            <a:ext cx="463278" cy="55230"/>
          </a:xfrm>
          <a:custGeom>
            <a:avLst/>
            <a:gdLst>
              <a:gd name="connsiteX0" fmla="*/ 0 w 436283"/>
              <a:gd name="connsiteY0" fmla="*/ 41835 h 47812"/>
              <a:gd name="connsiteX1" fmla="*/ 59765 w 436283"/>
              <a:gd name="connsiteY1" fmla="*/ 29882 h 47812"/>
              <a:gd name="connsiteX2" fmla="*/ 95624 w 436283"/>
              <a:gd name="connsiteY2" fmla="*/ 17929 h 47812"/>
              <a:gd name="connsiteX3" fmla="*/ 167342 w 436283"/>
              <a:gd name="connsiteY3" fmla="*/ 5977 h 47812"/>
              <a:gd name="connsiteX4" fmla="*/ 185271 w 436283"/>
              <a:gd name="connsiteY4" fmla="*/ 0 h 47812"/>
              <a:gd name="connsiteX5" fmla="*/ 274918 w 436283"/>
              <a:gd name="connsiteY5" fmla="*/ 11953 h 47812"/>
              <a:gd name="connsiteX6" fmla="*/ 328706 w 436283"/>
              <a:gd name="connsiteY6" fmla="*/ 17929 h 47812"/>
              <a:gd name="connsiteX7" fmla="*/ 346636 w 436283"/>
              <a:gd name="connsiteY7" fmla="*/ 23906 h 47812"/>
              <a:gd name="connsiteX8" fmla="*/ 424330 w 436283"/>
              <a:gd name="connsiteY8" fmla="*/ 35859 h 47812"/>
              <a:gd name="connsiteX9" fmla="*/ 436283 w 436283"/>
              <a:gd name="connsiteY9" fmla="*/ 47812 h 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283" h="47812">
                <a:moveTo>
                  <a:pt x="0" y="41835"/>
                </a:moveTo>
                <a:cubicBezTo>
                  <a:pt x="19922" y="37851"/>
                  <a:pt x="40491" y="36307"/>
                  <a:pt x="59765" y="29882"/>
                </a:cubicBezTo>
                <a:cubicBezTo>
                  <a:pt x="71718" y="25898"/>
                  <a:pt x="83196" y="20000"/>
                  <a:pt x="95624" y="17929"/>
                </a:cubicBezTo>
                <a:lnTo>
                  <a:pt x="167342" y="5977"/>
                </a:lnTo>
                <a:cubicBezTo>
                  <a:pt x="173318" y="3985"/>
                  <a:pt x="178971" y="0"/>
                  <a:pt x="185271" y="0"/>
                </a:cubicBezTo>
                <a:cubicBezTo>
                  <a:pt x="245263" y="0"/>
                  <a:pt x="230417" y="5596"/>
                  <a:pt x="274918" y="11953"/>
                </a:cubicBezTo>
                <a:cubicBezTo>
                  <a:pt x="292776" y="14504"/>
                  <a:pt x="310777" y="15937"/>
                  <a:pt x="328706" y="17929"/>
                </a:cubicBezTo>
                <a:cubicBezTo>
                  <a:pt x="334683" y="19921"/>
                  <a:pt x="340409" y="22948"/>
                  <a:pt x="346636" y="23906"/>
                </a:cubicBezTo>
                <a:cubicBezTo>
                  <a:pt x="350510" y="24502"/>
                  <a:pt x="406966" y="25441"/>
                  <a:pt x="424330" y="35859"/>
                </a:cubicBezTo>
                <a:cubicBezTo>
                  <a:pt x="429162" y="38758"/>
                  <a:pt x="432299" y="43828"/>
                  <a:pt x="436283" y="47812"/>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579190" y="3176426"/>
            <a:ext cx="5588347" cy="2536336"/>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ight Arrow 129"/>
          <p:cNvSpPr/>
          <p:nvPr/>
        </p:nvSpPr>
        <p:spPr>
          <a:xfrm>
            <a:off x="579190" y="3915239"/>
            <a:ext cx="5662887" cy="298708"/>
          </a:xfrm>
          <a:prstGeom prst="righ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AU" sz="800" dirty="0">
                <a:latin typeface="Arial Narrow" panose="020B0606020202030204" pitchFamily="34" charset="0"/>
              </a:rPr>
              <a:t>   Nutrient enrichment                  Increased Biomass                   Dead Biomass                            Decomposition                            Fish Kills</a:t>
            </a:r>
          </a:p>
        </p:txBody>
      </p:sp>
      <p:sp>
        <p:nvSpPr>
          <p:cNvPr id="93" name="Freeform 92"/>
          <p:cNvSpPr/>
          <p:nvPr/>
        </p:nvSpPr>
        <p:spPr>
          <a:xfrm>
            <a:off x="1382545" y="3746227"/>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94" name="Oval 93"/>
          <p:cNvSpPr/>
          <p:nvPr/>
        </p:nvSpPr>
        <p:spPr>
          <a:xfrm flipH="1">
            <a:off x="1426525" y="378926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4" name="Straight Connector 73"/>
          <p:cNvCxnSpPr/>
          <p:nvPr/>
        </p:nvCxnSpPr>
        <p:spPr>
          <a:xfrm flipH="1" flipV="1">
            <a:off x="494685" y="5784564"/>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5B6090D-3FE9-48A3-9A57-52CA96D8AE77}"/>
              </a:ext>
            </a:extLst>
          </p:cNvPr>
          <p:cNvCxnSpPr/>
          <p:nvPr/>
        </p:nvCxnSpPr>
        <p:spPr>
          <a:xfrm flipH="1">
            <a:off x="549027" y="981272"/>
            <a:ext cx="56185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C3CDC1BF-9DB1-467C-98B8-C6AA92DF1B74}"/>
              </a:ext>
            </a:extLst>
          </p:cNvPr>
          <p:cNvSpPr txBox="1"/>
          <p:nvPr/>
        </p:nvSpPr>
        <p:spPr>
          <a:xfrm>
            <a:off x="1410717" y="61659"/>
            <a:ext cx="4075713" cy="1061829"/>
          </a:xfrm>
          <a:prstGeom prst="rect">
            <a:avLst/>
          </a:prstGeom>
          <a:noFill/>
        </p:spPr>
        <p:txBody>
          <a:bodyPr wrap="square" rtlCol="0">
            <a:spAutoFit/>
          </a:bodyPr>
          <a:lstStyle/>
          <a:p>
            <a:r>
              <a:rPr lang="en-US" b="1" dirty="0">
                <a:latin typeface="Arial Narrow" pitchFamily="34" charset="0"/>
              </a:rPr>
              <a:t>Nutrient overload – </a:t>
            </a:r>
            <a:r>
              <a:rPr lang="en-US" sz="1200" dirty="0">
                <a:highlight>
                  <a:srgbClr val="FFFF00"/>
                </a:highlight>
                <a:latin typeface="Arial Narrow" pitchFamily="34" charset="0"/>
              </a:rPr>
              <a:t>Explain</a:t>
            </a:r>
            <a:r>
              <a:rPr lang="en-US" sz="1200" dirty="0">
                <a:latin typeface="Arial Narrow" pitchFamily="34" charset="0"/>
              </a:rPr>
              <a:t> the process of </a:t>
            </a:r>
            <a:br>
              <a:rPr lang="en-US" sz="1200" dirty="0">
                <a:latin typeface="Arial Narrow" pitchFamily="34" charset="0"/>
              </a:rPr>
            </a:br>
            <a:r>
              <a:rPr lang="en-US" sz="1200" dirty="0">
                <a:latin typeface="Arial Narrow" pitchFamily="34" charset="0"/>
              </a:rPr>
              <a:t>eutrophication</a:t>
            </a:r>
            <a:r>
              <a:rPr lang="en-US" sz="1200" b="1" dirty="0">
                <a:latin typeface="Arial Narrow" pitchFamily="34" charset="0"/>
              </a:rPr>
              <a:t> </a:t>
            </a:r>
            <a:r>
              <a:rPr lang="en-US" sz="1200" dirty="0">
                <a:latin typeface="Arial Narrow" pitchFamily="34" charset="0"/>
              </a:rPr>
              <a:t> </a:t>
            </a:r>
            <a:endParaRPr lang="en-US" sz="800" dirty="0">
              <a:latin typeface="Arial Narrow" pitchFamily="34" charset="0"/>
            </a:endParaRPr>
          </a:p>
          <a:p>
            <a:endParaRPr lang="en-US" sz="1100" dirty="0">
              <a:latin typeface="Arial Narrow" pitchFamily="34" charset="0"/>
            </a:endParaRPr>
          </a:p>
          <a:p>
            <a:r>
              <a:rPr lang="en-US" sz="700" dirty="0">
                <a:latin typeface="Arial Narrow" pitchFamily="34" charset="0"/>
              </a:rPr>
              <a:t>“</a:t>
            </a:r>
            <a:r>
              <a:rPr lang="en-AU" sz="700" i="1" dirty="0">
                <a:latin typeface="Arial Narrow" pitchFamily="34" charset="0"/>
              </a:rPr>
              <a:t>the natural or artificial enrichment of a body of water, particularly with respect to nitrates and phosphates, </a:t>
            </a:r>
            <a:br>
              <a:rPr lang="en-AU" sz="700" i="1" dirty="0">
                <a:latin typeface="Arial Narrow" pitchFamily="34" charset="0"/>
              </a:rPr>
            </a:br>
            <a:r>
              <a:rPr lang="en-AU" sz="700" i="1" dirty="0">
                <a:latin typeface="Arial Narrow" pitchFamily="34" charset="0"/>
              </a:rPr>
              <a:t>that results in depletion of the oxygen content of the water” </a:t>
            </a:r>
            <a:r>
              <a:rPr lang="en-AU" sz="700" dirty="0">
                <a:latin typeface="Arial Narrow" pitchFamily="34" charset="0"/>
              </a:rPr>
              <a:t>(QCAA Syllabus)</a:t>
            </a:r>
            <a:endParaRPr lang="en-US" sz="700" dirty="0">
              <a:latin typeface="Arial Narrow" pitchFamily="34" charset="0"/>
            </a:endParaRPr>
          </a:p>
          <a:p>
            <a:endParaRPr lang="en-US" sz="800" i="1" dirty="0">
              <a:latin typeface="Arial Narrow" pitchFamily="34" charset="0"/>
            </a:endParaRPr>
          </a:p>
        </p:txBody>
      </p:sp>
      <p:sp>
        <p:nvSpPr>
          <p:cNvPr id="99" name="TextBox 17">
            <a:extLst>
              <a:ext uri="{FF2B5EF4-FFF2-40B4-BE49-F238E27FC236}">
                <a16:creationId xmlns:a16="http://schemas.microsoft.com/office/drawing/2014/main" id="{B07FDD24-842C-4372-A487-2B698279F8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0" name="TextBox 99">
            <a:extLst>
              <a:ext uri="{FF2B5EF4-FFF2-40B4-BE49-F238E27FC236}">
                <a16:creationId xmlns:a16="http://schemas.microsoft.com/office/drawing/2014/main" id="{443B44E4-3FF4-4B0A-B807-3FE71779788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1" name="TextBox 100">
            <a:extLst>
              <a:ext uri="{FF2B5EF4-FFF2-40B4-BE49-F238E27FC236}">
                <a16:creationId xmlns:a16="http://schemas.microsoft.com/office/drawing/2014/main" id="{36C7886B-107C-4942-8077-80A749996A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18" name="Straight Connector 117">
            <a:extLst>
              <a:ext uri="{FF2B5EF4-FFF2-40B4-BE49-F238E27FC236}">
                <a16:creationId xmlns:a16="http://schemas.microsoft.com/office/drawing/2014/main" id="{FDAC6530-D537-450A-B0B8-9E9FD6D2F33C}"/>
              </a:ext>
            </a:extLst>
          </p:cNvPr>
          <p:cNvCxnSpPr/>
          <p:nvPr/>
        </p:nvCxnSpPr>
        <p:spPr>
          <a:xfrm flipH="1">
            <a:off x="466786" y="7308304"/>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39AFA590-5DCF-4767-A908-176EFAA888DE}"/>
              </a:ext>
            </a:extLst>
          </p:cNvPr>
          <p:cNvSpPr/>
          <p:nvPr/>
        </p:nvSpPr>
        <p:spPr>
          <a:xfrm>
            <a:off x="466786" y="7295868"/>
            <a:ext cx="5986550" cy="1538883"/>
          </a:xfrm>
          <a:prstGeom prst="rect">
            <a:avLst/>
          </a:prstGeom>
        </p:spPr>
        <p:txBody>
          <a:bodyPr wrap="square">
            <a:spAutoFit/>
          </a:bodyPr>
          <a:lstStyle/>
          <a:p>
            <a:r>
              <a:rPr lang="en-AU" sz="1600" b="1" dirty="0">
                <a:solidFill>
                  <a:srgbClr val="000000"/>
                </a:solidFill>
                <a:latin typeface="Arial Narrow" panose="020B0606020202030204" pitchFamily="34" charset="0"/>
              </a:rPr>
              <a:t>Limiting nutrients Nitrogen and Phosphorus</a:t>
            </a:r>
          </a:p>
          <a:p>
            <a:r>
              <a:rPr lang="en-AU" sz="1200" dirty="0">
                <a:solidFill>
                  <a:srgbClr val="000000"/>
                </a:solidFill>
                <a:latin typeface="Arial Narrow" panose="020B0606020202030204" pitchFamily="34" charset="0"/>
              </a:rPr>
              <a:t>Photosynthesising plants and algae require carbon, nitrogen and phosphorus in a ratio of 116:16:1 (‘</a:t>
            </a:r>
            <a:r>
              <a:rPr lang="en-AU" sz="1200" dirty="0" err="1">
                <a:solidFill>
                  <a:srgbClr val="000000"/>
                </a:solidFill>
                <a:latin typeface="Arial Narrow" panose="020B0606020202030204" pitchFamily="34" charset="0"/>
              </a:rPr>
              <a:t>redfield</a:t>
            </a:r>
            <a:r>
              <a:rPr lang="en-AU" sz="1200" dirty="0">
                <a:solidFill>
                  <a:srgbClr val="000000"/>
                </a:solidFill>
                <a:latin typeface="Arial Narrow" panose="020B0606020202030204" pitchFamily="34" charset="0"/>
              </a:rPr>
              <a:t> ratio’). Even though carbon is needed most (116), carbon is plentiful in water. Nitrogen and phosphorus, on the other hand, are </a:t>
            </a:r>
            <a:r>
              <a:rPr lang="en-AU" sz="1200" i="1" dirty="0">
                <a:solidFill>
                  <a:srgbClr val="000000"/>
                </a:solidFill>
                <a:latin typeface="Arial Narrow" panose="020B0606020202030204" pitchFamily="34" charset="0"/>
              </a:rPr>
              <a:t>not </a:t>
            </a:r>
            <a:r>
              <a:rPr lang="en-AU" sz="1200" dirty="0">
                <a:solidFill>
                  <a:srgbClr val="000000"/>
                </a:solidFill>
                <a:latin typeface="Arial Narrow" panose="020B0606020202030204" pitchFamily="34" charset="0"/>
              </a:rPr>
              <a:t>plentiful in water. Their bioavailability limits the amount of photosynthesis that can occur. Therefore, when water contains excess nitrogen and phosphorus (e.g. water is polluted, eutrophic, or an upwelling), with enough sunlight, plants and algae grow like crazy!</a:t>
            </a:r>
          </a:p>
          <a:p>
            <a:endParaRPr lang="en-AU" sz="600" dirty="0">
              <a:solidFill>
                <a:srgbClr val="000000"/>
              </a:solidFill>
              <a:latin typeface="Arial Narrow" panose="020B0606020202030204" pitchFamily="34" charset="0"/>
            </a:endParaRPr>
          </a:p>
          <a:p>
            <a:r>
              <a:rPr lang="en-AU" sz="1200" b="1" dirty="0">
                <a:solidFill>
                  <a:srgbClr val="000000"/>
                </a:solidFill>
                <a:latin typeface="Arial Narrow" panose="020B0606020202030204" pitchFamily="34" charset="0"/>
              </a:rPr>
              <a:t>Q. What are 2 limiting nutrients for primary productivity? Ans. N _ _ _ _ _ _ _ </a:t>
            </a:r>
            <a:r>
              <a:rPr lang="en-AU" sz="1200" b="1" dirty="0">
                <a:latin typeface="Arial Narrow" panose="020B0606020202030204" pitchFamily="34" charset="0"/>
              </a:rPr>
              <a:t> </a:t>
            </a:r>
            <a:r>
              <a:rPr lang="en-AU" sz="1200" b="1" dirty="0">
                <a:solidFill>
                  <a:srgbClr val="000000"/>
                </a:solidFill>
                <a:latin typeface="Arial Narrow" panose="020B0606020202030204" pitchFamily="34" charset="0"/>
              </a:rPr>
              <a:t>&amp; P _ _ _ _ _ _ _ _ _</a:t>
            </a:r>
            <a:endParaRPr lang="en-AU" sz="1200" b="1" u="sng" dirty="0">
              <a:solidFill>
                <a:schemeClr val="bg1">
                  <a:lumMod val="50000"/>
                </a:schemeClr>
              </a:solidFill>
              <a:latin typeface="Arial Narrow" panose="020B0606020202030204" pitchFamily="34" charset="0"/>
            </a:endParaRPr>
          </a:p>
        </p:txBody>
      </p:sp>
      <p:cxnSp>
        <p:nvCxnSpPr>
          <p:cNvPr id="3" name="Straight Connector 2">
            <a:extLst>
              <a:ext uri="{FF2B5EF4-FFF2-40B4-BE49-F238E27FC236}">
                <a16:creationId xmlns:a16="http://schemas.microsoft.com/office/drawing/2014/main" id="{D48DBA9A-8B78-77CB-E97C-16FC69359C2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13CB3796-B084-7F36-CF8D-8FACE00D546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1776CA63-2CC7-3F8B-ACF5-E5BA0E73795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258851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7712" y="986633"/>
            <a:ext cx="5933616" cy="1261884"/>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Supporting our farmers</a:t>
            </a:r>
          </a:p>
          <a:p>
            <a:r>
              <a:rPr lang="en-AU" sz="1200" dirty="0">
                <a:solidFill>
                  <a:srgbClr val="000000"/>
                </a:solidFill>
                <a:latin typeface="Arial Narrow" panose="020B0606020202030204" pitchFamily="34" charset="0"/>
                <a:sym typeface="Wingdings" panose="05000000000000000000" pitchFamily="2" charset="2"/>
              </a:rPr>
              <a:t>We know that poor land management practices damage reefs. However, no farmer wants to see their </a:t>
            </a:r>
            <a:br>
              <a:rPr lang="en-AU" sz="1200" dirty="0">
                <a:solidFill>
                  <a:srgbClr val="000000"/>
                </a:solidFill>
                <a:latin typeface="Arial Narrow" panose="020B0606020202030204" pitchFamily="34" charset="0"/>
                <a:sym typeface="Wingdings" panose="05000000000000000000" pitchFamily="2" charset="2"/>
              </a:rPr>
            </a:br>
            <a:r>
              <a:rPr lang="en-AU" sz="1200" dirty="0">
                <a:solidFill>
                  <a:srgbClr val="000000"/>
                </a:solidFill>
                <a:latin typeface="Arial Narrow" panose="020B0606020202030204" pitchFamily="34" charset="0"/>
                <a:sym typeface="Wingdings" panose="05000000000000000000" pitchFamily="2" charset="2"/>
              </a:rPr>
              <a:t>hard earned money - soil, nutrients and pesticides - being washed away with the rain. Likewise, no marine management authority wants soil, nutrients or pesticides washed on to the reef. Government support and funding for </a:t>
            </a:r>
            <a:r>
              <a:rPr lang="en-AU" sz="1200" b="1" dirty="0">
                <a:solidFill>
                  <a:srgbClr val="000000"/>
                </a:solidFill>
                <a:latin typeface="Arial Narrow" panose="020B0606020202030204" pitchFamily="34" charset="0"/>
                <a:sym typeface="Wingdings" panose="05000000000000000000" pitchFamily="2" charset="2"/>
              </a:rPr>
              <a:t>best management practices (BMP) </a:t>
            </a:r>
            <a:r>
              <a:rPr lang="en-AU" sz="1200" dirty="0">
                <a:solidFill>
                  <a:srgbClr val="000000"/>
                </a:solidFill>
                <a:latin typeface="Arial Narrow" panose="020B0606020202030204" pitchFamily="34" charset="0"/>
                <a:sym typeface="Wingdings" panose="05000000000000000000" pitchFamily="2" charset="2"/>
              </a:rPr>
              <a:t>on land, not only saves farmers money, but saves the reef by keeping soil, nutrients and pesticides on farms instead of on reefs. </a:t>
            </a:r>
          </a:p>
        </p:txBody>
      </p:sp>
      <p:sp>
        <p:nvSpPr>
          <p:cNvPr id="5" name="Rectangle 4"/>
          <p:cNvSpPr/>
          <p:nvPr/>
        </p:nvSpPr>
        <p:spPr>
          <a:xfrm>
            <a:off x="3581688" y="5579391"/>
            <a:ext cx="2752188" cy="301644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30" dirty="0">
              <a:solidFill>
                <a:schemeClr val="bg1">
                  <a:lumMod val="50000"/>
                </a:schemeClr>
              </a:solidFill>
              <a:latin typeface="Comic Sans MS" panose="030F0702030302020204" pitchFamily="66" charset="0"/>
            </a:endParaRPr>
          </a:p>
        </p:txBody>
      </p:sp>
      <p:sp>
        <p:nvSpPr>
          <p:cNvPr id="7" name="Rectangle 6"/>
          <p:cNvSpPr/>
          <p:nvPr/>
        </p:nvSpPr>
        <p:spPr>
          <a:xfrm>
            <a:off x="491041" y="2229544"/>
            <a:ext cx="5757636" cy="9421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are farmers being supported to help the reefs? </a:t>
            </a:r>
            <a:r>
              <a:rPr lang="en-AU" sz="1200" dirty="0">
                <a:solidFill>
                  <a:schemeClr val="tx1"/>
                </a:solidFill>
                <a:latin typeface="Arial Narrow" panose="020B0606020202030204" pitchFamily="34" charset="0"/>
              </a:rPr>
              <a:t>(e.g. </a:t>
            </a:r>
            <a:r>
              <a:rPr lang="en-AU" sz="1200" dirty="0" err="1">
                <a:solidFill>
                  <a:schemeClr val="tx1"/>
                </a:solidFill>
                <a:latin typeface="Arial Narrow" panose="020B0606020202030204" pitchFamily="34" charset="0"/>
              </a:rPr>
              <a:t>Smartcane</a:t>
            </a:r>
            <a:r>
              <a:rPr lang="en-AU" sz="1200" dirty="0">
                <a:solidFill>
                  <a:schemeClr val="tx1"/>
                </a:solidFill>
                <a:latin typeface="Arial Narrow" panose="020B0606020202030204" pitchFamily="34" charset="0"/>
              </a:rPr>
              <a:t> BMP) </a:t>
            </a:r>
            <a:r>
              <a:rPr lang="en-AU" sz="1200" b="1" dirty="0">
                <a:solidFill>
                  <a:schemeClr val="tx1"/>
                </a:solidFill>
                <a:latin typeface="Arial Narrow" panose="020B0606020202030204" pitchFamily="34" charset="0"/>
              </a:rPr>
              <a:t>Ans.</a:t>
            </a:r>
          </a:p>
        </p:txBody>
      </p:sp>
      <p:sp>
        <p:nvSpPr>
          <p:cNvPr id="9" name="Rectangle 8"/>
          <p:cNvSpPr/>
          <p:nvPr/>
        </p:nvSpPr>
        <p:spPr>
          <a:xfrm>
            <a:off x="557660" y="2485140"/>
            <a:ext cx="5609428" cy="5981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23" name="Straight Connector 22"/>
          <p:cNvCxnSpPr/>
          <p:nvPr/>
        </p:nvCxnSpPr>
        <p:spPr>
          <a:xfrm flipH="1" flipV="1">
            <a:off x="509564" y="323781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93C481-4AC9-4B84-9FAF-34406F1E758D}"/>
              </a:ext>
            </a:extLst>
          </p:cNvPr>
          <p:cNvSpPr/>
          <p:nvPr/>
        </p:nvSpPr>
        <p:spPr>
          <a:xfrm>
            <a:off x="423356" y="3242646"/>
            <a:ext cx="5933616" cy="1631216"/>
          </a:xfrm>
          <a:prstGeom prst="rect">
            <a:avLst/>
          </a:prstGeom>
        </p:spPr>
        <p:txBody>
          <a:bodyPr wrap="square">
            <a:spAutoFit/>
          </a:bodyPr>
          <a:lstStyle/>
          <a:p>
            <a:r>
              <a:rPr lang="en-AU" sz="1600" b="1" dirty="0">
                <a:solidFill>
                  <a:srgbClr val="000000"/>
                </a:solidFill>
                <a:latin typeface="Arial Narrow" panose="020B0606020202030204" pitchFamily="34" charset="0"/>
              </a:rPr>
              <a:t>Soil erosion and siltation</a:t>
            </a:r>
          </a:p>
          <a:p>
            <a:r>
              <a:rPr lang="en-AU" sz="1200" dirty="0">
                <a:solidFill>
                  <a:srgbClr val="000000"/>
                </a:solidFill>
                <a:latin typeface="Arial Narrow" panose="020B0606020202030204" pitchFamily="34" charset="0"/>
              </a:rPr>
              <a:t>When water hits soil with enough force, it breaks the soil aggregates and washes the soil (and nutrients and pesticides) away, sometimes crossing several properties and roads before entering a major drainage line. </a:t>
            </a:r>
            <a:r>
              <a:rPr lang="en-AU" sz="1200" i="1" dirty="0">
                <a:solidFill>
                  <a:srgbClr val="000000"/>
                </a:solidFill>
                <a:latin typeface="Arial Narrow" panose="020B0606020202030204" pitchFamily="34" charset="0"/>
              </a:rPr>
              <a:t>Siltation</a:t>
            </a:r>
            <a:r>
              <a:rPr lang="en-AU" sz="1200" dirty="0">
                <a:solidFill>
                  <a:srgbClr val="000000"/>
                </a:solidFill>
                <a:latin typeface="Arial Narrow" panose="020B0606020202030204" pitchFamily="34" charset="0"/>
              </a:rPr>
              <a:t> is the addition of silt (soil particles) to a waterbody. Siltation reduces water quality. It makes the water cloudy, blocking sunlight and smothering benthos. Soil erosion and siltation intensify with tree clearing, overgrazing, poor drainage, un-stabilised soils and intense rainfall events. Maintaining surface cover (i.e. grass, trees) is an effective land management practice that reduces erosion and siltation. Table 1 illustrates the importance of cover in an experiment from a 54mm storm</a:t>
            </a:r>
            <a:r>
              <a:rPr lang="en-AU" sz="1200" baseline="30000" dirty="0">
                <a:solidFill>
                  <a:srgbClr val="000000"/>
                </a:solidFill>
                <a:latin typeface="Arial Narrow" panose="020B0606020202030204" pitchFamily="34" charset="0"/>
              </a:rPr>
              <a:t>[1]</a:t>
            </a:r>
            <a:r>
              <a:rPr lang="en-AU" sz="1200" dirty="0">
                <a:solidFill>
                  <a:srgbClr val="000000"/>
                </a:solidFill>
                <a:latin typeface="Arial Narrow" panose="020B0606020202030204" pitchFamily="34" charset="0"/>
              </a:rPr>
              <a:t>.</a:t>
            </a:r>
          </a:p>
        </p:txBody>
      </p:sp>
      <p:graphicFrame>
        <p:nvGraphicFramePr>
          <p:cNvPr id="30" name="Table 29">
            <a:extLst>
              <a:ext uri="{FF2B5EF4-FFF2-40B4-BE49-F238E27FC236}">
                <a16:creationId xmlns:a16="http://schemas.microsoft.com/office/drawing/2014/main" id="{0377F5F5-15B1-40C1-9A9E-45E7EE4DB460}"/>
              </a:ext>
            </a:extLst>
          </p:cNvPr>
          <p:cNvGraphicFramePr>
            <a:graphicFrameLocks noGrp="1"/>
          </p:cNvGraphicFramePr>
          <p:nvPr>
            <p:extLst>
              <p:ext uri="{D42A27DB-BD31-4B8C-83A1-F6EECF244321}">
                <p14:modId xmlns:p14="http://schemas.microsoft.com/office/powerpoint/2010/main" val="3383652868"/>
              </p:ext>
            </p:extLst>
          </p:nvPr>
        </p:nvGraphicFramePr>
        <p:xfrm>
          <a:off x="486529" y="5579391"/>
          <a:ext cx="3009836" cy="3034573"/>
        </p:xfrm>
        <a:graphic>
          <a:graphicData uri="http://schemas.openxmlformats.org/drawingml/2006/table">
            <a:tbl>
              <a:tblPr firstRow="1" bandRow="1">
                <a:tableStyleId>{5940675A-B579-460E-94D1-54222C63F5DA}</a:tableStyleId>
              </a:tblPr>
              <a:tblGrid>
                <a:gridCol w="164396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35484">
                  <a:extLst>
                    <a:ext uri="{9D8B030D-6E8A-4147-A177-3AD203B41FA5}">
                      <a16:colId xmlns:a16="http://schemas.microsoft.com/office/drawing/2014/main" val="20002"/>
                    </a:ext>
                  </a:extLst>
                </a:gridCol>
                <a:gridCol w="426332">
                  <a:extLst>
                    <a:ext uri="{9D8B030D-6E8A-4147-A177-3AD203B41FA5}">
                      <a16:colId xmlns:a16="http://schemas.microsoft.com/office/drawing/2014/main" val="20003"/>
                    </a:ext>
                  </a:extLst>
                </a:gridCol>
              </a:tblGrid>
              <a:tr h="374125">
                <a:tc>
                  <a:txBody>
                    <a:bodyPr/>
                    <a:lstStyle/>
                    <a:p>
                      <a:pPr algn="ctr"/>
                      <a:r>
                        <a:rPr lang="en-AU" sz="1200" b="1" dirty="0">
                          <a:solidFill>
                            <a:schemeClr val="tx1"/>
                          </a:solidFill>
                          <a:latin typeface="Arial Narrow" panose="020B0606020202030204" pitchFamily="34" charset="0"/>
                        </a:rPr>
                        <a:t>Treatment</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A</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B</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C</a:t>
                      </a:r>
                    </a:p>
                  </a:txBody>
                  <a:tcPr>
                    <a:solidFill>
                      <a:schemeClr val="bg1">
                        <a:lumMod val="85000"/>
                      </a:schemeClr>
                    </a:solidFill>
                  </a:tcPr>
                </a:tc>
                <a:extLst>
                  <a:ext uri="{0D108BD9-81ED-4DB2-BD59-A6C34878D82A}">
                    <a16:rowId xmlns:a16="http://schemas.microsoft.com/office/drawing/2014/main" val="10000"/>
                  </a:ext>
                </a:extLst>
              </a:tr>
              <a:tr h="332556">
                <a:tc>
                  <a:txBody>
                    <a:bodyPr/>
                    <a:lstStyle/>
                    <a:p>
                      <a:r>
                        <a:rPr lang="en-AU" sz="1000" b="1" dirty="0">
                          <a:solidFill>
                            <a:schemeClr val="tx1"/>
                          </a:solidFill>
                          <a:latin typeface="Arial Narrow" panose="020B0606020202030204" pitchFamily="34" charset="0"/>
                        </a:rPr>
                        <a:t>Percent Surface Cover</a:t>
                      </a:r>
                    </a:p>
                  </a:txBody>
                  <a:tcPr/>
                </a:tc>
                <a:tc>
                  <a:txBody>
                    <a:bodyPr/>
                    <a:lstStyle/>
                    <a:p>
                      <a:pPr algn="r"/>
                      <a:r>
                        <a:rPr lang="en-AU" sz="1000" b="1" dirty="0">
                          <a:solidFill>
                            <a:schemeClr val="tx1"/>
                          </a:solidFill>
                          <a:latin typeface="Arial Narrow" panose="020B0606020202030204" pitchFamily="34" charset="0"/>
                        </a:rPr>
                        <a:t>87</a:t>
                      </a:r>
                    </a:p>
                  </a:txBody>
                  <a:tcPr/>
                </a:tc>
                <a:tc>
                  <a:txBody>
                    <a:bodyPr/>
                    <a:lstStyle/>
                    <a:p>
                      <a:pPr algn="r"/>
                      <a:r>
                        <a:rPr lang="en-AU" sz="1000" b="1" dirty="0">
                          <a:solidFill>
                            <a:schemeClr val="tx1"/>
                          </a:solidFill>
                          <a:latin typeface="Arial Narrow" panose="020B0606020202030204" pitchFamily="34" charset="0"/>
                        </a:rPr>
                        <a:t>69</a:t>
                      </a:r>
                    </a:p>
                  </a:txBody>
                  <a:tcPr/>
                </a:tc>
                <a:tc>
                  <a:txBody>
                    <a:bodyPr/>
                    <a:lstStyle/>
                    <a:p>
                      <a:pPr algn="r"/>
                      <a:r>
                        <a:rPr lang="en-AU" sz="1000" b="1" dirty="0">
                          <a:solidFill>
                            <a:schemeClr val="tx1"/>
                          </a:solidFill>
                          <a:latin typeface="Arial Narrow" panose="020B0606020202030204" pitchFamily="34" charset="0"/>
                        </a:rPr>
                        <a:t>6</a:t>
                      </a:r>
                    </a:p>
                  </a:txBody>
                  <a:tcPr/>
                </a:tc>
                <a:extLst>
                  <a:ext uri="{0D108BD9-81ED-4DB2-BD59-A6C34878D82A}">
                    <a16:rowId xmlns:a16="http://schemas.microsoft.com/office/drawing/2014/main" val="10001"/>
                  </a:ext>
                </a:extLst>
              </a:tr>
              <a:tr h="332556">
                <a:tc>
                  <a:txBody>
                    <a:bodyPr/>
                    <a:lstStyle/>
                    <a:p>
                      <a:r>
                        <a:rPr lang="en-AU" sz="1000" b="0" dirty="0">
                          <a:solidFill>
                            <a:schemeClr val="tx1"/>
                          </a:solidFill>
                          <a:latin typeface="Arial Narrow" panose="020B0606020202030204" pitchFamily="34" charset="0"/>
                        </a:rPr>
                        <a:t>Total Runoff</a:t>
                      </a:r>
                      <a:r>
                        <a:rPr lang="en-AU" sz="1000" b="0" baseline="0" dirty="0">
                          <a:solidFill>
                            <a:schemeClr val="tx1"/>
                          </a:solidFill>
                          <a:latin typeface="Arial Narrow" panose="020B0606020202030204" pitchFamily="34" charset="0"/>
                        </a:rPr>
                        <a:t> from storm (mm)</a:t>
                      </a:r>
                      <a:endParaRPr lang="en-AU" sz="1000" b="0" dirty="0">
                        <a:solidFill>
                          <a:schemeClr val="tx1"/>
                        </a:solidFill>
                        <a:latin typeface="Arial Narrow" panose="020B0606020202030204" pitchFamily="34" charset="0"/>
                      </a:endParaRPr>
                    </a:p>
                  </a:txBody>
                  <a:tcPr/>
                </a:tc>
                <a:tc>
                  <a:txBody>
                    <a:bodyPr/>
                    <a:lstStyle/>
                    <a:p>
                      <a:pPr algn="r"/>
                      <a:r>
                        <a:rPr lang="en-AU" sz="1000" b="0" dirty="0">
                          <a:solidFill>
                            <a:schemeClr val="tx1"/>
                          </a:solidFill>
                          <a:latin typeface="Arial Narrow" panose="020B0606020202030204" pitchFamily="34" charset="0"/>
                        </a:rPr>
                        <a:t>1.5</a:t>
                      </a:r>
                    </a:p>
                  </a:txBody>
                  <a:tcPr/>
                </a:tc>
                <a:tc>
                  <a:txBody>
                    <a:bodyPr/>
                    <a:lstStyle/>
                    <a:p>
                      <a:pPr algn="r"/>
                      <a:r>
                        <a:rPr lang="en-AU" sz="1000" b="0" dirty="0">
                          <a:solidFill>
                            <a:schemeClr val="tx1"/>
                          </a:solidFill>
                          <a:latin typeface="Arial Narrow" panose="020B0606020202030204" pitchFamily="34" charset="0"/>
                        </a:rPr>
                        <a:t>14</a:t>
                      </a:r>
                    </a:p>
                  </a:txBody>
                  <a:tcPr/>
                </a:tc>
                <a:tc>
                  <a:txBody>
                    <a:bodyPr/>
                    <a:lstStyle/>
                    <a:p>
                      <a:pPr algn="r"/>
                      <a:r>
                        <a:rPr lang="en-AU" sz="1000" b="0" dirty="0">
                          <a:solidFill>
                            <a:schemeClr val="tx1"/>
                          </a:solidFill>
                          <a:latin typeface="Arial Narrow" panose="020B0606020202030204" pitchFamily="34" charset="0"/>
                        </a:rPr>
                        <a:t>38</a:t>
                      </a:r>
                    </a:p>
                  </a:txBody>
                  <a:tcPr/>
                </a:tc>
                <a:extLst>
                  <a:ext uri="{0D108BD9-81ED-4DB2-BD59-A6C34878D82A}">
                    <a16:rowId xmlns:a16="http://schemas.microsoft.com/office/drawing/2014/main" val="10002"/>
                  </a:ext>
                </a:extLst>
              </a:tr>
              <a:tr h="332556">
                <a:tc>
                  <a:txBody>
                    <a:bodyPr/>
                    <a:lstStyle/>
                    <a:p>
                      <a:r>
                        <a:rPr lang="en-AU" sz="1000" b="0" dirty="0">
                          <a:solidFill>
                            <a:schemeClr val="tx1"/>
                          </a:solidFill>
                          <a:latin typeface="Arial Narrow" panose="020B0606020202030204" pitchFamily="34" charset="0"/>
                        </a:rPr>
                        <a:t>Percent of Rainfall that ran off</a:t>
                      </a:r>
                    </a:p>
                  </a:txBody>
                  <a:tcPr/>
                </a:tc>
                <a:tc>
                  <a:txBody>
                    <a:bodyPr/>
                    <a:lstStyle/>
                    <a:p>
                      <a:pPr algn="r"/>
                      <a:r>
                        <a:rPr lang="en-AU" sz="1000" b="0" dirty="0">
                          <a:solidFill>
                            <a:schemeClr val="tx1"/>
                          </a:solidFill>
                          <a:latin typeface="Arial Narrow" panose="020B0606020202030204" pitchFamily="34" charset="0"/>
                        </a:rPr>
                        <a:t>3</a:t>
                      </a:r>
                    </a:p>
                  </a:txBody>
                  <a:tcPr/>
                </a:tc>
                <a:tc>
                  <a:txBody>
                    <a:bodyPr/>
                    <a:lstStyle/>
                    <a:p>
                      <a:pPr algn="r"/>
                      <a:r>
                        <a:rPr lang="en-AU" sz="1000" b="0" dirty="0">
                          <a:solidFill>
                            <a:schemeClr val="tx1"/>
                          </a:solidFill>
                          <a:latin typeface="Arial Narrow" panose="020B0606020202030204" pitchFamily="34" charset="0"/>
                        </a:rPr>
                        <a:t>26</a:t>
                      </a:r>
                    </a:p>
                  </a:txBody>
                  <a:tcPr/>
                </a:tc>
                <a:tc>
                  <a:txBody>
                    <a:bodyPr/>
                    <a:lstStyle/>
                    <a:p>
                      <a:pPr algn="r"/>
                      <a:r>
                        <a:rPr lang="en-AU" sz="1000" b="0" dirty="0">
                          <a:solidFill>
                            <a:schemeClr val="tx1"/>
                          </a:solidFill>
                          <a:latin typeface="Arial Narrow" panose="020B0606020202030204" pitchFamily="34" charset="0"/>
                        </a:rPr>
                        <a:t>70</a:t>
                      </a:r>
                    </a:p>
                  </a:txBody>
                  <a:tcPr/>
                </a:tc>
                <a:extLst>
                  <a:ext uri="{0D108BD9-81ED-4DB2-BD59-A6C34878D82A}">
                    <a16:rowId xmlns:a16="http://schemas.microsoft.com/office/drawing/2014/main" val="10003"/>
                  </a:ext>
                </a:extLst>
              </a:tr>
              <a:tr h="332556">
                <a:tc>
                  <a:txBody>
                    <a:bodyPr/>
                    <a:lstStyle/>
                    <a:p>
                      <a:r>
                        <a:rPr lang="en-AU" sz="1000" dirty="0">
                          <a:solidFill>
                            <a:schemeClr val="tx1"/>
                          </a:solidFill>
                          <a:latin typeface="Arial Narrow" panose="020B0606020202030204" pitchFamily="34" charset="0"/>
                        </a:rPr>
                        <a:t>Soil loss (t/ha)</a:t>
                      </a:r>
                    </a:p>
                  </a:txBody>
                  <a:tcPr/>
                </a:tc>
                <a:tc>
                  <a:txBody>
                    <a:bodyPr/>
                    <a:lstStyle/>
                    <a:p>
                      <a:pPr algn="r"/>
                      <a:r>
                        <a:rPr lang="en-AU" sz="1000" dirty="0">
                          <a:solidFill>
                            <a:schemeClr val="tx1"/>
                          </a:solidFill>
                          <a:latin typeface="Arial Narrow" panose="020B0606020202030204" pitchFamily="34" charset="0"/>
                        </a:rPr>
                        <a:t>0.03</a:t>
                      </a:r>
                    </a:p>
                  </a:txBody>
                  <a:tcPr/>
                </a:tc>
                <a:tc>
                  <a:txBody>
                    <a:bodyPr/>
                    <a:lstStyle/>
                    <a:p>
                      <a:pPr algn="r"/>
                      <a:r>
                        <a:rPr lang="en-AU" sz="1000" dirty="0">
                          <a:solidFill>
                            <a:schemeClr val="tx1"/>
                          </a:solidFill>
                          <a:latin typeface="Arial Narrow" panose="020B0606020202030204" pitchFamily="34" charset="0"/>
                        </a:rPr>
                        <a:t>0.3</a:t>
                      </a:r>
                    </a:p>
                  </a:txBody>
                  <a:tcPr/>
                </a:tc>
                <a:tc>
                  <a:txBody>
                    <a:bodyPr/>
                    <a:lstStyle/>
                    <a:p>
                      <a:pPr algn="r"/>
                      <a:r>
                        <a:rPr lang="en-AU" sz="1000" dirty="0">
                          <a:solidFill>
                            <a:schemeClr val="tx1"/>
                          </a:solidFill>
                          <a:latin typeface="Arial Narrow" panose="020B0606020202030204" pitchFamily="34" charset="0"/>
                        </a:rPr>
                        <a:t>22</a:t>
                      </a:r>
                    </a:p>
                  </a:txBody>
                  <a:tcPr/>
                </a:tc>
                <a:extLst>
                  <a:ext uri="{0D108BD9-81ED-4DB2-BD59-A6C34878D82A}">
                    <a16:rowId xmlns:a16="http://schemas.microsoft.com/office/drawing/2014/main" val="10004"/>
                  </a:ext>
                </a:extLst>
              </a:tr>
              <a:tr h="332556">
                <a:tc>
                  <a:txBody>
                    <a:bodyPr/>
                    <a:lstStyle/>
                    <a:p>
                      <a:r>
                        <a:rPr lang="en-AU" sz="1000" dirty="0">
                          <a:solidFill>
                            <a:schemeClr val="tx1"/>
                          </a:solidFill>
                          <a:latin typeface="Arial Narrow" panose="020B0606020202030204" pitchFamily="34" charset="0"/>
                        </a:rPr>
                        <a:t>Depth of soil loss (mm)</a:t>
                      </a:r>
                    </a:p>
                  </a:txBody>
                  <a:tcPr/>
                </a:tc>
                <a:tc>
                  <a:txBody>
                    <a:bodyPr/>
                    <a:lstStyle/>
                    <a:p>
                      <a:pPr algn="r"/>
                      <a:r>
                        <a:rPr lang="en-AU" sz="1000" dirty="0">
                          <a:solidFill>
                            <a:schemeClr val="tx1"/>
                          </a:solidFill>
                          <a:latin typeface="Arial Narrow" panose="020B0606020202030204" pitchFamily="34" charset="0"/>
                        </a:rPr>
                        <a:t>0.002</a:t>
                      </a:r>
                    </a:p>
                  </a:txBody>
                  <a:tcPr/>
                </a:tc>
                <a:tc>
                  <a:txBody>
                    <a:bodyPr/>
                    <a:lstStyle/>
                    <a:p>
                      <a:pPr algn="r"/>
                      <a:r>
                        <a:rPr lang="en-AU" sz="1000" dirty="0">
                          <a:solidFill>
                            <a:schemeClr val="tx1"/>
                          </a:solidFill>
                          <a:latin typeface="Arial Narrow" panose="020B0606020202030204" pitchFamily="34" charset="0"/>
                        </a:rPr>
                        <a:t>0.02</a:t>
                      </a:r>
                    </a:p>
                  </a:txBody>
                  <a:tcPr/>
                </a:tc>
                <a:tc>
                  <a:txBody>
                    <a:bodyPr/>
                    <a:lstStyle/>
                    <a:p>
                      <a:pPr algn="r"/>
                      <a:r>
                        <a:rPr lang="en-AU" sz="1000" dirty="0">
                          <a:solidFill>
                            <a:schemeClr val="tx1"/>
                          </a:solidFill>
                          <a:latin typeface="Arial Narrow" panose="020B0606020202030204" pitchFamily="34" charset="0"/>
                        </a:rPr>
                        <a:t>1.7</a:t>
                      </a:r>
                    </a:p>
                  </a:txBody>
                  <a:tcPr/>
                </a:tc>
                <a:extLst>
                  <a:ext uri="{0D108BD9-81ED-4DB2-BD59-A6C34878D82A}">
                    <a16:rowId xmlns:a16="http://schemas.microsoft.com/office/drawing/2014/main" val="10005"/>
                  </a:ext>
                </a:extLst>
              </a:tr>
              <a:tr h="332556">
                <a:tc>
                  <a:txBody>
                    <a:bodyPr/>
                    <a:lstStyle/>
                    <a:p>
                      <a:r>
                        <a:rPr lang="en-AU" sz="1000" dirty="0">
                          <a:solidFill>
                            <a:schemeClr val="tx1"/>
                          </a:solidFill>
                          <a:latin typeface="Arial Narrow" panose="020B0606020202030204" pitchFamily="34" charset="0"/>
                        </a:rPr>
                        <a:t>Sediment</a:t>
                      </a:r>
                      <a:r>
                        <a:rPr lang="en-AU" sz="1000" baseline="0" dirty="0">
                          <a:solidFill>
                            <a:schemeClr val="tx1"/>
                          </a:solidFill>
                          <a:latin typeface="Arial Narrow" panose="020B0606020202030204" pitchFamily="34" charset="0"/>
                        </a:rPr>
                        <a:t> concentration (g/L)</a:t>
                      </a:r>
                      <a:endParaRPr lang="en-AU" sz="1000" dirty="0">
                        <a:solidFill>
                          <a:schemeClr val="tx1"/>
                        </a:solidFill>
                        <a:latin typeface="Arial Narrow" panose="020B0606020202030204" pitchFamily="34" charset="0"/>
                      </a:endParaRPr>
                    </a:p>
                  </a:txBody>
                  <a:tcPr/>
                </a:tc>
                <a:tc>
                  <a:txBody>
                    <a:bodyPr/>
                    <a:lstStyle/>
                    <a:p>
                      <a:pPr algn="r"/>
                      <a:r>
                        <a:rPr lang="en-AU" sz="1000" dirty="0">
                          <a:solidFill>
                            <a:schemeClr val="tx1"/>
                          </a:solidFill>
                          <a:latin typeface="Arial Narrow" panose="020B0606020202030204" pitchFamily="34" charset="0"/>
                        </a:rPr>
                        <a:t>1.5</a:t>
                      </a:r>
                    </a:p>
                  </a:txBody>
                  <a:tcPr/>
                </a:tc>
                <a:tc>
                  <a:txBody>
                    <a:bodyPr/>
                    <a:lstStyle/>
                    <a:p>
                      <a:pPr algn="r"/>
                      <a:r>
                        <a:rPr lang="en-AU" sz="1000" dirty="0">
                          <a:solidFill>
                            <a:schemeClr val="tx1"/>
                          </a:solidFill>
                          <a:latin typeface="Arial Narrow" panose="020B0606020202030204" pitchFamily="34" charset="0"/>
                        </a:rPr>
                        <a:t>1.9</a:t>
                      </a:r>
                    </a:p>
                  </a:txBody>
                  <a:tcPr/>
                </a:tc>
                <a:tc>
                  <a:txBody>
                    <a:bodyPr/>
                    <a:lstStyle/>
                    <a:p>
                      <a:pPr algn="r"/>
                      <a:r>
                        <a:rPr lang="en-AU" sz="1000" dirty="0">
                          <a:solidFill>
                            <a:schemeClr val="tx1"/>
                          </a:solidFill>
                          <a:latin typeface="Arial Narrow" panose="020B0606020202030204" pitchFamily="34" charset="0"/>
                        </a:rPr>
                        <a:t>63</a:t>
                      </a:r>
                    </a:p>
                  </a:txBody>
                  <a:tcPr/>
                </a:tc>
                <a:extLst>
                  <a:ext uri="{0D108BD9-81ED-4DB2-BD59-A6C34878D82A}">
                    <a16:rowId xmlns:a16="http://schemas.microsoft.com/office/drawing/2014/main" val="10006"/>
                  </a:ext>
                </a:extLst>
              </a:tr>
              <a:tr h="332556">
                <a:tc>
                  <a:txBody>
                    <a:bodyPr/>
                    <a:lstStyle/>
                    <a:p>
                      <a:r>
                        <a:rPr lang="en-AU" sz="1000" dirty="0">
                          <a:solidFill>
                            <a:schemeClr val="tx1"/>
                          </a:solidFill>
                          <a:latin typeface="Arial Narrow" panose="020B0606020202030204" pitchFamily="34" charset="0"/>
                        </a:rPr>
                        <a:t>Nitrogen removed (kg/ha)</a:t>
                      </a:r>
                    </a:p>
                  </a:txBody>
                  <a:tcPr/>
                </a:tc>
                <a:tc>
                  <a:txBody>
                    <a:bodyPr/>
                    <a:lstStyle/>
                    <a:p>
                      <a:pPr algn="r"/>
                      <a:r>
                        <a:rPr lang="en-AU" sz="1000" dirty="0">
                          <a:solidFill>
                            <a:schemeClr val="tx1"/>
                          </a:solidFill>
                          <a:latin typeface="Arial Narrow" panose="020B0606020202030204" pitchFamily="34" charset="0"/>
                        </a:rPr>
                        <a:t>0.14</a:t>
                      </a:r>
                    </a:p>
                  </a:txBody>
                  <a:tcPr/>
                </a:tc>
                <a:tc>
                  <a:txBody>
                    <a:bodyPr/>
                    <a:lstStyle/>
                    <a:p>
                      <a:pPr algn="r"/>
                      <a:r>
                        <a:rPr lang="en-AU" sz="1000" dirty="0">
                          <a:solidFill>
                            <a:schemeClr val="tx1"/>
                          </a:solidFill>
                          <a:latin typeface="Arial Narrow" panose="020B0606020202030204" pitchFamily="34" charset="0"/>
                        </a:rPr>
                        <a:t>1.9</a:t>
                      </a:r>
                    </a:p>
                  </a:txBody>
                  <a:tcPr/>
                </a:tc>
                <a:tc>
                  <a:txBody>
                    <a:bodyPr/>
                    <a:lstStyle/>
                    <a:p>
                      <a:pPr algn="r"/>
                      <a:r>
                        <a:rPr lang="en-AU" sz="1000" dirty="0">
                          <a:solidFill>
                            <a:schemeClr val="tx1"/>
                          </a:solidFill>
                          <a:latin typeface="Arial Narrow" panose="020B0606020202030204" pitchFamily="34" charset="0"/>
                        </a:rPr>
                        <a:t>15.3</a:t>
                      </a:r>
                    </a:p>
                  </a:txBody>
                  <a:tcPr/>
                </a:tc>
                <a:extLst>
                  <a:ext uri="{0D108BD9-81ED-4DB2-BD59-A6C34878D82A}">
                    <a16:rowId xmlns:a16="http://schemas.microsoft.com/office/drawing/2014/main" val="10007"/>
                  </a:ext>
                </a:extLst>
              </a:tr>
              <a:tr h="332556">
                <a:tc>
                  <a:txBody>
                    <a:bodyPr/>
                    <a:lstStyle/>
                    <a:p>
                      <a:r>
                        <a:rPr lang="en-AU" sz="1000" dirty="0">
                          <a:solidFill>
                            <a:schemeClr val="tx1"/>
                          </a:solidFill>
                          <a:latin typeface="Arial Narrow" panose="020B0606020202030204" pitchFamily="34" charset="0"/>
                        </a:rPr>
                        <a:t>Phosphorus</a:t>
                      </a:r>
                      <a:r>
                        <a:rPr lang="en-AU" sz="1000" baseline="0" dirty="0">
                          <a:solidFill>
                            <a:schemeClr val="tx1"/>
                          </a:solidFill>
                          <a:latin typeface="Arial Narrow" panose="020B0606020202030204" pitchFamily="34" charset="0"/>
                        </a:rPr>
                        <a:t> removed (kg/ha)</a:t>
                      </a:r>
                      <a:endParaRPr lang="en-AU" sz="1000" dirty="0">
                        <a:solidFill>
                          <a:schemeClr val="tx1"/>
                        </a:solidFill>
                        <a:latin typeface="Arial Narrow" panose="020B0606020202030204" pitchFamily="34" charset="0"/>
                      </a:endParaRPr>
                    </a:p>
                  </a:txBody>
                  <a:tcPr/>
                </a:tc>
                <a:tc>
                  <a:txBody>
                    <a:bodyPr/>
                    <a:lstStyle/>
                    <a:p>
                      <a:pPr algn="r"/>
                      <a:r>
                        <a:rPr lang="en-AU" sz="1000" dirty="0">
                          <a:solidFill>
                            <a:schemeClr val="tx1"/>
                          </a:solidFill>
                          <a:latin typeface="Arial Narrow" panose="020B0606020202030204" pitchFamily="34" charset="0"/>
                        </a:rPr>
                        <a:t>0.02</a:t>
                      </a:r>
                    </a:p>
                  </a:txBody>
                  <a:tcPr/>
                </a:tc>
                <a:tc>
                  <a:txBody>
                    <a:bodyPr/>
                    <a:lstStyle/>
                    <a:p>
                      <a:pPr algn="r"/>
                      <a:r>
                        <a:rPr lang="en-AU" sz="1000" dirty="0">
                          <a:solidFill>
                            <a:schemeClr val="tx1"/>
                          </a:solidFill>
                          <a:latin typeface="Arial Narrow" panose="020B0606020202030204" pitchFamily="34" charset="0"/>
                        </a:rPr>
                        <a:t>0.26</a:t>
                      </a:r>
                    </a:p>
                  </a:txBody>
                  <a:tcPr/>
                </a:tc>
                <a:tc>
                  <a:txBody>
                    <a:bodyPr/>
                    <a:lstStyle/>
                    <a:p>
                      <a:pPr algn="r"/>
                      <a:r>
                        <a:rPr lang="en-AU" sz="1000" dirty="0">
                          <a:solidFill>
                            <a:schemeClr val="tx1"/>
                          </a:solidFill>
                          <a:latin typeface="Arial Narrow" panose="020B0606020202030204" pitchFamily="34" charset="0"/>
                        </a:rPr>
                        <a:t>4.3</a:t>
                      </a:r>
                    </a:p>
                  </a:txBody>
                  <a:tcPr/>
                </a:tc>
                <a:extLst>
                  <a:ext uri="{0D108BD9-81ED-4DB2-BD59-A6C34878D82A}">
                    <a16:rowId xmlns:a16="http://schemas.microsoft.com/office/drawing/2014/main" val="10008"/>
                  </a:ext>
                </a:extLst>
              </a:tr>
            </a:tbl>
          </a:graphicData>
        </a:graphic>
      </p:graphicFrame>
      <p:sp>
        <p:nvSpPr>
          <p:cNvPr id="32" name="TextBox 31">
            <a:extLst>
              <a:ext uri="{FF2B5EF4-FFF2-40B4-BE49-F238E27FC236}">
                <a16:creationId xmlns:a16="http://schemas.microsoft.com/office/drawing/2014/main" id="{63074E15-C94D-4104-A2EE-BCF001AD97FE}"/>
              </a:ext>
            </a:extLst>
          </p:cNvPr>
          <p:cNvSpPr txBox="1"/>
          <p:nvPr/>
        </p:nvSpPr>
        <p:spPr>
          <a:xfrm>
            <a:off x="398865" y="8604547"/>
            <a:ext cx="5768223" cy="215444"/>
          </a:xfrm>
          <a:prstGeom prst="rect">
            <a:avLst/>
          </a:prstGeom>
          <a:noFill/>
        </p:spPr>
        <p:txBody>
          <a:bodyPr wrap="square" rtlCol="0">
            <a:spAutoFit/>
          </a:bodyPr>
          <a:lstStyle/>
          <a:p>
            <a:r>
              <a:rPr lang="en-AU" sz="800" baseline="30000" dirty="0">
                <a:latin typeface="Arial Narrow" panose="020B0606020202030204" pitchFamily="34" charset="0"/>
              </a:rPr>
              <a:t>[1] </a:t>
            </a:r>
            <a:r>
              <a:rPr lang="en-AU" sz="800" dirty="0">
                <a:latin typeface="Arial Narrow" panose="020B0606020202030204" pitchFamily="34" charset="0"/>
              </a:rPr>
              <a:t>Queensland Government (2018). </a:t>
            </a:r>
            <a:r>
              <a:rPr lang="en-AU" sz="800" i="1" dirty="0">
                <a:latin typeface="Arial Narrow" panose="020B0606020202030204" pitchFamily="34" charset="0"/>
              </a:rPr>
              <a:t>Preventing and managing erosion. </a:t>
            </a:r>
            <a:r>
              <a:rPr lang="en-AU" sz="800" dirty="0">
                <a:latin typeface="Arial Narrow" panose="020B0606020202030204" pitchFamily="34" charset="0"/>
              </a:rPr>
              <a:t>Accessed 2018 from: www.qld.gov.au/environment/land/soil/erosion/managment </a:t>
            </a:r>
          </a:p>
        </p:txBody>
      </p:sp>
      <p:sp>
        <p:nvSpPr>
          <p:cNvPr id="36" name="TextBox 35">
            <a:extLst>
              <a:ext uri="{FF2B5EF4-FFF2-40B4-BE49-F238E27FC236}">
                <a16:creationId xmlns:a16="http://schemas.microsoft.com/office/drawing/2014/main" id="{B2BA58BC-FD55-449C-A05A-E3B7BA1DC92E}"/>
              </a:ext>
            </a:extLst>
          </p:cNvPr>
          <p:cNvSpPr txBox="1"/>
          <p:nvPr/>
        </p:nvSpPr>
        <p:spPr>
          <a:xfrm>
            <a:off x="447712" y="5325015"/>
            <a:ext cx="3588662" cy="276999"/>
          </a:xfrm>
          <a:prstGeom prst="rect">
            <a:avLst/>
          </a:prstGeom>
          <a:noFill/>
        </p:spPr>
        <p:txBody>
          <a:bodyPr wrap="square" rtlCol="0">
            <a:spAutoFit/>
          </a:bodyPr>
          <a:lstStyle/>
          <a:p>
            <a:r>
              <a:rPr lang="en-AU" sz="1200" b="1" dirty="0">
                <a:latin typeface="Arial Narrow" panose="020B0606020202030204" pitchFamily="34" charset="0"/>
              </a:rPr>
              <a:t>Table 1: Results from a 54mm storm at Mt Mort</a:t>
            </a:r>
            <a:r>
              <a:rPr lang="en-AU" sz="1200" b="1" baseline="30000" dirty="0">
                <a:latin typeface="Arial Narrow" panose="020B0606020202030204" pitchFamily="34" charset="0"/>
              </a:rPr>
              <a:t>[1]</a:t>
            </a:r>
            <a:endParaRPr lang="en-AU" sz="800" dirty="0">
              <a:latin typeface="Arial Narrow" panose="020B0606020202030204" pitchFamily="34" charset="0"/>
            </a:endParaRPr>
          </a:p>
        </p:txBody>
      </p:sp>
      <p:sp>
        <p:nvSpPr>
          <p:cNvPr id="37" name="TextBox 36">
            <a:extLst>
              <a:ext uri="{FF2B5EF4-FFF2-40B4-BE49-F238E27FC236}">
                <a16:creationId xmlns:a16="http://schemas.microsoft.com/office/drawing/2014/main" id="{0839C916-2FF3-48C9-8278-3C78A4F1EDDA}"/>
              </a:ext>
            </a:extLst>
          </p:cNvPr>
          <p:cNvSpPr txBox="1"/>
          <p:nvPr/>
        </p:nvSpPr>
        <p:spPr>
          <a:xfrm>
            <a:off x="3621911" y="5321538"/>
            <a:ext cx="2671741" cy="276999"/>
          </a:xfrm>
          <a:prstGeom prst="rect">
            <a:avLst/>
          </a:prstGeom>
          <a:noFill/>
        </p:spPr>
        <p:txBody>
          <a:bodyPr wrap="square" rtlCol="0">
            <a:spAutoFit/>
          </a:bodyPr>
          <a:lstStyle/>
          <a:p>
            <a:pPr algn="ctr"/>
            <a:r>
              <a:rPr lang="en-AU" sz="1200" b="1" dirty="0">
                <a:latin typeface="Arial Narrow" panose="020B0606020202030204" pitchFamily="34" charset="0"/>
              </a:rPr>
              <a:t>Conclusion</a:t>
            </a:r>
          </a:p>
        </p:txBody>
      </p:sp>
      <p:sp>
        <p:nvSpPr>
          <p:cNvPr id="38" name="Rectangle 37">
            <a:extLst>
              <a:ext uri="{FF2B5EF4-FFF2-40B4-BE49-F238E27FC236}">
                <a16:creationId xmlns:a16="http://schemas.microsoft.com/office/drawing/2014/main" id="{A2F61F7B-6D5B-4E58-A3C9-4BFC507CE079}"/>
              </a:ext>
            </a:extLst>
          </p:cNvPr>
          <p:cNvSpPr/>
          <p:nvPr/>
        </p:nvSpPr>
        <p:spPr>
          <a:xfrm>
            <a:off x="481438" y="4875568"/>
            <a:ext cx="5848151" cy="44161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Analyse the data in Table 1 below.  Apply your analysis and knowledge of BMP to write a conclusion about the importance of surface cover in the box below</a:t>
            </a:r>
          </a:p>
        </p:txBody>
      </p:sp>
      <p:cxnSp>
        <p:nvCxnSpPr>
          <p:cNvPr id="40" name="Straight Connector 39">
            <a:extLst>
              <a:ext uri="{FF2B5EF4-FFF2-40B4-BE49-F238E27FC236}">
                <a16:creationId xmlns:a16="http://schemas.microsoft.com/office/drawing/2014/main" id="{A14EB9CA-E9DC-4AE8-8955-B42409141F3B}"/>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5E88C3-FC5A-4856-B516-2321EAFAAAB1}"/>
              </a:ext>
            </a:extLst>
          </p:cNvPr>
          <p:cNvSpPr txBox="1"/>
          <p:nvPr/>
        </p:nvSpPr>
        <p:spPr>
          <a:xfrm>
            <a:off x="1410717" y="61659"/>
            <a:ext cx="3530451" cy="923330"/>
          </a:xfrm>
          <a:prstGeom prst="rect">
            <a:avLst/>
          </a:prstGeom>
          <a:noFill/>
        </p:spPr>
        <p:txBody>
          <a:bodyPr wrap="square" rtlCol="0">
            <a:spAutoFit/>
          </a:bodyPr>
          <a:lstStyle/>
          <a:p>
            <a:r>
              <a:rPr lang="en-US" b="1" dirty="0">
                <a:latin typeface="Arial Narrow" pitchFamily="34" charset="0"/>
              </a:rPr>
              <a:t>Saving our soils &amp; seas – </a:t>
            </a:r>
            <a:r>
              <a:rPr lang="en-US" sz="1200" dirty="0">
                <a:latin typeface="Arial Narrow" pitchFamily="34" charset="0"/>
              </a:rPr>
              <a:t>Identify and describe land management practices that contribute to the health of marine ecosystems, including siltation, algal blooms and agricultural practices</a:t>
            </a:r>
          </a:p>
        </p:txBody>
      </p:sp>
      <p:sp>
        <p:nvSpPr>
          <p:cNvPr id="42" name="TextBox 17">
            <a:extLst>
              <a:ext uri="{FF2B5EF4-FFF2-40B4-BE49-F238E27FC236}">
                <a16:creationId xmlns:a16="http://schemas.microsoft.com/office/drawing/2014/main" id="{7A83D35C-571A-4069-B157-B67A808DFCE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3C630F33-029E-446A-BB08-9ACB4861CEB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B7B0CDD2-34E2-4A2A-B807-BA758C75150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7A186360-A3AC-05D8-C836-91B5946941B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75E09ADF-7CF5-D8A3-E32B-F8AABBB6F634}"/>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8913B524-15CB-C4F2-A5A4-9C8FE35BFBA5}"/>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449308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26735" y="943587"/>
            <a:ext cx="5859367" cy="1381917"/>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Bug tolerance to pollution</a:t>
            </a:r>
          </a:p>
          <a:p>
            <a:r>
              <a:rPr lang="en-AU" sz="1100" dirty="0">
                <a:solidFill>
                  <a:srgbClr val="000000"/>
                </a:solidFill>
                <a:latin typeface="Arial Narrow" panose="020B0606020202030204" pitchFamily="34" charset="0"/>
                <a:sym typeface="Wingdings" panose="05000000000000000000" pitchFamily="2" charset="2"/>
              </a:rPr>
              <a:t>Tolerance levels to pollution are not the same for all organisms. Some organisms survive in polluted waters, others don’t. If a waterbody is polluted, only tolerant species will be present. A biotic index is a rapid assessment technique for stream pollution and water quality based on the tolerance levels of species present. </a:t>
            </a:r>
            <a:br>
              <a:rPr lang="en-AU" sz="1100" dirty="0">
                <a:solidFill>
                  <a:srgbClr val="000000"/>
                </a:solidFill>
                <a:latin typeface="Arial Narrow" panose="020B0606020202030204" pitchFamily="34" charset="0"/>
                <a:sym typeface="Wingdings" panose="05000000000000000000" pitchFamily="2" charset="2"/>
              </a:rPr>
            </a:br>
            <a:r>
              <a:rPr lang="en-AU" sz="1100" dirty="0">
                <a:solidFill>
                  <a:srgbClr val="000000"/>
                </a:solidFill>
                <a:latin typeface="Arial Narrow" panose="020B0606020202030204" pitchFamily="34" charset="0"/>
                <a:sym typeface="Wingdings" panose="05000000000000000000" pitchFamily="2" charset="2"/>
              </a:rPr>
              <a:t>The tolerance levels (bug values) are predetermined</a:t>
            </a:r>
            <a:r>
              <a:rPr lang="en-AU" sz="1100" baseline="30000" dirty="0">
                <a:solidFill>
                  <a:srgbClr val="000000"/>
                </a:solidFill>
                <a:latin typeface="Arial Narrow" panose="020B0606020202030204" pitchFamily="34" charset="0"/>
                <a:sym typeface="Wingdings" panose="05000000000000000000" pitchFamily="2" charset="2"/>
              </a:rPr>
              <a:t>[1]</a:t>
            </a:r>
            <a:r>
              <a:rPr lang="en-AU" sz="1100" dirty="0">
                <a:solidFill>
                  <a:srgbClr val="000000"/>
                </a:solidFill>
                <a:latin typeface="Arial Narrow" panose="020B0606020202030204" pitchFamily="34" charset="0"/>
                <a:sym typeface="Wingdings" panose="05000000000000000000" pitchFamily="2" charset="2"/>
              </a:rPr>
              <a:t>. All you have to do is sample the water by catching as many species as you can in a given time period, identify what you find and count how many there are (abundance). Table 1 below</a:t>
            </a:r>
            <a:r>
              <a:rPr lang="en-AU" sz="1100" baseline="30000" dirty="0">
                <a:solidFill>
                  <a:srgbClr val="000000"/>
                </a:solidFill>
                <a:latin typeface="Arial Narrow" panose="020B0606020202030204" pitchFamily="34" charset="0"/>
                <a:sym typeface="Wingdings" panose="05000000000000000000" pitchFamily="2" charset="2"/>
              </a:rPr>
              <a:t> </a:t>
            </a:r>
            <a:r>
              <a:rPr lang="en-AU" sz="1100" dirty="0">
                <a:solidFill>
                  <a:srgbClr val="000000"/>
                </a:solidFill>
                <a:latin typeface="Arial Narrow" panose="020B0606020202030204" pitchFamily="34" charset="0"/>
                <a:sym typeface="Wingdings" panose="05000000000000000000" pitchFamily="2" charset="2"/>
              </a:rPr>
              <a:t>includes the bug abundance data collected from a local stream. </a:t>
            </a:r>
          </a:p>
        </p:txBody>
      </p:sp>
      <p:graphicFrame>
        <p:nvGraphicFramePr>
          <p:cNvPr id="7" name="Table 6"/>
          <p:cNvGraphicFramePr>
            <a:graphicFrameLocks noGrp="1"/>
          </p:cNvGraphicFramePr>
          <p:nvPr/>
        </p:nvGraphicFramePr>
        <p:xfrm>
          <a:off x="501939" y="2604048"/>
          <a:ext cx="5784164" cy="5516880"/>
        </p:xfrm>
        <a:graphic>
          <a:graphicData uri="http://schemas.openxmlformats.org/drawingml/2006/table">
            <a:tbl>
              <a:tblPr firstRow="1" bandRow="1">
                <a:tableStyleId>{5940675A-B579-460E-94D1-54222C63F5DA}</a:tableStyleId>
              </a:tblPr>
              <a:tblGrid>
                <a:gridCol w="1166820">
                  <a:extLst>
                    <a:ext uri="{9D8B030D-6E8A-4147-A177-3AD203B41FA5}">
                      <a16:colId xmlns:a16="http://schemas.microsoft.com/office/drawing/2014/main" val="20000"/>
                    </a:ext>
                  </a:extLst>
                </a:gridCol>
                <a:gridCol w="941527">
                  <a:extLst>
                    <a:ext uri="{9D8B030D-6E8A-4147-A177-3AD203B41FA5}">
                      <a16:colId xmlns:a16="http://schemas.microsoft.com/office/drawing/2014/main" val="20001"/>
                    </a:ext>
                  </a:extLst>
                </a:gridCol>
                <a:gridCol w="579402">
                  <a:extLst>
                    <a:ext uri="{9D8B030D-6E8A-4147-A177-3AD203B41FA5}">
                      <a16:colId xmlns:a16="http://schemas.microsoft.com/office/drawing/2014/main" val="20002"/>
                    </a:ext>
                  </a:extLst>
                </a:gridCol>
                <a:gridCol w="796676">
                  <a:extLst>
                    <a:ext uri="{9D8B030D-6E8A-4147-A177-3AD203B41FA5}">
                      <a16:colId xmlns:a16="http://schemas.microsoft.com/office/drawing/2014/main" val="20003"/>
                    </a:ext>
                  </a:extLst>
                </a:gridCol>
                <a:gridCol w="724252">
                  <a:extLst>
                    <a:ext uri="{9D8B030D-6E8A-4147-A177-3AD203B41FA5}">
                      <a16:colId xmlns:a16="http://schemas.microsoft.com/office/drawing/2014/main" val="20004"/>
                    </a:ext>
                  </a:extLst>
                </a:gridCol>
                <a:gridCol w="596051">
                  <a:extLst>
                    <a:ext uri="{9D8B030D-6E8A-4147-A177-3AD203B41FA5}">
                      <a16:colId xmlns:a16="http://schemas.microsoft.com/office/drawing/2014/main" val="20005"/>
                    </a:ext>
                  </a:extLst>
                </a:gridCol>
                <a:gridCol w="979436">
                  <a:extLst>
                    <a:ext uri="{9D8B030D-6E8A-4147-A177-3AD203B41FA5}">
                      <a16:colId xmlns:a16="http://schemas.microsoft.com/office/drawing/2014/main" val="20006"/>
                    </a:ext>
                  </a:extLst>
                </a:gridCol>
              </a:tblGrid>
              <a:tr h="182880">
                <a:tc rowSpan="7">
                  <a:txBody>
                    <a:bodyPr/>
                    <a:lstStyle/>
                    <a:p>
                      <a:pPr algn="ctr"/>
                      <a:r>
                        <a:rPr lang="en-AU" sz="1000" b="1" dirty="0">
                          <a:latin typeface="Arial Narrow" panose="020B0606020202030204" pitchFamily="34" charset="0"/>
                        </a:rPr>
                        <a:t>Bug type</a:t>
                      </a:r>
                    </a:p>
                  </a:txBody>
                  <a:tcPr anchor="ctr"/>
                </a:tc>
                <a:tc rowSpan="7">
                  <a:txBody>
                    <a:bodyPr/>
                    <a:lstStyle/>
                    <a:p>
                      <a:pPr algn="ctr"/>
                      <a:r>
                        <a:rPr lang="en-AU" sz="1000" b="1" dirty="0">
                          <a:latin typeface="Arial Narrow" panose="020B0606020202030204" pitchFamily="34" charset="0"/>
                        </a:rPr>
                        <a:t>Scientific Name</a:t>
                      </a:r>
                    </a:p>
                  </a:txBody>
                  <a:tcPr anchor="ctr"/>
                </a:tc>
                <a:tc rowSpan="7">
                  <a:txBody>
                    <a:bodyPr/>
                    <a:lstStyle/>
                    <a:p>
                      <a:pPr algn="ctr"/>
                      <a:r>
                        <a:rPr lang="en-AU" sz="1000" b="1" dirty="0">
                          <a:latin typeface="Arial Narrow" panose="020B0606020202030204" pitchFamily="34" charset="0"/>
                        </a:rPr>
                        <a:t>Bug</a:t>
                      </a:r>
                      <a:r>
                        <a:rPr lang="en-AU" sz="1000" b="1" baseline="0" dirty="0">
                          <a:latin typeface="Arial Narrow" panose="020B0606020202030204" pitchFamily="34" charset="0"/>
                        </a:rPr>
                        <a:t> </a:t>
                      </a:r>
                      <a:r>
                        <a:rPr lang="en-AU" sz="1000" b="1" dirty="0">
                          <a:latin typeface="Arial Narrow" panose="020B0606020202030204" pitchFamily="34" charset="0"/>
                        </a:rPr>
                        <a:t>Value</a:t>
                      </a:r>
                    </a:p>
                  </a:txBody>
                  <a:tcPr anchor="ctr"/>
                </a:tc>
                <a:tc rowSpan="7">
                  <a:txBody>
                    <a:bodyPr/>
                    <a:lstStyle/>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r>
                        <a:rPr lang="en-AU" sz="1000" b="1" dirty="0">
                          <a:latin typeface="Arial Narrow" panose="020B0606020202030204" pitchFamily="34" charset="0"/>
                        </a:rPr>
                        <a:t>Abundance</a:t>
                      </a:r>
                    </a:p>
                    <a:p>
                      <a:pPr algn="ctr"/>
                      <a:endParaRPr lang="en-AU" sz="1000" b="0" dirty="0">
                        <a:latin typeface="Arial Narrow" panose="020B0606020202030204" pitchFamily="34" charset="0"/>
                      </a:endParaRPr>
                    </a:p>
                    <a:p>
                      <a:pPr algn="ctr"/>
                      <a:r>
                        <a:rPr lang="en-AU" sz="1000" b="0" dirty="0">
                          <a:latin typeface="Arial Narrow" panose="020B0606020202030204" pitchFamily="34" charset="0"/>
                        </a:rPr>
                        <a:t>(raw data collected</a:t>
                      </a:r>
                      <a:r>
                        <a:rPr lang="en-AU" sz="1000" b="0" baseline="0" dirty="0">
                          <a:latin typeface="Arial Narrow" panose="020B0606020202030204" pitchFamily="34" charset="0"/>
                        </a:rPr>
                        <a:t> from the stream!!)</a:t>
                      </a:r>
                      <a:endParaRPr lang="en-AU" sz="1000" b="0" dirty="0">
                        <a:latin typeface="Arial Narrow" panose="020B0606020202030204" pitchFamily="34" charset="0"/>
                      </a:endParaRPr>
                    </a:p>
                  </a:txBody>
                  <a:tcPr anchor="ctr"/>
                </a:tc>
                <a:tc gridSpan="2">
                  <a:txBody>
                    <a:bodyPr/>
                    <a:lstStyle/>
                    <a:p>
                      <a:pPr algn="ctr"/>
                      <a:r>
                        <a:rPr lang="en-AU" sz="1000" b="1" dirty="0">
                          <a:latin typeface="Arial Narrow" panose="020B0606020202030204" pitchFamily="34" charset="0"/>
                        </a:rPr>
                        <a:t>Weight</a:t>
                      </a:r>
                    </a:p>
                  </a:txBody>
                  <a:tcPr anchor="b"/>
                </a:tc>
                <a:tc hMerge="1">
                  <a:txBody>
                    <a:bodyPr/>
                    <a:lstStyle/>
                    <a:p>
                      <a:endParaRPr lang="en-AU"/>
                    </a:p>
                  </a:txBody>
                  <a:tcPr/>
                </a:tc>
                <a:tc rowSpan="7">
                  <a:txBody>
                    <a:bodyPr/>
                    <a:lstStyle/>
                    <a:p>
                      <a:pPr algn="ctr"/>
                      <a:endParaRPr lang="en-AU" sz="900" b="1" baseline="0" dirty="0">
                        <a:latin typeface="Arial Narrow" panose="020B0606020202030204" pitchFamily="34" charset="0"/>
                      </a:endParaRPr>
                    </a:p>
                    <a:p>
                      <a:pPr algn="ctr"/>
                      <a:endParaRPr lang="en-AU" sz="900" b="1" baseline="0" dirty="0">
                        <a:latin typeface="Arial Narrow" panose="020B0606020202030204" pitchFamily="34" charset="0"/>
                      </a:endParaRPr>
                    </a:p>
                    <a:p>
                      <a:pPr algn="ctr"/>
                      <a:endParaRPr lang="en-AU" sz="900" b="1" baseline="0" dirty="0">
                        <a:latin typeface="Arial Narrow" panose="020B0606020202030204" pitchFamily="34" charset="0"/>
                      </a:endParaRPr>
                    </a:p>
                    <a:p>
                      <a:pPr algn="ctr"/>
                      <a:r>
                        <a:rPr lang="en-AU" sz="1000" b="1" baseline="0" dirty="0">
                          <a:latin typeface="Arial Narrow" panose="020B0606020202030204" pitchFamily="34" charset="0"/>
                        </a:rPr>
                        <a:t>Index</a:t>
                      </a:r>
                    </a:p>
                    <a:p>
                      <a:pPr algn="ctr"/>
                      <a:endParaRPr lang="en-AU" sz="1000" b="1" baseline="0" dirty="0">
                        <a:latin typeface="Arial Narrow" panose="020B0606020202030204" pitchFamily="34" charset="0"/>
                      </a:endParaRPr>
                    </a:p>
                    <a:p>
                      <a:pPr algn="ctr"/>
                      <a:r>
                        <a:rPr lang="en-AU" sz="1000" b="0" dirty="0">
                          <a:latin typeface="Arial Narrow" panose="020B0606020202030204" pitchFamily="34" charset="0"/>
                        </a:rPr>
                        <a:t>(Bug</a:t>
                      </a:r>
                      <a:r>
                        <a:rPr lang="en-AU" sz="1000" b="0" baseline="0" dirty="0">
                          <a:latin typeface="Arial Narrow" panose="020B0606020202030204" pitchFamily="34" charset="0"/>
                        </a:rPr>
                        <a:t> Value</a:t>
                      </a:r>
                    </a:p>
                    <a:p>
                      <a:pPr algn="ctr"/>
                      <a:r>
                        <a:rPr lang="en-AU" sz="1000" b="0" baseline="0" dirty="0">
                          <a:latin typeface="Arial Narrow" panose="020B0606020202030204" pitchFamily="34" charset="0"/>
                        </a:rPr>
                        <a:t> x Weight)</a:t>
                      </a:r>
                      <a:endParaRPr lang="en-AU" sz="1000" b="0" dirty="0">
                        <a:latin typeface="Arial Narrow" panose="020B0606020202030204" pitchFamily="34" charset="0"/>
                      </a:endParaRPr>
                    </a:p>
                  </a:txBody>
                  <a:tcPr anchor="ctr"/>
                </a:tc>
                <a:extLst>
                  <a:ext uri="{0D108BD9-81ED-4DB2-BD59-A6C34878D82A}">
                    <a16:rowId xmlns:a16="http://schemas.microsoft.com/office/drawing/2014/main" val="10000"/>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0" dirty="0">
                          <a:latin typeface="Arial Narrow" panose="020B0606020202030204" pitchFamily="34" charset="0"/>
                        </a:rPr>
                        <a:t>Abundance</a:t>
                      </a:r>
                    </a:p>
                  </a:txBody>
                  <a:tcPr anchor="b">
                    <a:solidFill>
                      <a:schemeClr val="bg1">
                        <a:lumMod val="85000"/>
                      </a:schemeClr>
                    </a:solidFill>
                  </a:tcPr>
                </a:tc>
                <a:tc>
                  <a:txBody>
                    <a:bodyPr/>
                    <a:lstStyle/>
                    <a:p>
                      <a:pPr algn="ctr"/>
                      <a:r>
                        <a:rPr lang="en-AU" sz="900" b="0" dirty="0">
                          <a:latin typeface="Arial Narrow" panose="020B0606020202030204" pitchFamily="34" charset="0"/>
                        </a:rPr>
                        <a:t>Weight</a:t>
                      </a:r>
                    </a:p>
                  </a:txBody>
                  <a:tcPr anchor="b">
                    <a:solidFill>
                      <a:schemeClr val="bg1">
                        <a:lumMod val="85000"/>
                      </a:schemeClr>
                    </a:solidFill>
                  </a:tcPr>
                </a:tc>
                <a:tc vMerge="1">
                  <a:txBody>
                    <a:bodyPr/>
                    <a:lstStyle/>
                    <a:p>
                      <a:endParaRPr lang="en-AU"/>
                    </a:p>
                  </a:txBody>
                  <a:tcPr/>
                </a:tc>
                <a:extLst>
                  <a:ext uri="{0D108BD9-81ED-4DB2-BD59-A6C34878D82A}">
                    <a16:rowId xmlns:a16="http://schemas.microsoft.com/office/drawing/2014/main" val="10001"/>
                  </a:ext>
                </a:extLst>
              </a:tr>
              <a:tr h="13716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1-2</a:t>
                      </a:r>
                    </a:p>
                  </a:txBody>
                  <a:tcPr anchor="b">
                    <a:solidFill>
                      <a:schemeClr val="bg1"/>
                    </a:solidFill>
                  </a:tcPr>
                </a:tc>
                <a:tc>
                  <a:txBody>
                    <a:bodyPr/>
                    <a:lstStyle/>
                    <a:p>
                      <a:pPr algn="ctr"/>
                      <a:r>
                        <a:rPr lang="en-AU" sz="900" b="1" dirty="0">
                          <a:latin typeface="Arial Narrow" panose="020B0606020202030204" pitchFamily="34" charset="0"/>
                        </a:rPr>
                        <a:t>1</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2"/>
                  </a:ext>
                </a:extLst>
              </a:tr>
              <a:tr h="152400">
                <a:tc vMerge="1">
                  <a:txBody>
                    <a:bodyPr/>
                    <a:lstStyle/>
                    <a:p>
                      <a:endParaRPr lang="en-AU"/>
                    </a:p>
                  </a:txBody>
                  <a:tcPr/>
                </a:tc>
                <a:tc vMerge="1">
                  <a:txBody>
                    <a:bodyPr/>
                    <a:lstStyle/>
                    <a:p>
                      <a:pPr algn="ctr"/>
                      <a:endParaRPr lang="en-AU" sz="900" b="1" dirty="0">
                        <a:latin typeface="Arial Narrow" panose="020B0606020202030204" pitchFamily="34" charset="0"/>
                      </a:endParaRPr>
                    </a:p>
                  </a:txBody>
                  <a:tcPr anchor="ct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3-5</a:t>
                      </a:r>
                    </a:p>
                  </a:txBody>
                  <a:tcPr anchor="b">
                    <a:solidFill>
                      <a:schemeClr val="bg1"/>
                    </a:solidFill>
                  </a:tcPr>
                </a:tc>
                <a:tc>
                  <a:txBody>
                    <a:bodyPr/>
                    <a:lstStyle/>
                    <a:p>
                      <a:pPr algn="ctr"/>
                      <a:r>
                        <a:rPr lang="en-AU" sz="900" b="1" dirty="0">
                          <a:latin typeface="Arial Narrow" panose="020B0606020202030204" pitchFamily="34" charset="0"/>
                        </a:rPr>
                        <a:t>2</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3"/>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6-10</a:t>
                      </a:r>
                    </a:p>
                  </a:txBody>
                  <a:tcPr anchor="b">
                    <a:solidFill>
                      <a:schemeClr val="bg1"/>
                    </a:solidFill>
                  </a:tcPr>
                </a:tc>
                <a:tc>
                  <a:txBody>
                    <a:bodyPr/>
                    <a:lstStyle/>
                    <a:p>
                      <a:pPr algn="ctr"/>
                      <a:r>
                        <a:rPr lang="en-AU" sz="900" b="1" dirty="0">
                          <a:latin typeface="Arial Narrow" panose="020B0606020202030204" pitchFamily="34" charset="0"/>
                        </a:rPr>
                        <a:t>3</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4"/>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11-20</a:t>
                      </a:r>
                    </a:p>
                  </a:txBody>
                  <a:tcPr anchor="b">
                    <a:solidFill>
                      <a:schemeClr val="bg1"/>
                    </a:solidFill>
                  </a:tcPr>
                </a:tc>
                <a:tc>
                  <a:txBody>
                    <a:bodyPr/>
                    <a:lstStyle/>
                    <a:p>
                      <a:pPr algn="ctr"/>
                      <a:r>
                        <a:rPr lang="en-AU" sz="900" b="1" dirty="0">
                          <a:latin typeface="Arial Narrow" panose="020B0606020202030204" pitchFamily="34" charset="0"/>
                        </a:rPr>
                        <a:t>4</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5"/>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&gt;20</a:t>
                      </a:r>
                    </a:p>
                  </a:txBody>
                  <a:tcPr anchor="b">
                    <a:solidFill>
                      <a:schemeClr val="bg1"/>
                    </a:solidFill>
                  </a:tcPr>
                </a:tc>
                <a:tc>
                  <a:txBody>
                    <a:bodyPr/>
                    <a:lstStyle/>
                    <a:p>
                      <a:pPr algn="ctr"/>
                      <a:r>
                        <a:rPr lang="en-AU" sz="900" b="1" dirty="0">
                          <a:latin typeface="Arial Narrow" panose="020B0606020202030204" pitchFamily="34" charset="0"/>
                        </a:rPr>
                        <a:t>5</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6"/>
                  </a:ext>
                </a:extLst>
              </a:tr>
              <a:tr h="201622">
                <a:tc>
                  <a:txBody>
                    <a:bodyPr/>
                    <a:lstStyle/>
                    <a:p>
                      <a:r>
                        <a:rPr lang="en-AU" sz="900" b="1" dirty="0">
                          <a:latin typeface="Arial Narrow" panose="020B0606020202030204" pitchFamily="34" charset="0"/>
                        </a:rPr>
                        <a:t>Very</a:t>
                      </a:r>
                      <a:r>
                        <a:rPr lang="en-AU" sz="900" b="1" baseline="0" dirty="0">
                          <a:latin typeface="Arial Narrow" panose="020B0606020202030204" pitchFamily="34" charset="0"/>
                        </a:rPr>
                        <a:t> sensitive</a:t>
                      </a:r>
                      <a:endParaRPr lang="en-AU" sz="900" b="1"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gridSpan="2">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a:txBody>
                    <a:bodyPr/>
                    <a:lstStyle/>
                    <a:p>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7"/>
                  </a:ext>
                </a:extLst>
              </a:tr>
              <a:tr h="201622">
                <a:tc>
                  <a:txBody>
                    <a:bodyPr/>
                    <a:lstStyle/>
                    <a:p>
                      <a:r>
                        <a:rPr lang="en-AU" sz="800" dirty="0">
                          <a:latin typeface="Arial Narrow" panose="020B0606020202030204" pitchFamily="34" charset="0"/>
                        </a:rPr>
                        <a:t>Stonefly nymph</a:t>
                      </a:r>
                    </a:p>
                  </a:txBody>
                  <a:tcPr/>
                </a:tc>
                <a:tc>
                  <a:txBody>
                    <a:bodyPr/>
                    <a:lstStyle/>
                    <a:p>
                      <a:r>
                        <a:rPr lang="en-AU" sz="800" i="1" dirty="0" err="1">
                          <a:latin typeface="Arial Narrow" panose="020B0606020202030204" pitchFamily="34" charset="0"/>
                        </a:rPr>
                        <a:t>Plecoptera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10</a:t>
                      </a:r>
                    </a:p>
                  </a:txBody>
                  <a:tcPr>
                    <a:solidFill>
                      <a:schemeClr val="bg1">
                        <a:lumMod val="85000"/>
                      </a:schemeClr>
                    </a:solidFill>
                  </a:tcPr>
                </a:tc>
                <a:tc>
                  <a:txBody>
                    <a:bodyPr/>
                    <a:lstStyle/>
                    <a:p>
                      <a:pPr algn="ctr"/>
                      <a:r>
                        <a:rPr lang="en-AU" sz="800" b="1" dirty="0">
                          <a:latin typeface="Arial Narrow" panose="020B0606020202030204" pitchFamily="34" charset="0"/>
                        </a:rPr>
                        <a:t>2</a:t>
                      </a:r>
                    </a:p>
                  </a:txBody>
                  <a:tcPr/>
                </a:tc>
                <a:tc gridSpan="2">
                  <a:txBody>
                    <a:bodyPr/>
                    <a:lstStyle/>
                    <a:p>
                      <a:pPr algn="ctr"/>
                      <a:r>
                        <a:rPr lang="en-AU" sz="800" b="1" dirty="0">
                          <a:solidFill>
                            <a:schemeClr val="tx1"/>
                          </a:solidFill>
                          <a:latin typeface="Arial Narrow" panose="020B0606020202030204" pitchFamily="34" charset="0"/>
                        </a:rPr>
                        <a:t>1</a:t>
                      </a:r>
                    </a:p>
                  </a:txBody>
                  <a:tcPr/>
                </a:tc>
                <a:tc hMerge="1">
                  <a:txBody>
                    <a:bodyPr/>
                    <a:lstStyle/>
                    <a:p>
                      <a:endParaRPr lang="en-AU"/>
                    </a:p>
                  </a:txBody>
                  <a:tcPr/>
                </a:tc>
                <a:tc>
                  <a:txBody>
                    <a:bodyPr/>
                    <a:lstStyle/>
                    <a:p>
                      <a:pPr algn="ctr"/>
                      <a:r>
                        <a:rPr lang="en-AU" sz="800" b="1" dirty="0">
                          <a:solidFill>
                            <a:schemeClr val="tx1"/>
                          </a:solidFill>
                          <a:latin typeface="Arial Narrow" panose="020B0606020202030204" pitchFamily="34" charset="0"/>
                        </a:rPr>
                        <a:t>10</a:t>
                      </a:r>
                    </a:p>
                  </a:txBody>
                  <a:tcPr/>
                </a:tc>
                <a:extLst>
                  <a:ext uri="{0D108BD9-81ED-4DB2-BD59-A6C34878D82A}">
                    <a16:rowId xmlns:a16="http://schemas.microsoft.com/office/drawing/2014/main" val="10008"/>
                  </a:ext>
                </a:extLst>
              </a:tr>
              <a:tr h="201622">
                <a:tc>
                  <a:txBody>
                    <a:bodyPr/>
                    <a:lstStyle/>
                    <a:p>
                      <a:r>
                        <a:rPr lang="en-AU" sz="800" dirty="0">
                          <a:latin typeface="Arial Narrow" panose="020B0606020202030204" pitchFamily="34" charset="0"/>
                        </a:rPr>
                        <a:t>Mayfly nymph</a:t>
                      </a:r>
                    </a:p>
                  </a:txBody>
                  <a:tcPr/>
                </a:tc>
                <a:tc>
                  <a:txBody>
                    <a:bodyPr/>
                    <a:lstStyle/>
                    <a:p>
                      <a:r>
                        <a:rPr lang="en-AU" sz="800" i="1" dirty="0" err="1">
                          <a:latin typeface="Arial Narrow" panose="020B0606020202030204" pitchFamily="34" charset="0"/>
                        </a:rPr>
                        <a:t>Ephemeroptera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9</a:t>
                      </a:r>
                    </a:p>
                  </a:txBody>
                  <a:tcPr>
                    <a:solidFill>
                      <a:schemeClr val="bg1">
                        <a:lumMod val="85000"/>
                      </a:schemeClr>
                    </a:solidFill>
                  </a:tcPr>
                </a:tc>
                <a:tc>
                  <a:txBody>
                    <a:bodyPr/>
                    <a:lstStyle/>
                    <a:p>
                      <a:pPr algn="ctr"/>
                      <a:r>
                        <a:rPr lang="en-AU" sz="800" b="1" dirty="0">
                          <a:latin typeface="Arial Narrow" panose="020B0606020202030204" pitchFamily="34" charset="0"/>
                        </a:rPr>
                        <a:t>4</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201622">
                <a:tc>
                  <a:txBody>
                    <a:bodyPr/>
                    <a:lstStyle/>
                    <a:p>
                      <a:r>
                        <a:rPr lang="en-AU" sz="800" dirty="0">
                          <a:latin typeface="Arial Narrow" panose="020B0606020202030204" pitchFamily="34" charset="0"/>
                        </a:rPr>
                        <a:t>Caddis fly larva</a:t>
                      </a:r>
                    </a:p>
                  </a:txBody>
                  <a:tcPr/>
                </a:tc>
                <a:tc>
                  <a:txBody>
                    <a:bodyPr/>
                    <a:lstStyle/>
                    <a:p>
                      <a:r>
                        <a:rPr lang="en-AU" sz="800" i="1" dirty="0" err="1">
                          <a:latin typeface="Arial Narrow" panose="020B0606020202030204" pitchFamily="34" charset="0"/>
                        </a:rPr>
                        <a:t>Tricoptera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8</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r h="201622">
                <a:tc>
                  <a:txBody>
                    <a:bodyPr/>
                    <a:lstStyle/>
                    <a:p>
                      <a:r>
                        <a:rPr lang="en-AU" sz="900" b="1" dirty="0">
                          <a:latin typeface="Arial Narrow" panose="020B0606020202030204" pitchFamily="34" charset="0"/>
                        </a:rPr>
                        <a:t>Sensitive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1"/>
                  </a:ext>
                </a:extLst>
              </a:tr>
              <a:tr h="201622">
                <a:tc>
                  <a:txBody>
                    <a:bodyPr/>
                    <a:lstStyle/>
                    <a:p>
                      <a:r>
                        <a:rPr lang="en-AU" sz="800" dirty="0">
                          <a:latin typeface="Arial Narrow" panose="020B0606020202030204" pitchFamily="34" charset="0"/>
                        </a:rPr>
                        <a:t>Water mite</a:t>
                      </a:r>
                    </a:p>
                  </a:txBody>
                  <a:tcPr/>
                </a:tc>
                <a:tc>
                  <a:txBody>
                    <a:bodyPr/>
                    <a:lstStyle/>
                    <a:p>
                      <a:r>
                        <a:rPr lang="en-AU" sz="800" i="1" dirty="0" err="1">
                          <a:latin typeface="Arial Narrow" panose="020B0606020202030204" pitchFamily="34" charset="0"/>
                        </a:rPr>
                        <a:t>Acarina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6</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2"/>
                  </a:ext>
                </a:extLst>
              </a:tr>
              <a:tr h="201622">
                <a:tc>
                  <a:txBody>
                    <a:bodyPr/>
                    <a:lstStyle/>
                    <a:p>
                      <a:r>
                        <a:rPr lang="en-AU" sz="800" dirty="0">
                          <a:latin typeface="Arial Narrow" panose="020B0606020202030204" pitchFamily="34" charset="0"/>
                        </a:rPr>
                        <a:t>Beetles larvae</a:t>
                      </a:r>
                    </a:p>
                  </a:txBody>
                  <a:tcPr/>
                </a:tc>
                <a:tc>
                  <a:txBody>
                    <a:bodyPr/>
                    <a:lstStyle/>
                    <a:p>
                      <a:r>
                        <a:rPr lang="en-AU" sz="800" i="1" dirty="0" err="1">
                          <a:latin typeface="Arial Narrow" panose="020B0606020202030204" pitchFamily="34" charset="0"/>
                        </a:rPr>
                        <a:t>Coleoptera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6</a:t>
                      </a:r>
                    </a:p>
                  </a:txBody>
                  <a:tcPr>
                    <a:solidFill>
                      <a:schemeClr val="bg1">
                        <a:lumMod val="85000"/>
                      </a:schemeClr>
                    </a:solidFill>
                  </a:tcPr>
                </a:tc>
                <a:tc>
                  <a:txBody>
                    <a:bodyPr/>
                    <a:lstStyle/>
                    <a:p>
                      <a:pPr algn="ctr"/>
                      <a:r>
                        <a:rPr lang="en-AU" sz="800" b="1" dirty="0">
                          <a:latin typeface="Arial Narrow" panose="020B0606020202030204" pitchFamily="34" charset="0"/>
                        </a:rPr>
                        <a:t>25</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3"/>
                  </a:ext>
                </a:extLst>
              </a:tr>
              <a:tr h="201622">
                <a:tc>
                  <a:txBody>
                    <a:bodyPr/>
                    <a:lstStyle/>
                    <a:p>
                      <a:r>
                        <a:rPr lang="en-AU" sz="800" dirty="0">
                          <a:latin typeface="Arial Narrow" panose="020B0606020202030204" pitchFamily="34" charset="0"/>
                        </a:rPr>
                        <a:t>Beetles adult</a:t>
                      </a:r>
                    </a:p>
                  </a:txBody>
                  <a:tcPr/>
                </a:tc>
                <a:tc>
                  <a:txBody>
                    <a:bodyPr/>
                    <a:lstStyle/>
                    <a:p>
                      <a:r>
                        <a:rPr lang="en-AU" sz="800" i="1" dirty="0" err="1">
                          <a:latin typeface="Arial Narrow" panose="020B0606020202030204" pitchFamily="34" charset="0"/>
                        </a:rPr>
                        <a:t>Coleoptera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5</a:t>
                      </a:r>
                    </a:p>
                  </a:txBody>
                  <a:tcPr>
                    <a:solidFill>
                      <a:schemeClr val="bg1">
                        <a:lumMod val="85000"/>
                      </a:schemeClr>
                    </a:solidFill>
                  </a:tcPr>
                </a:tc>
                <a:tc>
                  <a:txBody>
                    <a:bodyPr/>
                    <a:lstStyle/>
                    <a:p>
                      <a:pPr algn="ctr"/>
                      <a:r>
                        <a:rPr lang="en-AU" sz="800" b="1" dirty="0">
                          <a:latin typeface="Arial Narrow" panose="020B0606020202030204" pitchFamily="34" charset="0"/>
                        </a:rPr>
                        <a:t>30</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4"/>
                  </a:ext>
                </a:extLst>
              </a:tr>
              <a:tr h="201622">
                <a:tc>
                  <a:txBody>
                    <a:bodyPr/>
                    <a:lstStyle/>
                    <a:p>
                      <a:r>
                        <a:rPr lang="en-AU" sz="900" b="1" dirty="0">
                          <a:latin typeface="Arial Narrow" panose="020B0606020202030204" pitchFamily="34" charset="0"/>
                        </a:rPr>
                        <a:t>Tolerant</a:t>
                      </a:r>
                    </a:p>
                  </a:txBody>
                  <a:tcPr>
                    <a:solidFill>
                      <a:schemeClr val="bg1">
                        <a:lumMod val="85000"/>
                      </a:schemeClr>
                    </a:solidFill>
                  </a:tcPr>
                </a:tc>
                <a:tc>
                  <a:txBody>
                    <a:bodyPr/>
                    <a:lstStyle/>
                    <a:p>
                      <a:endParaRPr lang="en-AU" sz="800" i="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5"/>
                  </a:ext>
                </a:extLst>
              </a:tr>
              <a:tr h="201622">
                <a:tc>
                  <a:txBody>
                    <a:bodyPr/>
                    <a:lstStyle/>
                    <a:p>
                      <a:r>
                        <a:rPr lang="en-AU" sz="800" dirty="0">
                          <a:latin typeface="Arial Narrow" panose="020B0606020202030204" pitchFamily="34" charset="0"/>
                        </a:rPr>
                        <a:t>Freshwater slater</a:t>
                      </a:r>
                    </a:p>
                  </a:txBody>
                  <a:tcPr/>
                </a:tc>
                <a:tc>
                  <a:txBody>
                    <a:bodyPr/>
                    <a:lstStyle/>
                    <a:p>
                      <a:r>
                        <a:rPr lang="en-AU" sz="800" i="1" dirty="0">
                          <a:latin typeface="Arial Narrow" panose="020B0606020202030204" pitchFamily="34" charset="0"/>
                        </a:rPr>
                        <a:t>Isopoda</a:t>
                      </a:r>
                    </a:p>
                  </a:txBody>
                  <a:tcPr/>
                </a:tc>
                <a:tc>
                  <a:txBody>
                    <a:bodyPr/>
                    <a:lstStyle/>
                    <a:p>
                      <a:pPr algn="ctr"/>
                      <a:r>
                        <a:rPr lang="en-AU" sz="800" b="1" dirty="0">
                          <a:latin typeface="Arial Narrow" panose="020B0606020202030204" pitchFamily="34" charset="0"/>
                        </a:rPr>
                        <a:t>4</a:t>
                      </a:r>
                    </a:p>
                  </a:txBody>
                  <a:tcPr>
                    <a:solidFill>
                      <a:schemeClr val="bg1">
                        <a:lumMod val="85000"/>
                      </a:schemeClr>
                    </a:solidFill>
                  </a:tcPr>
                </a:tc>
                <a:tc>
                  <a:txBody>
                    <a:bodyPr/>
                    <a:lstStyle/>
                    <a:p>
                      <a:pPr algn="ctr"/>
                      <a:r>
                        <a:rPr lang="en-AU" sz="800" b="1" dirty="0">
                          <a:latin typeface="Arial Narrow" panose="020B0606020202030204" pitchFamily="34" charset="0"/>
                        </a:rPr>
                        <a:t>4</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6"/>
                  </a:ext>
                </a:extLst>
              </a:tr>
              <a:tr h="201622">
                <a:tc>
                  <a:txBody>
                    <a:bodyPr/>
                    <a:lstStyle/>
                    <a:p>
                      <a:r>
                        <a:rPr lang="en-AU" sz="800" dirty="0">
                          <a:latin typeface="Arial Narrow" panose="020B0606020202030204" pitchFamily="34" charset="0"/>
                        </a:rPr>
                        <a:t>Mussel or clam</a:t>
                      </a:r>
                    </a:p>
                  </a:txBody>
                  <a:tcPr/>
                </a:tc>
                <a:tc>
                  <a:txBody>
                    <a:bodyPr/>
                    <a:lstStyle/>
                    <a:p>
                      <a:r>
                        <a:rPr lang="en-AU" sz="800" i="1" dirty="0" err="1">
                          <a:latin typeface="Arial Narrow" panose="020B0606020202030204" pitchFamily="34" charset="0"/>
                        </a:rPr>
                        <a:t>Bivalvia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3</a:t>
                      </a:r>
                    </a:p>
                  </a:txBody>
                  <a:tcPr>
                    <a:solidFill>
                      <a:schemeClr val="bg1">
                        <a:lumMod val="85000"/>
                      </a:schemeClr>
                    </a:solidFill>
                  </a:tcPr>
                </a:tc>
                <a:tc>
                  <a:txBody>
                    <a:bodyPr/>
                    <a:lstStyle/>
                    <a:p>
                      <a:pPr algn="ctr"/>
                      <a:r>
                        <a:rPr lang="en-AU" sz="800" b="1" dirty="0">
                          <a:latin typeface="Arial Narrow" panose="020B0606020202030204" pitchFamily="34" charset="0"/>
                        </a:rPr>
                        <a:t>10</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7"/>
                  </a:ext>
                </a:extLst>
              </a:tr>
              <a:tr h="201622">
                <a:tc>
                  <a:txBody>
                    <a:bodyPr/>
                    <a:lstStyle/>
                    <a:p>
                      <a:r>
                        <a:rPr lang="en-AU" sz="800" dirty="0">
                          <a:latin typeface="Arial Narrow" panose="020B0606020202030204" pitchFamily="34" charset="0"/>
                        </a:rPr>
                        <a:t>Flat</a:t>
                      </a:r>
                      <a:r>
                        <a:rPr lang="en-AU" sz="800" baseline="0" dirty="0">
                          <a:latin typeface="Arial Narrow" panose="020B0606020202030204" pitchFamily="34" charset="0"/>
                        </a:rPr>
                        <a:t>w</a:t>
                      </a:r>
                      <a:r>
                        <a:rPr lang="en-AU" sz="800" dirty="0">
                          <a:latin typeface="Arial Narrow" panose="020B0606020202030204" pitchFamily="34" charset="0"/>
                        </a:rPr>
                        <a:t>orm</a:t>
                      </a:r>
                    </a:p>
                  </a:txBody>
                  <a:tcPr/>
                </a:tc>
                <a:tc>
                  <a:txBody>
                    <a:bodyPr/>
                    <a:lstStyle/>
                    <a:p>
                      <a:r>
                        <a:rPr lang="en-AU" sz="800" i="1" dirty="0" err="1">
                          <a:latin typeface="Arial Narrow" panose="020B0606020202030204" pitchFamily="34" charset="0"/>
                        </a:rPr>
                        <a:t>Turbellaria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3</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8"/>
                  </a:ext>
                </a:extLst>
              </a:tr>
              <a:tr h="201622">
                <a:tc>
                  <a:txBody>
                    <a:bodyPr/>
                    <a:lstStyle/>
                    <a:p>
                      <a:r>
                        <a:rPr lang="en-AU" sz="900" b="1" dirty="0">
                          <a:latin typeface="Arial Narrow" panose="020B0606020202030204" pitchFamily="34" charset="0"/>
                        </a:rPr>
                        <a:t>Very tolerant</a:t>
                      </a:r>
                    </a:p>
                  </a:txBody>
                  <a:tcPr>
                    <a:solidFill>
                      <a:schemeClr val="bg1">
                        <a:lumMod val="85000"/>
                      </a:schemeClr>
                    </a:solidFill>
                  </a:tcPr>
                </a:tc>
                <a:tc>
                  <a:txBody>
                    <a:bodyPr/>
                    <a:lstStyle/>
                    <a:p>
                      <a:endParaRPr lang="en-AU" sz="800" i="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9"/>
                  </a:ext>
                </a:extLst>
              </a:tr>
              <a:tr h="201622">
                <a:tc>
                  <a:txBody>
                    <a:bodyPr/>
                    <a:lstStyle/>
                    <a:p>
                      <a:r>
                        <a:rPr lang="en-AU" sz="800" dirty="0">
                          <a:latin typeface="Arial Narrow" panose="020B0606020202030204" pitchFamily="34" charset="0"/>
                        </a:rPr>
                        <a:t>Fly</a:t>
                      </a:r>
                      <a:r>
                        <a:rPr lang="en-AU" sz="800" baseline="0" dirty="0">
                          <a:latin typeface="Arial Narrow" panose="020B0606020202030204" pitchFamily="34" charset="0"/>
                        </a:rPr>
                        <a:t> and mosquito larva</a:t>
                      </a:r>
                      <a:endParaRPr lang="en-AU" sz="800" dirty="0">
                        <a:latin typeface="Arial Narrow" panose="020B0606020202030204" pitchFamily="34" charset="0"/>
                      </a:endParaRPr>
                    </a:p>
                  </a:txBody>
                  <a:tcPr/>
                </a:tc>
                <a:tc>
                  <a:txBody>
                    <a:bodyPr/>
                    <a:lstStyle/>
                    <a:p>
                      <a:r>
                        <a:rPr lang="en-AU" sz="800" i="1" dirty="0" err="1">
                          <a:latin typeface="Arial Narrow" panose="020B0606020202030204" pitchFamily="34" charset="0"/>
                        </a:rPr>
                        <a:t>Diptera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2</a:t>
                      </a:r>
                    </a:p>
                  </a:txBody>
                  <a:tcPr>
                    <a:solidFill>
                      <a:schemeClr val="bg1">
                        <a:lumMod val="85000"/>
                      </a:schemeClr>
                    </a:solidFill>
                  </a:tcPr>
                </a:tc>
                <a:tc>
                  <a:txBody>
                    <a:bodyPr/>
                    <a:lstStyle/>
                    <a:p>
                      <a:pPr algn="ctr"/>
                      <a:r>
                        <a:rPr lang="en-AU" sz="800" b="1" dirty="0">
                          <a:latin typeface="Arial Narrow" panose="020B0606020202030204" pitchFamily="34" charset="0"/>
                        </a:rPr>
                        <a:t>8</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20"/>
                  </a:ext>
                </a:extLst>
              </a:tr>
              <a:tr h="201622">
                <a:tc>
                  <a:txBody>
                    <a:bodyPr/>
                    <a:lstStyle/>
                    <a:p>
                      <a:r>
                        <a:rPr lang="en-AU" sz="800" dirty="0">
                          <a:latin typeface="Arial Narrow" panose="020B0606020202030204" pitchFamily="34" charset="0"/>
                        </a:rPr>
                        <a:t>Leeches</a:t>
                      </a:r>
                    </a:p>
                  </a:txBody>
                  <a:tcPr/>
                </a:tc>
                <a:tc>
                  <a:txBody>
                    <a:bodyPr/>
                    <a:lstStyle/>
                    <a:p>
                      <a:r>
                        <a:rPr lang="en-AU" sz="800" i="1" dirty="0">
                          <a:latin typeface="Arial Narrow" panose="020B0606020202030204" pitchFamily="34" charset="0"/>
                        </a:rPr>
                        <a:t>Hirudinea</a:t>
                      </a:r>
                    </a:p>
                  </a:txBody>
                  <a:tcPr/>
                </a:tc>
                <a:tc>
                  <a:txBody>
                    <a:bodyPr/>
                    <a:lstStyle/>
                    <a:p>
                      <a:pPr algn="ctr"/>
                      <a:r>
                        <a:rPr lang="en-AU" sz="800" b="1" dirty="0">
                          <a:latin typeface="Arial Narrow" panose="020B0606020202030204" pitchFamily="34" charset="0"/>
                        </a:rPr>
                        <a:t>2</a:t>
                      </a:r>
                    </a:p>
                  </a:txBody>
                  <a:tcPr>
                    <a:solidFill>
                      <a:schemeClr val="bg1">
                        <a:lumMod val="85000"/>
                      </a:schemeClr>
                    </a:solidFill>
                  </a:tcPr>
                </a:tc>
                <a:tc>
                  <a:txBody>
                    <a:bodyPr/>
                    <a:lstStyle/>
                    <a:p>
                      <a:pPr algn="ctr"/>
                      <a:r>
                        <a:rPr lang="en-AU" sz="800" b="1" dirty="0">
                          <a:latin typeface="Arial Narrow" panose="020B0606020202030204" pitchFamily="34" charset="0"/>
                        </a:rPr>
                        <a:t>2</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21"/>
                  </a:ext>
                </a:extLst>
              </a:tr>
              <a:tr h="201622">
                <a:tc>
                  <a:txBody>
                    <a:bodyPr/>
                    <a:lstStyle/>
                    <a:p>
                      <a:r>
                        <a:rPr lang="en-AU" sz="800" dirty="0">
                          <a:latin typeface="Arial Narrow" panose="020B0606020202030204" pitchFamily="34" charset="0"/>
                        </a:rPr>
                        <a:t>Copepods &amp; water</a:t>
                      </a:r>
                      <a:r>
                        <a:rPr lang="en-AU" sz="800" baseline="0" dirty="0">
                          <a:latin typeface="Arial Narrow" panose="020B0606020202030204" pitchFamily="34" charset="0"/>
                        </a:rPr>
                        <a:t> fleas</a:t>
                      </a:r>
                      <a:endParaRPr lang="en-AU" sz="800" dirty="0">
                        <a:latin typeface="Arial Narrow" panose="020B0606020202030204" pitchFamily="34" charset="0"/>
                      </a:endParaRPr>
                    </a:p>
                  </a:txBody>
                  <a:tcPr/>
                </a:tc>
                <a:tc>
                  <a:txBody>
                    <a:bodyPr/>
                    <a:lstStyle/>
                    <a:p>
                      <a:r>
                        <a:rPr lang="en-AU" sz="800" i="1" dirty="0" err="1">
                          <a:latin typeface="Arial Narrow" panose="020B0606020202030204" pitchFamily="34" charset="0"/>
                        </a:rPr>
                        <a:t>Copepoda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1</a:t>
                      </a:r>
                    </a:p>
                  </a:txBody>
                  <a:tcPr>
                    <a:solidFill>
                      <a:schemeClr val="bg1">
                        <a:lumMod val="85000"/>
                      </a:schemeClr>
                    </a:solidFill>
                  </a:tcPr>
                </a:tc>
                <a:tc>
                  <a:txBody>
                    <a:bodyPr/>
                    <a:lstStyle/>
                    <a:p>
                      <a:pPr algn="ctr"/>
                      <a:r>
                        <a:rPr lang="en-AU" sz="800" b="1" dirty="0">
                          <a:latin typeface="Arial Narrow" panose="020B0606020202030204" pitchFamily="34" charset="0"/>
                        </a:rPr>
                        <a:t>15</a:t>
                      </a: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22"/>
                  </a:ext>
                </a:extLst>
              </a:tr>
              <a:tr h="201622">
                <a:tc>
                  <a:txBody>
                    <a:bodyPr/>
                    <a:lstStyle/>
                    <a:p>
                      <a:r>
                        <a:rPr lang="en-AU" sz="800" dirty="0">
                          <a:latin typeface="Arial Narrow" panose="020B0606020202030204" pitchFamily="34" charset="0"/>
                        </a:rPr>
                        <a:t>Snail</a:t>
                      </a:r>
                    </a:p>
                  </a:txBody>
                  <a:tcPr>
                    <a:lnB w="12700" cap="flat" cmpd="sng" algn="ctr">
                      <a:solidFill>
                        <a:schemeClr val="tx1"/>
                      </a:solidFill>
                      <a:prstDash val="solid"/>
                      <a:round/>
                      <a:headEnd type="none" w="med" len="med"/>
                      <a:tailEnd type="none" w="med" len="med"/>
                    </a:lnB>
                  </a:tcPr>
                </a:tc>
                <a:tc>
                  <a:txBody>
                    <a:bodyPr/>
                    <a:lstStyle/>
                    <a:p>
                      <a:r>
                        <a:rPr lang="en-AU" sz="800" i="1" dirty="0" err="1">
                          <a:latin typeface="Arial Narrow" panose="020B0606020202030204" pitchFamily="34" charset="0"/>
                        </a:rPr>
                        <a:t>Gastropoda</a:t>
                      </a:r>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AU" sz="800" b="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AU" sz="800" b="1" dirty="0">
                          <a:latin typeface="Arial Narrow" panose="020B0606020202030204" pitchFamily="34" charset="0"/>
                        </a:rPr>
                        <a:t>2</a:t>
                      </a:r>
                    </a:p>
                  </a:txBody>
                  <a:tcPr>
                    <a:lnB w="12700" cap="flat" cmpd="sng" algn="ctr">
                      <a:solidFill>
                        <a:schemeClr val="tx1"/>
                      </a:solidFill>
                      <a:prstDash val="solid"/>
                      <a:round/>
                      <a:headEnd type="none" w="med" len="med"/>
                      <a:tailEnd type="none" w="med" len="med"/>
                    </a:lnB>
                  </a:tcPr>
                </a:tc>
                <a:tc gridSpan="2">
                  <a:txBody>
                    <a:bodyPr/>
                    <a:lstStyle/>
                    <a:p>
                      <a:pPr algn="ctr"/>
                      <a:endParaRPr lang="en-AU" sz="800" dirty="0">
                        <a:solidFill>
                          <a:schemeClr val="bg1">
                            <a:lumMod val="50000"/>
                          </a:schemeClr>
                        </a:solidFill>
                        <a:latin typeface="Comic Sans MS" panose="030F0702030302020204" pitchFamily="66" charset="0"/>
                      </a:endParaRPr>
                    </a:p>
                  </a:txBody>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23"/>
                  </a:ext>
                </a:extLst>
              </a:tr>
              <a:tr h="201622">
                <a:tc gridSpan="4">
                  <a:txBody>
                    <a:bodyPr/>
                    <a:lstStyle/>
                    <a:p>
                      <a:pPr algn="r"/>
                      <a:r>
                        <a:rPr lang="en-AU" sz="800" dirty="0">
                          <a:latin typeface="Arial Narrow" panose="020B0606020202030204" pitchFamily="34" charset="0"/>
                        </a:rPr>
                        <a:t>Totals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algn="ctr"/>
                      <a:endParaRPr lang="en-AU" sz="8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AU" sz="800" dirty="0">
                        <a:latin typeface="Arial Narrow" panose="020B0606020202030204" pitchFamily="34" charset="0"/>
                      </a:endParaRPr>
                    </a:p>
                  </a:txBody>
                  <a:tcPr/>
                </a:tc>
                <a:tc gridSpan="2">
                  <a:txBody>
                    <a:bodyPr/>
                    <a:lstStyle/>
                    <a:p>
                      <a:pPr algn="ctr"/>
                      <a:endParaRPr lang="en-AU" sz="8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24"/>
                  </a:ext>
                </a:extLst>
              </a:tr>
            </a:tbl>
          </a:graphicData>
        </a:graphic>
      </p:graphicFrame>
      <p:sp>
        <p:nvSpPr>
          <p:cNvPr id="23" name="TextBox 22"/>
          <p:cNvSpPr txBox="1"/>
          <p:nvPr/>
        </p:nvSpPr>
        <p:spPr>
          <a:xfrm>
            <a:off x="4822780" y="5553781"/>
            <a:ext cx="1463322" cy="276999"/>
          </a:xfrm>
          <a:prstGeom prst="rect">
            <a:avLst/>
          </a:prstGeom>
          <a:noFill/>
        </p:spPr>
        <p:txBody>
          <a:bodyPr wrap="square" rtlCol="0">
            <a:spAutoFit/>
          </a:bodyPr>
          <a:lstStyle/>
          <a:p>
            <a:endParaRPr lang="en-AU" sz="1200" dirty="0">
              <a:latin typeface="Arial Narrow" panose="020B0606020202030204" pitchFamily="34" charset="0"/>
            </a:endParaRPr>
          </a:p>
        </p:txBody>
      </p:sp>
      <p:sp>
        <p:nvSpPr>
          <p:cNvPr id="22" name="TextBox 21"/>
          <p:cNvSpPr txBox="1"/>
          <p:nvPr/>
        </p:nvSpPr>
        <p:spPr>
          <a:xfrm>
            <a:off x="350564" y="8050919"/>
            <a:ext cx="6072239" cy="338554"/>
          </a:xfrm>
          <a:prstGeom prst="rect">
            <a:avLst/>
          </a:prstGeom>
          <a:noFill/>
        </p:spPr>
        <p:txBody>
          <a:bodyPr wrap="square" rtlCol="0">
            <a:spAutoFit/>
          </a:bodyPr>
          <a:lstStyle/>
          <a:p>
            <a:pPr algn="ctr"/>
            <a:r>
              <a:rPr lang="en-AU" sz="1200" b="1" dirty="0">
                <a:latin typeface="Arial Narrow" panose="020B0606020202030204" pitchFamily="34" charset="0"/>
              </a:rPr>
              <a:t>Total Index </a:t>
            </a:r>
            <a:r>
              <a:rPr lang="en-AU" sz="1600" b="1" dirty="0">
                <a:latin typeface="Arial Narrow" panose="020B0606020202030204" pitchFamily="34" charset="0"/>
              </a:rPr>
              <a:t>/</a:t>
            </a:r>
            <a:r>
              <a:rPr lang="en-AU" sz="1200" b="1" dirty="0">
                <a:latin typeface="Arial Narrow" panose="020B0606020202030204" pitchFamily="34" charset="0"/>
              </a:rPr>
              <a:t>Total Weight = Stream Water Quality Rating (&lt;3 Poor; 3-4 Fair; 4-6 Good; &gt;6 Excellent)</a:t>
            </a:r>
          </a:p>
        </p:txBody>
      </p:sp>
      <p:sp>
        <p:nvSpPr>
          <p:cNvPr id="27" name="Right Arrow 26"/>
          <p:cNvSpPr/>
          <p:nvPr/>
        </p:nvSpPr>
        <p:spPr>
          <a:xfrm>
            <a:off x="958733" y="7968881"/>
            <a:ext cx="2601149"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Down Arrow 29"/>
          <p:cNvSpPr/>
          <p:nvPr/>
        </p:nvSpPr>
        <p:spPr>
          <a:xfrm>
            <a:off x="935873" y="7983465"/>
            <a:ext cx="45719" cy="1726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Down Arrow 36"/>
          <p:cNvSpPr/>
          <p:nvPr/>
        </p:nvSpPr>
        <p:spPr>
          <a:xfrm>
            <a:off x="1687147" y="8018356"/>
            <a:ext cx="56430" cy="150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Rectangle 24"/>
          <p:cNvSpPr/>
          <p:nvPr/>
        </p:nvSpPr>
        <p:spPr>
          <a:xfrm>
            <a:off x="474090" y="8354243"/>
            <a:ext cx="5832905" cy="3103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the stream’s water quality rating? Ans.</a:t>
            </a:r>
          </a:p>
        </p:txBody>
      </p:sp>
      <p:sp>
        <p:nvSpPr>
          <p:cNvPr id="26" name="Rectangle 25"/>
          <p:cNvSpPr/>
          <p:nvPr/>
        </p:nvSpPr>
        <p:spPr>
          <a:xfrm>
            <a:off x="3564678" y="8378253"/>
            <a:ext cx="2681421" cy="23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28" name="Rectangle 27"/>
          <p:cNvSpPr/>
          <p:nvPr/>
        </p:nvSpPr>
        <p:spPr>
          <a:xfrm>
            <a:off x="501939" y="2297986"/>
            <a:ext cx="5784164" cy="26083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Analyse the data in the table below (fill in the blanks)</a:t>
            </a:r>
            <a:r>
              <a:rPr lang="en-AU" sz="1200" b="1"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cxnSp>
        <p:nvCxnSpPr>
          <p:cNvPr id="29" name="Straight Connector 28">
            <a:extLst>
              <a:ext uri="{FF2B5EF4-FFF2-40B4-BE49-F238E27FC236}">
                <a16:creationId xmlns:a16="http://schemas.microsoft.com/office/drawing/2014/main" id="{9F2A532D-8892-42A5-AFEB-E05B20BB868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E3F98B6-62A1-47CF-9775-A68A69518D2E}"/>
              </a:ext>
            </a:extLst>
          </p:cNvPr>
          <p:cNvSpPr txBox="1"/>
          <p:nvPr/>
        </p:nvSpPr>
        <p:spPr>
          <a:xfrm>
            <a:off x="1410717" y="61659"/>
            <a:ext cx="4075713" cy="553998"/>
          </a:xfrm>
          <a:prstGeom prst="rect">
            <a:avLst/>
          </a:prstGeom>
          <a:noFill/>
        </p:spPr>
        <p:txBody>
          <a:bodyPr wrap="square" rtlCol="0">
            <a:spAutoFit/>
          </a:bodyPr>
          <a:lstStyle/>
          <a:p>
            <a:r>
              <a:rPr lang="en-US" b="1" dirty="0">
                <a:latin typeface="Arial Narrow" pitchFamily="34" charset="0"/>
              </a:rPr>
              <a:t>Bug life – </a:t>
            </a:r>
            <a:r>
              <a:rPr lang="en-US" sz="1200" dirty="0">
                <a:highlight>
                  <a:srgbClr val="FFFF00"/>
                </a:highlight>
                <a:latin typeface="Arial Narrow" pitchFamily="34" charset="0"/>
              </a:rPr>
              <a:t>Explain</a:t>
            </a:r>
            <a:r>
              <a:rPr lang="en-US" sz="1200" dirty="0">
                <a:latin typeface="Arial Narrow" pitchFamily="34" charset="0"/>
              </a:rPr>
              <a:t> an indirect method of measuring pollution levels using a biotic index</a:t>
            </a:r>
          </a:p>
        </p:txBody>
      </p:sp>
      <p:sp>
        <p:nvSpPr>
          <p:cNvPr id="35" name="TextBox 17">
            <a:extLst>
              <a:ext uri="{FF2B5EF4-FFF2-40B4-BE49-F238E27FC236}">
                <a16:creationId xmlns:a16="http://schemas.microsoft.com/office/drawing/2014/main" id="{79796A13-7A02-4076-81E1-7F1D14ACF1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6" name="TextBox 35">
            <a:extLst>
              <a:ext uri="{FF2B5EF4-FFF2-40B4-BE49-F238E27FC236}">
                <a16:creationId xmlns:a16="http://schemas.microsoft.com/office/drawing/2014/main" id="{70F3FB28-BE6E-4078-ADFD-26E44B2C1BA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8" name="TextBox 37">
            <a:extLst>
              <a:ext uri="{FF2B5EF4-FFF2-40B4-BE49-F238E27FC236}">
                <a16:creationId xmlns:a16="http://schemas.microsoft.com/office/drawing/2014/main" id="{2E7F4B21-4E97-4953-8CF0-7394B57265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D6ADF98F-693E-46E1-8304-B9344F1A33D6}"/>
              </a:ext>
            </a:extLst>
          </p:cNvPr>
          <p:cNvSpPr txBox="1"/>
          <p:nvPr/>
        </p:nvSpPr>
        <p:spPr>
          <a:xfrm>
            <a:off x="409605" y="8666865"/>
            <a:ext cx="6187747" cy="17235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Adapted from: Chessman, B. (2001). </a:t>
            </a:r>
            <a:r>
              <a:rPr lang="en-AU" sz="520" i="1" dirty="0">
                <a:latin typeface="Arial Narrow" panose="020B0606020202030204" pitchFamily="34" charset="0"/>
              </a:rPr>
              <a:t>Signal 2 Manual: A scoring system for macro-invertebrates (‘Water Bugs’) in Australian Rivers: User Manual, Version 2. </a:t>
            </a:r>
            <a:r>
              <a:rPr lang="en-AU" sz="520" dirty="0">
                <a:latin typeface="Arial Narrow" panose="020B0606020202030204" pitchFamily="34" charset="0"/>
              </a:rPr>
              <a:t>ACT </a:t>
            </a:r>
            <a:r>
              <a:rPr lang="en-AU" sz="520" dirty="0" err="1">
                <a:latin typeface="Arial Narrow" panose="020B0606020202030204" pitchFamily="34" charset="0"/>
              </a:rPr>
              <a:t>Waterwatch</a:t>
            </a:r>
            <a:r>
              <a:rPr lang="en-AU" sz="520" dirty="0">
                <a:latin typeface="Arial Narrow" panose="020B0606020202030204" pitchFamily="34" charset="0"/>
              </a:rPr>
              <a:t>. Accessed 2018 from: http://www.act.waterwatch.org.au/library.html</a:t>
            </a:r>
            <a:endParaRPr lang="en-US" sz="520" dirty="0">
              <a:latin typeface="Arial Narrow" panose="020B0606020202030204" pitchFamily="34" charset="0"/>
            </a:endParaRPr>
          </a:p>
        </p:txBody>
      </p:sp>
      <p:cxnSp>
        <p:nvCxnSpPr>
          <p:cNvPr id="3" name="Straight Connector 2">
            <a:extLst>
              <a:ext uri="{FF2B5EF4-FFF2-40B4-BE49-F238E27FC236}">
                <a16:creationId xmlns:a16="http://schemas.microsoft.com/office/drawing/2014/main" id="{61313C35-1C98-0144-4B0B-F352D78696D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18F16AC4-EA05-449D-13D1-B422ABCF182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5F6C7C6B-A84C-4E28-B1E3-56F8753B0DE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3052138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6062" y="978519"/>
            <a:ext cx="5845494" cy="1077218"/>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What is a bio-indicator? </a:t>
            </a:r>
          </a:p>
          <a:p>
            <a:r>
              <a:rPr lang="en-AU" sz="1200" dirty="0">
                <a:solidFill>
                  <a:srgbClr val="000000"/>
                </a:solidFill>
                <a:latin typeface="Arial Narrow" panose="020B0606020202030204" pitchFamily="34" charset="0"/>
                <a:sym typeface="Wingdings" panose="05000000000000000000" pitchFamily="2" charset="2"/>
              </a:rPr>
              <a:t>A bio-indicator is something that is biological and indicates that a change has occurred (i.e. pollution).</a:t>
            </a:r>
          </a:p>
          <a:p>
            <a:r>
              <a:rPr lang="en-AU" sz="1200" dirty="0">
                <a:solidFill>
                  <a:srgbClr val="000000"/>
                </a:solidFill>
                <a:latin typeface="Arial Narrow" panose="020B0606020202030204" pitchFamily="34" charset="0"/>
                <a:sym typeface="Wingdings" panose="05000000000000000000" pitchFamily="2" charset="2"/>
              </a:rPr>
              <a:t>A bio-indicator can be something really obvious that we’re all familiar with observing (e.g. more mozzies in summer) or, it can be something really specific that scientists choose to measure to reveal the qualitative status of the environment.</a:t>
            </a:r>
            <a:endParaRPr lang="en-AU" sz="1200" b="1" i="1" dirty="0">
              <a:solidFill>
                <a:srgbClr val="000000"/>
              </a:solidFill>
              <a:latin typeface="Arial Narrow" panose="020B0606020202030204" pitchFamily="34" charset="0"/>
              <a:sym typeface="Wingdings" panose="05000000000000000000" pitchFamily="2" charset="2"/>
            </a:endParaRPr>
          </a:p>
        </p:txBody>
      </p:sp>
      <p:sp>
        <p:nvSpPr>
          <p:cNvPr id="23" name="TextBox 22"/>
          <p:cNvSpPr txBox="1"/>
          <p:nvPr/>
        </p:nvSpPr>
        <p:spPr>
          <a:xfrm>
            <a:off x="4829779" y="5610886"/>
            <a:ext cx="1463322" cy="276999"/>
          </a:xfrm>
          <a:prstGeom prst="rect">
            <a:avLst/>
          </a:prstGeom>
          <a:noFill/>
        </p:spPr>
        <p:txBody>
          <a:bodyPr wrap="square" rtlCol="0">
            <a:spAutoFit/>
          </a:bodyPr>
          <a:lstStyle/>
          <a:p>
            <a:endParaRPr lang="en-AU" sz="1200" dirty="0">
              <a:latin typeface="Arial Narrow" panose="020B0606020202030204" pitchFamily="34" charset="0"/>
            </a:endParaRPr>
          </a:p>
        </p:txBody>
      </p:sp>
      <p:sp>
        <p:nvSpPr>
          <p:cNvPr id="2" name="Rectangle 1"/>
          <p:cNvSpPr/>
          <p:nvPr/>
        </p:nvSpPr>
        <p:spPr>
          <a:xfrm>
            <a:off x="540707" y="2055737"/>
            <a:ext cx="5701371" cy="7880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000000"/>
                </a:solidFill>
                <a:latin typeface="Arial Narrow" panose="020B0606020202030204" pitchFamily="34" charset="0"/>
                <a:sym typeface="Wingdings" panose="05000000000000000000" pitchFamily="2" charset="2"/>
              </a:rPr>
              <a:t>AIMS (2018)</a:t>
            </a:r>
            <a:r>
              <a:rPr lang="en-AU" sz="1200" baseline="30000" dirty="0">
                <a:solidFill>
                  <a:srgbClr val="000000"/>
                </a:solidFill>
                <a:latin typeface="Arial Narrow" panose="020B0606020202030204" pitchFamily="34" charset="0"/>
                <a:sym typeface="Wingdings" panose="05000000000000000000" pitchFamily="2" charset="2"/>
              </a:rPr>
              <a:t>[1]</a:t>
            </a:r>
            <a:r>
              <a:rPr lang="en-AU" sz="1200" dirty="0">
                <a:solidFill>
                  <a:srgbClr val="000000"/>
                </a:solidFill>
                <a:latin typeface="Arial Narrow" panose="020B0606020202030204" pitchFamily="34" charset="0"/>
                <a:sym typeface="Wingdings" panose="05000000000000000000" pitchFamily="2" charset="2"/>
              </a:rPr>
              <a:t> explains, </a:t>
            </a:r>
            <a:r>
              <a:rPr lang="en-AU" sz="1200" i="1" dirty="0">
                <a:solidFill>
                  <a:srgbClr val="000000"/>
                </a:solidFill>
                <a:latin typeface="Arial Narrow" panose="020B0606020202030204" pitchFamily="34" charset="0"/>
                <a:sym typeface="Wingdings" panose="05000000000000000000" pitchFamily="2" charset="2"/>
              </a:rPr>
              <a:t>it is not possible to test and monitor water quality at all places at all times. Bio-indicators are organisms, chemical markers or biological processes whose change </a:t>
            </a:r>
          </a:p>
          <a:p>
            <a:pPr algn="ctr"/>
            <a:r>
              <a:rPr lang="en-AU" sz="1200" i="1" dirty="0">
                <a:solidFill>
                  <a:srgbClr val="000000"/>
                </a:solidFill>
                <a:latin typeface="Arial Narrow" panose="020B0606020202030204" pitchFamily="34" charset="0"/>
                <a:sym typeface="Wingdings" panose="05000000000000000000" pitchFamily="2" charset="2"/>
              </a:rPr>
              <a:t>points to altered environmental conditions….Bio-indicators can also provide information on the harmful effects of contaminants, acting as an early warning system for larger-scale effects. </a:t>
            </a:r>
          </a:p>
        </p:txBody>
      </p:sp>
      <p:sp>
        <p:nvSpPr>
          <p:cNvPr id="19" name="Rectangle 18"/>
          <p:cNvSpPr/>
          <p:nvPr/>
        </p:nvSpPr>
        <p:spPr>
          <a:xfrm>
            <a:off x="540706" y="2916884"/>
            <a:ext cx="5701371" cy="11209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bio-indicator?  Ans.</a:t>
            </a:r>
          </a:p>
        </p:txBody>
      </p:sp>
      <p:sp>
        <p:nvSpPr>
          <p:cNvPr id="3" name="TextBox 2"/>
          <p:cNvSpPr txBox="1"/>
          <p:nvPr/>
        </p:nvSpPr>
        <p:spPr>
          <a:xfrm>
            <a:off x="619083" y="3182993"/>
            <a:ext cx="5544616" cy="76944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AU" sz="800" b="1" dirty="0">
              <a:latin typeface="Arial Narrow" panose="020B0606020202030204" pitchFamily="34" charset="0"/>
            </a:endParaRPr>
          </a:p>
          <a:p>
            <a:endParaRPr lang="en-AU" sz="800" b="1" dirty="0">
              <a:latin typeface="Arial Narrow" panose="020B0606020202030204" pitchFamily="34" charset="0"/>
            </a:endParaRPr>
          </a:p>
          <a:p>
            <a:endParaRPr lang="en-AU" sz="800" b="1" dirty="0">
              <a:latin typeface="Arial Narrow" panose="020B0606020202030204" pitchFamily="34" charset="0"/>
            </a:endParaRPr>
          </a:p>
          <a:p>
            <a:endParaRPr lang="en-AU" sz="800" b="1" dirty="0">
              <a:latin typeface="Arial Narrow" panose="020B0606020202030204" pitchFamily="34" charset="0"/>
            </a:endParaRPr>
          </a:p>
          <a:p>
            <a:endParaRPr lang="en-AU" sz="1200" b="1" dirty="0">
              <a:latin typeface="Arial Narrow" panose="020B0606020202030204" pitchFamily="34" charset="0"/>
            </a:endParaRPr>
          </a:p>
        </p:txBody>
      </p:sp>
      <p:sp>
        <p:nvSpPr>
          <p:cNvPr id="4" name="Rectangle 3"/>
          <p:cNvSpPr/>
          <p:nvPr/>
        </p:nvSpPr>
        <p:spPr>
          <a:xfrm>
            <a:off x="542585" y="4598629"/>
            <a:ext cx="1301879"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Mussels </a:t>
            </a:r>
            <a:br>
              <a:rPr lang="en-AU" sz="1200" b="1" dirty="0">
                <a:solidFill>
                  <a:schemeClr val="tx1"/>
                </a:solidFill>
                <a:latin typeface="Arial Narrow" panose="020B0606020202030204" pitchFamily="34" charset="0"/>
              </a:rPr>
            </a:br>
            <a:r>
              <a:rPr lang="en-AU" sz="1200" i="1" dirty="0" err="1">
                <a:solidFill>
                  <a:schemeClr val="tx1"/>
                </a:solidFill>
                <a:latin typeface="Arial Narrow" panose="020B0606020202030204" pitchFamily="34" charset="0"/>
              </a:rPr>
              <a:t>Mytilus</a:t>
            </a:r>
            <a:r>
              <a:rPr lang="en-AU" sz="1200" i="1" dirty="0">
                <a:solidFill>
                  <a:schemeClr val="tx1"/>
                </a:solidFill>
                <a:latin typeface="Arial Narrow" panose="020B0606020202030204" pitchFamily="34" charset="0"/>
              </a:rPr>
              <a:t> </a:t>
            </a:r>
            <a:r>
              <a:rPr lang="en-AU" sz="1200" i="1" dirty="0" err="1">
                <a:solidFill>
                  <a:schemeClr val="tx1"/>
                </a:solidFill>
                <a:latin typeface="Arial Narrow" panose="020B0606020202030204" pitchFamily="34" charset="0"/>
              </a:rPr>
              <a:t>galloprovincialis</a:t>
            </a:r>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2" name="Rectangle 31"/>
          <p:cNvSpPr/>
          <p:nvPr/>
        </p:nvSpPr>
        <p:spPr>
          <a:xfrm>
            <a:off x="1948807" y="4598629"/>
            <a:ext cx="137247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Seagrass </a:t>
            </a:r>
          </a:p>
          <a:p>
            <a:r>
              <a:rPr lang="en-AU" sz="1200" i="1" dirty="0" err="1">
                <a:solidFill>
                  <a:schemeClr val="tx1"/>
                </a:solidFill>
                <a:latin typeface="Arial Narrow" panose="020B0606020202030204" pitchFamily="34" charset="0"/>
              </a:rPr>
              <a:t>Zostera</a:t>
            </a:r>
            <a:r>
              <a:rPr lang="en-AU" sz="1200" i="1" dirty="0">
                <a:solidFill>
                  <a:schemeClr val="tx1"/>
                </a:solidFill>
                <a:latin typeface="Arial Narrow" panose="020B0606020202030204" pitchFamily="34" charset="0"/>
              </a:rPr>
              <a:t> spp. </a:t>
            </a:r>
            <a:r>
              <a:rPr lang="en-AU" sz="900" dirty="0">
                <a:solidFill>
                  <a:schemeClr val="tx1"/>
                </a:solidFill>
                <a:latin typeface="Arial Narrow" panose="020B0606020202030204" pitchFamily="34" charset="0"/>
              </a:rPr>
              <a:t>(eelgrass)</a:t>
            </a: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5" name="Rectangle 34"/>
          <p:cNvSpPr/>
          <p:nvPr/>
        </p:nvSpPr>
        <p:spPr>
          <a:xfrm>
            <a:off x="3423591" y="4598629"/>
            <a:ext cx="1349755" cy="17362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Mudskippers</a:t>
            </a:r>
            <a:endParaRPr lang="en-AU" sz="1200" i="1" dirty="0">
              <a:solidFill>
                <a:schemeClr val="tx1"/>
              </a:solidFill>
              <a:latin typeface="Arial Narrow" panose="020B0606020202030204" pitchFamily="34" charset="0"/>
            </a:endParaRPr>
          </a:p>
          <a:p>
            <a:r>
              <a:rPr lang="en-AU" sz="1200" i="1" dirty="0" err="1">
                <a:solidFill>
                  <a:schemeClr val="tx1"/>
                </a:solidFill>
                <a:latin typeface="Arial Narrow" panose="020B0606020202030204" pitchFamily="34" charset="0"/>
              </a:rPr>
              <a:t>Scartelaos</a:t>
            </a:r>
            <a:r>
              <a:rPr lang="en-AU" sz="1200" i="1" dirty="0">
                <a:solidFill>
                  <a:schemeClr val="tx1"/>
                </a:solidFill>
                <a:latin typeface="Arial Narrow" panose="020B0606020202030204" pitchFamily="34" charset="0"/>
              </a:rPr>
              <a:t> </a:t>
            </a:r>
            <a:r>
              <a:rPr lang="en-AU" sz="1200" i="1" dirty="0" err="1">
                <a:solidFill>
                  <a:schemeClr val="tx1"/>
                </a:solidFill>
                <a:latin typeface="Arial Narrow" panose="020B0606020202030204" pitchFamily="34" charset="0"/>
              </a:rPr>
              <a:t>histophorus</a:t>
            </a:r>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6" name="Rectangle 35"/>
          <p:cNvSpPr/>
          <p:nvPr/>
        </p:nvSpPr>
        <p:spPr>
          <a:xfrm>
            <a:off x="4871102" y="4598009"/>
            <a:ext cx="1375109"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Coral bleaching </a:t>
            </a:r>
            <a:r>
              <a:rPr lang="en-AU" sz="1200" dirty="0">
                <a:solidFill>
                  <a:schemeClr val="tx1"/>
                </a:solidFill>
                <a:latin typeface="Arial Narrow" panose="020B0606020202030204" pitchFamily="34" charset="0"/>
              </a:rPr>
              <a:t>(corals turn white)</a:t>
            </a:r>
          </a:p>
          <a:p>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38" name="Rectangle 37"/>
          <p:cNvSpPr/>
          <p:nvPr/>
        </p:nvSpPr>
        <p:spPr>
          <a:xfrm>
            <a:off x="565803" y="6851947"/>
            <a:ext cx="128056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Indicates pollution (e.g. heavy metals, radionuclides, hydrocarbons and sewage discharges) trapped by intertidal </a:t>
            </a:r>
            <a:r>
              <a:rPr lang="en-AU" sz="1200" b="1" i="1" dirty="0">
                <a:solidFill>
                  <a:schemeClr val="tx1"/>
                </a:solidFill>
                <a:latin typeface="Arial Narrow" panose="020B0606020202030204" pitchFamily="34" charset="0"/>
              </a:rPr>
              <a:t>mud</a:t>
            </a:r>
            <a:r>
              <a:rPr lang="en-AU" sz="1200" dirty="0">
                <a:solidFill>
                  <a:schemeClr val="tx1"/>
                </a:solidFill>
                <a:latin typeface="Arial Narrow" panose="020B0606020202030204" pitchFamily="34" charset="0"/>
              </a:rPr>
              <a:t>flats where they live. </a:t>
            </a:r>
          </a:p>
        </p:txBody>
      </p:sp>
      <p:sp>
        <p:nvSpPr>
          <p:cNvPr id="39" name="Rectangle 38"/>
          <p:cNvSpPr/>
          <p:nvPr/>
        </p:nvSpPr>
        <p:spPr>
          <a:xfrm>
            <a:off x="1971659" y="6851947"/>
            <a:ext cx="1364635"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Because it’s a filter feeder and relatively immobile, it’s a great bio-indicator for the toxic effects of chemical pollutants, particularly heavy metals. </a:t>
            </a:r>
          </a:p>
        </p:txBody>
      </p:sp>
      <p:sp>
        <p:nvSpPr>
          <p:cNvPr id="40" name="Rectangle 39"/>
          <p:cNvSpPr/>
          <p:nvPr/>
        </p:nvSpPr>
        <p:spPr>
          <a:xfrm>
            <a:off x="3427029" y="6851947"/>
            <a:ext cx="1353272"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The depth in which it grows indicates water clarity. The clearer the water, the deeper it can grow. Clarity is reduced by terrestrial inputs and sediment resuspension.</a:t>
            </a:r>
          </a:p>
        </p:txBody>
      </p:sp>
      <p:sp>
        <p:nvSpPr>
          <p:cNvPr id="41" name="Rectangle 40"/>
          <p:cNvSpPr/>
          <p:nvPr/>
        </p:nvSpPr>
        <p:spPr>
          <a:xfrm>
            <a:off x="4871036" y="6843464"/>
            <a:ext cx="137258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Indicates abnormally high sea surface temperatures (SST) affecting algal symbionts of corals (</a:t>
            </a:r>
            <a:r>
              <a:rPr lang="en-AU" sz="1200" i="1" dirty="0" err="1">
                <a:solidFill>
                  <a:schemeClr val="tx1"/>
                </a:solidFill>
                <a:latin typeface="Arial Narrow" panose="020B0606020202030204" pitchFamily="34" charset="0"/>
              </a:rPr>
              <a:t>Symbiodinium</a:t>
            </a:r>
            <a:r>
              <a:rPr lang="en-AU" sz="1200" dirty="0">
                <a:solidFill>
                  <a:schemeClr val="tx1"/>
                </a:solidFill>
                <a:latin typeface="Arial Narrow" panose="020B0606020202030204" pitchFamily="34" charset="0"/>
              </a:rPr>
              <a:t> </a:t>
            </a:r>
            <a:r>
              <a:rPr lang="en-AU" sz="1200" i="1" dirty="0">
                <a:solidFill>
                  <a:schemeClr val="tx1"/>
                </a:solidFill>
                <a:latin typeface="Arial Narrow" panose="020B0606020202030204" pitchFamily="34" charset="0"/>
              </a:rPr>
              <a:t>spp</a:t>
            </a:r>
            <a:r>
              <a:rPr lang="en-AU" sz="1200" dirty="0">
                <a:solidFill>
                  <a:schemeClr val="tx1"/>
                </a:solidFill>
                <a:latin typeface="Arial Narrow" panose="020B0606020202030204" pitchFamily="34" charset="0"/>
              </a:rPr>
              <a:t>. or zooxanthellae). </a:t>
            </a:r>
          </a:p>
          <a:p>
            <a:endParaRPr lang="en-AU" sz="1200" i="1" dirty="0">
              <a:solidFill>
                <a:schemeClr val="tx1"/>
              </a:solidFill>
              <a:latin typeface="Arial Narrow" panose="020B0606020202030204" pitchFamily="34" charset="0"/>
            </a:endParaRPr>
          </a:p>
        </p:txBody>
      </p:sp>
      <p:sp>
        <p:nvSpPr>
          <p:cNvPr id="42" name="Rectangle 41"/>
          <p:cNvSpPr/>
          <p:nvPr/>
        </p:nvSpPr>
        <p:spPr>
          <a:xfrm>
            <a:off x="527070" y="4116397"/>
            <a:ext cx="5720662" cy="41305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sym typeface="Wingdings" panose="05000000000000000000" pitchFamily="2" charset="2"/>
              </a:rPr>
              <a:t>Activity: Draw an arrow to connect what each bio-indicator, indicates </a:t>
            </a:r>
            <a:r>
              <a:rPr lang="en-AU" sz="1200" dirty="0">
                <a:solidFill>
                  <a:schemeClr val="bg1"/>
                </a:solidFill>
                <a:latin typeface="Arial Narrow" panose="020B0606020202030204" pitchFamily="34" charset="0"/>
                <a:sym typeface="Wingdings" panose="05000000000000000000" pitchFamily="2" charset="2"/>
              </a:rPr>
              <a:t>(last one is done for you)</a:t>
            </a:r>
          </a:p>
        </p:txBody>
      </p:sp>
      <p:sp>
        <p:nvSpPr>
          <p:cNvPr id="26" name="Freeform 25"/>
          <p:cNvSpPr/>
          <p:nvPr/>
        </p:nvSpPr>
        <p:spPr>
          <a:xfrm>
            <a:off x="4930390" y="5267055"/>
            <a:ext cx="779593" cy="551193"/>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p:cNvSpPr txBox="1"/>
          <p:nvPr/>
        </p:nvSpPr>
        <p:spPr>
          <a:xfrm>
            <a:off x="4972559" y="5276748"/>
            <a:ext cx="548602" cy="369332"/>
          </a:xfrm>
          <a:prstGeom prst="rect">
            <a:avLst/>
          </a:prstGeom>
          <a:noFill/>
        </p:spPr>
        <p:txBody>
          <a:bodyPr wrap="square" rtlCol="0">
            <a:spAutoFit/>
          </a:bodyPr>
          <a:lstStyle/>
          <a:p>
            <a:pPr algn="ctr"/>
            <a:r>
              <a:rPr lang="en-AU" sz="900" dirty="0">
                <a:latin typeface="Arial Narrow" panose="020B0606020202030204" pitchFamily="34" charset="0"/>
              </a:rPr>
              <a:t>Healthy</a:t>
            </a:r>
          </a:p>
          <a:p>
            <a:pPr algn="ctr"/>
            <a:r>
              <a:rPr lang="en-AU" sz="900" dirty="0">
                <a:latin typeface="Arial Narrow" panose="020B0606020202030204" pitchFamily="34" charset="0"/>
              </a:rPr>
              <a:t>coral</a:t>
            </a:r>
          </a:p>
        </p:txBody>
      </p:sp>
      <p:sp>
        <p:nvSpPr>
          <p:cNvPr id="43" name="Freeform 42"/>
          <p:cNvSpPr/>
          <p:nvPr/>
        </p:nvSpPr>
        <p:spPr>
          <a:xfrm>
            <a:off x="5355360" y="5592210"/>
            <a:ext cx="779593" cy="551193"/>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5305881" y="5637112"/>
            <a:ext cx="716952" cy="369332"/>
          </a:xfrm>
          <a:prstGeom prst="rect">
            <a:avLst/>
          </a:prstGeom>
          <a:noFill/>
        </p:spPr>
        <p:txBody>
          <a:bodyPr wrap="square" rtlCol="0">
            <a:spAutoFit/>
          </a:bodyPr>
          <a:lstStyle/>
          <a:p>
            <a:pPr algn="ctr"/>
            <a:r>
              <a:rPr lang="en-AU" sz="900" dirty="0">
                <a:latin typeface="Arial Narrow" panose="020B0606020202030204" pitchFamily="34" charset="0"/>
              </a:rPr>
              <a:t>Bleached</a:t>
            </a:r>
          </a:p>
          <a:p>
            <a:pPr algn="ctr"/>
            <a:r>
              <a:rPr lang="en-AU" sz="900" dirty="0">
                <a:latin typeface="Arial Narrow" panose="020B0606020202030204" pitchFamily="34" charset="0"/>
              </a:rPr>
              <a:t>coral</a:t>
            </a:r>
          </a:p>
        </p:txBody>
      </p:sp>
      <p:cxnSp>
        <p:nvCxnSpPr>
          <p:cNvPr id="7" name="Straight Arrow Connector 6"/>
          <p:cNvCxnSpPr/>
          <p:nvPr/>
        </p:nvCxnSpPr>
        <p:spPr>
          <a:xfrm>
            <a:off x="5745156" y="5345084"/>
            <a:ext cx="128144" cy="208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6" idx="2"/>
            <a:endCxn id="41" idx="0"/>
          </p:cNvCxnSpPr>
          <p:nvPr/>
        </p:nvCxnSpPr>
        <p:spPr>
          <a:xfrm flipH="1">
            <a:off x="5557329" y="6330003"/>
            <a:ext cx="1328" cy="513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501053" y="5732925"/>
            <a:ext cx="1198119" cy="277400"/>
          </a:xfrm>
          <a:custGeom>
            <a:avLst/>
            <a:gdLst>
              <a:gd name="connsiteX0" fmla="*/ 209886 w 1198119"/>
              <a:gd name="connsiteY0" fmla="*/ 8129 h 277400"/>
              <a:gd name="connsiteX1" fmla="*/ 254764 w 1198119"/>
              <a:gd name="connsiteY1" fmla="*/ 30568 h 277400"/>
              <a:gd name="connsiteX2" fmla="*/ 265984 w 1198119"/>
              <a:gd name="connsiteY2" fmla="*/ 47398 h 277400"/>
              <a:gd name="connsiteX3" fmla="*/ 282813 w 1198119"/>
              <a:gd name="connsiteY3" fmla="*/ 53008 h 277400"/>
              <a:gd name="connsiteX4" fmla="*/ 299643 w 1198119"/>
              <a:gd name="connsiteY4" fmla="*/ 64227 h 277400"/>
              <a:gd name="connsiteX5" fmla="*/ 316472 w 1198119"/>
              <a:gd name="connsiteY5" fmla="*/ 69837 h 277400"/>
              <a:gd name="connsiteX6" fmla="*/ 372570 w 1198119"/>
              <a:gd name="connsiteY6" fmla="*/ 81057 h 277400"/>
              <a:gd name="connsiteX7" fmla="*/ 451108 w 1198119"/>
              <a:gd name="connsiteY7" fmla="*/ 75447 h 277400"/>
              <a:gd name="connsiteX8" fmla="*/ 490376 w 1198119"/>
              <a:gd name="connsiteY8" fmla="*/ 81057 h 277400"/>
              <a:gd name="connsiteX9" fmla="*/ 507206 w 1198119"/>
              <a:gd name="connsiteY9" fmla="*/ 86667 h 277400"/>
              <a:gd name="connsiteX10" fmla="*/ 765257 w 1198119"/>
              <a:gd name="connsiteY10" fmla="*/ 92276 h 277400"/>
              <a:gd name="connsiteX11" fmla="*/ 787697 w 1198119"/>
              <a:gd name="connsiteY11" fmla="*/ 103496 h 277400"/>
              <a:gd name="connsiteX12" fmla="*/ 894283 w 1198119"/>
              <a:gd name="connsiteY12" fmla="*/ 114716 h 277400"/>
              <a:gd name="connsiteX13" fmla="*/ 1101846 w 1198119"/>
              <a:gd name="connsiteY13" fmla="*/ 125935 h 277400"/>
              <a:gd name="connsiteX14" fmla="*/ 1163554 w 1198119"/>
              <a:gd name="connsiteY14" fmla="*/ 131545 h 277400"/>
              <a:gd name="connsiteX15" fmla="*/ 1197213 w 1198119"/>
              <a:gd name="connsiteY15" fmla="*/ 137155 h 277400"/>
              <a:gd name="connsiteX16" fmla="*/ 1180384 w 1198119"/>
              <a:gd name="connsiteY16" fmla="*/ 142765 h 277400"/>
              <a:gd name="connsiteX17" fmla="*/ 1163554 w 1198119"/>
              <a:gd name="connsiteY17" fmla="*/ 153984 h 277400"/>
              <a:gd name="connsiteX18" fmla="*/ 1141115 w 1198119"/>
              <a:gd name="connsiteY18" fmla="*/ 187643 h 277400"/>
              <a:gd name="connsiteX19" fmla="*/ 1090627 w 1198119"/>
              <a:gd name="connsiteY19" fmla="*/ 204473 h 277400"/>
              <a:gd name="connsiteX20" fmla="*/ 1073797 w 1198119"/>
              <a:gd name="connsiteY20" fmla="*/ 210082 h 277400"/>
              <a:gd name="connsiteX21" fmla="*/ 1056968 w 1198119"/>
              <a:gd name="connsiteY21" fmla="*/ 215692 h 277400"/>
              <a:gd name="connsiteX22" fmla="*/ 1028919 w 1198119"/>
              <a:gd name="connsiteY22" fmla="*/ 221302 h 277400"/>
              <a:gd name="connsiteX23" fmla="*/ 955991 w 1198119"/>
              <a:gd name="connsiteY23" fmla="*/ 238132 h 277400"/>
              <a:gd name="connsiteX24" fmla="*/ 815746 w 1198119"/>
              <a:gd name="connsiteY24" fmla="*/ 249351 h 277400"/>
              <a:gd name="connsiteX25" fmla="*/ 675500 w 1198119"/>
              <a:gd name="connsiteY25" fmla="*/ 254961 h 277400"/>
              <a:gd name="connsiteX26" fmla="*/ 641842 w 1198119"/>
              <a:gd name="connsiteY26" fmla="*/ 266181 h 277400"/>
              <a:gd name="connsiteX27" fmla="*/ 467937 w 1198119"/>
              <a:gd name="connsiteY27" fmla="*/ 277400 h 277400"/>
              <a:gd name="connsiteX28" fmla="*/ 327692 w 1198119"/>
              <a:gd name="connsiteY28" fmla="*/ 266181 h 277400"/>
              <a:gd name="connsiteX29" fmla="*/ 294033 w 1198119"/>
              <a:gd name="connsiteY29" fmla="*/ 254961 h 277400"/>
              <a:gd name="connsiteX30" fmla="*/ 277203 w 1198119"/>
              <a:gd name="connsiteY30" fmla="*/ 249351 h 277400"/>
              <a:gd name="connsiteX31" fmla="*/ 243545 w 1198119"/>
              <a:gd name="connsiteY31" fmla="*/ 232522 h 277400"/>
              <a:gd name="connsiteX32" fmla="*/ 209886 w 1198119"/>
              <a:gd name="connsiteY32" fmla="*/ 243741 h 277400"/>
              <a:gd name="connsiteX33" fmla="*/ 193056 w 1198119"/>
              <a:gd name="connsiteY33" fmla="*/ 249351 h 277400"/>
              <a:gd name="connsiteX34" fmla="*/ 136958 w 1198119"/>
              <a:gd name="connsiteY34" fmla="*/ 243741 h 277400"/>
              <a:gd name="connsiteX35" fmla="*/ 103299 w 1198119"/>
              <a:gd name="connsiteY35" fmla="*/ 232522 h 277400"/>
              <a:gd name="connsiteX36" fmla="*/ 86470 w 1198119"/>
              <a:gd name="connsiteY36" fmla="*/ 221302 h 277400"/>
              <a:gd name="connsiteX37" fmla="*/ 64030 w 1198119"/>
              <a:gd name="connsiteY37" fmla="*/ 187643 h 277400"/>
              <a:gd name="connsiteX38" fmla="*/ 41591 w 1198119"/>
              <a:gd name="connsiteY38" fmla="*/ 165204 h 277400"/>
              <a:gd name="connsiteX39" fmla="*/ 19152 w 1198119"/>
              <a:gd name="connsiteY39" fmla="*/ 131545 h 277400"/>
              <a:gd name="connsiteX40" fmla="*/ 7932 w 1198119"/>
              <a:gd name="connsiteY40" fmla="*/ 114716 h 277400"/>
              <a:gd name="connsiteX41" fmla="*/ 7932 w 1198119"/>
              <a:gd name="connsiteY41" fmla="*/ 58617 h 277400"/>
              <a:gd name="connsiteX42" fmla="*/ 41591 w 1198119"/>
              <a:gd name="connsiteY42" fmla="*/ 36178 h 277400"/>
              <a:gd name="connsiteX43" fmla="*/ 75250 w 1198119"/>
              <a:gd name="connsiteY43" fmla="*/ 24959 h 277400"/>
              <a:gd name="connsiteX44" fmla="*/ 92080 w 1198119"/>
              <a:gd name="connsiteY44" fmla="*/ 13739 h 277400"/>
              <a:gd name="connsiteX45" fmla="*/ 114519 w 1198119"/>
              <a:gd name="connsiteY45" fmla="*/ 8129 h 277400"/>
              <a:gd name="connsiteX46" fmla="*/ 209886 w 1198119"/>
              <a:gd name="connsiteY46" fmla="*/ 8129 h 2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98119" h="277400">
                <a:moveTo>
                  <a:pt x="209886" y="8129"/>
                </a:moveTo>
                <a:cubicBezTo>
                  <a:pt x="233260" y="11869"/>
                  <a:pt x="243562" y="19366"/>
                  <a:pt x="254764" y="30568"/>
                </a:cubicBezTo>
                <a:cubicBezTo>
                  <a:pt x="259532" y="35336"/>
                  <a:pt x="260719" y="43186"/>
                  <a:pt x="265984" y="47398"/>
                </a:cubicBezTo>
                <a:cubicBezTo>
                  <a:pt x="270601" y="51092"/>
                  <a:pt x="277524" y="50364"/>
                  <a:pt x="282813" y="53008"/>
                </a:cubicBezTo>
                <a:cubicBezTo>
                  <a:pt x="288843" y="56023"/>
                  <a:pt x="293613" y="61212"/>
                  <a:pt x="299643" y="64227"/>
                </a:cubicBezTo>
                <a:cubicBezTo>
                  <a:pt x="304932" y="66871"/>
                  <a:pt x="310710" y="68507"/>
                  <a:pt x="316472" y="69837"/>
                </a:cubicBezTo>
                <a:cubicBezTo>
                  <a:pt x="335053" y="74125"/>
                  <a:pt x="372570" y="81057"/>
                  <a:pt x="372570" y="81057"/>
                </a:cubicBezTo>
                <a:cubicBezTo>
                  <a:pt x="398749" y="79187"/>
                  <a:pt x="424862" y="75447"/>
                  <a:pt x="451108" y="75447"/>
                </a:cubicBezTo>
                <a:cubicBezTo>
                  <a:pt x="464330" y="75447"/>
                  <a:pt x="477411" y="78464"/>
                  <a:pt x="490376" y="81057"/>
                </a:cubicBezTo>
                <a:cubicBezTo>
                  <a:pt x="496175" y="82217"/>
                  <a:pt x="501297" y="86426"/>
                  <a:pt x="507206" y="86667"/>
                </a:cubicBezTo>
                <a:cubicBezTo>
                  <a:pt x="593172" y="90176"/>
                  <a:pt x="679240" y="90406"/>
                  <a:pt x="765257" y="92276"/>
                </a:cubicBezTo>
                <a:cubicBezTo>
                  <a:pt x="772737" y="96016"/>
                  <a:pt x="779867" y="100560"/>
                  <a:pt x="787697" y="103496"/>
                </a:cubicBezTo>
                <a:cubicBezTo>
                  <a:pt x="817483" y="114666"/>
                  <a:pt x="875091" y="113181"/>
                  <a:pt x="894283" y="114716"/>
                </a:cubicBezTo>
                <a:cubicBezTo>
                  <a:pt x="1050152" y="127185"/>
                  <a:pt x="798526" y="114701"/>
                  <a:pt x="1101846" y="125935"/>
                </a:cubicBezTo>
                <a:cubicBezTo>
                  <a:pt x="1122415" y="127805"/>
                  <a:pt x="1143041" y="129132"/>
                  <a:pt x="1163554" y="131545"/>
                </a:cubicBezTo>
                <a:cubicBezTo>
                  <a:pt x="1174851" y="132874"/>
                  <a:pt x="1187749" y="130846"/>
                  <a:pt x="1197213" y="137155"/>
                </a:cubicBezTo>
                <a:cubicBezTo>
                  <a:pt x="1202133" y="140435"/>
                  <a:pt x="1185673" y="140121"/>
                  <a:pt x="1180384" y="142765"/>
                </a:cubicBezTo>
                <a:cubicBezTo>
                  <a:pt x="1174354" y="145780"/>
                  <a:pt x="1169164" y="150244"/>
                  <a:pt x="1163554" y="153984"/>
                </a:cubicBezTo>
                <a:cubicBezTo>
                  <a:pt x="1156074" y="165204"/>
                  <a:pt x="1153907" y="183379"/>
                  <a:pt x="1141115" y="187643"/>
                </a:cubicBezTo>
                <a:lnTo>
                  <a:pt x="1090627" y="204473"/>
                </a:lnTo>
                <a:lnTo>
                  <a:pt x="1073797" y="210082"/>
                </a:lnTo>
                <a:cubicBezTo>
                  <a:pt x="1068187" y="211952"/>
                  <a:pt x="1062766" y="214532"/>
                  <a:pt x="1056968" y="215692"/>
                </a:cubicBezTo>
                <a:cubicBezTo>
                  <a:pt x="1047618" y="217562"/>
                  <a:pt x="1038118" y="218793"/>
                  <a:pt x="1028919" y="221302"/>
                </a:cubicBezTo>
                <a:cubicBezTo>
                  <a:pt x="961155" y="239784"/>
                  <a:pt x="1031074" y="227406"/>
                  <a:pt x="955991" y="238132"/>
                </a:cubicBezTo>
                <a:cubicBezTo>
                  <a:pt x="900279" y="256700"/>
                  <a:pt x="943778" y="243903"/>
                  <a:pt x="815746" y="249351"/>
                </a:cubicBezTo>
                <a:lnTo>
                  <a:pt x="675500" y="254961"/>
                </a:lnTo>
                <a:cubicBezTo>
                  <a:pt x="664281" y="258701"/>
                  <a:pt x="653577" y="264714"/>
                  <a:pt x="641842" y="266181"/>
                </a:cubicBezTo>
                <a:cubicBezTo>
                  <a:pt x="554246" y="277129"/>
                  <a:pt x="612025" y="271135"/>
                  <a:pt x="467937" y="277400"/>
                </a:cubicBezTo>
                <a:cubicBezTo>
                  <a:pt x="450312" y="276363"/>
                  <a:pt x="360238" y="273155"/>
                  <a:pt x="327692" y="266181"/>
                </a:cubicBezTo>
                <a:cubicBezTo>
                  <a:pt x="316128" y="263703"/>
                  <a:pt x="305253" y="258701"/>
                  <a:pt x="294033" y="254961"/>
                </a:cubicBezTo>
                <a:cubicBezTo>
                  <a:pt x="288423" y="253091"/>
                  <a:pt x="282123" y="252631"/>
                  <a:pt x="277203" y="249351"/>
                </a:cubicBezTo>
                <a:cubicBezTo>
                  <a:pt x="255454" y="234852"/>
                  <a:pt x="266770" y="240264"/>
                  <a:pt x="243545" y="232522"/>
                </a:cubicBezTo>
                <a:lnTo>
                  <a:pt x="209886" y="243741"/>
                </a:lnTo>
                <a:lnTo>
                  <a:pt x="193056" y="249351"/>
                </a:lnTo>
                <a:cubicBezTo>
                  <a:pt x="174357" y="247481"/>
                  <a:pt x="155429" y="247204"/>
                  <a:pt x="136958" y="243741"/>
                </a:cubicBezTo>
                <a:cubicBezTo>
                  <a:pt x="125334" y="241562"/>
                  <a:pt x="103299" y="232522"/>
                  <a:pt x="103299" y="232522"/>
                </a:cubicBezTo>
                <a:cubicBezTo>
                  <a:pt x="97689" y="228782"/>
                  <a:pt x="90910" y="226376"/>
                  <a:pt x="86470" y="221302"/>
                </a:cubicBezTo>
                <a:cubicBezTo>
                  <a:pt x="77590" y="211154"/>
                  <a:pt x="64030" y="187643"/>
                  <a:pt x="64030" y="187643"/>
                </a:cubicBezTo>
                <a:cubicBezTo>
                  <a:pt x="49073" y="142767"/>
                  <a:pt x="71509" y="195122"/>
                  <a:pt x="41591" y="165204"/>
                </a:cubicBezTo>
                <a:cubicBezTo>
                  <a:pt x="32056" y="155669"/>
                  <a:pt x="26632" y="142765"/>
                  <a:pt x="19152" y="131545"/>
                </a:cubicBezTo>
                <a:lnTo>
                  <a:pt x="7932" y="114716"/>
                </a:lnTo>
                <a:cubicBezTo>
                  <a:pt x="1564" y="95612"/>
                  <a:pt x="-6169" y="80776"/>
                  <a:pt x="7932" y="58617"/>
                </a:cubicBezTo>
                <a:cubicBezTo>
                  <a:pt x="15171" y="47241"/>
                  <a:pt x="28799" y="40442"/>
                  <a:pt x="41591" y="36178"/>
                </a:cubicBezTo>
                <a:lnTo>
                  <a:pt x="75250" y="24959"/>
                </a:lnTo>
                <a:cubicBezTo>
                  <a:pt x="80860" y="21219"/>
                  <a:pt x="85883" y="16395"/>
                  <a:pt x="92080" y="13739"/>
                </a:cubicBezTo>
                <a:cubicBezTo>
                  <a:pt x="99166" y="10702"/>
                  <a:pt x="107106" y="10247"/>
                  <a:pt x="114519" y="8129"/>
                </a:cubicBezTo>
                <a:cubicBezTo>
                  <a:pt x="171407" y="-8125"/>
                  <a:pt x="186512" y="4389"/>
                  <a:pt x="209886" y="812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3760429" y="5920451"/>
            <a:ext cx="135634" cy="183541"/>
          </a:xfrm>
          <a:custGeom>
            <a:avLst/>
            <a:gdLst>
              <a:gd name="connsiteX0" fmla="*/ 68316 w 135634"/>
              <a:gd name="connsiteY0" fmla="*/ 117 h 258169"/>
              <a:gd name="connsiteX1" fmla="*/ 79535 w 135634"/>
              <a:gd name="connsiteY1" fmla="*/ 28166 h 258169"/>
              <a:gd name="connsiteX2" fmla="*/ 90755 w 135634"/>
              <a:gd name="connsiteY2" fmla="*/ 44996 h 258169"/>
              <a:gd name="connsiteX3" fmla="*/ 62706 w 135634"/>
              <a:gd name="connsiteY3" fmla="*/ 89874 h 258169"/>
              <a:gd name="connsiteX4" fmla="*/ 40267 w 135634"/>
              <a:gd name="connsiteY4" fmla="*/ 123533 h 258169"/>
              <a:gd name="connsiteX5" fmla="*/ 29047 w 135634"/>
              <a:gd name="connsiteY5" fmla="*/ 140363 h 258169"/>
              <a:gd name="connsiteX6" fmla="*/ 17827 w 135634"/>
              <a:gd name="connsiteY6" fmla="*/ 174022 h 258169"/>
              <a:gd name="connsiteX7" fmla="*/ 12218 w 135634"/>
              <a:gd name="connsiteY7" fmla="*/ 207680 h 258169"/>
              <a:gd name="connsiteX8" fmla="*/ 998 w 135634"/>
              <a:gd name="connsiteY8" fmla="*/ 224510 h 258169"/>
              <a:gd name="connsiteX9" fmla="*/ 23437 w 135634"/>
              <a:gd name="connsiteY9" fmla="*/ 258169 h 258169"/>
              <a:gd name="connsiteX10" fmla="*/ 29047 w 135634"/>
              <a:gd name="connsiteY10" fmla="*/ 241339 h 258169"/>
              <a:gd name="connsiteX11" fmla="*/ 51486 w 135634"/>
              <a:gd name="connsiteY11" fmla="*/ 207680 h 258169"/>
              <a:gd name="connsiteX12" fmla="*/ 62706 w 135634"/>
              <a:gd name="connsiteY12" fmla="*/ 168412 h 258169"/>
              <a:gd name="connsiteX13" fmla="*/ 79535 w 135634"/>
              <a:gd name="connsiteY13" fmla="*/ 157192 h 258169"/>
              <a:gd name="connsiteX14" fmla="*/ 90755 w 135634"/>
              <a:gd name="connsiteY14" fmla="*/ 140363 h 258169"/>
              <a:gd name="connsiteX15" fmla="*/ 107585 w 135634"/>
              <a:gd name="connsiteY15" fmla="*/ 129143 h 258169"/>
              <a:gd name="connsiteX16" fmla="*/ 113194 w 135634"/>
              <a:gd name="connsiteY16" fmla="*/ 112314 h 258169"/>
              <a:gd name="connsiteX17" fmla="*/ 124414 w 135634"/>
              <a:gd name="connsiteY17" fmla="*/ 95484 h 258169"/>
              <a:gd name="connsiteX18" fmla="*/ 135634 w 135634"/>
              <a:gd name="connsiteY18" fmla="*/ 61825 h 258169"/>
              <a:gd name="connsiteX19" fmla="*/ 130024 w 135634"/>
              <a:gd name="connsiteY19" fmla="*/ 44996 h 258169"/>
              <a:gd name="connsiteX20" fmla="*/ 113194 w 135634"/>
              <a:gd name="connsiteY20" fmla="*/ 39386 h 258169"/>
              <a:gd name="connsiteX21" fmla="*/ 68316 w 135634"/>
              <a:gd name="connsiteY21" fmla="*/ 117 h 2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634" h="258169">
                <a:moveTo>
                  <a:pt x="68316" y="117"/>
                </a:moveTo>
                <a:cubicBezTo>
                  <a:pt x="62706" y="-1753"/>
                  <a:pt x="75032" y="19159"/>
                  <a:pt x="79535" y="28166"/>
                </a:cubicBezTo>
                <a:cubicBezTo>
                  <a:pt x="82550" y="34197"/>
                  <a:pt x="90755" y="38254"/>
                  <a:pt x="90755" y="44996"/>
                </a:cubicBezTo>
                <a:cubicBezTo>
                  <a:pt x="90755" y="76150"/>
                  <a:pt x="81764" y="77169"/>
                  <a:pt x="62706" y="89874"/>
                </a:cubicBezTo>
                <a:lnTo>
                  <a:pt x="40267" y="123533"/>
                </a:lnTo>
                <a:cubicBezTo>
                  <a:pt x="36527" y="129143"/>
                  <a:pt x="31179" y="133967"/>
                  <a:pt x="29047" y="140363"/>
                </a:cubicBezTo>
                <a:lnTo>
                  <a:pt x="17827" y="174022"/>
                </a:lnTo>
                <a:cubicBezTo>
                  <a:pt x="15957" y="185241"/>
                  <a:pt x="15815" y="196890"/>
                  <a:pt x="12218" y="207680"/>
                </a:cubicBezTo>
                <a:cubicBezTo>
                  <a:pt x="10086" y="214076"/>
                  <a:pt x="1834" y="217820"/>
                  <a:pt x="998" y="224510"/>
                </a:cubicBezTo>
                <a:cubicBezTo>
                  <a:pt x="-2793" y="254837"/>
                  <a:pt x="4112" y="251727"/>
                  <a:pt x="23437" y="258169"/>
                </a:cubicBezTo>
                <a:cubicBezTo>
                  <a:pt x="25307" y="252559"/>
                  <a:pt x="26175" y="246508"/>
                  <a:pt x="29047" y="241339"/>
                </a:cubicBezTo>
                <a:cubicBezTo>
                  <a:pt x="35595" y="229552"/>
                  <a:pt x="51486" y="207680"/>
                  <a:pt x="51486" y="207680"/>
                </a:cubicBezTo>
                <a:cubicBezTo>
                  <a:pt x="51853" y="206213"/>
                  <a:pt x="59779" y="172071"/>
                  <a:pt x="62706" y="168412"/>
                </a:cubicBezTo>
                <a:cubicBezTo>
                  <a:pt x="66918" y="163147"/>
                  <a:pt x="73925" y="160932"/>
                  <a:pt x="79535" y="157192"/>
                </a:cubicBezTo>
                <a:cubicBezTo>
                  <a:pt x="83275" y="151582"/>
                  <a:pt x="85988" y="145130"/>
                  <a:pt x="90755" y="140363"/>
                </a:cubicBezTo>
                <a:cubicBezTo>
                  <a:pt x="95523" y="135596"/>
                  <a:pt x="103373" y="134408"/>
                  <a:pt x="107585" y="129143"/>
                </a:cubicBezTo>
                <a:cubicBezTo>
                  <a:pt x="111279" y="124526"/>
                  <a:pt x="110550" y="117603"/>
                  <a:pt x="113194" y="112314"/>
                </a:cubicBezTo>
                <a:cubicBezTo>
                  <a:pt x="116209" y="106283"/>
                  <a:pt x="121676" y="101645"/>
                  <a:pt x="124414" y="95484"/>
                </a:cubicBezTo>
                <a:cubicBezTo>
                  <a:pt x="129217" y="84677"/>
                  <a:pt x="135634" y="61825"/>
                  <a:pt x="135634" y="61825"/>
                </a:cubicBezTo>
                <a:cubicBezTo>
                  <a:pt x="133764" y="56215"/>
                  <a:pt x="134205" y="49177"/>
                  <a:pt x="130024" y="44996"/>
                </a:cubicBezTo>
                <a:cubicBezTo>
                  <a:pt x="125842" y="40815"/>
                  <a:pt x="118265" y="42429"/>
                  <a:pt x="113194" y="39386"/>
                </a:cubicBezTo>
                <a:cubicBezTo>
                  <a:pt x="108659" y="36665"/>
                  <a:pt x="73926" y="1987"/>
                  <a:pt x="68316" y="1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Oval 21"/>
          <p:cNvSpPr/>
          <p:nvPr/>
        </p:nvSpPr>
        <p:spPr>
          <a:xfrm>
            <a:off x="3597386" y="5701134"/>
            <a:ext cx="72008" cy="61597"/>
          </a:xfrm>
          <a:prstGeom prst="ellipse">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565083" y="5898129"/>
            <a:ext cx="72928" cy="16829"/>
          </a:xfrm>
          <a:custGeom>
            <a:avLst/>
            <a:gdLst>
              <a:gd name="connsiteX0" fmla="*/ 0 w 72928"/>
              <a:gd name="connsiteY0" fmla="*/ 0 h 16829"/>
              <a:gd name="connsiteX1" fmla="*/ 72928 w 72928"/>
              <a:gd name="connsiteY1" fmla="*/ 16829 h 16829"/>
            </a:gdLst>
            <a:ahLst/>
            <a:cxnLst>
              <a:cxn ang="0">
                <a:pos x="connsiteX0" y="connsiteY0"/>
              </a:cxn>
              <a:cxn ang="0">
                <a:pos x="connsiteX1" y="connsiteY1"/>
              </a:cxn>
            </a:cxnLst>
            <a:rect l="l" t="t" r="r" b="b"/>
            <a:pathLst>
              <a:path w="72928" h="16829">
                <a:moveTo>
                  <a:pt x="0" y="0"/>
                </a:moveTo>
                <a:cubicBezTo>
                  <a:pt x="66975" y="6089"/>
                  <a:pt x="47103" y="-8994"/>
                  <a:pt x="72928" y="168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3757161" y="5737809"/>
            <a:ext cx="22747" cy="50488"/>
          </a:xfrm>
          <a:custGeom>
            <a:avLst/>
            <a:gdLst>
              <a:gd name="connsiteX0" fmla="*/ 0 w 22747"/>
              <a:gd name="connsiteY0" fmla="*/ 50488 h 50488"/>
              <a:gd name="connsiteX1" fmla="*/ 22440 w 22747"/>
              <a:gd name="connsiteY1" fmla="*/ 0 h 50488"/>
            </a:gdLst>
            <a:ahLst/>
            <a:cxnLst>
              <a:cxn ang="0">
                <a:pos x="connsiteX0" y="connsiteY0"/>
              </a:cxn>
              <a:cxn ang="0">
                <a:pos x="connsiteX1" y="connsiteY1"/>
              </a:cxn>
            </a:cxnLst>
            <a:rect l="l" t="t" r="r" b="b"/>
            <a:pathLst>
              <a:path w="22747" h="50488">
                <a:moveTo>
                  <a:pt x="0" y="50488"/>
                </a:moveTo>
                <a:cubicBezTo>
                  <a:pt x="27113" y="16598"/>
                  <a:pt x="22440" y="34413"/>
                  <a:pt x="2244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3924112" y="5853250"/>
            <a:ext cx="286100" cy="28050"/>
          </a:xfrm>
          <a:custGeom>
            <a:avLst/>
            <a:gdLst>
              <a:gd name="connsiteX0" fmla="*/ 0 w 286100"/>
              <a:gd name="connsiteY0" fmla="*/ 0 h 28050"/>
              <a:gd name="connsiteX1" fmla="*/ 39268 w 286100"/>
              <a:gd name="connsiteY1" fmla="*/ 16830 h 28050"/>
              <a:gd name="connsiteX2" fmla="*/ 56098 w 286100"/>
              <a:gd name="connsiteY2" fmla="*/ 22440 h 28050"/>
              <a:gd name="connsiteX3" fmla="*/ 286100 w 286100"/>
              <a:gd name="connsiteY3" fmla="*/ 28050 h 28050"/>
            </a:gdLst>
            <a:ahLst/>
            <a:cxnLst>
              <a:cxn ang="0">
                <a:pos x="connsiteX0" y="connsiteY0"/>
              </a:cxn>
              <a:cxn ang="0">
                <a:pos x="connsiteX1" y="connsiteY1"/>
              </a:cxn>
              <a:cxn ang="0">
                <a:pos x="connsiteX2" y="connsiteY2"/>
              </a:cxn>
              <a:cxn ang="0">
                <a:pos x="connsiteX3" y="connsiteY3"/>
              </a:cxn>
            </a:cxnLst>
            <a:rect l="l" t="t" r="r" b="b"/>
            <a:pathLst>
              <a:path w="286100" h="28050">
                <a:moveTo>
                  <a:pt x="0" y="0"/>
                </a:moveTo>
                <a:cubicBezTo>
                  <a:pt x="13089" y="5610"/>
                  <a:pt x="26046" y="11541"/>
                  <a:pt x="39268" y="16830"/>
                </a:cubicBezTo>
                <a:cubicBezTo>
                  <a:pt x="44758" y="19026"/>
                  <a:pt x="50192" y="22145"/>
                  <a:pt x="56098" y="22440"/>
                </a:cubicBezTo>
                <a:cubicBezTo>
                  <a:pt x="172336" y="28252"/>
                  <a:pt x="205125" y="28050"/>
                  <a:pt x="286100" y="2805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3974600" y="5920568"/>
            <a:ext cx="44893" cy="61708"/>
          </a:xfrm>
          <a:custGeom>
            <a:avLst/>
            <a:gdLst>
              <a:gd name="connsiteX0" fmla="*/ 0 w 44893"/>
              <a:gd name="connsiteY0" fmla="*/ 0 h 61708"/>
              <a:gd name="connsiteX1" fmla="*/ 5610 w 44893"/>
              <a:gd name="connsiteY1" fmla="*/ 28049 h 61708"/>
              <a:gd name="connsiteX2" fmla="*/ 11220 w 44893"/>
              <a:gd name="connsiteY2" fmla="*/ 44879 h 61708"/>
              <a:gd name="connsiteX3" fmla="*/ 44879 w 44893"/>
              <a:gd name="connsiteY3" fmla="*/ 61708 h 61708"/>
            </a:gdLst>
            <a:ahLst/>
            <a:cxnLst>
              <a:cxn ang="0">
                <a:pos x="connsiteX0" y="connsiteY0"/>
              </a:cxn>
              <a:cxn ang="0">
                <a:pos x="connsiteX1" y="connsiteY1"/>
              </a:cxn>
              <a:cxn ang="0">
                <a:pos x="connsiteX2" y="connsiteY2"/>
              </a:cxn>
              <a:cxn ang="0">
                <a:pos x="connsiteX3" y="connsiteY3"/>
              </a:cxn>
            </a:cxnLst>
            <a:rect l="l" t="t" r="r" b="b"/>
            <a:pathLst>
              <a:path w="44893" h="61708">
                <a:moveTo>
                  <a:pt x="0" y="0"/>
                </a:moveTo>
                <a:cubicBezTo>
                  <a:pt x="1870" y="9350"/>
                  <a:pt x="3297" y="18799"/>
                  <a:pt x="5610" y="28049"/>
                </a:cubicBezTo>
                <a:cubicBezTo>
                  <a:pt x="7044" y="33786"/>
                  <a:pt x="6408" y="41442"/>
                  <a:pt x="11220" y="44879"/>
                </a:cubicBezTo>
                <a:cubicBezTo>
                  <a:pt x="46653" y="70188"/>
                  <a:pt x="44879" y="42137"/>
                  <a:pt x="44879" y="6170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4131675" y="5926178"/>
            <a:ext cx="67318" cy="62117"/>
          </a:xfrm>
          <a:custGeom>
            <a:avLst/>
            <a:gdLst>
              <a:gd name="connsiteX0" fmla="*/ 0 w 67318"/>
              <a:gd name="connsiteY0" fmla="*/ 0 h 62117"/>
              <a:gd name="connsiteX1" fmla="*/ 5610 w 67318"/>
              <a:gd name="connsiteY1" fmla="*/ 28049 h 62117"/>
              <a:gd name="connsiteX2" fmla="*/ 33659 w 67318"/>
              <a:gd name="connsiteY2" fmla="*/ 56098 h 62117"/>
              <a:gd name="connsiteX3" fmla="*/ 50488 w 67318"/>
              <a:gd name="connsiteY3" fmla="*/ 61708 h 62117"/>
              <a:gd name="connsiteX4" fmla="*/ 67318 w 67318"/>
              <a:gd name="connsiteY4" fmla="*/ 61708 h 62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8" h="62117">
                <a:moveTo>
                  <a:pt x="0" y="0"/>
                </a:moveTo>
                <a:cubicBezTo>
                  <a:pt x="1870" y="9350"/>
                  <a:pt x="2262" y="19121"/>
                  <a:pt x="5610" y="28049"/>
                </a:cubicBezTo>
                <a:cubicBezTo>
                  <a:pt x="10789" y="41860"/>
                  <a:pt x="20999" y="49768"/>
                  <a:pt x="33659" y="56098"/>
                </a:cubicBezTo>
                <a:cubicBezTo>
                  <a:pt x="38948" y="58742"/>
                  <a:pt x="44655" y="60736"/>
                  <a:pt x="50488" y="61708"/>
                </a:cubicBezTo>
                <a:cubicBezTo>
                  <a:pt x="56022" y="62630"/>
                  <a:pt x="61708" y="61708"/>
                  <a:pt x="67318" y="6170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Callout 48"/>
          <p:cNvSpPr/>
          <p:nvPr/>
        </p:nvSpPr>
        <p:spPr>
          <a:xfrm>
            <a:off x="3580635" y="5415348"/>
            <a:ext cx="1054134" cy="28578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Anyone want some toxins?!</a:t>
            </a:r>
          </a:p>
        </p:txBody>
      </p:sp>
      <p:sp>
        <p:nvSpPr>
          <p:cNvPr id="51" name="Freeform 50"/>
          <p:cNvSpPr/>
          <p:nvPr/>
        </p:nvSpPr>
        <p:spPr>
          <a:xfrm>
            <a:off x="2247289" y="5171926"/>
            <a:ext cx="388837" cy="659897"/>
          </a:xfrm>
          <a:custGeom>
            <a:avLst/>
            <a:gdLst>
              <a:gd name="connsiteX0" fmla="*/ 179514 w 388837"/>
              <a:gd name="connsiteY0" fmla="*/ 658136 h 659897"/>
              <a:gd name="connsiteX1" fmla="*/ 179514 w 388837"/>
              <a:gd name="connsiteY1" fmla="*/ 596428 h 659897"/>
              <a:gd name="connsiteX2" fmla="*/ 173904 w 388837"/>
              <a:gd name="connsiteY2" fmla="*/ 573989 h 659897"/>
              <a:gd name="connsiteX3" fmla="*/ 151465 w 388837"/>
              <a:gd name="connsiteY3" fmla="*/ 540330 h 659897"/>
              <a:gd name="connsiteX4" fmla="*/ 140245 w 388837"/>
              <a:gd name="connsiteY4" fmla="*/ 506671 h 659897"/>
              <a:gd name="connsiteX5" fmla="*/ 129026 w 388837"/>
              <a:gd name="connsiteY5" fmla="*/ 467402 h 659897"/>
              <a:gd name="connsiteX6" fmla="*/ 112196 w 388837"/>
              <a:gd name="connsiteY6" fmla="*/ 411304 h 659897"/>
              <a:gd name="connsiteX7" fmla="*/ 106586 w 388837"/>
              <a:gd name="connsiteY7" fmla="*/ 394475 h 659897"/>
              <a:gd name="connsiteX8" fmla="*/ 72927 w 388837"/>
              <a:gd name="connsiteY8" fmla="*/ 372035 h 659897"/>
              <a:gd name="connsiteX9" fmla="*/ 61708 w 388837"/>
              <a:gd name="connsiteY9" fmla="*/ 355206 h 659897"/>
              <a:gd name="connsiteX10" fmla="*/ 61708 w 388837"/>
              <a:gd name="connsiteY10" fmla="*/ 343986 h 659897"/>
              <a:gd name="connsiteX11" fmla="*/ 78537 w 388837"/>
              <a:gd name="connsiteY11" fmla="*/ 349596 h 659897"/>
              <a:gd name="connsiteX12" fmla="*/ 112196 w 388837"/>
              <a:gd name="connsiteY12" fmla="*/ 372035 h 659897"/>
              <a:gd name="connsiteX13" fmla="*/ 123416 w 388837"/>
              <a:gd name="connsiteY13" fmla="*/ 355206 h 659897"/>
              <a:gd name="connsiteX14" fmla="*/ 117806 w 388837"/>
              <a:gd name="connsiteY14" fmla="*/ 332767 h 659897"/>
              <a:gd name="connsiteX15" fmla="*/ 89757 w 388837"/>
              <a:gd name="connsiteY15" fmla="*/ 254229 h 659897"/>
              <a:gd name="connsiteX16" fmla="*/ 84147 w 388837"/>
              <a:gd name="connsiteY16" fmla="*/ 237400 h 659897"/>
              <a:gd name="connsiteX17" fmla="*/ 61708 w 388837"/>
              <a:gd name="connsiteY17" fmla="*/ 203741 h 659897"/>
              <a:gd name="connsiteX18" fmla="*/ 50488 w 388837"/>
              <a:gd name="connsiteY18" fmla="*/ 164472 h 659897"/>
              <a:gd name="connsiteX19" fmla="*/ 39269 w 388837"/>
              <a:gd name="connsiteY19" fmla="*/ 130813 h 659897"/>
              <a:gd name="connsiteX20" fmla="*/ 28049 w 388837"/>
              <a:gd name="connsiteY20" fmla="*/ 85935 h 659897"/>
              <a:gd name="connsiteX21" fmla="*/ 16829 w 388837"/>
              <a:gd name="connsiteY21" fmla="*/ 18617 h 659897"/>
              <a:gd name="connsiteX22" fmla="*/ 0 w 388837"/>
              <a:gd name="connsiteY22" fmla="*/ 1788 h 659897"/>
              <a:gd name="connsiteX23" fmla="*/ 16829 w 388837"/>
              <a:gd name="connsiteY23" fmla="*/ 13007 h 659897"/>
              <a:gd name="connsiteX24" fmla="*/ 22439 w 388837"/>
              <a:gd name="connsiteY24" fmla="*/ 29837 h 659897"/>
              <a:gd name="connsiteX25" fmla="*/ 33659 w 388837"/>
              <a:gd name="connsiteY25" fmla="*/ 46666 h 659897"/>
              <a:gd name="connsiteX26" fmla="*/ 39269 w 388837"/>
              <a:gd name="connsiteY26" fmla="*/ 69105 h 659897"/>
              <a:gd name="connsiteX27" fmla="*/ 50488 w 388837"/>
              <a:gd name="connsiteY27" fmla="*/ 170082 h 659897"/>
              <a:gd name="connsiteX28" fmla="*/ 56098 w 388837"/>
              <a:gd name="connsiteY28" fmla="*/ 186912 h 659897"/>
              <a:gd name="connsiteX29" fmla="*/ 67318 w 388837"/>
              <a:gd name="connsiteY29" fmla="*/ 203741 h 659897"/>
              <a:gd name="connsiteX30" fmla="*/ 72927 w 388837"/>
              <a:gd name="connsiteY30" fmla="*/ 220570 h 659897"/>
              <a:gd name="connsiteX31" fmla="*/ 84147 w 388837"/>
              <a:gd name="connsiteY31" fmla="*/ 259839 h 659897"/>
              <a:gd name="connsiteX32" fmla="*/ 95367 w 388837"/>
              <a:gd name="connsiteY32" fmla="*/ 276669 h 659897"/>
              <a:gd name="connsiteX33" fmla="*/ 112196 w 388837"/>
              <a:gd name="connsiteY33" fmla="*/ 338377 h 659897"/>
              <a:gd name="connsiteX34" fmla="*/ 134635 w 388837"/>
              <a:gd name="connsiteY34" fmla="*/ 372035 h 659897"/>
              <a:gd name="connsiteX35" fmla="*/ 140245 w 388837"/>
              <a:gd name="connsiteY35" fmla="*/ 394475 h 659897"/>
              <a:gd name="connsiteX36" fmla="*/ 151465 w 388837"/>
              <a:gd name="connsiteY36" fmla="*/ 360816 h 659897"/>
              <a:gd name="connsiteX37" fmla="*/ 168294 w 388837"/>
              <a:gd name="connsiteY37" fmla="*/ 327157 h 659897"/>
              <a:gd name="connsiteX38" fmla="*/ 173904 w 388837"/>
              <a:gd name="connsiteY38" fmla="*/ 310327 h 659897"/>
              <a:gd name="connsiteX39" fmla="*/ 201953 w 388837"/>
              <a:gd name="connsiteY39" fmla="*/ 271059 h 659897"/>
              <a:gd name="connsiteX40" fmla="*/ 218783 w 388837"/>
              <a:gd name="connsiteY40" fmla="*/ 209351 h 659897"/>
              <a:gd name="connsiteX41" fmla="*/ 230002 w 388837"/>
              <a:gd name="connsiteY41" fmla="*/ 186912 h 659897"/>
              <a:gd name="connsiteX42" fmla="*/ 252442 w 388837"/>
              <a:gd name="connsiteY42" fmla="*/ 170082 h 659897"/>
              <a:gd name="connsiteX43" fmla="*/ 291710 w 388837"/>
              <a:gd name="connsiteY43" fmla="*/ 147643 h 659897"/>
              <a:gd name="connsiteX44" fmla="*/ 308540 w 388837"/>
              <a:gd name="connsiteY44" fmla="*/ 130813 h 659897"/>
              <a:gd name="connsiteX45" fmla="*/ 319759 w 388837"/>
              <a:gd name="connsiteY45" fmla="*/ 113984 h 659897"/>
              <a:gd name="connsiteX46" fmla="*/ 370248 w 388837"/>
              <a:gd name="connsiteY46" fmla="*/ 108374 h 659897"/>
              <a:gd name="connsiteX47" fmla="*/ 353418 w 388837"/>
              <a:gd name="connsiteY47" fmla="*/ 108374 h 659897"/>
              <a:gd name="connsiteX48" fmla="*/ 314150 w 388837"/>
              <a:gd name="connsiteY48" fmla="*/ 119594 h 659897"/>
              <a:gd name="connsiteX49" fmla="*/ 297320 w 388837"/>
              <a:gd name="connsiteY49" fmla="*/ 136423 h 659897"/>
              <a:gd name="connsiteX50" fmla="*/ 280491 w 388837"/>
              <a:gd name="connsiteY50" fmla="*/ 147643 h 659897"/>
              <a:gd name="connsiteX51" fmla="*/ 258051 w 388837"/>
              <a:gd name="connsiteY51" fmla="*/ 181302 h 659897"/>
              <a:gd name="connsiteX52" fmla="*/ 246832 w 388837"/>
              <a:gd name="connsiteY52" fmla="*/ 198131 h 659897"/>
              <a:gd name="connsiteX53" fmla="*/ 235612 w 388837"/>
              <a:gd name="connsiteY53" fmla="*/ 214961 h 659897"/>
              <a:gd name="connsiteX54" fmla="*/ 224392 w 388837"/>
              <a:gd name="connsiteY54" fmla="*/ 248620 h 659897"/>
              <a:gd name="connsiteX55" fmla="*/ 218783 w 388837"/>
              <a:gd name="connsiteY55" fmla="*/ 265449 h 659897"/>
              <a:gd name="connsiteX56" fmla="*/ 213173 w 388837"/>
              <a:gd name="connsiteY56" fmla="*/ 287888 h 659897"/>
              <a:gd name="connsiteX57" fmla="*/ 190734 w 388837"/>
              <a:gd name="connsiteY57" fmla="*/ 321547 h 659897"/>
              <a:gd name="connsiteX58" fmla="*/ 173904 w 388837"/>
              <a:gd name="connsiteY58" fmla="*/ 332767 h 659897"/>
              <a:gd name="connsiteX59" fmla="*/ 162684 w 388837"/>
              <a:gd name="connsiteY59" fmla="*/ 366426 h 659897"/>
              <a:gd name="connsiteX60" fmla="*/ 145855 w 388837"/>
              <a:gd name="connsiteY60" fmla="*/ 400085 h 659897"/>
              <a:gd name="connsiteX61" fmla="*/ 129026 w 388837"/>
              <a:gd name="connsiteY61" fmla="*/ 416914 h 659897"/>
              <a:gd name="connsiteX62" fmla="*/ 123416 w 388837"/>
              <a:gd name="connsiteY62" fmla="*/ 433743 h 659897"/>
              <a:gd name="connsiteX63" fmla="*/ 140245 w 388837"/>
              <a:gd name="connsiteY63" fmla="*/ 495451 h 659897"/>
              <a:gd name="connsiteX64" fmla="*/ 162684 w 388837"/>
              <a:gd name="connsiteY64" fmla="*/ 529110 h 659897"/>
              <a:gd name="connsiteX65" fmla="*/ 173904 w 388837"/>
              <a:gd name="connsiteY65" fmla="*/ 590818 h 659897"/>
              <a:gd name="connsiteX66" fmla="*/ 179514 w 388837"/>
              <a:gd name="connsiteY66" fmla="*/ 607648 h 659897"/>
              <a:gd name="connsiteX67" fmla="*/ 190734 w 388837"/>
              <a:gd name="connsiteY67" fmla="*/ 624477 h 659897"/>
              <a:gd name="connsiteX68" fmla="*/ 196343 w 388837"/>
              <a:gd name="connsiteY68" fmla="*/ 641307 h 659897"/>
              <a:gd name="connsiteX69" fmla="*/ 179514 w 388837"/>
              <a:gd name="connsiteY69" fmla="*/ 658136 h 6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8837" h="659897">
                <a:moveTo>
                  <a:pt x="179514" y="658136"/>
                </a:moveTo>
                <a:cubicBezTo>
                  <a:pt x="176709" y="650656"/>
                  <a:pt x="187409" y="635903"/>
                  <a:pt x="179514" y="596428"/>
                </a:cubicBezTo>
                <a:cubicBezTo>
                  <a:pt x="178002" y="588868"/>
                  <a:pt x="177352" y="580885"/>
                  <a:pt x="173904" y="573989"/>
                </a:cubicBezTo>
                <a:cubicBezTo>
                  <a:pt x="167874" y="561928"/>
                  <a:pt x="155729" y="553122"/>
                  <a:pt x="151465" y="540330"/>
                </a:cubicBezTo>
                <a:cubicBezTo>
                  <a:pt x="147725" y="529110"/>
                  <a:pt x="143113" y="518144"/>
                  <a:pt x="140245" y="506671"/>
                </a:cubicBezTo>
                <a:cubicBezTo>
                  <a:pt x="133201" y="478495"/>
                  <a:pt x="137073" y="491546"/>
                  <a:pt x="129026" y="467402"/>
                </a:cubicBezTo>
                <a:cubicBezTo>
                  <a:pt x="118824" y="395992"/>
                  <a:pt x="132606" y="452122"/>
                  <a:pt x="112196" y="411304"/>
                </a:cubicBezTo>
                <a:cubicBezTo>
                  <a:pt x="109551" y="406015"/>
                  <a:pt x="110767" y="398656"/>
                  <a:pt x="106586" y="394475"/>
                </a:cubicBezTo>
                <a:cubicBezTo>
                  <a:pt x="97051" y="384940"/>
                  <a:pt x="72927" y="372035"/>
                  <a:pt x="72927" y="372035"/>
                </a:cubicBezTo>
                <a:cubicBezTo>
                  <a:pt x="69187" y="366425"/>
                  <a:pt x="66973" y="359418"/>
                  <a:pt x="61708" y="355206"/>
                </a:cubicBezTo>
                <a:cubicBezTo>
                  <a:pt x="48508" y="344646"/>
                  <a:pt x="30028" y="354546"/>
                  <a:pt x="61708" y="343986"/>
                </a:cubicBezTo>
                <a:cubicBezTo>
                  <a:pt x="67318" y="345856"/>
                  <a:pt x="73368" y="346724"/>
                  <a:pt x="78537" y="349596"/>
                </a:cubicBezTo>
                <a:cubicBezTo>
                  <a:pt x="90324" y="356145"/>
                  <a:pt x="112196" y="372035"/>
                  <a:pt x="112196" y="372035"/>
                </a:cubicBezTo>
                <a:cubicBezTo>
                  <a:pt x="115936" y="366425"/>
                  <a:pt x="122462" y="361880"/>
                  <a:pt x="123416" y="355206"/>
                </a:cubicBezTo>
                <a:cubicBezTo>
                  <a:pt x="124506" y="347574"/>
                  <a:pt x="120073" y="340136"/>
                  <a:pt x="117806" y="332767"/>
                </a:cubicBezTo>
                <a:cubicBezTo>
                  <a:pt x="97406" y="266465"/>
                  <a:pt x="107785" y="302302"/>
                  <a:pt x="89757" y="254229"/>
                </a:cubicBezTo>
                <a:cubicBezTo>
                  <a:pt x="87681" y="248692"/>
                  <a:pt x="87019" y="242569"/>
                  <a:pt x="84147" y="237400"/>
                </a:cubicBezTo>
                <a:cubicBezTo>
                  <a:pt x="77598" y="225613"/>
                  <a:pt x="61708" y="203741"/>
                  <a:pt x="61708" y="203741"/>
                </a:cubicBezTo>
                <a:cubicBezTo>
                  <a:pt x="57968" y="190651"/>
                  <a:pt x="54491" y="177484"/>
                  <a:pt x="50488" y="164472"/>
                </a:cubicBezTo>
                <a:cubicBezTo>
                  <a:pt x="47010" y="153168"/>
                  <a:pt x="42137" y="142286"/>
                  <a:pt x="39269" y="130813"/>
                </a:cubicBezTo>
                <a:lnTo>
                  <a:pt x="28049" y="85935"/>
                </a:lnTo>
                <a:cubicBezTo>
                  <a:pt x="28006" y="85588"/>
                  <a:pt x="22760" y="28996"/>
                  <a:pt x="16829" y="18617"/>
                </a:cubicBezTo>
                <a:cubicBezTo>
                  <a:pt x="12893" y="11729"/>
                  <a:pt x="0" y="9721"/>
                  <a:pt x="0" y="1788"/>
                </a:cubicBezTo>
                <a:cubicBezTo>
                  <a:pt x="0" y="-4954"/>
                  <a:pt x="11219" y="9267"/>
                  <a:pt x="16829" y="13007"/>
                </a:cubicBezTo>
                <a:cubicBezTo>
                  <a:pt x="18699" y="18617"/>
                  <a:pt x="19794" y="24548"/>
                  <a:pt x="22439" y="29837"/>
                </a:cubicBezTo>
                <a:cubicBezTo>
                  <a:pt x="25454" y="35867"/>
                  <a:pt x="31003" y="40469"/>
                  <a:pt x="33659" y="46666"/>
                </a:cubicBezTo>
                <a:cubicBezTo>
                  <a:pt x="36696" y="53752"/>
                  <a:pt x="37399" y="61625"/>
                  <a:pt x="39269" y="69105"/>
                </a:cubicBezTo>
                <a:cubicBezTo>
                  <a:pt x="43487" y="128161"/>
                  <a:pt x="39082" y="130163"/>
                  <a:pt x="50488" y="170082"/>
                </a:cubicBezTo>
                <a:cubicBezTo>
                  <a:pt x="52113" y="175768"/>
                  <a:pt x="53453" y="181623"/>
                  <a:pt x="56098" y="186912"/>
                </a:cubicBezTo>
                <a:cubicBezTo>
                  <a:pt x="59113" y="192942"/>
                  <a:pt x="63578" y="198131"/>
                  <a:pt x="67318" y="203741"/>
                </a:cubicBezTo>
                <a:cubicBezTo>
                  <a:pt x="69188" y="209351"/>
                  <a:pt x="71303" y="214884"/>
                  <a:pt x="72927" y="220570"/>
                </a:cubicBezTo>
                <a:cubicBezTo>
                  <a:pt x="75324" y="228959"/>
                  <a:pt x="79663" y="250871"/>
                  <a:pt x="84147" y="259839"/>
                </a:cubicBezTo>
                <a:cubicBezTo>
                  <a:pt x="87162" y="265870"/>
                  <a:pt x="91627" y="271059"/>
                  <a:pt x="95367" y="276669"/>
                </a:cubicBezTo>
                <a:cubicBezTo>
                  <a:pt x="98377" y="291720"/>
                  <a:pt x="104063" y="326178"/>
                  <a:pt x="112196" y="338377"/>
                </a:cubicBezTo>
                <a:lnTo>
                  <a:pt x="134635" y="372035"/>
                </a:lnTo>
                <a:cubicBezTo>
                  <a:pt x="136505" y="379515"/>
                  <a:pt x="133830" y="398752"/>
                  <a:pt x="140245" y="394475"/>
                </a:cubicBezTo>
                <a:cubicBezTo>
                  <a:pt x="150086" y="387915"/>
                  <a:pt x="147725" y="372036"/>
                  <a:pt x="151465" y="360816"/>
                </a:cubicBezTo>
                <a:cubicBezTo>
                  <a:pt x="165567" y="318511"/>
                  <a:pt x="146544" y="370659"/>
                  <a:pt x="168294" y="327157"/>
                </a:cubicBezTo>
                <a:cubicBezTo>
                  <a:pt x="170939" y="321868"/>
                  <a:pt x="170970" y="315461"/>
                  <a:pt x="173904" y="310327"/>
                </a:cubicBezTo>
                <a:cubicBezTo>
                  <a:pt x="184074" y="292530"/>
                  <a:pt x="193267" y="288431"/>
                  <a:pt x="201953" y="271059"/>
                </a:cubicBezTo>
                <a:cubicBezTo>
                  <a:pt x="211488" y="251989"/>
                  <a:pt x="209248" y="228421"/>
                  <a:pt x="218783" y="209351"/>
                </a:cubicBezTo>
                <a:cubicBezTo>
                  <a:pt x="222523" y="201871"/>
                  <a:pt x="224560" y="193261"/>
                  <a:pt x="230002" y="186912"/>
                </a:cubicBezTo>
                <a:cubicBezTo>
                  <a:pt x="236087" y="179813"/>
                  <a:pt x="244834" y="175517"/>
                  <a:pt x="252442" y="170082"/>
                </a:cubicBezTo>
                <a:cubicBezTo>
                  <a:pt x="270946" y="156864"/>
                  <a:pt x="269793" y="158601"/>
                  <a:pt x="291710" y="147643"/>
                </a:cubicBezTo>
                <a:cubicBezTo>
                  <a:pt x="297320" y="142033"/>
                  <a:pt x="303461" y="136908"/>
                  <a:pt x="308540" y="130813"/>
                </a:cubicBezTo>
                <a:cubicBezTo>
                  <a:pt x="312856" y="125634"/>
                  <a:pt x="313423" y="116288"/>
                  <a:pt x="319759" y="113984"/>
                </a:cubicBezTo>
                <a:cubicBezTo>
                  <a:pt x="335673" y="108197"/>
                  <a:pt x="353418" y="110244"/>
                  <a:pt x="370248" y="108374"/>
                </a:cubicBezTo>
                <a:cubicBezTo>
                  <a:pt x="392735" y="100878"/>
                  <a:pt x="402782" y="98501"/>
                  <a:pt x="353418" y="108374"/>
                </a:cubicBezTo>
                <a:cubicBezTo>
                  <a:pt x="335808" y="111896"/>
                  <a:pt x="330190" y="114247"/>
                  <a:pt x="314150" y="119594"/>
                </a:cubicBezTo>
                <a:cubicBezTo>
                  <a:pt x="308540" y="125204"/>
                  <a:pt x="303415" y="131344"/>
                  <a:pt x="297320" y="136423"/>
                </a:cubicBezTo>
                <a:cubicBezTo>
                  <a:pt x="292141" y="140739"/>
                  <a:pt x="284931" y="142569"/>
                  <a:pt x="280491" y="147643"/>
                </a:cubicBezTo>
                <a:cubicBezTo>
                  <a:pt x="271611" y="157791"/>
                  <a:pt x="265531" y="170082"/>
                  <a:pt x="258051" y="181302"/>
                </a:cubicBezTo>
                <a:lnTo>
                  <a:pt x="246832" y="198131"/>
                </a:lnTo>
                <a:cubicBezTo>
                  <a:pt x="243092" y="203741"/>
                  <a:pt x="237744" y="208565"/>
                  <a:pt x="235612" y="214961"/>
                </a:cubicBezTo>
                <a:lnTo>
                  <a:pt x="224392" y="248620"/>
                </a:lnTo>
                <a:cubicBezTo>
                  <a:pt x="222522" y="254230"/>
                  <a:pt x="220217" y="259713"/>
                  <a:pt x="218783" y="265449"/>
                </a:cubicBezTo>
                <a:cubicBezTo>
                  <a:pt x="216913" y="272929"/>
                  <a:pt x="216621" y="280992"/>
                  <a:pt x="213173" y="287888"/>
                </a:cubicBezTo>
                <a:cubicBezTo>
                  <a:pt x="207143" y="299949"/>
                  <a:pt x="201954" y="314067"/>
                  <a:pt x="190734" y="321547"/>
                </a:cubicBezTo>
                <a:lnTo>
                  <a:pt x="173904" y="332767"/>
                </a:lnTo>
                <a:lnTo>
                  <a:pt x="162684" y="366426"/>
                </a:lnTo>
                <a:cubicBezTo>
                  <a:pt x="157061" y="383295"/>
                  <a:pt x="157940" y="385583"/>
                  <a:pt x="145855" y="400085"/>
                </a:cubicBezTo>
                <a:cubicBezTo>
                  <a:pt x="140776" y="406180"/>
                  <a:pt x="134636" y="411304"/>
                  <a:pt x="129026" y="416914"/>
                </a:cubicBezTo>
                <a:cubicBezTo>
                  <a:pt x="127156" y="422524"/>
                  <a:pt x="123416" y="427830"/>
                  <a:pt x="123416" y="433743"/>
                </a:cubicBezTo>
                <a:cubicBezTo>
                  <a:pt x="123416" y="444280"/>
                  <a:pt x="135845" y="488851"/>
                  <a:pt x="140245" y="495451"/>
                </a:cubicBezTo>
                <a:lnTo>
                  <a:pt x="162684" y="529110"/>
                </a:lnTo>
                <a:cubicBezTo>
                  <a:pt x="167224" y="560893"/>
                  <a:pt x="166346" y="564367"/>
                  <a:pt x="173904" y="590818"/>
                </a:cubicBezTo>
                <a:cubicBezTo>
                  <a:pt x="175529" y="596504"/>
                  <a:pt x="176869" y="602359"/>
                  <a:pt x="179514" y="607648"/>
                </a:cubicBezTo>
                <a:cubicBezTo>
                  <a:pt x="182529" y="613678"/>
                  <a:pt x="186994" y="618867"/>
                  <a:pt x="190734" y="624477"/>
                </a:cubicBezTo>
                <a:cubicBezTo>
                  <a:pt x="192604" y="630087"/>
                  <a:pt x="196343" y="635394"/>
                  <a:pt x="196343" y="641307"/>
                </a:cubicBezTo>
                <a:cubicBezTo>
                  <a:pt x="196343" y="647220"/>
                  <a:pt x="182319" y="665616"/>
                  <a:pt x="179514" y="65813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Freeform 51"/>
          <p:cNvSpPr/>
          <p:nvPr/>
        </p:nvSpPr>
        <p:spPr>
          <a:xfrm>
            <a:off x="2722924" y="5070800"/>
            <a:ext cx="287324" cy="781701"/>
          </a:xfrm>
          <a:custGeom>
            <a:avLst/>
            <a:gdLst>
              <a:gd name="connsiteX0" fmla="*/ 51688 w 287324"/>
              <a:gd name="connsiteY0" fmla="*/ 781701 h 781701"/>
              <a:gd name="connsiteX1" fmla="*/ 57297 w 287324"/>
              <a:gd name="connsiteY1" fmla="*/ 624627 h 781701"/>
              <a:gd name="connsiteX2" fmla="*/ 62907 w 287324"/>
              <a:gd name="connsiteY2" fmla="*/ 607797 h 781701"/>
              <a:gd name="connsiteX3" fmla="*/ 68517 w 287324"/>
              <a:gd name="connsiteY3" fmla="*/ 562919 h 781701"/>
              <a:gd name="connsiteX4" fmla="*/ 62907 w 287324"/>
              <a:gd name="connsiteY4" fmla="*/ 377795 h 781701"/>
              <a:gd name="connsiteX5" fmla="*/ 51688 w 287324"/>
              <a:gd name="connsiteY5" fmla="*/ 344136 h 781701"/>
              <a:gd name="connsiteX6" fmla="*/ 34858 w 287324"/>
              <a:gd name="connsiteY6" fmla="*/ 293647 h 781701"/>
              <a:gd name="connsiteX7" fmla="*/ 29248 w 287324"/>
              <a:gd name="connsiteY7" fmla="*/ 276818 h 781701"/>
              <a:gd name="connsiteX8" fmla="*/ 18029 w 287324"/>
              <a:gd name="connsiteY8" fmla="*/ 259988 h 781701"/>
              <a:gd name="connsiteX9" fmla="*/ 12419 w 287324"/>
              <a:gd name="connsiteY9" fmla="*/ 237549 h 781701"/>
              <a:gd name="connsiteX10" fmla="*/ 6809 w 287324"/>
              <a:gd name="connsiteY10" fmla="*/ 220720 h 781701"/>
              <a:gd name="connsiteX11" fmla="*/ 6809 w 287324"/>
              <a:gd name="connsiteY11" fmla="*/ 187061 h 781701"/>
              <a:gd name="connsiteX12" fmla="*/ 12419 w 287324"/>
              <a:gd name="connsiteY12" fmla="*/ 209500 h 781701"/>
              <a:gd name="connsiteX13" fmla="*/ 23638 w 287324"/>
              <a:gd name="connsiteY13" fmla="*/ 310477 h 781701"/>
              <a:gd name="connsiteX14" fmla="*/ 34858 w 287324"/>
              <a:gd name="connsiteY14" fmla="*/ 327306 h 781701"/>
              <a:gd name="connsiteX15" fmla="*/ 51688 w 287324"/>
              <a:gd name="connsiteY15" fmla="*/ 338526 h 781701"/>
              <a:gd name="connsiteX16" fmla="*/ 62907 w 287324"/>
              <a:gd name="connsiteY16" fmla="*/ 383404 h 781701"/>
              <a:gd name="connsiteX17" fmla="*/ 74127 w 287324"/>
              <a:gd name="connsiteY17" fmla="*/ 433893 h 781701"/>
              <a:gd name="connsiteX18" fmla="*/ 79737 w 287324"/>
              <a:gd name="connsiteY18" fmla="*/ 506820 h 781701"/>
              <a:gd name="connsiteX19" fmla="*/ 96566 w 287324"/>
              <a:gd name="connsiteY19" fmla="*/ 489991 h 781701"/>
              <a:gd name="connsiteX20" fmla="*/ 107786 w 287324"/>
              <a:gd name="connsiteY20" fmla="*/ 473161 h 781701"/>
              <a:gd name="connsiteX21" fmla="*/ 119005 w 287324"/>
              <a:gd name="connsiteY21" fmla="*/ 355355 h 781701"/>
              <a:gd name="connsiteX22" fmla="*/ 124615 w 287324"/>
              <a:gd name="connsiteY22" fmla="*/ 293647 h 781701"/>
              <a:gd name="connsiteX23" fmla="*/ 113396 w 287324"/>
              <a:gd name="connsiteY23" fmla="*/ 445112 h 781701"/>
              <a:gd name="connsiteX24" fmla="*/ 102176 w 287324"/>
              <a:gd name="connsiteY24" fmla="*/ 489991 h 781701"/>
              <a:gd name="connsiteX25" fmla="*/ 85346 w 287324"/>
              <a:gd name="connsiteY25" fmla="*/ 501211 h 781701"/>
              <a:gd name="connsiteX26" fmla="*/ 79737 w 287324"/>
              <a:gd name="connsiteY26" fmla="*/ 540479 h 781701"/>
              <a:gd name="connsiteX27" fmla="*/ 74127 w 287324"/>
              <a:gd name="connsiteY27" fmla="*/ 557309 h 781701"/>
              <a:gd name="connsiteX28" fmla="*/ 57297 w 287324"/>
              <a:gd name="connsiteY28" fmla="*/ 568528 h 781701"/>
              <a:gd name="connsiteX29" fmla="*/ 57297 w 287324"/>
              <a:gd name="connsiteY29" fmla="*/ 652676 h 781701"/>
              <a:gd name="connsiteX30" fmla="*/ 62907 w 287324"/>
              <a:gd name="connsiteY30" fmla="*/ 624627 h 781701"/>
              <a:gd name="connsiteX31" fmla="*/ 74127 w 287324"/>
              <a:gd name="connsiteY31" fmla="*/ 590968 h 781701"/>
              <a:gd name="connsiteX32" fmla="*/ 85346 w 287324"/>
              <a:gd name="connsiteY32" fmla="*/ 546089 h 781701"/>
              <a:gd name="connsiteX33" fmla="*/ 96566 w 287324"/>
              <a:gd name="connsiteY33" fmla="*/ 529260 h 781701"/>
              <a:gd name="connsiteX34" fmla="*/ 107786 w 287324"/>
              <a:gd name="connsiteY34" fmla="*/ 495601 h 781701"/>
              <a:gd name="connsiteX35" fmla="*/ 124615 w 287324"/>
              <a:gd name="connsiteY35" fmla="*/ 422673 h 781701"/>
              <a:gd name="connsiteX36" fmla="*/ 135835 w 287324"/>
              <a:gd name="connsiteY36" fmla="*/ 400234 h 781701"/>
              <a:gd name="connsiteX37" fmla="*/ 169494 w 287324"/>
              <a:gd name="connsiteY37" fmla="*/ 366575 h 781701"/>
              <a:gd name="connsiteX38" fmla="*/ 175103 w 287324"/>
              <a:gd name="connsiteY38" fmla="*/ 349746 h 781701"/>
              <a:gd name="connsiteX39" fmla="*/ 186323 w 287324"/>
              <a:gd name="connsiteY39" fmla="*/ 332916 h 781701"/>
              <a:gd name="connsiteX40" fmla="*/ 191933 w 287324"/>
              <a:gd name="connsiteY40" fmla="*/ 276818 h 781701"/>
              <a:gd name="connsiteX41" fmla="*/ 208762 w 287324"/>
              <a:gd name="connsiteY41" fmla="*/ 243159 h 781701"/>
              <a:gd name="connsiteX42" fmla="*/ 231202 w 287324"/>
              <a:gd name="connsiteY42" fmla="*/ 198280 h 781701"/>
              <a:gd name="connsiteX43" fmla="*/ 236811 w 287324"/>
              <a:gd name="connsiteY43" fmla="*/ 181451 h 781701"/>
              <a:gd name="connsiteX44" fmla="*/ 248031 w 287324"/>
              <a:gd name="connsiteY44" fmla="*/ 80474 h 781701"/>
              <a:gd name="connsiteX45" fmla="*/ 253641 w 287324"/>
              <a:gd name="connsiteY45" fmla="*/ 46815 h 781701"/>
              <a:gd name="connsiteX46" fmla="*/ 264861 w 287324"/>
              <a:gd name="connsiteY46" fmla="*/ 13157 h 781701"/>
              <a:gd name="connsiteX47" fmla="*/ 287300 w 287324"/>
              <a:gd name="connsiteY47" fmla="*/ 7547 h 7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7324" h="781701">
                <a:moveTo>
                  <a:pt x="51688" y="781701"/>
                </a:moveTo>
                <a:cubicBezTo>
                  <a:pt x="53558" y="729343"/>
                  <a:pt x="53924" y="676910"/>
                  <a:pt x="57297" y="624627"/>
                </a:cubicBezTo>
                <a:cubicBezTo>
                  <a:pt x="57678" y="618726"/>
                  <a:pt x="61849" y="613615"/>
                  <a:pt x="62907" y="607797"/>
                </a:cubicBezTo>
                <a:cubicBezTo>
                  <a:pt x="65604" y="592964"/>
                  <a:pt x="66647" y="577878"/>
                  <a:pt x="68517" y="562919"/>
                </a:cubicBezTo>
                <a:cubicBezTo>
                  <a:pt x="66647" y="501211"/>
                  <a:pt x="67642" y="439349"/>
                  <a:pt x="62907" y="377795"/>
                </a:cubicBezTo>
                <a:cubicBezTo>
                  <a:pt x="62000" y="366003"/>
                  <a:pt x="54556" y="355609"/>
                  <a:pt x="51688" y="344136"/>
                </a:cubicBezTo>
                <a:cubicBezTo>
                  <a:pt x="42288" y="306537"/>
                  <a:pt x="50702" y="335895"/>
                  <a:pt x="34858" y="293647"/>
                </a:cubicBezTo>
                <a:cubicBezTo>
                  <a:pt x="32782" y="288110"/>
                  <a:pt x="31892" y="282107"/>
                  <a:pt x="29248" y="276818"/>
                </a:cubicBezTo>
                <a:cubicBezTo>
                  <a:pt x="26233" y="270788"/>
                  <a:pt x="21769" y="265598"/>
                  <a:pt x="18029" y="259988"/>
                </a:cubicBezTo>
                <a:cubicBezTo>
                  <a:pt x="16159" y="252508"/>
                  <a:pt x="14537" y="244962"/>
                  <a:pt x="12419" y="237549"/>
                </a:cubicBezTo>
                <a:cubicBezTo>
                  <a:pt x="10794" y="231863"/>
                  <a:pt x="7781" y="226553"/>
                  <a:pt x="6809" y="220720"/>
                </a:cubicBezTo>
                <a:cubicBezTo>
                  <a:pt x="-691" y="175719"/>
                  <a:pt x="-3724" y="150198"/>
                  <a:pt x="6809" y="187061"/>
                </a:cubicBezTo>
                <a:cubicBezTo>
                  <a:pt x="8927" y="194474"/>
                  <a:pt x="10549" y="202020"/>
                  <a:pt x="12419" y="209500"/>
                </a:cubicBezTo>
                <a:cubicBezTo>
                  <a:pt x="13118" y="219989"/>
                  <a:pt x="10257" y="283713"/>
                  <a:pt x="23638" y="310477"/>
                </a:cubicBezTo>
                <a:cubicBezTo>
                  <a:pt x="26653" y="316507"/>
                  <a:pt x="30091" y="322539"/>
                  <a:pt x="34858" y="327306"/>
                </a:cubicBezTo>
                <a:cubicBezTo>
                  <a:pt x="39626" y="332073"/>
                  <a:pt x="46078" y="334786"/>
                  <a:pt x="51688" y="338526"/>
                </a:cubicBezTo>
                <a:cubicBezTo>
                  <a:pt x="55428" y="353485"/>
                  <a:pt x="60372" y="368194"/>
                  <a:pt x="62907" y="383404"/>
                </a:cubicBezTo>
                <a:cubicBezTo>
                  <a:pt x="69489" y="422896"/>
                  <a:pt x="64920" y="406272"/>
                  <a:pt x="74127" y="433893"/>
                </a:cubicBezTo>
                <a:cubicBezTo>
                  <a:pt x="75997" y="458202"/>
                  <a:pt x="70682" y="484183"/>
                  <a:pt x="79737" y="506820"/>
                </a:cubicBezTo>
                <a:cubicBezTo>
                  <a:pt x="82683" y="514186"/>
                  <a:pt x="91487" y="496086"/>
                  <a:pt x="96566" y="489991"/>
                </a:cubicBezTo>
                <a:cubicBezTo>
                  <a:pt x="100882" y="484811"/>
                  <a:pt x="104046" y="478771"/>
                  <a:pt x="107786" y="473161"/>
                </a:cubicBezTo>
                <a:cubicBezTo>
                  <a:pt x="118009" y="401606"/>
                  <a:pt x="110666" y="459596"/>
                  <a:pt x="119005" y="355355"/>
                </a:cubicBezTo>
                <a:cubicBezTo>
                  <a:pt x="120652" y="334767"/>
                  <a:pt x="125903" y="273033"/>
                  <a:pt x="124615" y="293647"/>
                </a:cubicBezTo>
                <a:cubicBezTo>
                  <a:pt x="121457" y="344175"/>
                  <a:pt x="123325" y="395469"/>
                  <a:pt x="113396" y="445112"/>
                </a:cubicBezTo>
                <a:cubicBezTo>
                  <a:pt x="113117" y="446509"/>
                  <a:pt x="106776" y="484241"/>
                  <a:pt x="102176" y="489991"/>
                </a:cubicBezTo>
                <a:cubicBezTo>
                  <a:pt x="97964" y="495256"/>
                  <a:pt x="90956" y="497471"/>
                  <a:pt x="85346" y="501211"/>
                </a:cubicBezTo>
                <a:cubicBezTo>
                  <a:pt x="83476" y="514300"/>
                  <a:pt x="82330" y="527514"/>
                  <a:pt x="79737" y="540479"/>
                </a:cubicBezTo>
                <a:cubicBezTo>
                  <a:pt x="78577" y="546278"/>
                  <a:pt x="77821" y="552691"/>
                  <a:pt x="74127" y="557309"/>
                </a:cubicBezTo>
                <a:cubicBezTo>
                  <a:pt x="69915" y="562574"/>
                  <a:pt x="62907" y="564788"/>
                  <a:pt x="57297" y="568528"/>
                </a:cubicBezTo>
                <a:cubicBezTo>
                  <a:pt x="46664" y="600434"/>
                  <a:pt x="43220" y="603402"/>
                  <a:pt x="57297" y="652676"/>
                </a:cubicBezTo>
                <a:cubicBezTo>
                  <a:pt x="59916" y="661844"/>
                  <a:pt x="60398" y="633826"/>
                  <a:pt x="62907" y="624627"/>
                </a:cubicBezTo>
                <a:cubicBezTo>
                  <a:pt x="66019" y="613217"/>
                  <a:pt x="71808" y="602565"/>
                  <a:pt x="74127" y="590968"/>
                </a:cubicBezTo>
                <a:cubicBezTo>
                  <a:pt x="76259" y="580308"/>
                  <a:pt x="79598" y="557584"/>
                  <a:pt x="85346" y="546089"/>
                </a:cubicBezTo>
                <a:cubicBezTo>
                  <a:pt x="88361" y="540059"/>
                  <a:pt x="92826" y="534870"/>
                  <a:pt x="96566" y="529260"/>
                </a:cubicBezTo>
                <a:cubicBezTo>
                  <a:pt x="100306" y="518040"/>
                  <a:pt x="106319" y="507336"/>
                  <a:pt x="107786" y="495601"/>
                </a:cubicBezTo>
                <a:cubicBezTo>
                  <a:pt x="113550" y="449492"/>
                  <a:pt x="108529" y="458867"/>
                  <a:pt x="124615" y="422673"/>
                </a:cubicBezTo>
                <a:cubicBezTo>
                  <a:pt x="128011" y="415031"/>
                  <a:pt x="130611" y="406764"/>
                  <a:pt x="135835" y="400234"/>
                </a:cubicBezTo>
                <a:cubicBezTo>
                  <a:pt x="145747" y="387844"/>
                  <a:pt x="169494" y="366575"/>
                  <a:pt x="169494" y="366575"/>
                </a:cubicBezTo>
                <a:cubicBezTo>
                  <a:pt x="171364" y="360965"/>
                  <a:pt x="172459" y="355035"/>
                  <a:pt x="175103" y="349746"/>
                </a:cubicBezTo>
                <a:cubicBezTo>
                  <a:pt x="178118" y="343715"/>
                  <a:pt x="184807" y="339486"/>
                  <a:pt x="186323" y="332916"/>
                </a:cubicBezTo>
                <a:cubicBezTo>
                  <a:pt x="190549" y="314605"/>
                  <a:pt x="189075" y="295392"/>
                  <a:pt x="191933" y="276818"/>
                </a:cubicBezTo>
                <a:cubicBezTo>
                  <a:pt x="195066" y="256451"/>
                  <a:pt x="199517" y="261649"/>
                  <a:pt x="208762" y="243159"/>
                </a:cubicBezTo>
                <a:cubicBezTo>
                  <a:pt x="236208" y="188267"/>
                  <a:pt x="205209" y="237270"/>
                  <a:pt x="231202" y="198280"/>
                </a:cubicBezTo>
                <a:cubicBezTo>
                  <a:pt x="233072" y="192670"/>
                  <a:pt x="235651" y="187249"/>
                  <a:pt x="236811" y="181451"/>
                </a:cubicBezTo>
                <a:cubicBezTo>
                  <a:pt x="243581" y="147601"/>
                  <a:pt x="243975" y="114947"/>
                  <a:pt x="248031" y="80474"/>
                </a:cubicBezTo>
                <a:cubicBezTo>
                  <a:pt x="249360" y="69177"/>
                  <a:pt x="250882" y="57850"/>
                  <a:pt x="253641" y="46815"/>
                </a:cubicBezTo>
                <a:cubicBezTo>
                  <a:pt x="256509" y="35342"/>
                  <a:pt x="254283" y="18446"/>
                  <a:pt x="264861" y="13157"/>
                </a:cubicBezTo>
                <a:cubicBezTo>
                  <a:pt x="288973" y="1101"/>
                  <a:pt x="287300" y="-6426"/>
                  <a:pt x="287300" y="75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2084604" y="5852501"/>
            <a:ext cx="1049036" cy="51241"/>
          </a:xfrm>
          <a:custGeom>
            <a:avLst/>
            <a:gdLst>
              <a:gd name="connsiteX0" fmla="*/ 0 w 1049036"/>
              <a:gd name="connsiteY0" fmla="*/ 28049 h 51241"/>
              <a:gd name="connsiteX1" fmla="*/ 33659 w 1049036"/>
              <a:gd name="connsiteY1" fmla="*/ 22440 h 51241"/>
              <a:gd name="connsiteX2" fmla="*/ 89757 w 1049036"/>
              <a:gd name="connsiteY2" fmla="*/ 11220 h 51241"/>
              <a:gd name="connsiteX3" fmla="*/ 162685 w 1049036"/>
              <a:gd name="connsiteY3" fmla="*/ 5610 h 51241"/>
              <a:gd name="connsiteX4" fmla="*/ 207563 w 1049036"/>
              <a:gd name="connsiteY4" fmla="*/ 0 h 51241"/>
              <a:gd name="connsiteX5" fmla="*/ 532933 w 1049036"/>
              <a:gd name="connsiteY5" fmla="*/ 11220 h 51241"/>
              <a:gd name="connsiteX6" fmla="*/ 549762 w 1049036"/>
              <a:gd name="connsiteY6" fmla="*/ 16830 h 51241"/>
              <a:gd name="connsiteX7" fmla="*/ 577811 w 1049036"/>
              <a:gd name="connsiteY7" fmla="*/ 22440 h 51241"/>
              <a:gd name="connsiteX8" fmla="*/ 600250 w 1049036"/>
              <a:gd name="connsiteY8" fmla="*/ 28049 h 51241"/>
              <a:gd name="connsiteX9" fmla="*/ 718057 w 1049036"/>
              <a:gd name="connsiteY9" fmla="*/ 22440 h 51241"/>
              <a:gd name="connsiteX10" fmla="*/ 790984 w 1049036"/>
              <a:gd name="connsiteY10" fmla="*/ 28049 h 51241"/>
              <a:gd name="connsiteX11" fmla="*/ 903181 w 1049036"/>
              <a:gd name="connsiteY11" fmla="*/ 33659 h 51241"/>
              <a:gd name="connsiteX12" fmla="*/ 998547 w 1049036"/>
              <a:gd name="connsiteY12" fmla="*/ 39269 h 51241"/>
              <a:gd name="connsiteX13" fmla="*/ 1032206 w 1049036"/>
              <a:gd name="connsiteY13" fmla="*/ 50489 h 51241"/>
              <a:gd name="connsiteX14" fmla="*/ 1049036 w 1049036"/>
              <a:gd name="connsiteY14" fmla="*/ 44879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9036" h="51241">
                <a:moveTo>
                  <a:pt x="0" y="28049"/>
                </a:moveTo>
                <a:cubicBezTo>
                  <a:pt x="11220" y="26179"/>
                  <a:pt x="22505" y="24671"/>
                  <a:pt x="33659" y="22440"/>
                </a:cubicBezTo>
                <a:cubicBezTo>
                  <a:pt x="66678" y="15837"/>
                  <a:pt x="49164" y="15493"/>
                  <a:pt x="89757" y="11220"/>
                </a:cubicBezTo>
                <a:cubicBezTo>
                  <a:pt x="114004" y="8668"/>
                  <a:pt x="138414" y="7922"/>
                  <a:pt x="162685" y="5610"/>
                </a:cubicBezTo>
                <a:cubicBezTo>
                  <a:pt x="177693" y="4181"/>
                  <a:pt x="192604" y="1870"/>
                  <a:pt x="207563" y="0"/>
                </a:cubicBezTo>
                <a:cubicBezTo>
                  <a:pt x="226088" y="403"/>
                  <a:pt x="448453" y="-44"/>
                  <a:pt x="532933" y="11220"/>
                </a:cubicBezTo>
                <a:cubicBezTo>
                  <a:pt x="538794" y="12002"/>
                  <a:pt x="544025" y="15396"/>
                  <a:pt x="549762" y="16830"/>
                </a:cubicBezTo>
                <a:cubicBezTo>
                  <a:pt x="559012" y="19143"/>
                  <a:pt x="568503" y="20372"/>
                  <a:pt x="577811" y="22440"/>
                </a:cubicBezTo>
                <a:cubicBezTo>
                  <a:pt x="585337" y="24112"/>
                  <a:pt x="592770" y="26179"/>
                  <a:pt x="600250" y="28049"/>
                </a:cubicBezTo>
                <a:cubicBezTo>
                  <a:pt x="639519" y="26179"/>
                  <a:pt x="678744" y="22440"/>
                  <a:pt x="718057" y="22440"/>
                </a:cubicBezTo>
                <a:cubicBezTo>
                  <a:pt x="742438" y="22440"/>
                  <a:pt x="766648" y="26574"/>
                  <a:pt x="790984" y="28049"/>
                </a:cubicBezTo>
                <a:cubicBezTo>
                  <a:pt x="828361" y="30314"/>
                  <a:pt x="865790" y="31638"/>
                  <a:pt x="903181" y="33659"/>
                </a:cubicBezTo>
                <a:lnTo>
                  <a:pt x="998547" y="39269"/>
                </a:lnTo>
                <a:cubicBezTo>
                  <a:pt x="1009767" y="43009"/>
                  <a:pt x="1020986" y="54229"/>
                  <a:pt x="1032206" y="50489"/>
                </a:cubicBezTo>
                <a:lnTo>
                  <a:pt x="1049036" y="4487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2393144" y="5757134"/>
            <a:ext cx="68809" cy="95367"/>
          </a:xfrm>
          <a:custGeom>
            <a:avLst/>
            <a:gdLst>
              <a:gd name="connsiteX0" fmla="*/ 0 w 68809"/>
              <a:gd name="connsiteY0" fmla="*/ 0 h 95367"/>
              <a:gd name="connsiteX1" fmla="*/ 16829 w 68809"/>
              <a:gd name="connsiteY1" fmla="*/ 78538 h 95367"/>
              <a:gd name="connsiteX2" fmla="*/ 22439 w 68809"/>
              <a:gd name="connsiteY2" fmla="*/ 95367 h 95367"/>
              <a:gd name="connsiteX3" fmla="*/ 28049 w 68809"/>
              <a:gd name="connsiteY3" fmla="*/ 78538 h 95367"/>
              <a:gd name="connsiteX4" fmla="*/ 33659 w 68809"/>
              <a:gd name="connsiteY4" fmla="*/ 11220 h 95367"/>
              <a:gd name="connsiteX5" fmla="*/ 56098 w 68809"/>
              <a:gd name="connsiteY5" fmla="*/ 16830 h 95367"/>
              <a:gd name="connsiteX6" fmla="*/ 61708 w 68809"/>
              <a:gd name="connsiteY6" fmla="*/ 84148 h 95367"/>
              <a:gd name="connsiteX7" fmla="*/ 28049 w 68809"/>
              <a:gd name="connsiteY7" fmla="*/ 95367 h 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09" h="95367">
                <a:moveTo>
                  <a:pt x="0" y="0"/>
                </a:moveTo>
                <a:cubicBezTo>
                  <a:pt x="7076" y="56610"/>
                  <a:pt x="843" y="30580"/>
                  <a:pt x="16829" y="78538"/>
                </a:cubicBezTo>
                <a:lnTo>
                  <a:pt x="22439" y="95367"/>
                </a:lnTo>
                <a:cubicBezTo>
                  <a:pt x="24309" y="89757"/>
                  <a:pt x="27267" y="84399"/>
                  <a:pt x="28049" y="78538"/>
                </a:cubicBezTo>
                <a:cubicBezTo>
                  <a:pt x="31025" y="56218"/>
                  <a:pt x="24341" y="31719"/>
                  <a:pt x="33659" y="11220"/>
                </a:cubicBezTo>
                <a:cubicBezTo>
                  <a:pt x="36849" y="4201"/>
                  <a:pt x="48618" y="14960"/>
                  <a:pt x="56098" y="16830"/>
                </a:cubicBezTo>
                <a:cubicBezTo>
                  <a:pt x="61706" y="33654"/>
                  <a:pt x="78119" y="65393"/>
                  <a:pt x="61708" y="84148"/>
                </a:cubicBezTo>
                <a:cubicBezTo>
                  <a:pt x="53920" y="93048"/>
                  <a:pt x="28049" y="95367"/>
                  <a:pt x="28049" y="9536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2747576" y="5774162"/>
            <a:ext cx="68809" cy="95367"/>
          </a:xfrm>
          <a:custGeom>
            <a:avLst/>
            <a:gdLst>
              <a:gd name="connsiteX0" fmla="*/ 0 w 68809"/>
              <a:gd name="connsiteY0" fmla="*/ 0 h 95367"/>
              <a:gd name="connsiteX1" fmla="*/ 16829 w 68809"/>
              <a:gd name="connsiteY1" fmla="*/ 78538 h 95367"/>
              <a:gd name="connsiteX2" fmla="*/ 22439 w 68809"/>
              <a:gd name="connsiteY2" fmla="*/ 95367 h 95367"/>
              <a:gd name="connsiteX3" fmla="*/ 28049 w 68809"/>
              <a:gd name="connsiteY3" fmla="*/ 78538 h 95367"/>
              <a:gd name="connsiteX4" fmla="*/ 33659 w 68809"/>
              <a:gd name="connsiteY4" fmla="*/ 11220 h 95367"/>
              <a:gd name="connsiteX5" fmla="*/ 56098 w 68809"/>
              <a:gd name="connsiteY5" fmla="*/ 16830 h 95367"/>
              <a:gd name="connsiteX6" fmla="*/ 61708 w 68809"/>
              <a:gd name="connsiteY6" fmla="*/ 84148 h 95367"/>
              <a:gd name="connsiteX7" fmla="*/ 28049 w 68809"/>
              <a:gd name="connsiteY7" fmla="*/ 95367 h 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09" h="95367">
                <a:moveTo>
                  <a:pt x="0" y="0"/>
                </a:moveTo>
                <a:cubicBezTo>
                  <a:pt x="7076" y="56610"/>
                  <a:pt x="843" y="30580"/>
                  <a:pt x="16829" y="78538"/>
                </a:cubicBezTo>
                <a:lnTo>
                  <a:pt x="22439" y="95367"/>
                </a:lnTo>
                <a:cubicBezTo>
                  <a:pt x="24309" y="89757"/>
                  <a:pt x="27267" y="84399"/>
                  <a:pt x="28049" y="78538"/>
                </a:cubicBezTo>
                <a:cubicBezTo>
                  <a:pt x="31025" y="56218"/>
                  <a:pt x="24341" y="31719"/>
                  <a:pt x="33659" y="11220"/>
                </a:cubicBezTo>
                <a:cubicBezTo>
                  <a:pt x="36849" y="4201"/>
                  <a:pt x="48618" y="14960"/>
                  <a:pt x="56098" y="16830"/>
                </a:cubicBezTo>
                <a:cubicBezTo>
                  <a:pt x="61706" y="33654"/>
                  <a:pt x="78119" y="65393"/>
                  <a:pt x="61708" y="84148"/>
                </a:cubicBezTo>
                <a:cubicBezTo>
                  <a:pt x="53920" y="93048"/>
                  <a:pt x="28049" y="95367"/>
                  <a:pt x="28049" y="9536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2347587" y="5869331"/>
            <a:ext cx="67996" cy="280491"/>
          </a:xfrm>
          <a:custGeom>
            <a:avLst/>
            <a:gdLst>
              <a:gd name="connsiteX0" fmla="*/ 67996 w 67996"/>
              <a:gd name="connsiteY0" fmla="*/ 0 h 280491"/>
              <a:gd name="connsiteX1" fmla="*/ 56777 w 67996"/>
              <a:gd name="connsiteY1" fmla="*/ 56098 h 280491"/>
              <a:gd name="connsiteX2" fmla="*/ 45557 w 67996"/>
              <a:gd name="connsiteY2" fmla="*/ 89757 h 280491"/>
              <a:gd name="connsiteX3" fmla="*/ 28728 w 67996"/>
              <a:gd name="connsiteY3" fmla="*/ 106586 h 280491"/>
              <a:gd name="connsiteX4" fmla="*/ 6288 w 67996"/>
              <a:gd name="connsiteY4" fmla="*/ 157075 h 280491"/>
              <a:gd name="connsiteX5" fmla="*/ 679 w 67996"/>
              <a:gd name="connsiteY5" fmla="*/ 179514 h 280491"/>
              <a:gd name="connsiteX6" fmla="*/ 679 w 67996"/>
              <a:gd name="connsiteY6" fmla="*/ 280491 h 2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6" h="280491">
                <a:moveTo>
                  <a:pt x="67996" y="0"/>
                </a:moveTo>
                <a:cubicBezTo>
                  <a:pt x="64256" y="18699"/>
                  <a:pt x="62808" y="38007"/>
                  <a:pt x="56777" y="56098"/>
                </a:cubicBezTo>
                <a:cubicBezTo>
                  <a:pt x="53037" y="67318"/>
                  <a:pt x="53920" y="81394"/>
                  <a:pt x="45557" y="89757"/>
                </a:cubicBezTo>
                <a:cubicBezTo>
                  <a:pt x="39947" y="95367"/>
                  <a:pt x="33807" y="100491"/>
                  <a:pt x="28728" y="106586"/>
                </a:cubicBezTo>
                <a:cubicBezTo>
                  <a:pt x="15572" y="122373"/>
                  <a:pt x="11529" y="136110"/>
                  <a:pt x="6288" y="157075"/>
                </a:cubicBezTo>
                <a:cubicBezTo>
                  <a:pt x="4418" y="164555"/>
                  <a:pt x="1029" y="171812"/>
                  <a:pt x="679" y="179514"/>
                </a:cubicBezTo>
                <a:cubicBezTo>
                  <a:pt x="-849" y="213138"/>
                  <a:pt x="679" y="246832"/>
                  <a:pt x="679" y="280491"/>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2436474" y="5875044"/>
            <a:ext cx="50958" cy="308539"/>
          </a:xfrm>
          <a:custGeom>
            <a:avLst/>
            <a:gdLst>
              <a:gd name="connsiteX0" fmla="*/ 0 w 50958"/>
              <a:gd name="connsiteY0" fmla="*/ 0 h 308539"/>
              <a:gd name="connsiteX1" fmla="*/ 5609 w 50958"/>
              <a:gd name="connsiteY1" fmla="*/ 100976 h 308539"/>
              <a:gd name="connsiteX2" fmla="*/ 16829 w 50958"/>
              <a:gd name="connsiteY2" fmla="*/ 201953 h 308539"/>
              <a:gd name="connsiteX3" fmla="*/ 28049 w 50958"/>
              <a:gd name="connsiteY3" fmla="*/ 235612 h 308539"/>
              <a:gd name="connsiteX4" fmla="*/ 33658 w 50958"/>
              <a:gd name="connsiteY4" fmla="*/ 252441 h 308539"/>
              <a:gd name="connsiteX5" fmla="*/ 50488 w 50958"/>
              <a:gd name="connsiteY5" fmla="*/ 286100 h 308539"/>
              <a:gd name="connsiteX6" fmla="*/ 50488 w 50958"/>
              <a:gd name="connsiteY6" fmla="*/ 308539 h 30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58" h="308539">
                <a:moveTo>
                  <a:pt x="0" y="0"/>
                </a:moveTo>
                <a:cubicBezTo>
                  <a:pt x="1870" y="33659"/>
                  <a:pt x="3367" y="67340"/>
                  <a:pt x="5609" y="100976"/>
                </a:cubicBezTo>
                <a:cubicBezTo>
                  <a:pt x="7024" y="122205"/>
                  <a:pt x="10113" y="175091"/>
                  <a:pt x="16829" y="201953"/>
                </a:cubicBezTo>
                <a:cubicBezTo>
                  <a:pt x="19697" y="213426"/>
                  <a:pt x="24309" y="224392"/>
                  <a:pt x="28049" y="235612"/>
                </a:cubicBezTo>
                <a:cubicBezTo>
                  <a:pt x="29919" y="241222"/>
                  <a:pt x="30378" y="247521"/>
                  <a:pt x="33658" y="252441"/>
                </a:cubicBezTo>
                <a:cubicBezTo>
                  <a:pt x="41738" y="264560"/>
                  <a:pt x="48377" y="271321"/>
                  <a:pt x="50488" y="286100"/>
                </a:cubicBezTo>
                <a:cubicBezTo>
                  <a:pt x="51546" y="293504"/>
                  <a:pt x="50488" y="301059"/>
                  <a:pt x="50488" y="308539"/>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57"/>
          <p:cNvSpPr/>
          <p:nvPr/>
        </p:nvSpPr>
        <p:spPr>
          <a:xfrm>
            <a:off x="2460462" y="5863721"/>
            <a:ext cx="106586" cy="201953"/>
          </a:xfrm>
          <a:custGeom>
            <a:avLst/>
            <a:gdLst>
              <a:gd name="connsiteX0" fmla="*/ 0 w 106586"/>
              <a:gd name="connsiteY0" fmla="*/ 0 h 201953"/>
              <a:gd name="connsiteX1" fmla="*/ 11219 w 106586"/>
              <a:gd name="connsiteY1" fmla="*/ 28049 h 201953"/>
              <a:gd name="connsiteX2" fmla="*/ 16829 w 106586"/>
              <a:gd name="connsiteY2" fmla="*/ 50488 h 201953"/>
              <a:gd name="connsiteX3" fmla="*/ 22439 w 106586"/>
              <a:gd name="connsiteY3" fmla="*/ 67318 h 201953"/>
              <a:gd name="connsiteX4" fmla="*/ 28049 w 106586"/>
              <a:gd name="connsiteY4" fmla="*/ 117806 h 201953"/>
              <a:gd name="connsiteX5" fmla="*/ 33659 w 106586"/>
              <a:gd name="connsiteY5" fmla="*/ 140245 h 201953"/>
              <a:gd name="connsiteX6" fmla="*/ 50488 w 106586"/>
              <a:gd name="connsiteY6" fmla="*/ 157075 h 201953"/>
              <a:gd name="connsiteX7" fmla="*/ 84147 w 106586"/>
              <a:gd name="connsiteY7" fmla="*/ 168294 h 201953"/>
              <a:gd name="connsiteX8" fmla="*/ 100977 w 106586"/>
              <a:gd name="connsiteY8" fmla="*/ 185124 h 201953"/>
              <a:gd name="connsiteX9" fmla="*/ 106586 w 106586"/>
              <a:gd name="connsiteY9" fmla="*/ 201953 h 20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6" h="201953">
                <a:moveTo>
                  <a:pt x="0" y="0"/>
                </a:moveTo>
                <a:cubicBezTo>
                  <a:pt x="3740" y="9350"/>
                  <a:pt x="8035" y="18496"/>
                  <a:pt x="11219" y="28049"/>
                </a:cubicBezTo>
                <a:cubicBezTo>
                  <a:pt x="13657" y="35363"/>
                  <a:pt x="14711" y="43075"/>
                  <a:pt x="16829" y="50488"/>
                </a:cubicBezTo>
                <a:cubicBezTo>
                  <a:pt x="18454" y="56174"/>
                  <a:pt x="20569" y="61708"/>
                  <a:pt x="22439" y="67318"/>
                </a:cubicBezTo>
                <a:cubicBezTo>
                  <a:pt x="24309" y="84147"/>
                  <a:pt x="25474" y="101070"/>
                  <a:pt x="28049" y="117806"/>
                </a:cubicBezTo>
                <a:cubicBezTo>
                  <a:pt x="29221" y="125426"/>
                  <a:pt x="29834" y="133551"/>
                  <a:pt x="33659" y="140245"/>
                </a:cubicBezTo>
                <a:cubicBezTo>
                  <a:pt x="37595" y="147133"/>
                  <a:pt x="43553" y="153222"/>
                  <a:pt x="50488" y="157075"/>
                </a:cubicBezTo>
                <a:cubicBezTo>
                  <a:pt x="60826" y="162818"/>
                  <a:pt x="84147" y="168294"/>
                  <a:pt x="84147" y="168294"/>
                </a:cubicBezTo>
                <a:cubicBezTo>
                  <a:pt x="89757" y="173904"/>
                  <a:pt x="96576" y="178523"/>
                  <a:pt x="100977" y="185124"/>
                </a:cubicBezTo>
                <a:cubicBezTo>
                  <a:pt x="104257" y="190044"/>
                  <a:pt x="106586" y="201953"/>
                  <a:pt x="106586" y="201953"/>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p:cNvSpPr/>
          <p:nvPr/>
        </p:nvSpPr>
        <p:spPr>
          <a:xfrm>
            <a:off x="2712598" y="5853706"/>
            <a:ext cx="45719" cy="280491"/>
          </a:xfrm>
          <a:custGeom>
            <a:avLst/>
            <a:gdLst>
              <a:gd name="connsiteX0" fmla="*/ 67996 w 67996"/>
              <a:gd name="connsiteY0" fmla="*/ 0 h 280491"/>
              <a:gd name="connsiteX1" fmla="*/ 56777 w 67996"/>
              <a:gd name="connsiteY1" fmla="*/ 56098 h 280491"/>
              <a:gd name="connsiteX2" fmla="*/ 45557 w 67996"/>
              <a:gd name="connsiteY2" fmla="*/ 89757 h 280491"/>
              <a:gd name="connsiteX3" fmla="*/ 28728 w 67996"/>
              <a:gd name="connsiteY3" fmla="*/ 106586 h 280491"/>
              <a:gd name="connsiteX4" fmla="*/ 6288 w 67996"/>
              <a:gd name="connsiteY4" fmla="*/ 157075 h 280491"/>
              <a:gd name="connsiteX5" fmla="*/ 679 w 67996"/>
              <a:gd name="connsiteY5" fmla="*/ 179514 h 280491"/>
              <a:gd name="connsiteX6" fmla="*/ 679 w 67996"/>
              <a:gd name="connsiteY6" fmla="*/ 280491 h 2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6" h="280491">
                <a:moveTo>
                  <a:pt x="67996" y="0"/>
                </a:moveTo>
                <a:cubicBezTo>
                  <a:pt x="64256" y="18699"/>
                  <a:pt x="62808" y="38007"/>
                  <a:pt x="56777" y="56098"/>
                </a:cubicBezTo>
                <a:cubicBezTo>
                  <a:pt x="53037" y="67318"/>
                  <a:pt x="53920" y="81394"/>
                  <a:pt x="45557" y="89757"/>
                </a:cubicBezTo>
                <a:cubicBezTo>
                  <a:pt x="39947" y="95367"/>
                  <a:pt x="33807" y="100491"/>
                  <a:pt x="28728" y="106586"/>
                </a:cubicBezTo>
                <a:cubicBezTo>
                  <a:pt x="15572" y="122373"/>
                  <a:pt x="11529" y="136110"/>
                  <a:pt x="6288" y="157075"/>
                </a:cubicBezTo>
                <a:cubicBezTo>
                  <a:pt x="4418" y="164555"/>
                  <a:pt x="1029" y="171812"/>
                  <a:pt x="679" y="179514"/>
                </a:cubicBezTo>
                <a:cubicBezTo>
                  <a:pt x="-849" y="213138"/>
                  <a:pt x="679" y="246832"/>
                  <a:pt x="679" y="280491"/>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p:cNvSpPr/>
          <p:nvPr/>
        </p:nvSpPr>
        <p:spPr>
          <a:xfrm flipH="1">
            <a:off x="2755766" y="5859419"/>
            <a:ext cx="45719" cy="240321"/>
          </a:xfrm>
          <a:custGeom>
            <a:avLst/>
            <a:gdLst>
              <a:gd name="connsiteX0" fmla="*/ 0 w 50958"/>
              <a:gd name="connsiteY0" fmla="*/ 0 h 308539"/>
              <a:gd name="connsiteX1" fmla="*/ 5609 w 50958"/>
              <a:gd name="connsiteY1" fmla="*/ 100976 h 308539"/>
              <a:gd name="connsiteX2" fmla="*/ 16829 w 50958"/>
              <a:gd name="connsiteY2" fmla="*/ 201953 h 308539"/>
              <a:gd name="connsiteX3" fmla="*/ 28049 w 50958"/>
              <a:gd name="connsiteY3" fmla="*/ 235612 h 308539"/>
              <a:gd name="connsiteX4" fmla="*/ 33658 w 50958"/>
              <a:gd name="connsiteY4" fmla="*/ 252441 h 308539"/>
              <a:gd name="connsiteX5" fmla="*/ 50488 w 50958"/>
              <a:gd name="connsiteY5" fmla="*/ 286100 h 308539"/>
              <a:gd name="connsiteX6" fmla="*/ 50488 w 50958"/>
              <a:gd name="connsiteY6" fmla="*/ 308539 h 30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58" h="308539">
                <a:moveTo>
                  <a:pt x="0" y="0"/>
                </a:moveTo>
                <a:cubicBezTo>
                  <a:pt x="1870" y="33659"/>
                  <a:pt x="3367" y="67340"/>
                  <a:pt x="5609" y="100976"/>
                </a:cubicBezTo>
                <a:cubicBezTo>
                  <a:pt x="7024" y="122205"/>
                  <a:pt x="10113" y="175091"/>
                  <a:pt x="16829" y="201953"/>
                </a:cubicBezTo>
                <a:cubicBezTo>
                  <a:pt x="19697" y="213426"/>
                  <a:pt x="24309" y="224392"/>
                  <a:pt x="28049" y="235612"/>
                </a:cubicBezTo>
                <a:cubicBezTo>
                  <a:pt x="29919" y="241222"/>
                  <a:pt x="30378" y="247521"/>
                  <a:pt x="33658" y="252441"/>
                </a:cubicBezTo>
                <a:cubicBezTo>
                  <a:pt x="41738" y="264560"/>
                  <a:pt x="48377" y="271321"/>
                  <a:pt x="50488" y="286100"/>
                </a:cubicBezTo>
                <a:cubicBezTo>
                  <a:pt x="51546" y="293504"/>
                  <a:pt x="50488" y="301059"/>
                  <a:pt x="50488" y="308539"/>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62"/>
          <p:cNvSpPr/>
          <p:nvPr/>
        </p:nvSpPr>
        <p:spPr>
          <a:xfrm>
            <a:off x="2825473" y="5848096"/>
            <a:ext cx="101100" cy="298242"/>
          </a:xfrm>
          <a:custGeom>
            <a:avLst/>
            <a:gdLst>
              <a:gd name="connsiteX0" fmla="*/ 0 w 106586"/>
              <a:gd name="connsiteY0" fmla="*/ 0 h 201953"/>
              <a:gd name="connsiteX1" fmla="*/ 11219 w 106586"/>
              <a:gd name="connsiteY1" fmla="*/ 28049 h 201953"/>
              <a:gd name="connsiteX2" fmla="*/ 16829 w 106586"/>
              <a:gd name="connsiteY2" fmla="*/ 50488 h 201953"/>
              <a:gd name="connsiteX3" fmla="*/ 22439 w 106586"/>
              <a:gd name="connsiteY3" fmla="*/ 67318 h 201953"/>
              <a:gd name="connsiteX4" fmla="*/ 28049 w 106586"/>
              <a:gd name="connsiteY4" fmla="*/ 117806 h 201953"/>
              <a:gd name="connsiteX5" fmla="*/ 33659 w 106586"/>
              <a:gd name="connsiteY5" fmla="*/ 140245 h 201953"/>
              <a:gd name="connsiteX6" fmla="*/ 50488 w 106586"/>
              <a:gd name="connsiteY6" fmla="*/ 157075 h 201953"/>
              <a:gd name="connsiteX7" fmla="*/ 84147 w 106586"/>
              <a:gd name="connsiteY7" fmla="*/ 168294 h 201953"/>
              <a:gd name="connsiteX8" fmla="*/ 100977 w 106586"/>
              <a:gd name="connsiteY8" fmla="*/ 185124 h 201953"/>
              <a:gd name="connsiteX9" fmla="*/ 106586 w 106586"/>
              <a:gd name="connsiteY9" fmla="*/ 201953 h 20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6" h="201953">
                <a:moveTo>
                  <a:pt x="0" y="0"/>
                </a:moveTo>
                <a:cubicBezTo>
                  <a:pt x="3740" y="9350"/>
                  <a:pt x="8035" y="18496"/>
                  <a:pt x="11219" y="28049"/>
                </a:cubicBezTo>
                <a:cubicBezTo>
                  <a:pt x="13657" y="35363"/>
                  <a:pt x="14711" y="43075"/>
                  <a:pt x="16829" y="50488"/>
                </a:cubicBezTo>
                <a:cubicBezTo>
                  <a:pt x="18454" y="56174"/>
                  <a:pt x="20569" y="61708"/>
                  <a:pt x="22439" y="67318"/>
                </a:cubicBezTo>
                <a:cubicBezTo>
                  <a:pt x="24309" y="84147"/>
                  <a:pt x="25474" y="101070"/>
                  <a:pt x="28049" y="117806"/>
                </a:cubicBezTo>
                <a:cubicBezTo>
                  <a:pt x="29221" y="125426"/>
                  <a:pt x="29834" y="133551"/>
                  <a:pt x="33659" y="140245"/>
                </a:cubicBezTo>
                <a:cubicBezTo>
                  <a:pt x="37595" y="147133"/>
                  <a:pt x="43553" y="153222"/>
                  <a:pt x="50488" y="157075"/>
                </a:cubicBezTo>
                <a:cubicBezTo>
                  <a:pt x="60826" y="162818"/>
                  <a:pt x="84147" y="168294"/>
                  <a:pt x="84147" y="168294"/>
                </a:cubicBezTo>
                <a:cubicBezTo>
                  <a:pt x="89757" y="173904"/>
                  <a:pt x="96576" y="178523"/>
                  <a:pt x="100977" y="185124"/>
                </a:cubicBezTo>
                <a:cubicBezTo>
                  <a:pt x="104257" y="190044"/>
                  <a:pt x="106586" y="201953"/>
                  <a:pt x="106586" y="201953"/>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68"/>
          <p:cNvSpPr/>
          <p:nvPr/>
        </p:nvSpPr>
        <p:spPr>
          <a:xfrm>
            <a:off x="646927" y="5521071"/>
            <a:ext cx="1057702" cy="593678"/>
          </a:xfrm>
          <a:custGeom>
            <a:avLst/>
            <a:gdLst>
              <a:gd name="connsiteX0" fmla="*/ 1016759 w 1057702"/>
              <a:gd name="connsiteY0" fmla="*/ 225188 h 593678"/>
              <a:gd name="connsiteX1" fmla="*/ 989463 w 1057702"/>
              <a:gd name="connsiteY1" fmla="*/ 184245 h 593678"/>
              <a:gd name="connsiteX2" fmla="*/ 928048 w 1057702"/>
              <a:gd name="connsiteY2" fmla="*/ 156949 h 593678"/>
              <a:gd name="connsiteX3" fmla="*/ 887105 w 1057702"/>
              <a:gd name="connsiteY3" fmla="*/ 143302 h 593678"/>
              <a:gd name="connsiteX4" fmla="*/ 866633 w 1057702"/>
              <a:gd name="connsiteY4" fmla="*/ 136478 h 593678"/>
              <a:gd name="connsiteX5" fmla="*/ 825690 w 1057702"/>
              <a:gd name="connsiteY5" fmla="*/ 109182 h 593678"/>
              <a:gd name="connsiteX6" fmla="*/ 764275 w 1057702"/>
              <a:gd name="connsiteY6" fmla="*/ 88711 h 593678"/>
              <a:gd name="connsiteX7" fmla="*/ 743803 w 1057702"/>
              <a:gd name="connsiteY7" fmla="*/ 81887 h 593678"/>
              <a:gd name="connsiteX8" fmla="*/ 723332 w 1057702"/>
              <a:gd name="connsiteY8" fmla="*/ 68239 h 593678"/>
              <a:gd name="connsiteX9" fmla="*/ 696036 w 1057702"/>
              <a:gd name="connsiteY9" fmla="*/ 61415 h 593678"/>
              <a:gd name="connsiteX10" fmla="*/ 675564 w 1057702"/>
              <a:gd name="connsiteY10" fmla="*/ 54591 h 593678"/>
              <a:gd name="connsiteX11" fmla="*/ 641445 w 1057702"/>
              <a:gd name="connsiteY11" fmla="*/ 47767 h 593678"/>
              <a:gd name="connsiteX12" fmla="*/ 607326 w 1057702"/>
              <a:gd name="connsiteY12" fmla="*/ 34120 h 593678"/>
              <a:gd name="connsiteX13" fmla="*/ 586854 w 1057702"/>
              <a:gd name="connsiteY13" fmla="*/ 27296 h 593678"/>
              <a:gd name="connsiteX14" fmla="*/ 552735 w 1057702"/>
              <a:gd name="connsiteY14" fmla="*/ 13648 h 593678"/>
              <a:gd name="connsiteX15" fmla="*/ 511791 w 1057702"/>
              <a:gd name="connsiteY15" fmla="*/ 0 h 593678"/>
              <a:gd name="connsiteX16" fmla="*/ 464024 w 1057702"/>
              <a:gd name="connsiteY16" fmla="*/ 6824 h 593678"/>
              <a:gd name="connsiteX17" fmla="*/ 436729 w 1057702"/>
              <a:gd name="connsiteY17" fmla="*/ 13648 h 593678"/>
              <a:gd name="connsiteX18" fmla="*/ 375314 w 1057702"/>
              <a:gd name="connsiteY18" fmla="*/ 20472 h 593678"/>
              <a:gd name="connsiteX19" fmla="*/ 293427 w 1057702"/>
              <a:gd name="connsiteY19" fmla="*/ 47767 h 593678"/>
              <a:gd name="connsiteX20" fmla="*/ 272956 w 1057702"/>
              <a:gd name="connsiteY20" fmla="*/ 54591 h 593678"/>
              <a:gd name="connsiteX21" fmla="*/ 252484 w 1057702"/>
              <a:gd name="connsiteY21" fmla="*/ 68239 h 593678"/>
              <a:gd name="connsiteX22" fmla="*/ 245660 w 1057702"/>
              <a:gd name="connsiteY22" fmla="*/ 88711 h 593678"/>
              <a:gd name="connsiteX23" fmla="*/ 225188 w 1057702"/>
              <a:gd name="connsiteY23" fmla="*/ 95535 h 593678"/>
              <a:gd name="connsiteX24" fmla="*/ 204717 w 1057702"/>
              <a:gd name="connsiteY24" fmla="*/ 109182 h 593678"/>
              <a:gd name="connsiteX25" fmla="*/ 184245 w 1057702"/>
              <a:gd name="connsiteY25" fmla="*/ 129654 h 593678"/>
              <a:gd name="connsiteX26" fmla="*/ 129654 w 1057702"/>
              <a:gd name="connsiteY26" fmla="*/ 150126 h 593678"/>
              <a:gd name="connsiteX27" fmla="*/ 102359 w 1057702"/>
              <a:gd name="connsiteY27" fmla="*/ 177421 h 593678"/>
              <a:gd name="connsiteX28" fmla="*/ 75063 w 1057702"/>
              <a:gd name="connsiteY28" fmla="*/ 211540 h 593678"/>
              <a:gd name="connsiteX29" fmla="*/ 61415 w 1057702"/>
              <a:gd name="connsiteY29" fmla="*/ 232012 h 593678"/>
              <a:gd name="connsiteX30" fmla="*/ 27296 w 1057702"/>
              <a:gd name="connsiteY30" fmla="*/ 266132 h 593678"/>
              <a:gd name="connsiteX31" fmla="*/ 6824 w 1057702"/>
              <a:gd name="connsiteY31" fmla="*/ 334370 h 593678"/>
              <a:gd name="connsiteX32" fmla="*/ 0 w 1057702"/>
              <a:gd name="connsiteY32" fmla="*/ 354842 h 593678"/>
              <a:gd name="connsiteX33" fmla="*/ 13648 w 1057702"/>
              <a:gd name="connsiteY33" fmla="*/ 416257 h 593678"/>
              <a:gd name="connsiteX34" fmla="*/ 40944 w 1057702"/>
              <a:gd name="connsiteY34" fmla="*/ 457200 h 593678"/>
              <a:gd name="connsiteX35" fmla="*/ 54591 w 1057702"/>
              <a:gd name="connsiteY35" fmla="*/ 498143 h 593678"/>
              <a:gd name="connsiteX36" fmla="*/ 95535 w 1057702"/>
              <a:gd name="connsiteY36" fmla="*/ 525439 h 593678"/>
              <a:gd name="connsiteX37" fmla="*/ 116006 w 1057702"/>
              <a:gd name="connsiteY37" fmla="*/ 539087 h 593678"/>
              <a:gd name="connsiteX38" fmla="*/ 156950 w 1057702"/>
              <a:gd name="connsiteY38" fmla="*/ 552735 h 593678"/>
              <a:gd name="connsiteX39" fmla="*/ 177421 w 1057702"/>
              <a:gd name="connsiteY39" fmla="*/ 559558 h 593678"/>
              <a:gd name="connsiteX40" fmla="*/ 245660 w 1057702"/>
              <a:gd name="connsiteY40" fmla="*/ 586854 h 593678"/>
              <a:gd name="connsiteX41" fmla="*/ 266132 w 1057702"/>
              <a:gd name="connsiteY41" fmla="*/ 593678 h 593678"/>
              <a:gd name="connsiteX42" fmla="*/ 313899 w 1057702"/>
              <a:gd name="connsiteY42" fmla="*/ 586854 h 593678"/>
              <a:gd name="connsiteX43" fmla="*/ 341194 w 1057702"/>
              <a:gd name="connsiteY43" fmla="*/ 580030 h 593678"/>
              <a:gd name="connsiteX44" fmla="*/ 361666 w 1057702"/>
              <a:gd name="connsiteY44" fmla="*/ 573206 h 593678"/>
              <a:gd name="connsiteX45" fmla="*/ 416257 w 1057702"/>
              <a:gd name="connsiteY45" fmla="*/ 566382 h 593678"/>
              <a:gd name="connsiteX46" fmla="*/ 450376 w 1057702"/>
              <a:gd name="connsiteY46" fmla="*/ 559558 h 593678"/>
              <a:gd name="connsiteX47" fmla="*/ 491320 w 1057702"/>
              <a:gd name="connsiteY47" fmla="*/ 545911 h 593678"/>
              <a:gd name="connsiteX48" fmla="*/ 511791 w 1057702"/>
              <a:gd name="connsiteY48" fmla="*/ 532263 h 593678"/>
              <a:gd name="connsiteX49" fmla="*/ 539087 w 1057702"/>
              <a:gd name="connsiteY49" fmla="*/ 504967 h 593678"/>
              <a:gd name="connsiteX50" fmla="*/ 566382 w 1057702"/>
              <a:gd name="connsiteY50" fmla="*/ 498143 h 593678"/>
              <a:gd name="connsiteX51" fmla="*/ 607326 w 1057702"/>
              <a:gd name="connsiteY51" fmla="*/ 484496 h 593678"/>
              <a:gd name="connsiteX52" fmla="*/ 648269 w 1057702"/>
              <a:gd name="connsiteY52" fmla="*/ 470848 h 593678"/>
              <a:gd name="connsiteX53" fmla="*/ 668741 w 1057702"/>
              <a:gd name="connsiteY53" fmla="*/ 464024 h 593678"/>
              <a:gd name="connsiteX54" fmla="*/ 709684 w 1057702"/>
              <a:gd name="connsiteY54" fmla="*/ 436729 h 593678"/>
              <a:gd name="connsiteX55" fmla="*/ 743803 w 1057702"/>
              <a:gd name="connsiteY55" fmla="*/ 429905 h 593678"/>
              <a:gd name="connsiteX56" fmla="*/ 764275 w 1057702"/>
              <a:gd name="connsiteY56" fmla="*/ 423081 h 593678"/>
              <a:gd name="connsiteX57" fmla="*/ 805218 w 1057702"/>
              <a:gd name="connsiteY57" fmla="*/ 416257 h 593678"/>
              <a:gd name="connsiteX58" fmla="*/ 866633 w 1057702"/>
              <a:gd name="connsiteY58" fmla="*/ 423081 h 593678"/>
              <a:gd name="connsiteX59" fmla="*/ 907576 w 1057702"/>
              <a:gd name="connsiteY59" fmla="*/ 436729 h 593678"/>
              <a:gd name="connsiteX60" fmla="*/ 928048 w 1057702"/>
              <a:gd name="connsiteY60" fmla="*/ 443552 h 593678"/>
              <a:gd name="connsiteX61" fmla="*/ 989463 w 1057702"/>
              <a:gd name="connsiteY61" fmla="*/ 429905 h 593678"/>
              <a:gd name="connsiteX62" fmla="*/ 1009935 w 1057702"/>
              <a:gd name="connsiteY62" fmla="*/ 416257 h 593678"/>
              <a:gd name="connsiteX63" fmla="*/ 1050878 w 1057702"/>
              <a:gd name="connsiteY63" fmla="*/ 348018 h 593678"/>
              <a:gd name="connsiteX64" fmla="*/ 1057702 w 1057702"/>
              <a:gd name="connsiteY64" fmla="*/ 327546 h 593678"/>
              <a:gd name="connsiteX65" fmla="*/ 1044054 w 1057702"/>
              <a:gd name="connsiteY65" fmla="*/ 266132 h 593678"/>
              <a:gd name="connsiteX66" fmla="*/ 1023582 w 1057702"/>
              <a:gd name="connsiteY66" fmla="*/ 252484 h 593678"/>
              <a:gd name="connsiteX67" fmla="*/ 1016759 w 1057702"/>
              <a:gd name="connsiteY67" fmla="*/ 225188 h 59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57702" h="593678">
                <a:moveTo>
                  <a:pt x="1016759" y="225188"/>
                </a:moveTo>
                <a:cubicBezTo>
                  <a:pt x="1007660" y="211540"/>
                  <a:pt x="1000264" y="196589"/>
                  <a:pt x="989463" y="184245"/>
                </a:cubicBezTo>
                <a:cubicBezTo>
                  <a:pt x="976105" y="168979"/>
                  <a:pt x="943298" y="162032"/>
                  <a:pt x="928048" y="156949"/>
                </a:cubicBezTo>
                <a:lnTo>
                  <a:pt x="887105" y="143302"/>
                </a:lnTo>
                <a:cubicBezTo>
                  <a:pt x="880281" y="141027"/>
                  <a:pt x="872618" y="140468"/>
                  <a:pt x="866633" y="136478"/>
                </a:cubicBezTo>
                <a:cubicBezTo>
                  <a:pt x="852985" y="127379"/>
                  <a:pt x="841251" y="114369"/>
                  <a:pt x="825690" y="109182"/>
                </a:cubicBezTo>
                <a:lnTo>
                  <a:pt x="764275" y="88711"/>
                </a:lnTo>
                <a:lnTo>
                  <a:pt x="743803" y="81887"/>
                </a:lnTo>
                <a:cubicBezTo>
                  <a:pt x="736979" y="77338"/>
                  <a:pt x="730870" y="71470"/>
                  <a:pt x="723332" y="68239"/>
                </a:cubicBezTo>
                <a:cubicBezTo>
                  <a:pt x="714712" y="64544"/>
                  <a:pt x="705054" y="63992"/>
                  <a:pt x="696036" y="61415"/>
                </a:cubicBezTo>
                <a:cubicBezTo>
                  <a:pt x="689120" y="59439"/>
                  <a:pt x="682542" y="56336"/>
                  <a:pt x="675564" y="54591"/>
                </a:cubicBezTo>
                <a:cubicBezTo>
                  <a:pt x="664312" y="51778"/>
                  <a:pt x="652554" y="51100"/>
                  <a:pt x="641445" y="47767"/>
                </a:cubicBezTo>
                <a:cubicBezTo>
                  <a:pt x="629713" y="44247"/>
                  <a:pt x="618795" y="38421"/>
                  <a:pt x="607326" y="34120"/>
                </a:cubicBezTo>
                <a:cubicBezTo>
                  <a:pt x="600591" y="31594"/>
                  <a:pt x="593589" y="29822"/>
                  <a:pt x="586854" y="27296"/>
                </a:cubicBezTo>
                <a:cubicBezTo>
                  <a:pt x="575385" y="22995"/>
                  <a:pt x="564247" y="17834"/>
                  <a:pt x="552735" y="13648"/>
                </a:cubicBezTo>
                <a:cubicBezTo>
                  <a:pt x="539215" y="8732"/>
                  <a:pt x="511791" y="0"/>
                  <a:pt x="511791" y="0"/>
                </a:cubicBezTo>
                <a:cubicBezTo>
                  <a:pt x="495869" y="2275"/>
                  <a:pt x="479849" y="3947"/>
                  <a:pt x="464024" y="6824"/>
                </a:cubicBezTo>
                <a:cubicBezTo>
                  <a:pt x="454797" y="8502"/>
                  <a:pt x="445998" y="12222"/>
                  <a:pt x="436729" y="13648"/>
                </a:cubicBezTo>
                <a:cubicBezTo>
                  <a:pt x="416371" y="16780"/>
                  <a:pt x="395786" y="18197"/>
                  <a:pt x="375314" y="20472"/>
                </a:cubicBezTo>
                <a:lnTo>
                  <a:pt x="293427" y="47767"/>
                </a:lnTo>
                <a:cubicBezTo>
                  <a:pt x="286603" y="50042"/>
                  <a:pt x="278941" y="50601"/>
                  <a:pt x="272956" y="54591"/>
                </a:cubicBezTo>
                <a:lnTo>
                  <a:pt x="252484" y="68239"/>
                </a:lnTo>
                <a:cubicBezTo>
                  <a:pt x="250209" y="75063"/>
                  <a:pt x="250746" y="83625"/>
                  <a:pt x="245660" y="88711"/>
                </a:cubicBezTo>
                <a:cubicBezTo>
                  <a:pt x="240574" y="93797"/>
                  <a:pt x="231622" y="92318"/>
                  <a:pt x="225188" y="95535"/>
                </a:cubicBezTo>
                <a:cubicBezTo>
                  <a:pt x="217853" y="99203"/>
                  <a:pt x="211017" y="103932"/>
                  <a:pt x="204717" y="109182"/>
                </a:cubicBezTo>
                <a:cubicBezTo>
                  <a:pt x="197303" y="115360"/>
                  <a:pt x="192429" y="124539"/>
                  <a:pt x="184245" y="129654"/>
                </a:cubicBezTo>
                <a:cubicBezTo>
                  <a:pt x="174919" y="135483"/>
                  <a:pt x="143266" y="145589"/>
                  <a:pt x="129654" y="150126"/>
                </a:cubicBezTo>
                <a:cubicBezTo>
                  <a:pt x="120556" y="159224"/>
                  <a:pt x="109838" y="166951"/>
                  <a:pt x="102359" y="177421"/>
                </a:cubicBezTo>
                <a:cubicBezTo>
                  <a:pt x="72396" y="219369"/>
                  <a:pt x="124945" y="178288"/>
                  <a:pt x="75063" y="211540"/>
                </a:cubicBezTo>
                <a:cubicBezTo>
                  <a:pt x="70514" y="218364"/>
                  <a:pt x="67214" y="226213"/>
                  <a:pt x="61415" y="232012"/>
                </a:cubicBezTo>
                <a:cubicBezTo>
                  <a:pt x="37759" y="255669"/>
                  <a:pt x="41854" y="233377"/>
                  <a:pt x="27296" y="266132"/>
                </a:cubicBezTo>
                <a:cubicBezTo>
                  <a:pt x="14323" y="295321"/>
                  <a:pt x="14764" y="306582"/>
                  <a:pt x="6824" y="334370"/>
                </a:cubicBezTo>
                <a:cubicBezTo>
                  <a:pt x="4848" y="341286"/>
                  <a:pt x="2275" y="348018"/>
                  <a:pt x="0" y="354842"/>
                </a:cubicBezTo>
                <a:cubicBezTo>
                  <a:pt x="1851" y="365950"/>
                  <a:pt x="5649" y="401858"/>
                  <a:pt x="13648" y="416257"/>
                </a:cubicBezTo>
                <a:cubicBezTo>
                  <a:pt x="21614" y="430595"/>
                  <a:pt x="40944" y="457200"/>
                  <a:pt x="40944" y="457200"/>
                </a:cubicBezTo>
                <a:cubicBezTo>
                  <a:pt x="45493" y="470848"/>
                  <a:pt x="42621" y="490163"/>
                  <a:pt x="54591" y="498143"/>
                </a:cubicBezTo>
                <a:lnTo>
                  <a:pt x="95535" y="525439"/>
                </a:lnTo>
                <a:cubicBezTo>
                  <a:pt x="102359" y="529988"/>
                  <a:pt x="108226" y="536494"/>
                  <a:pt x="116006" y="539087"/>
                </a:cubicBezTo>
                <a:lnTo>
                  <a:pt x="156950" y="552735"/>
                </a:lnTo>
                <a:cubicBezTo>
                  <a:pt x="163774" y="555009"/>
                  <a:pt x="170988" y="556341"/>
                  <a:pt x="177421" y="559558"/>
                </a:cubicBezTo>
                <a:cubicBezTo>
                  <a:pt x="217584" y="579639"/>
                  <a:pt x="195067" y="569989"/>
                  <a:pt x="245660" y="586854"/>
                </a:cubicBezTo>
                <a:lnTo>
                  <a:pt x="266132" y="593678"/>
                </a:lnTo>
                <a:cubicBezTo>
                  <a:pt x="282054" y="591403"/>
                  <a:pt x="298074" y="589731"/>
                  <a:pt x="313899" y="586854"/>
                </a:cubicBezTo>
                <a:cubicBezTo>
                  <a:pt x="323126" y="585176"/>
                  <a:pt x="332176" y="582606"/>
                  <a:pt x="341194" y="580030"/>
                </a:cubicBezTo>
                <a:cubicBezTo>
                  <a:pt x="348110" y="578054"/>
                  <a:pt x="354589" y="574493"/>
                  <a:pt x="361666" y="573206"/>
                </a:cubicBezTo>
                <a:cubicBezTo>
                  <a:pt x="379709" y="569925"/>
                  <a:pt x="398132" y="569171"/>
                  <a:pt x="416257" y="566382"/>
                </a:cubicBezTo>
                <a:cubicBezTo>
                  <a:pt x="427720" y="564618"/>
                  <a:pt x="439186" y="562610"/>
                  <a:pt x="450376" y="559558"/>
                </a:cubicBezTo>
                <a:cubicBezTo>
                  <a:pt x="464255" y="555773"/>
                  <a:pt x="491320" y="545911"/>
                  <a:pt x="491320" y="545911"/>
                </a:cubicBezTo>
                <a:cubicBezTo>
                  <a:pt x="498144" y="541362"/>
                  <a:pt x="505564" y="537600"/>
                  <a:pt x="511791" y="532263"/>
                </a:cubicBezTo>
                <a:cubicBezTo>
                  <a:pt x="521561" y="523889"/>
                  <a:pt x="528175" y="511787"/>
                  <a:pt x="539087" y="504967"/>
                </a:cubicBezTo>
                <a:cubicBezTo>
                  <a:pt x="547040" y="499996"/>
                  <a:pt x="557399" y="500838"/>
                  <a:pt x="566382" y="498143"/>
                </a:cubicBezTo>
                <a:cubicBezTo>
                  <a:pt x="580161" y="494009"/>
                  <a:pt x="593678" y="489045"/>
                  <a:pt x="607326" y="484496"/>
                </a:cubicBezTo>
                <a:lnTo>
                  <a:pt x="648269" y="470848"/>
                </a:lnTo>
                <a:lnTo>
                  <a:pt x="668741" y="464024"/>
                </a:lnTo>
                <a:cubicBezTo>
                  <a:pt x="682389" y="454926"/>
                  <a:pt x="693600" y="439946"/>
                  <a:pt x="709684" y="436729"/>
                </a:cubicBezTo>
                <a:cubicBezTo>
                  <a:pt x="721057" y="434454"/>
                  <a:pt x="732551" y="432718"/>
                  <a:pt x="743803" y="429905"/>
                </a:cubicBezTo>
                <a:cubicBezTo>
                  <a:pt x="750781" y="428160"/>
                  <a:pt x="757253" y="424641"/>
                  <a:pt x="764275" y="423081"/>
                </a:cubicBezTo>
                <a:cubicBezTo>
                  <a:pt x="777781" y="420080"/>
                  <a:pt x="791570" y="418532"/>
                  <a:pt x="805218" y="416257"/>
                </a:cubicBezTo>
                <a:cubicBezTo>
                  <a:pt x="825690" y="418532"/>
                  <a:pt x="846435" y="419041"/>
                  <a:pt x="866633" y="423081"/>
                </a:cubicBezTo>
                <a:cubicBezTo>
                  <a:pt x="880740" y="425902"/>
                  <a:pt x="893928" y="432180"/>
                  <a:pt x="907576" y="436729"/>
                </a:cubicBezTo>
                <a:lnTo>
                  <a:pt x="928048" y="443552"/>
                </a:lnTo>
                <a:cubicBezTo>
                  <a:pt x="943776" y="440931"/>
                  <a:pt x="972663" y="438305"/>
                  <a:pt x="989463" y="429905"/>
                </a:cubicBezTo>
                <a:cubicBezTo>
                  <a:pt x="996799" y="426237"/>
                  <a:pt x="1003111" y="420806"/>
                  <a:pt x="1009935" y="416257"/>
                </a:cubicBezTo>
                <a:cubicBezTo>
                  <a:pt x="1029339" y="387151"/>
                  <a:pt x="1038288" y="377394"/>
                  <a:pt x="1050878" y="348018"/>
                </a:cubicBezTo>
                <a:cubicBezTo>
                  <a:pt x="1053712" y="341406"/>
                  <a:pt x="1055427" y="334370"/>
                  <a:pt x="1057702" y="327546"/>
                </a:cubicBezTo>
                <a:cubicBezTo>
                  <a:pt x="1057632" y="327127"/>
                  <a:pt x="1051128" y="274974"/>
                  <a:pt x="1044054" y="266132"/>
                </a:cubicBezTo>
                <a:cubicBezTo>
                  <a:pt x="1038931" y="259728"/>
                  <a:pt x="1030406" y="257033"/>
                  <a:pt x="1023582" y="252484"/>
                </a:cubicBezTo>
                <a:lnTo>
                  <a:pt x="1016759" y="225188"/>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69"/>
          <p:cNvSpPr/>
          <p:nvPr/>
        </p:nvSpPr>
        <p:spPr>
          <a:xfrm>
            <a:off x="1294039" y="5643431"/>
            <a:ext cx="274253" cy="286603"/>
          </a:xfrm>
          <a:custGeom>
            <a:avLst/>
            <a:gdLst>
              <a:gd name="connsiteX0" fmla="*/ 274253 w 274253"/>
              <a:gd name="connsiteY0" fmla="*/ 40943 h 286603"/>
              <a:gd name="connsiteX1" fmla="*/ 199190 w 274253"/>
              <a:gd name="connsiteY1" fmla="*/ 13648 h 286603"/>
              <a:gd name="connsiteX2" fmla="*/ 178719 w 274253"/>
              <a:gd name="connsiteY2" fmla="*/ 6824 h 286603"/>
              <a:gd name="connsiteX3" fmla="*/ 103656 w 274253"/>
              <a:gd name="connsiteY3" fmla="*/ 0 h 286603"/>
              <a:gd name="connsiteX4" fmla="*/ 42241 w 274253"/>
              <a:gd name="connsiteY4" fmla="*/ 13648 h 286603"/>
              <a:gd name="connsiteX5" fmla="*/ 28593 w 274253"/>
              <a:gd name="connsiteY5" fmla="*/ 34119 h 286603"/>
              <a:gd name="connsiteX6" fmla="*/ 8122 w 274253"/>
              <a:gd name="connsiteY6" fmla="*/ 47767 h 286603"/>
              <a:gd name="connsiteX7" fmla="*/ 8122 w 274253"/>
              <a:gd name="connsiteY7" fmla="*/ 143302 h 286603"/>
              <a:gd name="connsiteX8" fmla="*/ 14946 w 274253"/>
              <a:gd name="connsiteY8" fmla="*/ 163773 h 286603"/>
              <a:gd name="connsiteX9" fmla="*/ 35417 w 274253"/>
              <a:gd name="connsiteY9" fmla="*/ 170597 h 286603"/>
              <a:gd name="connsiteX10" fmla="*/ 124128 w 274253"/>
              <a:gd name="connsiteY10" fmla="*/ 259308 h 286603"/>
              <a:gd name="connsiteX11" fmla="*/ 144599 w 274253"/>
              <a:gd name="connsiteY11" fmla="*/ 272955 h 286603"/>
              <a:gd name="connsiteX12" fmla="*/ 158247 w 274253"/>
              <a:gd name="connsiteY12" fmla="*/ 286603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53" h="286603">
                <a:moveTo>
                  <a:pt x="274253" y="40943"/>
                </a:moveTo>
                <a:cubicBezTo>
                  <a:pt x="226773" y="21952"/>
                  <a:pt x="251759" y="31171"/>
                  <a:pt x="199190" y="13648"/>
                </a:cubicBezTo>
                <a:cubicBezTo>
                  <a:pt x="192366" y="11373"/>
                  <a:pt x="185882" y="7475"/>
                  <a:pt x="178719" y="6824"/>
                </a:cubicBezTo>
                <a:lnTo>
                  <a:pt x="103656" y="0"/>
                </a:lnTo>
                <a:cubicBezTo>
                  <a:pt x="103236" y="70"/>
                  <a:pt x="51083" y="6575"/>
                  <a:pt x="42241" y="13648"/>
                </a:cubicBezTo>
                <a:cubicBezTo>
                  <a:pt x="35837" y="18771"/>
                  <a:pt x="34392" y="28320"/>
                  <a:pt x="28593" y="34119"/>
                </a:cubicBezTo>
                <a:cubicBezTo>
                  <a:pt x="22794" y="39918"/>
                  <a:pt x="14946" y="43218"/>
                  <a:pt x="8122" y="47767"/>
                </a:cubicBezTo>
                <a:cubicBezTo>
                  <a:pt x="-3185" y="92997"/>
                  <a:pt x="-2221" y="76074"/>
                  <a:pt x="8122" y="143302"/>
                </a:cubicBezTo>
                <a:cubicBezTo>
                  <a:pt x="9216" y="150411"/>
                  <a:pt x="9860" y="158687"/>
                  <a:pt x="14946" y="163773"/>
                </a:cubicBezTo>
                <a:cubicBezTo>
                  <a:pt x="20032" y="168859"/>
                  <a:pt x="28593" y="168322"/>
                  <a:pt x="35417" y="170597"/>
                </a:cubicBezTo>
                <a:cubicBezTo>
                  <a:pt x="98596" y="217981"/>
                  <a:pt x="24427" y="159607"/>
                  <a:pt x="124128" y="259308"/>
                </a:cubicBezTo>
                <a:cubicBezTo>
                  <a:pt x="129927" y="265107"/>
                  <a:pt x="138195" y="267832"/>
                  <a:pt x="144599" y="272955"/>
                </a:cubicBezTo>
                <a:cubicBezTo>
                  <a:pt x="149623" y="276974"/>
                  <a:pt x="153698" y="282054"/>
                  <a:pt x="158247" y="28660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70"/>
          <p:cNvSpPr/>
          <p:nvPr/>
        </p:nvSpPr>
        <p:spPr>
          <a:xfrm>
            <a:off x="1158859" y="5602349"/>
            <a:ext cx="232012" cy="348157"/>
          </a:xfrm>
          <a:custGeom>
            <a:avLst/>
            <a:gdLst>
              <a:gd name="connsiteX0" fmla="*/ 232012 w 232012"/>
              <a:gd name="connsiteY0" fmla="*/ 6963 h 348157"/>
              <a:gd name="connsiteX1" fmla="*/ 61415 w 232012"/>
              <a:gd name="connsiteY1" fmla="*/ 6963 h 348157"/>
              <a:gd name="connsiteX2" fmla="*/ 47768 w 232012"/>
              <a:gd name="connsiteY2" fmla="*/ 27434 h 348157"/>
              <a:gd name="connsiteX3" fmla="*/ 27296 w 232012"/>
              <a:gd name="connsiteY3" fmla="*/ 34258 h 348157"/>
              <a:gd name="connsiteX4" fmla="*/ 13648 w 232012"/>
              <a:gd name="connsiteY4" fmla="*/ 54730 h 348157"/>
              <a:gd name="connsiteX5" fmla="*/ 0 w 232012"/>
              <a:gd name="connsiteY5" fmla="*/ 95673 h 348157"/>
              <a:gd name="connsiteX6" fmla="*/ 6824 w 232012"/>
              <a:gd name="connsiteY6" fmla="*/ 143440 h 348157"/>
              <a:gd name="connsiteX7" fmla="*/ 27296 w 232012"/>
              <a:gd name="connsiteY7" fmla="*/ 157088 h 348157"/>
              <a:gd name="connsiteX8" fmla="*/ 40944 w 232012"/>
              <a:gd name="connsiteY8" fmla="*/ 177560 h 348157"/>
              <a:gd name="connsiteX9" fmla="*/ 75063 w 232012"/>
              <a:gd name="connsiteY9" fmla="*/ 218503 h 348157"/>
              <a:gd name="connsiteX10" fmla="*/ 81887 w 232012"/>
              <a:gd name="connsiteY10" fmla="*/ 238975 h 348157"/>
              <a:gd name="connsiteX11" fmla="*/ 95535 w 232012"/>
              <a:gd name="connsiteY11" fmla="*/ 259446 h 348157"/>
              <a:gd name="connsiteX12" fmla="*/ 136478 w 232012"/>
              <a:gd name="connsiteY12" fmla="*/ 286742 h 348157"/>
              <a:gd name="connsiteX13" fmla="*/ 184245 w 232012"/>
              <a:gd name="connsiteY13" fmla="*/ 334509 h 348157"/>
              <a:gd name="connsiteX14" fmla="*/ 204717 w 232012"/>
              <a:gd name="connsiteY14" fmla="*/ 348157 h 34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012" h="348157">
                <a:moveTo>
                  <a:pt x="232012" y="6963"/>
                </a:moveTo>
                <a:cubicBezTo>
                  <a:pt x="229003" y="6796"/>
                  <a:pt x="96480" y="-8621"/>
                  <a:pt x="61415" y="6963"/>
                </a:cubicBezTo>
                <a:cubicBezTo>
                  <a:pt x="53921" y="10294"/>
                  <a:pt x="54172" y="22311"/>
                  <a:pt x="47768" y="27434"/>
                </a:cubicBezTo>
                <a:cubicBezTo>
                  <a:pt x="42151" y="31927"/>
                  <a:pt x="34120" y="31983"/>
                  <a:pt x="27296" y="34258"/>
                </a:cubicBezTo>
                <a:cubicBezTo>
                  <a:pt x="22747" y="41082"/>
                  <a:pt x="16979" y="47235"/>
                  <a:pt x="13648" y="54730"/>
                </a:cubicBezTo>
                <a:cubicBezTo>
                  <a:pt x="7805" y="67876"/>
                  <a:pt x="0" y="95673"/>
                  <a:pt x="0" y="95673"/>
                </a:cubicBezTo>
                <a:cubicBezTo>
                  <a:pt x="2275" y="111595"/>
                  <a:pt x="292" y="128742"/>
                  <a:pt x="6824" y="143440"/>
                </a:cubicBezTo>
                <a:cubicBezTo>
                  <a:pt x="10155" y="150935"/>
                  <a:pt x="21497" y="151289"/>
                  <a:pt x="27296" y="157088"/>
                </a:cubicBezTo>
                <a:cubicBezTo>
                  <a:pt x="33095" y="162887"/>
                  <a:pt x="35694" y="171259"/>
                  <a:pt x="40944" y="177560"/>
                </a:cubicBezTo>
                <a:cubicBezTo>
                  <a:pt x="59809" y="200198"/>
                  <a:pt x="62356" y="193089"/>
                  <a:pt x="75063" y="218503"/>
                </a:cubicBezTo>
                <a:cubicBezTo>
                  <a:pt x="78280" y="224937"/>
                  <a:pt x="78670" y="232541"/>
                  <a:pt x="81887" y="238975"/>
                </a:cubicBezTo>
                <a:cubicBezTo>
                  <a:pt x="85555" y="246310"/>
                  <a:pt x="89363" y="254046"/>
                  <a:pt x="95535" y="259446"/>
                </a:cubicBezTo>
                <a:cubicBezTo>
                  <a:pt x="107879" y="270247"/>
                  <a:pt x="136478" y="286742"/>
                  <a:pt x="136478" y="286742"/>
                </a:cubicBezTo>
                <a:cubicBezTo>
                  <a:pt x="148489" y="322774"/>
                  <a:pt x="137317" y="303223"/>
                  <a:pt x="184245" y="334509"/>
                </a:cubicBezTo>
                <a:lnTo>
                  <a:pt x="204717" y="34815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Freeform 71"/>
          <p:cNvSpPr/>
          <p:nvPr/>
        </p:nvSpPr>
        <p:spPr>
          <a:xfrm>
            <a:off x="1015558" y="5561544"/>
            <a:ext cx="259307" cy="429905"/>
          </a:xfrm>
          <a:custGeom>
            <a:avLst/>
            <a:gdLst>
              <a:gd name="connsiteX0" fmla="*/ 218364 w 259307"/>
              <a:gd name="connsiteY0" fmla="*/ 0 h 429905"/>
              <a:gd name="connsiteX1" fmla="*/ 177421 w 259307"/>
              <a:gd name="connsiteY1" fmla="*/ 6824 h 429905"/>
              <a:gd name="connsiteX2" fmla="*/ 109182 w 259307"/>
              <a:gd name="connsiteY2" fmla="*/ 27296 h 429905"/>
              <a:gd name="connsiteX3" fmla="*/ 88710 w 259307"/>
              <a:gd name="connsiteY3" fmla="*/ 34120 h 429905"/>
              <a:gd name="connsiteX4" fmla="*/ 68239 w 259307"/>
              <a:gd name="connsiteY4" fmla="*/ 40944 h 429905"/>
              <a:gd name="connsiteX5" fmla="*/ 61415 w 259307"/>
              <a:gd name="connsiteY5" fmla="*/ 61415 h 429905"/>
              <a:gd name="connsiteX6" fmla="*/ 40943 w 259307"/>
              <a:gd name="connsiteY6" fmla="*/ 75063 h 429905"/>
              <a:gd name="connsiteX7" fmla="*/ 20471 w 259307"/>
              <a:gd name="connsiteY7" fmla="*/ 95535 h 429905"/>
              <a:gd name="connsiteX8" fmla="*/ 0 w 259307"/>
              <a:gd name="connsiteY8" fmla="*/ 136478 h 429905"/>
              <a:gd name="connsiteX9" fmla="*/ 34119 w 259307"/>
              <a:gd name="connsiteY9" fmla="*/ 252484 h 429905"/>
              <a:gd name="connsiteX10" fmla="*/ 75063 w 259307"/>
              <a:gd name="connsiteY10" fmla="*/ 279780 h 429905"/>
              <a:gd name="connsiteX11" fmla="*/ 95534 w 259307"/>
              <a:gd name="connsiteY11" fmla="*/ 320723 h 429905"/>
              <a:gd name="connsiteX12" fmla="*/ 116006 w 259307"/>
              <a:gd name="connsiteY12" fmla="*/ 327547 h 429905"/>
              <a:gd name="connsiteX13" fmla="*/ 177421 w 259307"/>
              <a:gd name="connsiteY13" fmla="*/ 368490 h 429905"/>
              <a:gd name="connsiteX14" fmla="*/ 218364 w 259307"/>
              <a:gd name="connsiteY14" fmla="*/ 395786 h 429905"/>
              <a:gd name="connsiteX15" fmla="*/ 238836 w 259307"/>
              <a:gd name="connsiteY15" fmla="*/ 402609 h 429905"/>
              <a:gd name="connsiteX16" fmla="*/ 259307 w 259307"/>
              <a:gd name="connsiteY16" fmla="*/ 429905 h 4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07" h="429905">
                <a:moveTo>
                  <a:pt x="218364" y="0"/>
                </a:moveTo>
                <a:cubicBezTo>
                  <a:pt x="204716" y="2275"/>
                  <a:pt x="190988" y="4111"/>
                  <a:pt x="177421" y="6824"/>
                </a:cubicBezTo>
                <a:cubicBezTo>
                  <a:pt x="151636" y="11981"/>
                  <a:pt x="135296" y="18591"/>
                  <a:pt x="109182" y="27296"/>
                </a:cubicBezTo>
                <a:lnTo>
                  <a:pt x="88710" y="34120"/>
                </a:lnTo>
                <a:lnTo>
                  <a:pt x="68239" y="40944"/>
                </a:lnTo>
                <a:cubicBezTo>
                  <a:pt x="65964" y="47768"/>
                  <a:pt x="65908" y="55798"/>
                  <a:pt x="61415" y="61415"/>
                </a:cubicBezTo>
                <a:cubicBezTo>
                  <a:pt x="56292" y="67819"/>
                  <a:pt x="47244" y="69813"/>
                  <a:pt x="40943" y="75063"/>
                </a:cubicBezTo>
                <a:cubicBezTo>
                  <a:pt x="33529" y="81241"/>
                  <a:pt x="26649" y="88121"/>
                  <a:pt x="20471" y="95535"/>
                </a:cubicBezTo>
                <a:cubicBezTo>
                  <a:pt x="5774" y="113172"/>
                  <a:pt x="6839" y="115961"/>
                  <a:pt x="0" y="136478"/>
                </a:cubicBezTo>
                <a:cubicBezTo>
                  <a:pt x="3216" y="171850"/>
                  <a:pt x="-3787" y="227213"/>
                  <a:pt x="34119" y="252484"/>
                </a:cubicBezTo>
                <a:lnTo>
                  <a:pt x="75063" y="279780"/>
                </a:lnTo>
                <a:cubicBezTo>
                  <a:pt x="79558" y="293267"/>
                  <a:pt x="83507" y="311102"/>
                  <a:pt x="95534" y="320723"/>
                </a:cubicBezTo>
                <a:cubicBezTo>
                  <a:pt x="101151" y="325217"/>
                  <a:pt x="109182" y="325272"/>
                  <a:pt x="116006" y="327547"/>
                </a:cubicBezTo>
                <a:lnTo>
                  <a:pt x="177421" y="368490"/>
                </a:lnTo>
                <a:lnTo>
                  <a:pt x="218364" y="395786"/>
                </a:lnTo>
                <a:lnTo>
                  <a:pt x="238836" y="402609"/>
                </a:lnTo>
                <a:cubicBezTo>
                  <a:pt x="254267" y="425758"/>
                  <a:pt x="246684" y="417282"/>
                  <a:pt x="259307" y="42990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72"/>
          <p:cNvSpPr/>
          <p:nvPr/>
        </p:nvSpPr>
        <p:spPr>
          <a:xfrm>
            <a:off x="866688" y="5554721"/>
            <a:ext cx="315594" cy="470847"/>
          </a:xfrm>
          <a:custGeom>
            <a:avLst/>
            <a:gdLst>
              <a:gd name="connsiteX0" fmla="*/ 135222 w 315594"/>
              <a:gd name="connsiteY0" fmla="*/ 0 h 470847"/>
              <a:gd name="connsiteX1" fmla="*/ 101103 w 315594"/>
              <a:gd name="connsiteY1" fmla="*/ 27295 h 470847"/>
              <a:gd name="connsiteX2" fmla="*/ 66983 w 315594"/>
              <a:gd name="connsiteY2" fmla="*/ 54591 h 470847"/>
              <a:gd name="connsiteX3" fmla="*/ 46512 w 315594"/>
              <a:gd name="connsiteY3" fmla="*/ 75062 h 470847"/>
              <a:gd name="connsiteX4" fmla="*/ 32864 w 315594"/>
              <a:gd name="connsiteY4" fmla="*/ 95534 h 470847"/>
              <a:gd name="connsiteX5" fmla="*/ 12392 w 315594"/>
              <a:gd name="connsiteY5" fmla="*/ 109182 h 470847"/>
              <a:gd name="connsiteX6" fmla="*/ 12392 w 315594"/>
              <a:gd name="connsiteY6" fmla="*/ 232012 h 470847"/>
              <a:gd name="connsiteX7" fmla="*/ 32864 w 315594"/>
              <a:gd name="connsiteY7" fmla="*/ 252483 h 470847"/>
              <a:gd name="connsiteX8" fmla="*/ 39688 w 315594"/>
              <a:gd name="connsiteY8" fmla="*/ 293426 h 470847"/>
              <a:gd name="connsiteX9" fmla="*/ 94279 w 315594"/>
              <a:gd name="connsiteY9" fmla="*/ 341194 h 470847"/>
              <a:gd name="connsiteX10" fmla="*/ 114750 w 315594"/>
              <a:gd name="connsiteY10" fmla="*/ 354841 h 470847"/>
              <a:gd name="connsiteX11" fmla="*/ 135222 w 315594"/>
              <a:gd name="connsiteY11" fmla="*/ 368489 h 470847"/>
              <a:gd name="connsiteX12" fmla="*/ 176165 w 315594"/>
              <a:gd name="connsiteY12" fmla="*/ 382137 h 470847"/>
              <a:gd name="connsiteX13" fmla="*/ 217109 w 315594"/>
              <a:gd name="connsiteY13" fmla="*/ 409432 h 470847"/>
              <a:gd name="connsiteX14" fmla="*/ 237580 w 315594"/>
              <a:gd name="connsiteY14" fmla="*/ 423080 h 470847"/>
              <a:gd name="connsiteX15" fmla="*/ 271700 w 315594"/>
              <a:gd name="connsiteY15" fmla="*/ 457200 h 470847"/>
              <a:gd name="connsiteX16" fmla="*/ 312643 w 315594"/>
              <a:gd name="connsiteY16" fmla="*/ 470847 h 470847"/>
              <a:gd name="connsiteX17" fmla="*/ 305819 w 315594"/>
              <a:gd name="connsiteY17" fmla="*/ 470847 h 47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594" h="470847">
                <a:moveTo>
                  <a:pt x="135222" y="0"/>
                </a:moveTo>
                <a:cubicBezTo>
                  <a:pt x="123849" y="9098"/>
                  <a:pt x="111402" y="16996"/>
                  <a:pt x="101103" y="27295"/>
                </a:cubicBezTo>
                <a:cubicBezTo>
                  <a:pt x="70236" y="58162"/>
                  <a:pt x="106838" y="41306"/>
                  <a:pt x="66983" y="54591"/>
                </a:cubicBezTo>
                <a:cubicBezTo>
                  <a:pt x="60159" y="61415"/>
                  <a:pt x="52690" y="67649"/>
                  <a:pt x="46512" y="75062"/>
                </a:cubicBezTo>
                <a:cubicBezTo>
                  <a:pt x="41262" y="81363"/>
                  <a:pt x="38663" y="89735"/>
                  <a:pt x="32864" y="95534"/>
                </a:cubicBezTo>
                <a:cubicBezTo>
                  <a:pt x="27065" y="101333"/>
                  <a:pt x="19216" y="104633"/>
                  <a:pt x="12392" y="109182"/>
                </a:cubicBezTo>
                <a:cubicBezTo>
                  <a:pt x="-3096" y="155642"/>
                  <a:pt x="-5134" y="153146"/>
                  <a:pt x="12392" y="232012"/>
                </a:cubicBezTo>
                <a:cubicBezTo>
                  <a:pt x="14485" y="241433"/>
                  <a:pt x="26040" y="245659"/>
                  <a:pt x="32864" y="252483"/>
                </a:cubicBezTo>
                <a:cubicBezTo>
                  <a:pt x="35139" y="266131"/>
                  <a:pt x="35313" y="280300"/>
                  <a:pt x="39688" y="293426"/>
                </a:cubicBezTo>
                <a:cubicBezTo>
                  <a:pt x="47812" y="317797"/>
                  <a:pt x="75757" y="328846"/>
                  <a:pt x="94279" y="341194"/>
                </a:cubicBezTo>
                <a:lnTo>
                  <a:pt x="114750" y="354841"/>
                </a:lnTo>
                <a:cubicBezTo>
                  <a:pt x="121574" y="359390"/>
                  <a:pt x="127441" y="365895"/>
                  <a:pt x="135222" y="368489"/>
                </a:cubicBezTo>
                <a:cubicBezTo>
                  <a:pt x="148870" y="373038"/>
                  <a:pt x="164195" y="374157"/>
                  <a:pt x="176165" y="382137"/>
                </a:cubicBezTo>
                <a:lnTo>
                  <a:pt x="217109" y="409432"/>
                </a:lnTo>
                <a:lnTo>
                  <a:pt x="237580" y="423080"/>
                </a:lnTo>
                <a:cubicBezTo>
                  <a:pt x="250031" y="441756"/>
                  <a:pt x="250151" y="447623"/>
                  <a:pt x="271700" y="457200"/>
                </a:cubicBezTo>
                <a:cubicBezTo>
                  <a:pt x="284846" y="463043"/>
                  <a:pt x="327029" y="470847"/>
                  <a:pt x="312643" y="470847"/>
                </a:cubicBezTo>
                <a:lnTo>
                  <a:pt x="305819" y="47084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73"/>
          <p:cNvSpPr/>
          <p:nvPr/>
        </p:nvSpPr>
        <p:spPr>
          <a:xfrm>
            <a:off x="742603" y="5663903"/>
            <a:ext cx="409432" cy="403463"/>
          </a:xfrm>
          <a:custGeom>
            <a:avLst/>
            <a:gdLst>
              <a:gd name="connsiteX0" fmla="*/ 88710 w 409432"/>
              <a:gd name="connsiteY0" fmla="*/ 0 h 403463"/>
              <a:gd name="connsiteX1" fmla="*/ 68238 w 409432"/>
              <a:gd name="connsiteY1" fmla="*/ 34119 h 403463"/>
              <a:gd name="connsiteX2" fmla="*/ 47767 w 409432"/>
              <a:gd name="connsiteY2" fmla="*/ 47767 h 403463"/>
              <a:gd name="connsiteX3" fmla="*/ 27295 w 409432"/>
              <a:gd name="connsiteY3" fmla="*/ 109182 h 403463"/>
              <a:gd name="connsiteX4" fmla="*/ 6824 w 409432"/>
              <a:gd name="connsiteY4" fmla="*/ 170597 h 403463"/>
              <a:gd name="connsiteX5" fmla="*/ 0 w 409432"/>
              <a:gd name="connsiteY5" fmla="*/ 191068 h 403463"/>
              <a:gd name="connsiteX6" fmla="*/ 20471 w 409432"/>
              <a:gd name="connsiteY6" fmla="*/ 286603 h 403463"/>
              <a:gd name="connsiteX7" fmla="*/ 34119 w 409432"/>
              <a:gd name="connsiteY7" fmla="*/ 307074 h 403463"/>
              <a:gd name="connsiteX8" fmla="*/ 95534 w 409432"/>
              <a:gd name="connsiteY8" fmla="*/ 341194 h 403463"/>
              <a:gd name="connsiteX9" fmla="*/ 116006 w 409432"/>
              <a:gd name="connsiteY9" fmla="*/ 354841 h 403463"/>
              <a:gd name="connsiteX10" fmla="*/ 136477 w 409432"/>
              <a:gd name="connsiteY10" fmla="*/ 361665 h 403463"/>
              <a:gd name="connsiteX11" fmla="*/ 156949 w 409432"/>
              <a:gd name="connsiteY11" fmla="*/ 375313 h 403463"/>
              <a:gd name="connsiteX12" fmla="*/ 225188 w 409432"/>
              <a:gd name="connsiteY12" fmla="*/ 382137 h 403463"/>
              <a:gd name="connsiteX13" fmla="*/ 327546 w 409432"/>
              <a:gd name="connsiteY13" fmla="*/ 395785 h 403463"/>
              <a:gd name="connsiteX14" fmla="*/ 409432 w 409432"/>
              <a:gd name="connsiteY14" fmla="*/ 402609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432" h="403463">
                <a:moveTo>
                  <a:pt x="88710" y="0"/>
                </a:moveTo>
                <a:cubicBezTo>
                  <a:pt x="81886" y="11373"/>
                  <a:pt x="76870" y="24049"/>
                  <a:pt x="68238" y="34119"/>
                </a:cubicBezTo>
                <a:cubicBezTo>
                  <a:pt x="62901" y="40346"/>
                  <a:pt x="52114" y="40812"/>
                  <a:pt x="47767" y="47767"/>
                </a:cubicBezTo>
                <a:cubicBezTo>
                  <a:pt x="47766" y="47769"/>
                  <a:pt x="30707" y="98945"/>
                  <a:pt x="27295" y="109182"/>
                </a:cubicBezTo>
                <a:lnTo>
                  <a:pt x="6824" y="170597"/>
                </a:lnTo>
                <a:lnTo>
                  <a:pt x="0" y="191068"/>
                </a:lnTo>
                <a:cubicBezTo>
                  <a:pt x="2887" y="214162"/>
                  <a:pt x="5514" y="264168"/>
                  <a:pt x="20471" y="286603"/>
                </a:cubicBezTo>
                <a:cubicBezTo>
                  <a:pt x="25020" y="293427"/>
                  <a:pt x="27947" y="301674"/>
                  <a:pt x="34119" y="307074"/>
                </a:cubicBezTo>
                <a:cubicBezTo>
                  <a:pt x="91491" y="357274"/>
                  <a:pt x="54921" y="320889"/>
                  <a:pt x="95534" y="341194"/>
                </a:cubicBezTo>
                <a:cubicBezTo>
                  <a:pt x="102869" y="344862"/>
                  <a:pt x="108671" y="351173"/>
                  <a:pt x="116006" y="354841"/>
                </a:cubicBezTo>
                <a:cubicBezTo>
                  <a:pt x="122439" y="358058"/>
                  <a:pt x="130044" y="358448"/>
                  <a:pt x="136477" y="361665"/>
                </a:cubicBezTo>
                <a:cubicBezTo>
                  <a:pt x="143813" y="365333"/>
                  <a:pt x="148958" y="373469"/>
                  <a:pt x="156949" y="375313"/>
                </a:cubicBezTo>
                <a:cubicBezTo>
                  <a:pt x="179223" y="380453"/>
                  <a:pt x="202442" y="379862"/>
                  <a:pt x="225188" y="382137"/>
                </a:cubicBezTo>
                <a:cubicBezTo>
                  <a:pt x="288313" y="397919"/>
                  <a:pt x="212452" y="380439"/>
                  <a:pt x="327546" y="395785"/>
                </a:cubicBezTo>
                <a:cubicBezTo>
                  <a:pt x="411826" y="407023"/>
                  <a:pt x="269147" y="402609"/>
                  <a:pt x="409432" y="402609"/>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Freeform 74"/>
          <p:cNvSpPr/>
          <p:nvPr/>
        </p:nvSpPr>
        <p:spPr>
          <a:xfrm>
            <a:off x="1340794" y="5936858"/>
            <a:ext cx="200203" cy="89532"/>
          </a:xfrm>
          <a:custGeom>
            <a:avLst/>
            <a:gdLst>
              <a:gd name="connsiteX0" fmla="*/ 77373 w 200203"/>
              <a:gd name="connsiteY0" fmla="*/ 6824 h 89532"/>
              <a:gd name="connsiteX1" fmla="*/ 43253 w 200203"/>
              <a:gd name="connsiteY1" fmla="*/ 34119 h 89532"/>
              <a:gd name="connsiteX2" fmla="*/ 36430 w 200203"/>
              <a:gd name="connsiteY2" fmla="*/ 40943 h 89532"/>
              <a:gd name="connsiteX3" fmla="*/ 63725 w 200203"/>
              <a:gd name="connsiteY3" fmla="*/ 34119 h 89532"/>
              <a:gd name="connsiteX4" fmla="*/ 36430 w 200203"/>
              <a:gd name="connsiteY4" fmla="*/ 68239 h 89532"/>
              <a:gd name="connsiteX5" fmla="*/ 29606 w 200203"/>
              <a:gd name="connsiteY5" fmla="*/ 88710 h 89532"/>
              <a:gd name="connsiteX6" fmla="*/ 70549 w 200203"/>
              <a:gd name="connsiteY6" fmla="*/ 54591 h 89532"/>
              <a:gd name="connsiteX7" fmla="*/ 84197 w 200203"/>
              <a:gd name="connsiteY7" fmla="*/ 27295 h 89532"/>
              <a:gd name="connsiteX8" fmla="*/ 91021 w 200203"/>
              <a:gd name="connsiteY8" fmla="*/ 6824 h 89532"/>
              <a:gd name="connsiteX9" fmla="*/ 111492 w 200203"/>
              <a:gd name="connsiteY9" fmla="*/ 0 h 89532"/>
              <a:gd name="connsiteX10" fmla="*/ 125140 w 200203"/>
              <a:gd name="connsiteY10" fmla="*/ 20472 h 89532"/>
              <a:gd name="connsiteX11" fmla="*/ 118316 w 200203"/>
              <a:gd name="connsiteY11" fmla="*/ 68239 h 89532"/>
              <a:gd name="connsiteX12" fmla="*/ 111492 w 200203"/>
              <a:gd name="connsiteY12" fmla="*/ 40943 h 89532"/>
              <a:gd name="connsiteX13" fmla="*/ 131964 w 200203"/>
              <a:gd name="connsiteY13" fmla="*/ 34119 h 89532"/>
              <a:gd name="connsiteX14" fmla="*/ 152435 w 200203"/>
              <a:gd name="connsiteY14" fmla="*/ 47767 h 89532"/>
              <a:gd name="connsiteX15" fmla="*/ 172907 w 200203"/>
              <a:gd name="connsiteY15" fmla="*/ 40943 h 89532"/>
              <a:gd name="connsiteX16" fmla="*/ 200203 w 200203"/>
              <a:gd name="connsiteY16" fmla="*/ 34119 h 89532"/>
              <a:gd name="connsiteX17" fmla="*/ 172907 w 200203"/>
              <a:gd name="connsiteY17" fmla="*/ 27295 h 89532"/>
              <a:gd name="connsiteX18" fmla="*/ 131964 w 200203"/>
              <a:gd name="connsiteY18" fmla="*/ 13648 h 8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203" h="89532">
                <a:moveTo>
                  <a:pt x="77373" y="6824"/>
                </a:moveTo>
                <a:cubicBezTo>
                  <a:pt x="66000" y="15922"/>
                  <a:pt x="56039" y="27145"/>
                  <a:pt x="43253" y="34119"/>
                </a:cubicBezTo>
                <a:cubicBezTo>
                  <a:pt x="29508" y="41616"/>
                  <a:pt x="-42596" y="58505"/>
                  <a:pt x="36430" y="40943"/>
                </a:cubicBezTo>
                <a:cubicBezTo>
                  <a:pt x="45585" y="38909"/>
                  <a:pt x="54627" y="36394"/>
                  <a:pt x="63725" y="34119"/>
                </a:cubicBezTo>
                <a:cubicBezTo>
                  <a:pt x="46573" y="85575"/>
                  <a:pt x="71704" y="24146"/>
                  <a:pt x="36430" y="68239"/>
                </a:cubicBezTo>
                <a:cubicBezTo>
                  <a:pt x="31937" y="73856"/>
                  <a:pt x="24520" y="93796"/>
                  <a:pt x="29606" y="88710"/>
                </a:cubicBezTo>
                <a:cubicBezTo>
                  <a:pt x="71229" y="47081"/>
                  <a:pt x="11458" y="69364"/>
                  <a:pt x="70549" y="54591"/>
                </a:cubicBezTo>
                <a:cubicBezTo>
                  <a:pt x="75098" y="45492"/>
                  <a:pt x="80190" y="36645"/>
                  <a:pt x="84197" y="27295"/>
                </a:cubicBezTo>
                <a:cubicBezTo>
                  <a:pt x="87030" y="20684"/>
                  <a:pt x="85935" y="11910"/>
                  <a:pt x="91021" y="6824"/>
                </a:cubicBezTo>
                <a:cubicBezTo>
                  <a:pt x="96107" y="1738"/>
                  <a:pt x="104668" y="2275"/>
                  <a:pt x="111492" y="0"/>
                </a:cubicBezTo>
                <a:cubicBezTo>
                  <a:pt x="116041" y="6824"/>
                  <a:pt x="124324" y="12311"/>
                  <a:pt x="125140" y="20472"/>
                </a:cubicBezTo>
                <a:cubicBezTo>
                  <a:pt x="126740" y="36476"/>
                  <a:pt x="127238" y="54857"/>
                  <a:pt x="118316" y="68239"/>
                </a:cubicBezTo>
                <a:cubicBezTo>
                  <a:pt x="113113" y="76042"/>
                  <a:pt x="113767" y="50042"/>
                  <a:pt x="111492" y="40943"/>
                </a:cubicBezTo>
                <a:cubicBezTo>
                  <a:pt x="118316" y="38668"/>
                  <a:pt x="124869" y="32936"/>
                  <a:pt x="131964" y="34119"/>
                </a:cubicBezTo>
                <a:cubicBezTo>
                  <a:pt x="140054" y="35467"/>
                  <a:pt x="152435" y="47767"/>
                  <a:pt x="152435" y="47767"/>
                </a:cubicBezTo>
                <a:cubicBezTo>
                  <a:pt x="159259" y="45492"/>
                  <a:pt x="165991" y="42919"/>
                  <a:pt x="172907" y="40943"/>
                </a:cubicBezTo>
                <a:cubicBezTo>
                  <a:pt x="181925" y="38366"/>
                  <a:pt x="200203" y="43498"/>
                  <a:pt x="200203" y="34119"/>
                </a:cubicBezTo>
                <a:cubicBezTo>
                  <a:pt x="200203" y="24740"/>
                  <a:pt x="182006" y="29570"/>
                  <a:pt x="172907" y="27295"/>
                </a:cubicBezTo>
                <a:cubicBezTo>
                  <a:pt x="146757" y="9863"/>
                  <a:pt x="160636" y="13648"/>
                  <a:pt x="131964" y="1364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75"/>
          <p:cNvSpPr/>
          <p:nvPr/>
        </p:nvSpPr>
        <p:spPr>
          <a:xfrm>
            <a:off x="626314" y="5786733"/>
            <a:ext cx="554061" cy="370755"/>
          </a:xfrm>
          <a:custGeom>
            <a:avLst/>
            <a:gdLst>
              <a:gd name="connsiteX0" fmla="*/ 54874 w 554061"/>
              <a:gd name="connsiteY0" fmla="*/ 0 h 370755"/>
              <a:gd name="connsiteX1" fmla="*/ 20754 w 554061"/>
              <a:gd name="connsiteY1" fmla="*/ 54591 h 370755"/>
              <a:gd name="connsiteX2" fmla="*/ 7107 w 554061"/>
              <a:gd name="connsiteY2" fmla="*/ 109182 h 370755"/>
              <a:gd name="connsiteX3" fmla="*/ 13930 w 554061"/>
              <a:gd name="connsiteY3" fmla="*/ 211540 h 370755"/>
              <a:gd name="connsiteX4" fmla="*/ 27578 w 554061"/>
              <a:gd name="connsiteY4" fmla="*/ 232011 h 370755"/>
              <a:gd name="connsiteX5" fmla="*/ 34402 w 554061"/>
              <a:gd name="connsiteY5" fmla="*/ 252483 h 370755"/>
              <a:gd name="connsiteX6" fmla="*/ 68521 w 554061"/>
              <a:gd name="connsiteY6" fmla="*/ 293426 h 370755"/>
              <a:gd name="connsiteX7" fmla="*/ 109465 w 554061"/>
              <a:gd name="connsiteY7" fmla="*/ 307074 h 370755"/>
              <a:gd name="connsiteX8" fmla="*/ 129936 w 554061"/>
              <a:gd name="connsiteY8" fmla="*/ 327546 h 370755"/>
              <a:gd name="connsiteX9" fmla="*/ 170880 w 554061"/>
              <a:gd name="connsiteY9" fmla="*/ 341194 h 370755"/>
              <a:gd name="connsiteX10" fmla="*/ 273238 w 554061"/>
              <a:gd name="connsiteY10" fmla="*/ 354841 h 370755"/>
              <a:gd name="connsiteX11" fmla="*/ 355124 w 554061"/>
              <a:gd name="connsiteY11" fmla="*/ 361665 h 370755"/>
              <a:gd name="connsiteX12" fmla="*/ 443835 w 554061"/>
              <a:gd name="connsiteY12" fmla="*/ 348017 h 370755"/>
              <a:gd name="connsiteX13" fmla="*/ 477954 w 554061"/>
              <a:gd name="connsiteY13" fmla="*/ 341194 h 370755"/>
              <a:gd name="connsiteX14" fmla="*/ 512074 w 554061"/>
              <a:gd name="connsiteY14" fmla="*/ 313898 h 370755"/>
              <a:gd name="connsiteX15" fmla="*/ 532545 w 554061"/>
              <a:gd name="connsiteY15" fmla="*/ 293426 h 370755"/>
              <a:gd name="connsiteX16" fmla="*/ 553017 w 554061"/>
              <a:gd name="connsiteY16" fmla="*/ 279779 h 370755"/>
              <a:gd name="connsiteX17" fmla="*/ 525721 w 554061"/>
              <a:gd name="connsiteY17" fmla="*/ 286603 h 370755"/>
              <a:gd name="connsiteX18" fmla="*/ 437011 w 554061"/>
              <a:gd name="connsiteY18" fmla="*/ 320722 h 370755"/>
              <a:gd name="connsiteX19" fmla="*/ 368772 w 554061"/>
              <a:gd name="connsiteY19" fmla="*/ 334370 h 370755"/>
              <a:gd name="connsiteX20" fmla="*/ 327829 w 554061"/>
              <a:gd name="connsiteY20" fmla="*/ 348017 h 370755"/>
              <a:gd name="connsiteX21" fmla="*/ 293710 w 554061"/>
              <a:gd name="connsiteY21" fmla="*/ 341194 h 370755"/>
              <a:gd name="connsiteX22" fmla="*/ 252766 w 554061"/>
              <a:gd name="connsiteY22" fmla="*/ 327546 h 370755"/>
              <a:gd name="connsiteX23" fmla="*/ 157232 w 554061"/>
              <a:gd name="connsiteY23" fmla="*/ 320722 h 370755"/>
              <a:gd name="connsiteX24" fmla="*/ 129936 w 554061"/>
              <a:gd name="connsiteY24" fmla="*/ 286603 h 370755"/>
              <a:gd name="connsiteX25" fmla="*/ 88993 w 554061"/>
              <a:gd name="connsiteY25" fmla="*/ 272955 h 370755"/>
              <a:gd name="connsiteX26" fmla="*/ 48050 w 554061"/>
              <a:gd name="connsiteY26" fmla="*/ 191068 h 370755"/>
              <a:gd name="connsiteX27" fmla="*/ 34402 w 554061"/>
              <a:gd name="connsiteY27" fmla="*/ 143301 h 370755"/>
              <a:gd name="connsiteX28" fmla="*/ 13930 w 554061"/>
              <a:gd name="connsiteY28" fmla="*/ 136477 h 370755"/>
              <a:gd name="connsiteX29" fmla="*/ 283 w 554061"/>
              <a:gd name="connsiteY29" fmla="*/ 116006 h 370755"/>
              <a:gd name="connsiteX30" fmla="*/ 7107 w 554061"/>
              <a:gd name="connsiteY30" fmla="*/ 88710 h 370755"/>
              <a:gd name="connsiteX31" fmla="*/ 27578 w 554061"/>
              <a:gd name="connsiteY31" fmla="*/ 61414 h 3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4061" h="370755">
                <a:moveTo>
                  <a:pt x="54874" y="0"/>
                </a:moveTo>
                <a:cubicBezTo>
                  <a:pt x="43501" y="18197"/>
                  <a:pt x="25958" y="33773"/>
                  <a:pt x="20754" y="54591"/>
                </a:cubicBezTo>
                <a:lnTo>
                  <a:pt x="7107" y="109182"/>
                </a:lnTo>
                <a:cubicBezTo>
                  <a:pt x="9381" y="143301"/>
                  <a:pt x="8309" y="177810"/>
                  <a:pt x="13930" y="211540"/>
                </a:cubicBezTo>
                <a:cubicBezTo>
                  <a:pt x="15278" y="219630"/>
                  <a:pt x="23910" y="224676"/>
                  <a:pt x="27578" y="232011"/>
                </a:cubicBezTo>
                <a:cubicBezTo>
                  <a:pt x="30795" y="238445"/>
                  <a:pt x="31185" y="246049"/>
                  <a:pt x="34402" y="252483"/>
                </a:cubicBezTo>
                <a:cubicBezTo>
                  <a:pt x="39956" y="263591"/>
                  <a:pt x="58073" y="287622"/>
                  <a:pt x="68521" y="293426"/>
                </a:cubicBezTo>
                <a:cubicBezTo>
                  <a:pt x="81097" y="300413"/>
                  <a:pt x="109465" y="307074"/>
                  <a:pt x="109465" y="307074"/>
                </a:cubicBezTo>
                <a:cubicBezTo>
                  <a:pt x="116289" y="313898"/>
                  <a:pt x="121500" y="322859"/>
                  <a:pt x="129936" y="327546"/>
                </a:cubicBezTo>
                <a:cubicBezTo>
                  <a:pt x="142512" y="334533"/>
                  <a:pt x="157232" y="336645"/>
                  <a:pt x="170880" y="341194"/>
                </a:cubicBezTo>
                <a:cubicBezTo>
                  <a:pt x="217332" y="356677"/>
                  <a:pt x="184199" y="347421"/>
                  <a:pt x="273238" y="354841"/>
                </a:cubicBezTo>
                <a:cubicBezTo>
                  <a:pt x="310362" y="379590"/>
                  <a:pt x="286779" y="370208"/>
                  <a:pt x="355124" y="361665"/>
                </a:cubicBezTo>
                <a:cubicBezTo>
                  <a:pt x="379671" y="358597"/>
                  <a:pt x="418784" y="352572"/>
                  <a:pt x="443835" y="348017"/>
                </a:cubicBezTo>
                <a:cubicBezTo>
                  <a:pt x="455246" y="345942"/>
                  <a:pt x="466581" y="343468"/>
                  <a:pt x="477954" y="341194"/>
                </a:cubicBezTo>
                <a:cubicBezTo>
                  <a:pt x="508478" y="295408"/>
                  <a:pt x="472520" y="340268"/>
                  <a:pt x="512074" y="313898"/>
                </a:cubicBezTo>
                <a:cubicBezTo>
                  <a:pt x="520104" y="308545"/>
                  <a:pt x="525131" y="299604"/>
                  <a:pt x="532545" y="293426"/>
                </a:cubicBezTo>
                <a:cubicBezTo>
                  <a:pt x="538845" y="288176"/>
                  <a:pt x="558817" y="285578"/>
                  <a:pt x="553017" y="279779"/>
                </a:cubicBezTo>
                <a:cubicBezTo>
                  <a:pt x="546385" y="273148"/>
                  <a:pt x="534820" y="284328"/>
                  <a:pt x="525721" y="286603"/>
                </a:cubicBezTo>
                <a:cubicBezTo>
                  <a:pt x="471395" y="322820"/>
                  <a:pt x="501016" y="311578"/>
                  <a:pt x="437011" y="320722"/>
                </a:cubicBezTo>
                <a:cubicBezTo>
                  <a:pt x="380243" y="339645"/>
                  <a:pt x="470699" y="310849"/>
                  <a:pt x="368772" y="334370"/>
                </a:cubicBezTo>
                <a:cubicBezTo>
                  <a:pt x="354755" y="337605"/>
                  <a:pt x="327829" y="348017"/>
                  <a:pt x="327829" y="348017"/>
                </a:cubicBezTo>
                <a:cubicBezTo>
                  <a:pt x="316456" y="345743"/>
                  <a:pt x="304900" y="344246"/>
                  <a:pt x="293710" y="341194"/>
                </a:cubicBezTo>
                <a:cubicBezTo>
                  <a:pt x="279831" y="337409"/>
                  <a:pt x="267116" y="328571"/>
                  <a:pt x="252766" y="327546"/>
                </a:cubicBezTo>
                <a:lnTo>
                  <a:pt x="157232" y="320722"/>
                </a:lnTo>
                <a:cubicBezTo>
                  <a:pt x="149832" y="298522"/>
                  <a:pt x="154093" y="297339"/>
                  <a:pt x="129936" y="286603"/>
                </a:cubicBezTo>
                <a:cubicBezTo>
                  <a:pt x="116790" y="280760"/>
                  <a:pt x="88993" y="272955"/>
                  <a:pt x="88993" y="272955"/>
                </a:cubicBezTo>
                <a:cubicBezTo>
                  <a:pt x="62309" y="232927"/>
                  <a:pt x="59351" y="236270"/>
                  <a:pt x="48050" y="191068"/>
                </a:cubicBezTo>
                <a:cubicBezTo>
                  <a:pt x="47991" y="190832"/>
                  <a:pt x="37665" y="146564"/>
                  <a:pt x="34402" y="143301"/>
                </a:cubicBezTo>
                <a:cubicBezTo>
                  <a:pt x="29316" y="138215"/>
                  <a:pt x="20754" y="138752"/>
                  <a:pt x="13930" y="136477"/>
                </a:cubicBezTo>
                <a:cubicBezTo>
                  <a:pt x="9381" y="129653"/>
                  <a:pt x="1443" y="124125"/>
                  <a:pt x="283" y="116006"/>
                </a:cubicBezTo>
                <a:cubicBezTo>
                  <a:pt x="-1043" y="106722"/>
                  <a:pt x="2454" y="96853"/>
                  <a:pt x="7107" y="88710"/>
                </a:cubicBezTo>
                <a:cubicBezTo>
                  <a:pt x="29186" y="50070"/>
                  <a:pt x="27578" y="81792"/>
                  <a:pt x="27578" y="6141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p:cNvSpPr/>
          <p:nvPr/>
        </p:nvSpPr>
        <p:spPr>
          <a:xfrm>
            <a:off x="1410278" y="5948742"/>
            <a:ext cx="84126" cy="22143"/>
          </a:xfrm>
          <a:custGeom>
            <a:avLst/>
            <a:gdLst>
              <a:gd name="connsiteX0" fmla="*/ 1237 w 84126"/>
              <a:gd name="connsiteY0" fmla="*/ 8496 h 22143"/>
              <a:gd name="connsiteX1" fmla="*/ 83123 w 84126"/>
              <a:gd name="connsiteY1" fmla="*/ 8496 h 22143"/>
              <a:gd name="connsiteX2" fmla="*/ 49004 w 84126"/>
              <a:gd name="connsiteY2" fmla="*/ 22143 h 22143"/>
              <a:gd name="connsiteX3" fmla="*/ 1237 w 84126"/>
              <a:gd name="connsiteY3" fmla="*/ 8496 h 22143"/>
            </a:gdLst>
            <a:ahLst/>
            <a:cxnLst>
              <a:cxn ang="0">
                <a:pos x="connsiteX0" y="connsiteY0"/>
              </a:cxn>
              <a:cxn ang="0">
                <a:pos x="connsiteX1" y="connsiteY1"/>
              </a:cxn>
              <a:cxn ang="0">
                <a:pos x="connsiteX2" y="connsiteY2"/>
              </a:cxn>
              <a:cxn ang="0">
                <a:pos x="connsiteX3" y="connsiteY3"/>
              </a:cxn>
            </a:cxnLst>
            <a:rect l="l" t="t" r="r" b="b"/>
            <a:pathLst>
              <a:path w="84126" h="22143">
                <a:moveTo>
                  <a:pt x="1237" y="8496"/>
                </a:moveTo>
                <a:cubicBezTo>
                  <a:pt x="6923" y="6222"/>
                  <a:pt x="71173" y="-9428"/>
                  <a:pt x="83123" y="8496"/>
                </a:cubicBezTo>
                <a:cubicBezTo>
                  <a:pt x="89918" y="18688"/>
                  <a:pt x="60377" y="17594"/>
                  <a:pt x="49004" y="22143"/>
                </a:cubicBezTo>
                <a:cubicBezTo>
                  <a:pt x="9111" y="8845"/>
                  <a:pt x="-4449" y="10770"/>
                  <a:pt x="1237" y="849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p:cNvSpPr txBox="1"/>
          <p:nvPr/>
        </p:nvSpPr>
        <p:spPr>
          <a:xfrm>
            <a:off x="506793" y="8625102"/>
            <a:ext cx="6116580" cy="200055"/>
          </a:xfrm>
          <a:prstGeom prst="rect">
            <a:avLst/>
          </a:prstGeom>
          <a:noFill/>
        </p:spPr>
        <p:txBody>
          <a:bodyPr wrap="square" rtlCol="0">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AIMS (2018). </a:t>
            </a:r>
            <a:r>
              <a:rPr lang="en-AU" sz="700" i="1" dirty="0" err="1">
                <a:latin typeface="Arial Narrow" panose="020B0606020202030204" pitchFamily="34" charset="0"/>
              </a:rPr>
              <a:t>Bioindicators</a:t>
            </a:r>
            <a:r>
              <a:rPr lang="en-AU" sz="700" i="1" dirty="0">
                <a:latin typeface="Arial Narrow" panose="020B0606020202030204" pitchFamily="34" charset="0"/>
              </a:rPr>
              <a:t>. </a:t>
            </a:r>
            <a:r>
              <a:rPr lang="en-AU" sz="700" dirty="0">
                <a:latin typeface="Arial Narrow" panose="020B0606020202030204" pitchFamily="34" charset="0"/>
              </a:rPr>
              <a:t>Australian Institute of Marine Science. Accessed 2018 from www.aims.gov.au/docs/research/water-quality/runoff/bioindicators.html</a:t>
            </a:r>
          </a:p>
        </p:txBody>
      </p:sp>
      <p:cxnSp>
        <p:nvCxnSpPr>
          <p:cNvPr id="68" name="Straight Connector 67">
            <a:extLst>
              <a:ext uri="{FF2B5EF4-FFF2-40B4-BE49-F238E27FC236}">
                <a16:creationId xmlns:a16="http://schemas.microsoft.com/office/drawing/2014/main" id="{96631D8F-44ED-4F87-94F9-E2C89E9FCCEB}"/>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A982C58-2A14-4C17-8223-610FCCE6413A}"/>
              </a:ext>
            </a:extLst>
          </p:cNvPr>
          <p:cNvSpPr txBox="1"/>
          <p:nvPr/>
        </p:nvSpPr>
        <p:spPr>
          <a:xfrm>
            <a:off x="1410717" y="61659"/>
            <a:ext cx="4075713" cy="877163"/>
          </a:xfrm>
          <a:prstGeom prst="rect">
            <a:avLst/>
          </a:prstGeom>
          <a:noFill/>
        </p:spPr>
        <p:txBody>
          <a:bodyPr wrap="square" rtlCol="0">
            <a:spAutoFit/>
          </a:bodyPr>
          <a:lstStyle/>
          <a:p>
            <a:r>
              <a:rPr lang="en-US" b="1" dirty="0">
                <a:latin typeface="Arial Narrow" pitchFamily="34" charset="0"/>
              </a:rPr>
              <a:t>Biology as indicators of change – </a:t>
            </a:r>
            <a:r>
              <a:rPr lang="en-US" sz="1100" dirty="0">
                <a:highlight>
                  <a:srgbClr val="FFFF00"/>
                </a:highlight>
                <a:latin typeface="Arial Narrow" pitchFamily="34" charset="0"/>
              </a:rPr>
              <a:t>Describe the concept of marine bio-indicators with an example, e.g. mussels (Mytilus </a:t>
            </a:r>
            <a:r>
              <a:rPr lang="en-US" sz="1100" dirty="0" err="1">
                <a:highlight>
                  <a:srgbClr val="FFFF00"/>
                </a:highlight>
                <a:latin typeface="Arial Narrow" pitchFamily="34" charset="0"/>
              </a:rPr>
              <a:t>galloprovincialis</a:t>
            </a:r>
            <a:r>
              <a:rPr lang="en-US" sz="1100" dirty="0">
                <a:highlight>
                  <a:srgbClr val="FFFF00"/>
                </a:highlight>
                <a:latin typeface="Arial Narrow" pitchFamily="34" charset="0"/>
              </a:rPr>
              <a:t>), mudskippers (</a:t>
            </a:r>
            <a:r>
              <a:rPr lang="en-US" sz="1100" dirty="0" err="1">
                <a:highlight>
                  <a:srgbClr val="FFFF00"/>
                </a:highlight>
                <a:latin typeface="Arial Narrow" pitchFamily="34" charset="0"/>
              </a:rPr>
              <a:t>Scartelaos</a:t>
            </a:r>
            <a:r>
              <a:rPr lang="en-US" sz="1100" dirty="0">
                <a:highlight>
                  <a:srgbClr val="FFFF00"/>
                </a:highlight>
                <a:latin typeface="Arial Narrow" pitchFamily="34" charset="0"/>
              </a:rPr>
              <a:t> </a:t>
            </a:r>
            <a:r>
              <a:rPr lang="en-US" sz="1100" dirty="0" err="1">
                <a:highlight>
                  <a:srgbClr val="FFFF00"/>
                </a:highlight>
                <a:latin typeface="Arial Narrow" pitchFamily="34" charset="0"/>
              </a:rPr>
              <a:t>histophorus</a:t>
            </a:r>
            <a:r>
              <a:rPr lang="en-US" sz="1100" dirty="0">
                <a:highlight>
                  <a:srgbClr val="FFFF00"/>
                </a:highlight>
                <a:latin typeface="Arial Narrow" pitchFamily="34" charset="0"/>
              </a:rPr>
              <a:t>), seagrass (Zostera spp.) and changes in concentration of pigments in certain corals.</a:t>
            </a:r>
            <a:endParaRPr lang="en-US" sz="1200" dirty="0">
              <a:highlight>
                <a:srgbClr val="FFFF00"/>
              </a:highlight>
              <a:latin typeface="Arial Narrow" pitchFamily="34" charset="0"/>
            </a:endParaRPr>
          </a:p>
        </p:txBody>
      </p:sp>
      <p:sp>
        <p:nvSpPr>
          <p:cNvPr id="81" name="TextBox 17">
            <a:extLst>
              <a:ext uri="{FF2B5EF4-FFF2-40B4-BE49-F238E27FC236}">
                <a16:creationId xmlns:a16="http://schemas.microsoft.com/office/drawing/2014/main" id="{44D5D044-0904-4124-8B01-37E9F970862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2" name="TextBox 81">
            <a:extLst>
              <a:ext uri="{FF2B5EF4-FFF2-40B4-BE49-F238E27FC236}">
                <a16:creationId xmlns:a16="http://schemas.microsoft.com/office/drawing/2014/main" id="{BFCDC05A-228C-4F40-98EC-1DBEC40538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84">
            <a:extLst>
              <a:ext uri="{FF2B5EF4-FFF2-40B4-BE49-F238E27FC236}">
                <a16:creationId xmlns:a16="http://schemas.microsoft.com/office/drawing/2014/main" id="{7EEC791B-9F7F-4E64-9563-0F9A66F6783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 name="Straight Connector 5">
            <a:extLst>
              <a:ext uri="{FF2B5EF4-FFF2-40B4-BE49-F238E27FC236}">
                <a16:creationId xmlns:a16="http://schemas.microsoft.com/office/drawing/2014/main" id="{A5BC7E5F-598E-1834-DD3F-DD19BBC3820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EBFDDCA2-9714-3A6B-E4AB-8C59A2ED46A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1B53BEA-C701-25FF-36C7-4DC7713D356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Understanding</a:t>
            </a:r>
            <a:endParaRPr lang="en-AU" sz="1100" b="1" dirty="0">
              <a:latin typeface="Arial Narrow" pitchFamily="34" charset="0"/>
            </a:endParaRPr>
          </a:p>
        </p:txBody>
      </p:sp>
    </p:spTree>
    <p:extLst>
      <p:ext uri="{BB962C8B-B14F-4D97-AF65-F5344CB8AC3E}">
        <p14:creationId xmlns:p14="http://schemas.microsoft.com/office/powerpoint/2010/main" val="55877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extLst>
              <p:ext uri="{D42A27DB-BD31-4B8C-83A1-F6EECF244321}">
                <p14:modId xmlns:p14="http://schemas.microsoft.com/office/powerpoint/2010/main" val="3599605549"/>
              </p:ext>
            </p:extLst>
          </p:nvPr>
        </p:nvGraphicFramePr>
        <p:xfrm>
          <a:off x="552195" y="1037663"/>
          <a:ext cx="5788898" cy="4400652"/>
        </p:xfrm>
        <a:graphic>
          <a:graphicData uri="http://schemas.openxmlformats.org/drawingml/2006/table">
            <a:tbl>
              <a:tblPr firstRow="1" bandRow="1">
                <a:tableStyleId>{5940675A-B579-460E-94D1-54222C63F5DA}</a:tableStyleId>
              </a:tblPr>
              <a:tblGrid>
                <a:gridCol w="932589">
                  <a:extLst>
                    <a:ext uri="{9D8B030D-6E8A-4147-A177-3AD203B41FA5}">
                      <a16:colId xmlns:a16="http://schemas.microsoft.com/office/drawing/2014/main" val="20000"/>
                    </a:ext>
                  </a:extLst>
                </a:gridCol>
                <a:gridCol w="4856309">
                  <a:extLst>
                    <a:ext uri="{9D8B030D-6E8A-4147-A177-3AD203B41FA5}">
                      <a16:colId xmlns:a16="http://schemas.microsoft.com/office/drawing/2014/main" val="20001"/>
                    </a:ext>
                  </a:extLst>
                </a:gridCol>
              </a:tblGrid>
              <a:tr h="418159">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296656">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1868">
                <a:tc>
                  <a:txBody>
                    <a:bodyPr/>
                    <a:lstStyle/>
                    <a:p>
                      <a:r>
                        <a:rPr lang="en-AU" sz="1050" dirty="0">
                          <a:highlight>
                            <a:srgbClr val="FFFF00"/>
                          </a:highlight>
                          <a:latin typeface="Arial Narrow" panose="020B0606020202030204" pitchFamily="34" charset="0"/>
                        </a:rPr>
                        <a:t>Explore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3235954702"/>
                  </a:ext>
                </a:extLst>
              </a:tr>
              <a:tr h="309748">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309748">
                <a:tc>
                  <a:txBody>
                    <a:bodyPr/>
                    <a:lstStyle/>
                    <a:p>
                      <a:r>
                        <a:rPr lang="en-AU" sz="1050" dirty="0">
                          <a:highlight>
                            <a:srgbClr val="FFFF00"/>
                          </a:highlight>
                          <a:latin typeface="Arial Narrow" panose="020B0606020202030204" pitchFamily="34" charset="0"/>
                        </a:rPr>
                        <a:t>Infer</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2054439401"/>
                  </a:ext>
                </a:extLst>
              </a:tr>
              <a:tr h="291868">
                <a:tc>
                  <a:txBody>
                    <a:bodyPr/>
                    <a:lstStyle/>
                    <a:p>
                      <a:r>
                        <a:rPr lang="en-AU" sz="1050" dirty="0">
                          <a:highlight>
                            <a:srgbClr val="FFFF00"/>
                          </a:highlight>
                          <a:latin typeface="Arial Narrow" panose="020B0606020202030204" pitchFamily="34" charset="0"/>
                        </a:rPr>
                        <a:t>Interpret</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785812164"/>
                  </a:ext>
                </a:extLst>
              </a:tr>
              <a:tr h="291868">
                <a:tc>
                  <a:txBody>
                    <a:bodyPr/>
                    <a:lstStyle/>
                    <a:p>
                      <a:r>
                        <a:rPr lang="en-AU" sz="1050" dirty="0">
                          <a:highlight>
                            <a:srgbClr val="FFFF00"/>
                          </a:highlight>
                          <a:latin typeface="Arial Narrow" panose="020B0606020202030204" pitchFamily="34" charset="0"/>
                        </a:rPr>
                        <a:t>Investigate</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993373215"/>
                  </a:ext>
                </a:extLst>
              </a:tr>
              <a:tr h="291868">
                <a:tc>
                  <a:txBody>
                    <a:bodyPr/>
                    <a:lstStyle/>
                    <a:p>
                      <a:r>
                        <a:rPr lang="en-AU" sz="1050" dirty="0">
                          <a:highlight>
                            <a:srgbClr val="FFFF00"/>
                          </a:highlight>
                          <a:latin typeface="Arial Narrow" panose="020B0606020202030204" pitchFamily="34" charset="0"/>
                        </a:rPr>
                        <a:t>Predict</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1820374057"/>
                  </a:ext>
                </a:extLst>
              </a:tr>
              <a:tr h="296656">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30974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287853">
                <a:tc>
                  <a:txBody>
                    <a:bodyPr/>
                    <a:lstStyle/>
                    <a:p>
                      <a:r>
                        <a:rPr lang="en-AU" sz="1050" dirty="0">
                          <a:highlight>
                            <a:srgbClr val="FFFF00"/>
                          </a:highlight>
                          <a:latin typeface="Arial Narrow" panose="020B0606020202030204" pitchFamily="34" charset="0"/>
                        </a:rPr>
                        <a:t>State </a:t>
                      </a:r>
                    </a:p>
                  </a:txBody>
                  <a:tcPr/>
                </a:tc>
                <a:tc>
                  <a:txBody>
                    <a:bodyPr/>
                    <a:lstStyle/>
                    <a:p>
                      <a:endParaRPr lang="en-AU" sz="1050" dirty="0">
                        <a:latin typeface="Arial Narrow" panose="020B0606020202030204" pitchFamily="34" charset="0"/>
                      </a:endParaRPr>
                    </a:p>
                  </a:txBody>
                  <a:tcPr/>
                </a:tc>
                <a:extLst>
                  <a:ext uri="{0D108BD9-81ED-4DB2-BD59-A6C34878D82A}">
                    <a16:rowId xmlns:a16="http://schemas.microsoft.com/office/drawing/2014/main" val="2490837103"/>
                  </a:ext>
                </a:extLst>
              </a:tr>
              <a:tr h="30974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5" name="Straight Connector 14">
            <a:extLst>
              <a:ext uri="{FF2B5EF4-FFF2-40B4-BE49-F238E27FC236}">
                <a16:creationId xmlns:a16="http://schemas.microsoft.com/office/drawing/2014/main" id="{73315252-ABE9-A830-7D5D-6FD8BC94CBC8}"/>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6">
            <a:extLst>
              <a:ext uri="{FF2B5EF4-FFF2-40B4-BE49-F238E27FC236}">
                <a16:creationId xmlns:a16="http://schemas.microsoft.com/office/drawing/2014/main" id="{17A19B99-E576-7EE1-E76A-E0B2C517F787}"/>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8" name="TextBox 36">
            <a:extLst>
              <a:ext uri="{FF2B5EF4-FFF2-40B4-BE49-F238E27FC236}">
                <a16:creationId xmlns:a16="http://schemas.microsoft.com/office/drawing/2014/main" id="{A31F74F6-BD27-450C-A953-0EE2E043B6D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040330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300" y="152647"/>
            <a:ext cx="4191130" cy="707886"/>
          </a:xfrm>
          <a:prstGeom prst="rect">
            <a:avLst/>
          </a:prstGeom>
          <a:noFill/>
        </p:spPr>
        <p:txBody>
          <a:bodyPr wrap="square" rtlCol="0">
            <a:spAutoFit/>
          </a:bodyPr>
          <a:lstStyle/>
          <a:p>
            <a:pPr algn="ctr"/>
            <a:r>
              <a:rPr lang="en-US" sz="2000" b="1" dirty="0">
                <a:latin typeface="Arial Narrow" pitchFamily="34" charset="0"/>
              </a:rPr>
              <a:t>Unit 1 Topic 2: The dynamic shore</a:t>
            </a:r>
          </a:p>
          <a:p>
            <a:pPr algn="ctr"/>
            <a:r>
              <a:rPr lang="en-US" sz="2000" b="1" dirty="0">
                <a:highlight>
                  <a:srgbClr val="FFFF00"/>
                </a:highlight>
                <a:latin typeface="Arial Narrow" pitchFamily="34" charset="0"/>
              </a:rPr>
              <a:t> SHE and SIS</a:t>
            </a:r>
            <a:endParaRPr lang="en-US" sz="28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0" name="Picture 9">
            <a:extLst>
              <a:ext uri="{FF2B5EF4-FFF2-40B4-BE49-F238E27FC236}">
                <a16:creationId xmlns:a16="http://schemas.microsoft.com/office/drawing/2014/main" id="{3FDB0718-BD3F-25A8-87E5-8CEAE49C7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39" y="1159293"/>
            <a:ext cx="5844292" cy="4519833"/>
          </a:xfrm>
          <a:prstGeom prst="rect">
            <a:avLst/>
          </a:prstGeom>
        </p:spPr>
      </p:pic>
      <p:cxnSp>
        <p:nvCxnSpPr>
          <p:cNvPr id="8" name="Straight Connector 7">
            <a:extLst>
              <a:ext uri="{FF2B5EF4-FFF2-40B4-BE49-F238E27FC236}">
                <a16:creationId xmlns:a16="http://schemas.microsoft.com/office/drawing/2014/main" id="{B03759B2-FAF6-8DDD-5EBD-A553B8490D2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A82CE711-5918-8DAA-C88C-D9EEDA11435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F37046AD-D234-F5E9-29DE-6C7F9D20F43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330896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Shifting Sands - </a:t>
            </a:r>
            <a:r>
              <a:rPr lang="en-US" sz="900" dirty="0">
                <a:highlight>
                  <a:srgbClr val="FFFF00"/>
                </a:highlight>
                <a:latin typeface="Arial Narrow" pitchFamily="34" charset="0"/>
              </a:rPr>
              <a:t>Consider how historical local planning decisions on dynamic shorelines have influenced the selection of coastal management strategies. </a:t>
            </a:r>
            <a:r>
              <a:rPr lang="en-US" sz="900" dirty="0" err="1">
                <a:highlight>
                  <a:srgbClr val="FFFF00"/>
                </a:highlight>
                <a:latin typeface="Arial Narrow" pitchFamily="34" charset="0"/>
              </a:rPr>
              <a:t>Analyse</a:t>
            </a:r>
            <a:r>
              <a:rPr lang="en-US" sz="900" dirty="0">
                <a:highlight>
                  <a:srgbClr val="FFFF00"/>
                </a:highlight>
                <a:latin typeface="Arial Narrow" pitchFamily="34" charset="0"/>
              </a:rPr>
              <a:t> evidence from the use of </a:t>
            </a:r>
            <a:r>
              <a:rPr lang="en-US" sz="900" dirty="0" err="1">
                <a:highlight>
                  <a:srgbClr val="FFFF00"/>
                </a:highlight>
                <a:latin typeface="Arial Narrow" pitchFamily="34" charset="0"/>
              </a:rPr>
              <a:t>groynes</a:t>
            </a:r>
            <a:r>
              <a:rPr lang="en-US" sz="900" dirty="0">
                <a:highlight>
                  <a:srgbClr val="FFFF00"/>
                </a:highlight>
                <a:latin typeface="Arial Narrow" pitchFamily="34" charset="0"/>
              </a:rPr>
              <a:t>, river walls and sand bypass systems to determine the effects on longshore drift for a beach system resource (e.g. the Delft report; Griffith University Centre for Coastal Management).</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85545D15-F136-6638-380B-C5379FDA7F5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AE108EEC-20F1-670D-0240-B7522E223BA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C584AB2F-AC2F-3675-7993-EDAD6EDBC0C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225539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Disturbance Dynamics - </a:t>
            </a:r>
            <a:r>
              <a:rPr lang="en-US" sz="900" dirty="0" err="1">
                <a:highlight>
                  <a:srgbClr val="FFFF00"/>
                </a:highlight>
                <a:latin typeface="Arial Narrow" pitchFamily="34" charset="0"/>
              </a:rPr>
              <a:t>Recognise</a:t>
            </a:r>
            <a:r>
              <a:rPr lang="en-US" sz="900" dirty="0">
                <a:highlight>
                  <a:srgbClr val="FFFF00"/>
                </a:highlight>
                <a:latin typeface="Arial Narrow" pitchFamily="34" charset="0"/>
              </a:rPr>
              <a:t> that impact levels from pulse events alter as populations increase and landscape dynamics change. This leads to increased pressure on infrastructure designed to mitigate risk. </a:t>
            </a:r>
            <a:r>
              <a:rPr lang="en-US" sz="900" dirty="0" err="1">
                <a:highlight>
                  <a:srgbClr val="FFFF00"/>
                </a:highlight>
                <a:latin typeface="Arial Narrow" pitchFamily="34" charset="0"/>
              </a:rPr>
              <a:t>Analyse</a:t>
            </a:r>
            <a:r>
              <a:rPr lang="en-US" sz="900" dirty="0">
                <a:highlight>
                  <a:srgbClr val="FFFF00"/>
                </a:highlight>
                <a:latin typeface="Arial Narrow" pitchFamily="34" charset="0"/>
              </a:rPr>
              <a:t> evidence used by stakeholders to inform the monitoring, assessment and evaluation of risk in relation to pulse events (i.e. cyclone, storm surge, tsunami and floods).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A3B1300C-8987-25CD-A569-554E3C6B80A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1D153380-377D-CCB3-B635-BD1D8F2767A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932D4990-2DBA-9F48-1042-F0793CEB915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1943972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Zoom zoom - </a:t>
            </a:r>
            <a:r>
              <a:rPr lang="en-US" sz="1100" dirty="0">
                <a:highlight>
                  <a:srgbClr val="FFFF00"/>
                </a:highlight>
                <a:latin typeface="Arial Narrow" pitchFamily="34" charset="0"/>
              </a:rPr>
              <a:t>Appreciate that diver-propelled vehicles with </a:t>
            </a:r>
            <a:r>
              <a:rPr lang="en-US" sz="1100" dirty="0" err="1">
                <a:highlight>
                  <a:srgbClr val="FFFF00"/>
                </a:highlight>
                <a:latin typeface="Arial Narrow" pitchFamily="34" charset="0"/>
              </a:rPr>
              <a:t>customised</a:t>
            </a:r>
            <a:r>
              <a:rPr lang="en-US" sz="1100" dirty="0">
                <a:highlight>
                  <a:srgbClr val="FFFF00"/>
                </a:highlight>
                <a:latin typeface="Arial Narrow" pitchFamily="34" charset="0"/>
              </a:rPr>
              <a:t> high-definition cameras and automated image-annotation methods have dramatically increased the size, accuracy, and geographic and temporal scope of the datasets that marine scientists work with.</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5E71DBFE-B1AE-0800-4129-8DD613A7E2E1}"/>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65617895-46B0-2D0E-D5EB-B35265505EF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2A83998-5BD4-5E4A-AEF8-DA3AC22A840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107408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Land &amp; Sea -  </a:t>
            </a:r>
            <a:r>
              <a:rPr lang="en-US" sz="1100" dirty="0" err="1">
                <a:highlight>
                  <a:srgbClr val="FFFF00"/>
                </a:highlight>
                <a:latin typeface="Arial Narrow" pitchFamily="34" charset="0"/>
              </a:rPr>
              <a:t>Recognise</a:t>
            </a:r>
            <a:r>
              <a:rPr lang="en-US" sz="1100" dirty="0">
                <a:highlight>
                  <a:srgbClr val="FFFF00"/>
                </a:highlight>
                <a:latin typeface="Arial Narrow" pitchFamily="34" charset="0"/>
              </a:rPr>
              <a:t> that the effectiveness of land-based management practices has a direct impact on the health of marine ecosystems. Scientific monitoring of these practices can be used to develop and evaluate projected impacts on marine conservation strategies.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3FC161EA-690A-2EEF-B346-86F414DEC0A1}"/>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20683CE3-DF68-D557-FE0A-1A7577E3499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0C608FF7-23A1-FCD3-5712-5F587D9ECC5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926498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96943" y="121784"/>
            <a:ext cx="4106515" cy="907941"/>
          </a:xfrm>
          <a:prstGeom prst="rect">
            <a:avLst/>
          </a:prstGeom>
          <a:noFill/>
        </p:spPr>
        <p:txBody>
          <a:bodyPr wrap="square" rtlCol="0">
            <a:spAutoFit/>
          </a:bodyPr>
          <a:lstStyle/>
          <a:p>
            <a:r>
              <a:rPr lang="en-US" b="1" dirty="0">
                <a:latin typeface="Arial Narrow" pitchFamily="34" charset="0"/>
              </a:rPr>
              <a:t>Power in data - </a:t>
            </a:r>
            <a:r>
              <a:rPr lang="en-US" sz="1200" dirty="0">
                <a:highlight>
                  <a:srgbClr val="FFFF00"/>
                </a:highlight>
                <a:latin typeface="Arial Narrow" pitchFamily="34" charset="0"/>
              </a:rPr>
              <a:t>Consider that the use of data can inform the selection of coastal management strategies that may have beneficial, and/or harmful and/or unintended consequences.</a:t>
            </a:r>
          </a:p>
          <a:p>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6C92FA29-16D0-ECAB-9EA7-32C6532570B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8E54967-16E7-EA79-8F8F-7921185B248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C82E1FB-80F8-6DA9-E089-87669789D14F}"/>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1903654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20187544"/>
              </p:ext>
            </p:extLst>
          </p:nvPr>
        </p:nvGraphicFramePr>
        <p:xfrm>
          <a:off x="479368" y="1451162"/>
          <a:ext cx="5801640" cy="1636046"/>
        </p:xfrm>
        <a:graphic>
          <a:graphicData uri="http://schemas.openxmlformats.org/drawingml/2006/table">
            <a:tbl>
              <a:tblPr firstRow="1" bandRow="1">
                <a:tableStyleId>{5940675A-B579-460E-94D1-54222C63F5DA}</a:tableStyleId>
              </a:tblPr>
              <a:tblGrid>
                <a:gridCol w="639052">
                  <a:extLst>
                    <a:ext uri="{9D8B030D-6E8A-4147-A177-3AD203B41FA5}">
                      <a16:colId xmlns:a16="http://schemas.microsoft.com/office/drawing/2014/main" val="20000"/>
                    </a:ext>
                  </a:extLst>
                </a:gridCol>
                <a:gridCol w="639052">
                  <a:extLst>
                    <a:ext uri="{9D8B030D-6E8A-4147-A177-3AD203B41FA5}">
                      <a16:colId xmlns:a16="http://schemas.microsoft.com/office/drawing/2014/main" val="20001"/>
                    </a:ext>
                  </a:extLst>
                </a:gridCol>
                <a:gridCol w="639052">
                  <a:extLst>
                    <a:ext uri="{9D8B030D-6E8A-4147-A177-3AD203B41FA5}">
                      <a16:colId xmlns:a16="http://schemas.microsoft.com/office/drawing/2014/main" val="20002"/>
                    </a:ext>
                  </a:extLst>
                </a:gridCol>
                <a:gridCol w="639052">
                  <a:extLst>
                    <a:ext uri="{9D8B030D-6E8A-4147-A177-3AD203B41FA5}">
                      <a16:colId xmlns:a16="http://schemas.microsoft.com/office/drawing/2014/main" val="20003"/>
                    </a:ext>
                  </a:extLst>
                </a:gridCol>
                <a:gridCol w="742224">
                  <a:extLst>
                    <a:ext uri="{9D8B030D-6E8A-4147-A177-3AD203B41FA5}">
                      <a16:colId xmlns:a16="http://schemas.microsoft.com/office/drawing/2014/main" val="20004"/>
                    </a:ext>
                  </a:extLst>
                </a:gridCol>
                <a:gridCol w="652721">
                  <a:extLst>
                    <a:ext uri="{9D8B030D-6E8A-4147-A177-3AD203B41FA5}">
                      <a16:colId xmlns:a16="http://schemas.microsoft.com/office/drawing/2014/main" val="20005"/>
                    </a:ext>
                  </a:extLst>
                </a:gridCol>
                <a:gridCol w="572383">
                  <a:extLst>
                    <a:ext uri="{9D8B030D-6E8A-4147-A177-3AD203B41FA5}">
                      <a16:colId xmlns:a16="http://schemas.microsoft.com/office/drawing/2014/main" val="20006"/>
                    </a:ext>
                  </a:extLst>
                </a:gridCol>
                <a:gridCol w="639052">
                  <a:extLst>
                    <a:ext uri="{9D8B030D-6E8A-4147-A177-3AD203B41FA5}">
                      <a16:colId xmlns:a16="http://schemas.microsoft.com/office/drawing/2014/main" val="20007"/>
                    </a:ext>
                  </a:extLst>
                </a:gridCol>
                <a:gridCol w="639052">
                  <a:extLst>
                    <a:ext uri="{9D8B030D-6E8A-4147-A177-3AD203B41FA5}">
                      <a16:colId xmlns:a16="http://schemas.microsoft.com/office/drawing/2014/main" val="20008"/>
                    </a:ext>
                  </a:extLst>
                </a:gridCol>
              </a:tblGrid>
              <a:tr h="451024">
                <a:tc gridSpan="3">
                  <a:txBody>
                    <a:bodyPr/>
                    <a:lstStyle/>
                    <a:p>
                      <a:pPr algn="ctr"/>
                      <a:r>
                        <a:rPr lang="en-AU" sz="1000" b="1" baseline="0" dirty="0">
                          <a:latin typeface="Arial Narrow" panose="020B0606020202030204" pitchFamily="34" charset="0"/>
                        </a:rPr>
                        <a:t>Location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gridSpan="3">
                  <a:txBody>
                    <a:bodyPr/>
                    <a:lstStyle/>
                    <a:p>
                      <a:pPr algn="ctr"/>
                      <a:r>
                        <a:rPr lang="en-AU" sz="1000" b="1" baseline="0" dirty="0">
                          <a:latin typeface="Arial Narrow" panose="020B0606020202030204" pitchFamily="34" charset="0"/>
                        </a:rPr>
                        <a:t>Date &amp; Time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Narrow" panose="020B0606020202030204" pitchFamily="34" charset="0"/>
                      </a:endParaRPr>
                    </a:p>
                  </a:txBody>
                  <a:tcPr/>
                </a:tc>
                <a:tc gridSpan="3">
                  <a:txBody>
                    <a:bodyPr/>
                    <a:lstStyle/>
                    <a:p>
                      <a:pPr algn="ctr"/>
                      <a:r>
                        <a:rPr lang="en-AU" sz="1000" b="1" baseline="0" dirty="0">
                          <a:latin typeface="Arial Narrow" panose="020B0606020202030204" pitchFamily="34" charset="0"/>
                        </a:rPr>
                        <a:t>Group Members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0"/>
                  </a:ext>
                </a:extLst>
              </a:tr>
              <a:tr h="377420">
                <a:tc>
                  <a:txBody>
                    <a:bodyPr/>
                    <a:lstStyle/>
                    <a:p>
                      <a:pPr algn="ctr"/>
                      <a:r>
                        <a:rPr lang="en-AU" sz="900" b="0" dirty="0">
                          <a:latin typeface="Arial Narrow" panose="020B0606020202030204" pitchFamily="34" charset="0"/>
                        </a:rPr>
                        <a:t>Temp.</a:t>
                      </a:r>
                    </a:p>
                    <a:p>
                      <a:pPr algn="ctr"/>
                      <a:r>
                        <a:rPr lang="en-AU" sz="900" b="0" dirty="0">
                          <a:latin typeface="Arial Narrow" panose="020B0606020202030204" pitchFamily="34" charset="0"/>
                        </a:rPr>
                        <a:t>°C</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pH</a:t>
                      </a:r>
                    </a:p>
                    <a:p>
                      <a:pPr algn="ctr"/>
                      <a:r>
                        <a:rPr lang="en-AU" sz="900" b="0" dirty="0">
                          <a:latin typeface="Arial Narrow" panose="020B0606020202030204" pitchFamily="34" charset="0"/>
                        </a:rPr>
                        <a:t>0-14</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DO</a:t>
                      </a:r>
                    </a:p>
                    <a:p>
                      <a:pPr algn="ctr"/>
                      <a:r>
                        <a:rPr lang="en-AU" sz="900" b="0" dirty="0">
                          <a:latin typeface="Arial Narrow" panose="020B0606020202030204" pitchFamily="34" charset="0"/>
                        </a:rPr>
                        <a:t>mg/L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DO</a:t>
                      </a:r>
                    </a:p>
                    <a:p>
                      <a:pPr algn="ctr"/>
                      <a:r>
                        <a:rPr lang="en-AU" sz="900" b="0" dirty="0">
                          <a:latin typeface="Arial Narrow" panose="020B0606020202030204" pitchFamily="34" charset="0"/>
                        </a:rPr>
                        <a:t>% sat</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Conductivity</a:t>
                      </a:r>
                      <a:endParaRPr lang="en-AU" sz="600" b="0" baseline="0" dirty="0">
                        <a:latin typeface="Arial Narrow" panose="020B0606020202030204" pitchFamily="34" charset="0"/>
                      </a:endParaRPr>
                    </a:p>
                    <a:p>
                      <a:pPr algn="ctr"/>
                      <a:r>
                        <a:rPr lang="en-AU" sz="900" b="0" baseline="0" dirty="0" err="1">
                          <a:latin typeface="Arial Narrow" panose="020B0606020202030204" pitchFamily="34" charset="0"/>
                        </a:rPr>
                        <a:t>mS</a:t>
                      </a:r>
                      <a:r>
                        <a:rPr lang="en-AU" sz="900" b="0" dirty="0">
                          <a:latin typeface="Arial Narrow" panose="020B0606020202030204" pitchFamily="34" charset="0"/>
                        </a:rPr>
                        <a:t>/cm</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Salinity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 or </a:t>
                      </a:r>
                      <a:r>
                        <a:rPr lang="en-AU" sz="900" b="0" dirty="0" err="1">
                          <a:latin typeface="Arial Narrow" panose="020B0606020202030204" pitchFamily="34" charset="0"/>
                        </a:rPr>
                        <a:t>ppt</a:t>
                      </a:r>
                      <a:endParaRPr lang="en-AU" sz="900" b="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Total N</a:t>
                      </a:r>
                      <a:endParaRPr lang="en-AU" sz="600" b="0"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µg/L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Total P</a:t>
                      </a:r>
                      <a:endParaRPr lang="en-AU" sz="600" b="0"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µg/L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baseline="0" dirty="0">
                          <a:latin typeface="Arial Narrow" panose="020B0606020202030204" pitchFamily="34" charset="0"/>
                        </a:rPr>
                        <a:t>Clarity</a:t>
                      </a:r>
                    </a:p>
                    <a:p>
                      <a:pPr algn="ctr"/>
                      <a:r>
                        <a:rPr lang="en-AU" sz="900" b="0" baseline="0" dirty="0">
                          <a:latin typeface="Arial Narrow" panose="020B0606020202030204" pitchFamily="34" charset="0"/>
                        </a:rPr>
                        <a:t>m. or NTU</a:t>
                      </a: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439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Probe or thermometer</a:t>
                      </a:r>
                      <a:endParaRPr lang="en-AU" sz="700" b="0" dirty="0">
                        <a:latin typeface="Arial Narrow" panose="020B0606020202030204" pitchFamily="34" charset="0"/>
                      </a:endParaRPr>
                    </a:p>
                  </a:txBody>
                  <a:tcPr>
                    <a:solidFill>
                      <a:schemeClr val="bg1">
                        <a:lumMod val="95000"/>
                      </a:schemeClr>
                    </a:solidFill>
                  </a:tcPr>
                </a:tc>
                <a:tc>
                  <a:txBody>
                    <a:bodyPr/>
                    <a:lstStyle/>
                    <a:p>
                      <a:pPr algn="ctr"/>
                      <a:r>
                        <a:rPr lang="en-AU" sz="700" b="0" dirty="0">
                          <a:latin typeface="Arial Narrow" panose="020B0606020202030204" pitchFamily="34" charset="0"/>
                        </a:rPr>
                        <a:t>Probe</a:t>
                      </a:r>
                      <a:r>
                        <a:rPr lang="en-AU" sz="700" b="0" baseline="0" dirty="0">
                          <a:latin typeface="Arial Narrow" panose="020B0606020202030204" pitchFamily="34" charset="0"/>
                        </a:rPr>
                        <a:t> or </a:t>
                      </a:r>
                    </a:p>
                    <a:p>
                      <a:pPr algn="ctr"/>
                      <a:r>
                        <a:rPr lang="en-AU" sz="700" b="0" baseline="0" dirty="0">
                          <a:latin typeface="Arial Narrow" panose="020B0606020202030204" pitchFamily="34" charset="0"/>
                        </a:rPr>
                        <a:t>litmus paper</a:t>
                      </a:r>
                      <a:endParaRPr lang="en-AU" sz="7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Probe</a:t>
                      </a:r>
                      <a:r>
                        <a:rPr lang="en-AU" sz="700" b="0" baseline="0" dirty="0">
                          <a:latin typeface="Arial Narrow" panose="020B0606020202030204" pitchFamily="34" charset="0"/>
                        </a:rPr>
                        <a:t> or mini-titration kit</a:t>
                      </a:r>
                      <a:endParaRPr lang="en-AU" sz="7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Probe or f</a:t>
                      </a:r>
                      <a:r>
                        <a:rPr lang="en-AU" sz="700" b="0" dirty="0">
                          <a:latin typeface="Arial Narrow" panose="020B0606020202030204" pitchFamily="34" charset="0"/>
                        </a:rPr>
                        <a:t>ormula</a:t>
                      </a:r>
                      <a:r>
                        <a:rPr lang="en-AU" sz="700" b="0" baseline="0" dirty="0">
                          <a:latin typeface="Arial Narrow" panose="020B0606020202030204" pitchFamily="34" charset="0"/>
                        </a:rPr>
                        <a:t> </a:t>
                      </a:r>
                      <a:r>
                        <a:rPr lang="en-AU" sz="500" b="0" baseline="0" dirty="0">
                          <a:latin typeface="Arial Narrow" panose="020B0606020202030204" pitchFamily="34" charset="0"/>
                        </a:rPr>
                        <a:t>(below)</a:t>
                      </a:r>
                      <a:endParaRPr lang="en-AU" sz="5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Probe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Probe or Table 1 (PTO)</a:t>
                      </a:r>
                      <a:endParaRPr lang="en-AU" sz="5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Test</a:t>
                      </a:r>
                      <a:r>
                        <a:rPr lang="en-AU" sz="700" b="0" baseline="0" dirty="0">
                          <a:latin typeface="Arial Narrow" panose="020B0606020202030204" pitchFamily="34" charset="0"/>
                        </a:rPr>
                        <a:t> kits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Test kits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err="1">
                          <a:latin typeface="Arial Narrow" panose="020B0606020202030204" pitchFamily="34" charset="0"/>
                        </a:rPr>
                        <a:t>Secchi</a:t>
                      </a:r>
                      <a:r>
                        <a:rPr lang="en-AU" sz="700" b="0" baseline="0" dirty="0">
                          <a:latin typeface="Arial Narrow" panose="020B0606020202030204" pitchFamily="34" charset="0"/>
                        </a:rPr>
                        <a:t> Disc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or Turbidity meter</a:t>
                      </a:r>
                      <a:endParaRPr lang="en-AU" sz="600" b="0" baseline="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2"/>
                  </a:ext>
                </a:extLst>
              </a:tr>
              <a:tr h="367683">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b="1"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b="1"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b="1" dirty="0">
                        <a:solidFill>
                          <a:schemeClr val="bg1">
                            <a:lumMod val="50000"/>
                          </a:schemeClr>
                        </a:solidFill>
                        <a:latin typeface="Comic Sans MS" panose="030F0702030302020204" pitchFamily="66" charset="0"/>
                      </a:endParaRPr>
                    </a:p>
                  </a:txBody>
                  <a:tcPr/>
                </a:tc>
                <a:tc>
                  <a:txBody>
                    <a:bodyPr/>
                    <a:lstStyle/>
                    <a:p>
                      <a:pPr algn="ctr"/>
                      <a:endParaRPr lang="en-AU" sz="1200" b="1" dirty="0">
                        <a:solidFill>
                          <a:schemeClr val="bg1">
                            <a:lumMod val="50000"/>
                          </a:schemeClr>
                        </a:solidFill>
                        <a:latin typeface="Comic Sans MS" panose="030F0702030302020204" pitchFamily="66" charset="0"/>
                      </a:endParaRPr>
                    </a:p>
                  </a:txBody>
                  <a:tcPr/>
                </a:tc>
                <a:tc>
                  <a:txBody>
                    <a:bodyPr/>
                    <a:lstStyle/>
                    <a:p>
                      <a:pPr algn="ctr"/>
                      <a:endParaRPr lang="en-AU" sz="1200" b="1"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bl>
          </a:graphicData>
        </a:graphic>
      </p:graphicFrame>
      <p:sp>
        <p:nvSpPr>
          <p:cNvPr id="37" name="Rectangle 36"/>
          <p:cNvSpPr/>
          <p:nvPr/>
        </p:nvSpPr>
        <p:spPr>
          <a:xfrm>
            <a:off x="434115" y="3195044"/>
            <a:ext cx="2011457" cy="2739211"/>
          </a:xfrm>
          <a:prstGeom prst="rect">
            <a:avLst/>
          </a:prstGeom>
        </p:spPr>
        <p:txBody>
          <a:bodyPr wrap="square">
            <a:spAutoFit/>
          </a:bodyPr>
          <a:lstStyle/>
          <a:p>
            <a:r>
              <a:rPr lang="en-AU" sz="1600" b="1" dirty="0">
                <a:latin typeface="Arial Narrow" panose="020B0606020202030204" pitchFamily="34" charset="0"/>
              </a:rPr>
              <a:t>DO (mg/L </a:t>
            </a:r>
            <a:r>
              <a:rPr lang="en-AU" sz="1600" b="1" dirty="0">
                <a:latin typeface="Arial Narrow" panose="020B0606020202030204" pitchFamily="34" charset="0"/>
                <a:sym typeface="Wingdings" panose="05000000000000000000" pitchFamily="2" charset="2"/>
              </a:rPr>
              <a:t> %sat)</a:t>
            </a:r>
            <a:endParaRPr lang="en-AU" sz="800" dirty="0">
              <a:latin typeface="Arial Narrow" panose="020B0606020202030204" pitchFamily="34" charset="0"/>
            </a:endParaRPr>
          </a:p>
          <a:p>
            <a:r>
              <a:rPr lang="en-AU" sz="600" dirty="0">
                <a:latin typeface="Arial Narrow" panose="020B0606020202030204" pitchFamily="34" charset="0"/>
              </a:rPr>
              <a:t> </a:t>
            </a:r>
          </a:p>
          <a:p>
            <a:r>
              <a:rPr lang="en-AU" sz="1100" dirty="0">
                <a:latin typeface="Arial Narrow" panose="020B0606020202030204" pitchFamily="34" charset="0"/>
              </a:rPr>
              <a:t>To convert DO mg/L to DO% sat:</a:t>
            </a:r>
          </a:p>
          <a:p>
            <a:endParaRPr lang="en-AU" sz="1100" b="1" dirty="0">
              <a:latin typeface="Arial Narrow" panose="020B0606020202030204" pitchFamily="34" charset="0"/>
            </a:endParaRPr>
          </a:p>
          <a:p>
            <a:r>
              <a:rPr lang="en-AU" sz="1100" b="1" dirty="0">
                <a:latin typeface="Arial Narrow" panose="020B0606020202030204" pitchFamily="34" charset="0"/>
              </a:rPr>
              <a:t>DO% sat. = </a:t>
            </a:r>
            <a:r>
              <a:rPr lang="en-AU" sz="1100" b="1" u="sng" dirty="0">
                <a:latin typeface="Arial Narrow" panose="020B0606020202030204" pitchFamily="34" charset="0"/>
              </a:rPr>
              <a:t>DO mg/L x 100</a:t>
            </a:r>
          </a:p>
          <a:p>
            <a:r>
              <a:rPr lang="en-AU" sz="1100" b="1" dirty="0">
                <a:latin typeface="Arial Narrow" panose="020B0606020202030204" pitchFamily="34" charset="0"/>
              </a:rPr>
              <a:t>                   DO at saturation</a:t>
            </a:r>
          </a:p>
          <a:p>
            <a:endParaRPr lang="en-AU" sz="700" dirty="0">
              <a:latin typeface="Arial Narrow" panose="020B0606020202030204" pitchFamily="34" charset="0"/>
            </a:endParaRPr>
          </a:p>
          <a:p>
            <a:r>
              <a:rPr lang="en-AU" sz="1100" dirty="0">
                <a:latin typeface="Arial Narrow" panose="020B0606020202030204" pitchFamily="34" charset="0"/>
              </a:rPr>
              <a:t>E.g. If the DO was recorded </a:t>
            </a:r>
          </a:p>
          <a:p>
            <a:r>
              <a:rPr lang="en-AU" sz="1100" dirty="0">
                <a:latin typeface="Arial Narrow" panose="020B0606020202030204" pitchFamily="34" charset="0"/>
              </a:rPr>
              <a:t>at </a:t>
            </a:r>
            <a:r>
              <a:rPr lang="en-AU" sz="1100" b="1" dirty="0">
                <a:latin typeface="Arial Narrow" panose="020B0606020202030204" pitchFamily="34" charset="0"/>
              </a:rPr>
              <a:t>6.8 </a:t>
            </a:r>
            <a:r>
              <a:rPr lang="en-AU" sz="1100" dirty="0">
                <a:latin typeface="Arial Narrow" panose="020B0606020202030204" pitchFamily="34" charset="0"/>
              </a:rPr>
              <a:t>mg/L &amp; the temperature </a:t>
            </a:r>
          </a:p>
          <a:p>
            <a:r>
              <a:rPr lang="en-AU" sz="1100" dirty="0">
                <a:latin typeface="Arial Narrow" panose="020B0606020202030204" pitchFamily="34" charset="0"/>
              </a:rPr>
              <a:t>was 25°C (see shaded row)….</a:t>
            </a:r>
          </a:p>
          <a:p>
            <a:endParaRPr lang="en-AU" sz="700" dirty="0">
              <a:latin typeface="Arial Narrow" panose="020B0606020202030204" pitchFamily="34" charset="0"/>
            </a:endParaRPr>
          </a:p>
          <a:p>
            <a:r>
              <a:rPr lang="en-AU" sz="1100" b="1" dirty="0">
                <a:latin typeface="Arial Narrow" panose="020B0606020202030204" pitchFamily="34" charset="0"/>
              </a:rPr>
              <a:t>6.8 </a:t>
            </a:r>
            <a:r>
              <a:rPr lang="en-AU" sz="1100" dirty="0">
                <a:latin typeface="Arial Narrow" panose="020B0606020202030204" pitchFamily="34" charset="0"/>
              </a:rPr>
              <a:t>x 100 / 8.4 = </a:t>
            </a:r>
            <a:r>
              <a:rPr lang="en-AU" sz="1100" u="sng" dirty="0">
                <a:latin typeface="Arial Narrow" panose="020B0606020202030204" pitchFamily="34" charset="0"/>
              </a:rPr>
              <a:t>80.95% sat</a:t>
            </a:r>
            <a:r>
              <a:rPr lang="en-AU" sz="1100" dirty="0">
                <a:latin typeface="Arial Narrow" panose="020B0606020202030204" pitchFamily="34" charset="0"/>
              </a:rPr>
              <a:t>.</a:t>
            </a:r>
          </a:p>
          <a:p>
            <a:endParaRPr lang="en-AU" sz="900" dirty="0">
              <a:latin typeface="Arial Narrow" panose="020B0606020202030204" pitchFamily="34" charset="0"/>
            </a:endParaRPr>
          </a:p>
          <a:p>
            <a:r>
              <a:rPr lang="en-AU" sz="1100" i="1" dirty="0">
                <a:latin typeface="Arial Narrow" panose="020B0606020202030204" pitchFamily="34" charset="0"/>
              </a:rPr>
              <a:t>Note: </a:t>
            </a:r>
            <a:r>
              <a:rPr lang="en-AU" sz="1100" dirty="0">
                <a:latin typeface="Arial Narrow" panose="020B0606020202030204" pitchFamily="34" charset="0"/>
              </a:rPr>
              <a:t>Temperature changes DO. </a:t>
            </a:r>
            <a:br>
              <a:rPr lang="en-AU" sz="1100" dirty="0">
                <a:latin typeface="Arial Narrow" panose="020B0606020202030204" pitchFamily="34" charset="0"/>
              </a:rPr>
            </a:br>
            <a:r>
              <a:rPr lang="en-AU" sz="1100" dirty="0">
                <a:latin typeface="Arial Narrow" panose="020B0606020202030204" pitchFamily="34" charset="0"/>
              </a:rPr>
              <a:t>E.g. water at 25°C is 100% saturated with DO at 8.4 mg/L.</a:t>
            </a:r>
          </a:p>
        </p:txBody>
      </p:sp>
      <p:sp>
        <p:nvSpPr>
          <p:cNvPr id="43" name="Rectangle 42"/>
          <p:cNvSpPr/>
          <p:nvPr/>
        </p:nvSpPr>
        <p:spPr>
          <a:xfrm>
            <a:off x="3647927" y="3158365"/>
            <a:ext cx="2615449" cy="280076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rPr>
              <a:t>How to use a </a:t>
            </a:r>
            <a:r>
              <a:rPr lang="en-AU" sz="1600" b="1" dirty="0" err="1">
                <a:latin typeface="Arial Narrow" panose="020B0606020202030204" pitchFamily="34" charset="0"/>
              </a:rPr>
              <a:t>Secchi</a:t>
            </a:r>
            <a:r>
              <a:rPr lang="en-AU" sz="1600" b="1" dirty="0">
                <a:latin typeface="Arial Narrow" panose="020B0606020202030204" pitchFamily="34" charset="0"/>
              </a:rPr>
              <a:t> Disc</a:t>
            </a:r>
            <a:endParaRPr lang="en-AU" sz="400" dirty="0">
              <a:latin typeface="Arial Narrow" panose="020B0606020202030204" pitchFamily="34" charset="0"/>
            </a:endParaRPr>
          </a:p>
          <a:p>
            <a:r>
              <a:rPr lang="en-AU" sz="1100" dirty="0">
                <a:latin typeface="Arial Narrow" panose="020B0606020202030204" pitchFamily="34" charset="0"/>
              </a:rPr>
              <a:t>Lower the </a:t>
            </a:r>
            <a:r>
              <a:rPr lang="en-AU" sz="1100" dirty="0" err="1">
                <a:latin typeface="Arial Narrow" panose="020B0606020202030204" pitchFamily="34" charset="0"/>
              </a:rPr>
              <a:t>secchi</a:t>
            </a:r>
            <a:r>
              <a:rPr lang="en-AU" sz="1100" dirty="0">
                <a:latin typeface="Arial Narrow" panose="020B0606020202030204" pitchFamily="34" charset="0"/>
              </a:rPr>
              <a:t> disc into the water, looking straight down at it. Record the depth that it disappears. Lift the disc back up again. </a:t>
            </a:r>
          </a:p>
          <a:p>
            <a:r>
              <a:rPr lang="en-AU" sz="1100" dirty="0">
                <a:latin typeface="Arial Narrow" panose="020B0606020202030204" pitchFamily="34" charset="0"/>
              </a:rPr>
              <a:t>Record the depth it reappears. </a:t>
            </a:r>
          </a:p>
          <a:p>
            <a:r>
              <a:rPr lang="en-AU" sz="1100" dirty="0">
                <a:latin typeface="Arial Narrow" panose="020B0606020202030204" pitchFamily="34" charset="0"/>
              </a:rPr>
              <a:t>Average the two depths</a:t>
            </a:r>
            <a:r>
              <a:rPr lang="en-AU" sz="1050" dirty="0">
                <a:latin typeface="Arial Narrow" panose="020B0606020202030204" pitchFamily="34" charset="0"/>
              </a:rPr>
              <a:t> </a:t>
            </a:r>
            <a:r>
              <a:rPr lang="en-AU" sz="700" dirty="0">
                <a:latin typeface="Arial Narrow" panose="020B0606020202030204" pitchFamily="34" charset="0"/>
              </a:rPr>
              <a:t>(add them together and divide by 2). </a:t>
            </a:r>
            <a:endParaRPr lang="en-AU" sz="1000" dirty="0">
              <a:latin typeface="Arial Narrow" panose="020B0606020202030204" pitchFamily="34" charset="0"/>
            </a:endParaRPr>
          </a:p>
          <a:p>
            <a:r>
              <a:rPr lang="en-AU" sz="1100" dirty="0">
                <a:latin typeface="Arial Narrow" panose="020B0606020202030204" pitchFamily="34" charset="0"/>
              </a:rPr>
              <a:t>This is your </a:t>
            </a:r>
            <a:r>
              <a:rPr lang="en-AU" sz="1100" b="1" dirty="0">
                <a:latin typeface="Arial Narrow" panose="020B0606020202030204" pitchFamily="34" charset="0"/>
              </a:rPr>
              <a:t>water clarity.</a:t>
            </a:r>
            <a:endParaRPr lang="en-AU" sz="600" b="1" dirty="0">
              <a:latin typeface="Arial Narrow" panose="020B0606020202030204" pitchFamily="34" charset="0"/>
            </a:endParaRPr>
          </a:p>
          <a:p>
            <a:endParaRPr lang="en-AU" sz="800" b="1" dirty="0">
              <a:latin typeface="Arial Narrow" panose="020B0606020202030204" pitchFamily="34" charset="0"/>
            </a:endParaRPr>
          </a:p>
          <a:p>
            <a:endParaRPr lang="en-AU"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2000" dirty="0">
              <a:latin typeface="Arial Narrow" panose="020B0606020202030204" pitchFamily="34" charset="0"/>
            </a:endParaRPr>
          </a:p>
        </p:txBody>
      </p:sp>
      <p:graphicFrame>
        <p:nvGraphicFramePr>
          <p:cNvPr id="2" name="Table 1"/>
          <p:cNvGraphicFramePr>
            <a:graphicFrameLocks noGrp="1"/>
          </p:cNvGraphicFramePr>
          <p:nvPr/>
        </p:nvGraphicFramePr>
        <p:xfrm>
          <a:off x="2369514" y="3158365"/>
          <a:ext cx="1129672" cy="2797578"/>
        </p:xfrm>
        <a:graphic>
          <a:graphicData uri="http://schemas.openxmlformats.org/drawingml/2006/table">
            <a:tbl>
              <a:tblPr firstRow="1" bandRow="1">
                <a:tableStyleId>{5940675A-B579-460E-94D1-54222C63F5DA}</a:tableStyleId>
              </a:tblPr>
              <a:tblGrid>
                <a:gridCol w="474006">
                  <a:extLst>
                    <a:ext uri="{9D8B030D-6E8A-4147-A177-3AD203B41FA5}">
                      <a16:colId xmlns:a16="http://schemas.microsoft.com/office/drawing/2014/main" val="20000"/>
                    </a:ext>
                  </a:extLst>
                </a:gridCol>
                <a:gridCol w="655666">
                  <a:extLst>
                    <a:ext uri="{9D8B030D-6E8A-4147-A177-3AD203B41FA5}">
                      <a16:colId xmlns:a16="http://schemas.microsoft.com/office/drawing/2014/main" val="20001"/>
                    </a:ext>
                  </a:extLst>
                </a:gridCol>
              </a:tblGrid>
              <a:tr h="363338">
                <a:tc>
                  <a:txBody>
                    <a:bodyPr/>
                    <a:lstStyle/>
                    <a:p>
                      <a:pPr algn="ctr"/>
                      <a:r>
                        <a:rPr lang="en-AU" sz="800" b="1" dirty="0">
                          <a:solidFill>
                            <a:schemeClr val="tx1"/>
                          </a:solidFill>
                          <a:latin typeface="Arial Narrow" panose="020B0606020202030204" pitchFamily="34" charset="0"/>
                        </a:rPr>
                        <a:t>Temp.</a:t>
                      </a:r>
                      <a:r>
                        <a:rPr lang="en-AU" sz="800" b="1" baseline="0" dirty="0">
                          <a:solidFill>
                            <a:schemeClr val="tx1"/>
                          </a:solidFill>
                          <a:latin typeface="Arial Narrow" panose="020B0606020202030204" pitchFamily="34" charset="0"/>
                        </a:rPr>
                        <a:t> °C</a:t>
                      </a:r>
                      <a:endParaRPr lang="en-AU" sz="8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AU" sz="800" b="1" dirty="0">
                          <a:solidFill>
                            <a:schemeClr val="tx1"/>
                          </a:solidFill>
                          <a:latin typeface="Arial Narrow" panose="020B0606020202030204" pitchFamily="34" charset="0"/>
                        </a:rPr>
                        <a:t>DO at saturation</a:t>
                      </a:r>
                    </a:p>
                  </a:txBody>
                  <a:tcPr>
                    <a:solidFill>
                      <a:schemeClr val="bg1">
                        <a:lumMod val="85000"/>
                      </a:schemeClr>
                    </a:solidFill>
                  </a:tcPr>
                </a:tc>
                <a:extLst>
                  <a:ext uri="{0D108BD9-81ED-4DB2-BD59-A6C34878D82A}">
                    <a16:rowId xmlns:a16="http://schemas.microsoft.com/office/drawing/2014/main" val="10000"/>
                  </a:ext>
                </a:extLst>
              </a:tr>
              <a:tr h="231216">
                <a:tc>
                  <a:txBody>
                    <a:bodyPr/>
                    <a:lstStyle/>
                    <a:p>
                      <a:pPr algn="ctr"/>
                      <a:r>
                        <a:rPr lang="en-AU" sz="800" dirty="0">
                          <a:solidFill>
                            <a:schemeClr val="tx1"/>
                          </a:solidFill>
                          <a:latin typeface="Arial Narrow" panose="020B0606020202030204" pitchFamily="34" charset="0"/>
                        </a:rPr>
                        <a:t>21</a:t>
                      </a:r>
                    </a:p>
                  </a:txBody>
                  <a:tcPr/>
                </a:tc>
                <a:tc>
                  <a:txBody>
                    <a:bodyPr/>
                    <a:lstStyle/>
                    <a:p>
                      <a:pPr algn="ctr"/>
                      <a:r>
                        <a:rPr lang="en-AU" sz="800" dirty="0">
                          <a:solidFill>
                            <a:schemeClr val="tx1"/>
                          </a:solidFill>
                          <a:latin typeface="Arial Narrow" panose="020B0606020202030204" pitchFamily="34" charset="0"/>
                        </a:rPr>
                        <a:t>9.0</a:t>
                      </a:r>
                    </a:p>
                  </a:txBody>
                  <a:tcPr/>
                </a:tc>
                <a:extLst>
                  <a:ext uri="{0D108BD9-81ED-4DB2-BD59-A6C34878D82A}">
                    <a16:rowId xmlns:a16="http://schemas.microsoft.com/office/drawing/2014/main" val="10001"/>
                  </a:ext>
                </a:extLst>
              </a:tr>
              <a:tr h="231216">
                <a:tc>
                  <a:txBody>
                    <a:bodyPr/>
                    <a:lstStyle/>
                    <a:p>
                      <a:pPr algn="ctr"/>
                      <a:r>
                        <a:rPr lang="en-AU" sz="800" dirty="0">
                          <a:solidFill>
                            <a:schemeClr val="tx1"/>
                          </a:solidFill>
                          <a:latin typeface="Arial Narrow" panose="020B0606020202030204" pitchFamily="34" charset="0"/>
                        </a:rPr>
                        <a:t>22</a:t>
                      </a:r>
                    </a:p>
                  </a:txBody>
                  <a:tcPr/>
                </a:tc>
                <a:tc>
                  <a:txBody>
                    <a:bodyPr/>
                    <a:lstStyle/>
                    <a:p>
                      <a:pPr algn="ctr"/>
                      <a:r>
                        <a:rPr lang="en-AU" sz="800" dirty="0">
                          <a:solidFill>
                            <a:schemeClr val="tx1"/>
                          </a:solidFill>
                          <a:latin typeface="Arial Narrow" panose="020B0606020202030204" pitchFamily="34" charset="0"/>
                        </a:rPr>
                        <a:t>8.8</a:t>
                      </a:r>
                    </a:p>
                  </a:txBody>
                  <a:tcPr/>
                </a:tc>
                <a:extLst>
                  <a:ext uri="{0D108BD9-81ED-4DB2-BD59-A6C34878D82A}">
                    <a16:rowId xmlns:a16="http://schemas.microsoft.com/office/drawing/2014/main" val="10002"/>
                  </a:ext>
                </a:extLst>
              </a:tr>
              <a:tr h="231216">
                <a:tc>
                  <a:txBody>
                    <a:bodyPr/>
                    <a:lstStyle/>
                    <a:p>
                      <a:pPr algn="ctr"/>
                      <a:r>
                        <a:rPr lang="en-AU" sz="800" dirty="0">
                          <a:solidFill>
                            <a:schemeClr val="tx1"/>
                          </a:solidFill>
                          <a:latin typeface="Arial Narrow" panose="020B0606020202030204" pitchFamily="34" charset="0"/>
                        </a:rPr>
                        <a:t>23</a:t>
                      </a:r>
                    </a:p>
                  </a:txBody>
                  <a:tcPr/>
                </a:tc>
                <a:tc>
                  <a:txBody>
                    <a:bodyPr/>
                    <a:lstStyle/>
                    <a:p>
                      <a:pPr algn="ctr"/>
                      <a:r>
                        <a:rPr lang="en-AU" sz="800" dirty="0">
                          <a:solidFill>
                            <a:schemeClr val="tx1"/>
                          </a:solidFill>
                          <a:latin typeface="Arial Narrow" panose="020B0606020202030204" pitchFamily="34" charset="0"/>
                        </a:rPr>
                        <a:t>8.7</a:t>
                      </a:r>
                    </a:p>
                  </a:txBody>
                  <a:tcPr/>
                </a:tc>
                <a:extLst>
                  <a:ext uri="{0D108BD9-81ED-4DB2-BD59-A6C34878D82A}">
                    <a16:rowId xmlns:a16="http://schemas.microsoft.com/office/drawing/2014/main" val="10003"/>
                  </a:ext>
                </a:extLst>
              </a:tr>
              <a:tr h="231216">
                <a:tc>
                  <a:txBody>
                    <a:bodyPr/>
                    <a:lstStyle/>
                    <a:p>
                      <a:pPr algn="ctr"/>
                      <a:r>
                        <a:rPr lang="en-AU" sz="800" dirty="0">
                          <a:solidFill>
                            <a:schemeClr val="tx1"/>
                          </a:solidFill>
                          <a:latin typeface="Arial Narrow" panose="020B0606020202030204" pitchFamily="34" charset="0"/>
                        </a:rPr>
                        <a:t>24</a:t>
                      </a:r>
                    </a:p>
                  </a:txBody>
                  <a:tcPr/>
                </a:tc>
                <a:tc>
                  <a:txBody>
                    <a:bodyPr/>
                    <a:lstStyle/>
                    <a:p>
                      <a:pPr algn="ctr"/>
                      <a:r>
                        <a:rPr lang="en-AU" sz="800" dirty="0">
                          <a:solidFill>
                            <a:schemeClr val="tx1"/>
                          </a:solidFill>
                          <a:latin typeface="Arial Narrow" panose="020B0606020202030204" pitchFamily="34" charset="0"/>
                        </a:rPr>
                        <a:t>8.5</a:t>
                      </a:r>
                    </a:p>
                  </a:txBody>
                  <a:tcPr/>
                </a:tc>
                <a:extLst>
                  <a:ext uri="{0D108BD9-81ED-4DB2-BD59-A6C34878D82A}">
                    <a16:rowId xmlns:a16="http://schemas.microsoft.com/office/drawing/2014/main" val="10004"/>
                  </a:ext>
                </a:extLst>
              </a:tr>
              <a:tr h="231216">
                <a:tc>
                  <a:txBody>
                    <a:bodyPr/>
                    <a:lstStyle/>
                    <a:p>
                      <a:pPr algn="ctr"/>
                      <a:r>
                        <a:rPr lang="en-AU" sz="800" b="1" dirty="0">
                          <a:solidFill>
                            <a:schemeClr val="tx1"/>
                          </a:solidFill>
                          <a:latin typeface="Arial Narrow" panose="020B0606020202030204" pitchFamily="34" charset="0"/>
                        </a:rPr>
                        <a:t>25</a:t>
                      </a:r>
                    </a:p>
                  </a:txBody>
                  <a:tcPr>
                    <a:solidFill>
                      <a:schemeClr val="bg1">
                        <a:lumMod val="75000"/>
                      </a:schemeClr>
                    </a:solidFill>
                  </a:tcPr>
                </a:tc>
                <a:tc>
                  <a:txBody>
                    <a:bodyPr/>
                    <a:lstStyle/>
                    <a:p>
                      <a:pPr algn="ctr"/>
                      <a:r>
                        <a:rPr lang="en-AU" sz="800" b="1" dirty="0">
                          <a:solidFill>
                            <a:schemeClr val="tx1"/>
                          </a:solidFill>
                          <a:latin typeface="Arial Narrow" panose="020B0606020202030204" pitchFamily="34" charset="0"/>
                        </a:rPr>
                        <a:t>8.4</a:t>
                      </a:r>
                    </a:p>
                  </a:txBody>
                  <a:tcPr>
                    <a:solidFill>
                      <a:schemeClr val="bg1">
                        <a:lumMod val="75000"/>
                      </a:schemeClr>
                    </a:solidFill>
                  </a:tcPr>
                </a:tc>
                <a:extLst>
                  <a:ext uri="{0D108BD9-81ED-4DB2-BD59-A6C34878D82A}">
                    <a16:rowId xmlns:a16="http://schemas.microsoft.com/office/drawing/2014/main" val="10005"/>
                  </a:ext>
                </a:extLst>
              </a:tr>
              <a:tr h="231216">
                <a:tc>
                  <a:txBody>
                    <a:bodyPr/>
                    <a:lstStyle/>
                    <a:p>
                      <a:pPr algn="ctr"/>
                      <a:r>
                        <a:rPr lang="en-AU" sz="800" dirty="0">
                          <a:solidFill>
                            <a:schemeClr val="tx1"/>
                          </a:solidFill>
                          <a:latin typeface="Arial Narrow" panose="020B0606020202030204" pitchFamily="34" charset="0"/>
                        </a:rPr>
                        <a:t>26</a:t>
                      </a:r>
                    </a:p>
                  </a:txBody>
                  <a:tcPr/>
                </a:tc>
                <a:tc>
                  <a:txBody>
                    <a:bodyPr/>
                    <a:lstStyle/>
                    <a:p>
                      <a:pPr algn="ctr"/>
                      <a:r>
                        <a:rPr lang="en-AU" sz="800" dirty="0">
                          <a:solidFill>
                            <a:schemeClr val="tx1"/>
                          </a:solidFill>
                          <a:latin typeface="Arial Narrow" panose="020B0606020202030204" pitchFamily="34" charset="0"/>
                        </a:rPr>
                        <a:t>8.2</a:t>
                      </a:r>
                    </a:p>
                  </a:txBody>
                  <a:tcPr/>
                </a:tc>
                <a:extLst>
                  <a:ext uri="{0D108BD9-81ED-4DB2-BD59-A6C34878D82A}">
                    <a16:rowId xmlns:a16="http://schemas.microsoft.com/office/drawing/2014/main" val="10006"/>
                  </a:ext>
                </a:extLst>
              </a:tr>
              <a:tr h="231216">
                <a:tc>
                  <a:txBody>
                    <a:bodyPr/>
                    <a:lstStyle/>
                    <a:p>
                      <a:pPr algn="ctr"/>
                      <a:r>
                        <a:rPr lang="en-AU" sz="800" dirty="0">
                          <a:solidFill>
                            <a:schemeClr val="tx1"/>
                          </a:solidFill>
                          <a:latin typeface="Arial Narrow" panose="020B0606020202030204" pitchFamily="34" charset="0"/>
                        </a:rPr>
                        <a:t>27</a:t>
                      </a:r>
                    </a:p>
                  </a:txBody>
                  <a:tcPr/>
                </a:tc>
                <a:tc>
                  <a:txBody>
                    <a:bodyPr/>
                    <a:lstStyle/>
                    <a:p>
                      <a:pPr algn="ctr"/>
                      <a:r>
                        <a:rPr lang="en-AU" sz="800" dirty="0">
                          <a:solidFill>
                            <a:schemeClr val="tx1"/>
                          </a:solidFill>
                          <a:latin typeface="Arial Narrow" panose="020B0606020202030204" pitchFamily="34" charset="0"/>
                        </a:rPr>
                        <a:t>8.1</a:t>
                      </a:r>
                    </a:p>
                  </a:txBody>
                  <a:tcPr/>
                </a:tc>
                <a:extLst>
                  <a:ext uri="{0D108BD9-81ED-4DB2-BD59-A6C34878D82A}">
                    <a16:rowId xmlns:a16="http://schemas.microsoft.com/office/drawing/2014/main" val="10007"/>
                  </a:ext>
                </a:extLst>
              </a:tr>
              <a:tr h="231216">
                <a:tc>
                  <a:txBody>
                    <a:bodyPr/>
                    <a:lstStyle/>
                    <a:p>
                      <a:pPr algn="ctr"/>
                      <a:r>
                        <a:rPr lang="en-AU" sz="800" dirty="0">
                          <a:solidFill>
                            <a:schemeClr val="tx1"/>
                          </a:solidFill>
                          <a:latin typeface="Arial Narrow" panose="020B0606020202030204" pitchFamily="34" charset="0"/>
                        </a:rPr>
                        <a:t>28</a:t>
                      </a:r>
                    </a:p>
                  </a:txBody>
                  <a:tcPr/>
                </a:tc>
                <a:tc>
                  <a:txBody>
                    <a:bodyPr/>
                    <a:lstStyle/>
                    <a:p>
                      <a:pPr algn="ctr"/>
                      <a:r>
                        <a:rPr lang="en-AU" sz="800" dirty="0">
                          <a:solidFill>
                            <a:schemeClr val="tx1"/>
                          </a:solidFill>
                          <a:latin typeface="Arial Narrow" panose="020B0606020202030204" pitchFamily="34" charset="0"/>
                        </a:rPr>
                        <a:t>7.9</a:t>
                      </a:r>
                    </a:p>
                  </a:txBody>
                  <a:tcPr/>
                </a:tc>
                <a:extLst>
                  <a:ext uri="{0D108BD9-81ED-4DB2-BD59-A6C34878D82A}">
                    <a16:rowId xmlns:a16="http://schemas.microsoft.com/office/drawing/2014/main" val="10008"/>
                  </a:ext>
                </a:extLst>
              </a:tr>
              <a:tr h="231216">
                <a:tc>
                  <a:txBody>
                    <a:bodyPr/>
                    <a:lstStyle/>
                    <a:p>
                      <a:pPr algn="ctr"/>
                      <a:r>
                        <a:rPr lang="en-AU" sz="800" dirty="0">
                          <a:solidFill>
                            <a:schemeClr val="tx1"/>
                          </a:solidFill>
                          <a:latin typeface="Arial Narrow" panose="020B0606020202030204" pitchFamily="34" charset="0"/>
                        </a:rPr>
                        <a:t>29</a:t>
                      </a:r>
                    </a:p>
                  </a:txBody>
                  <a:tcPr/>
                </a:tc>
                <a:tc>
                  <a:txBody>
                    <a:bodyPr/>
                    <a:lstStyle/>
                    <a:p>
                      <a:pPr algn="ctr"/>
                      <a:r>
                        <a:rPr lang="en-AU" sz="800" dirty="0">
                          <a:solidFill>
                            <a:schemeClr val="tx1"/>
                          </a:solidFill>
                          <a:latin typeface="Arial Narrow" panose="020B0606020202030204" pitchFamily="34" charset="0"/>
                        </a:rPr>
                        <a:t>7.8</a:t>
                      </a:r>
                    </a:p>
                  </a:txBody>
                  <a:tcPr/>
                </a:tc>
                <a:extLst>
                  <a:ext uri="{0D108BD9-81ED-4DB2-BD59-A6C34878D82A}">
                    <a16:rowId xmlns:a16="http://schemas.microsoft.com/office/drawing/2014/main" val="10009"/>
                  </a:ext>
                </a:extLst>
              </a:tr>
              <a:tr h="353296">
                <a:tc gridSpan="2">
                  <a:txBody>
                    <a:bodyPr/>
                    <a:lstStyle/>
                    <a:p>
                      <a:pPr algn="ctr"/>
                      <a:r>
                        <a:rPr lang="en-AU" sz="800" dirty="0">
                          <a:solidFill>
                            <a:schemeClr val="tx1"/>
                          </a:solidFill>
                          <a:latin typeface="Arial Narrow" panose="020B0606020202030204" pitchFamily="34" charset="0"/>
                        </a:rPr>
                        <a:t>See next page for </a:t>
                      </a:r>
                    </a:p>
                    <a:p>
                      <a:pPr algn="ctr"/>
                      <a:r>
                        <a:rPr lang="en-AU" sz="800" dirty="0">
                          <a:solidFill>
                            <a:schemeClr val="tx1"/>
                          </a:solidFill>
                          <a:latin typeface="Arial Narrow" panose="020B0606020202030204" pitchFamily="34" charset="0"/>
                        </a:rPr>
                        <a:t>full table</a:t>
                      </a:r>
                    </a:p>
                  </a:txBody>
                  <a:tcPr>
                    <a:solidFill>
                      <a:schemeClr val="bg1">
                        <a:lumMod val="85000"/>
                      </a:schemeClr>
                    </a:solidFill>
                  </a:tcPr>
                </a:tc>
                <a:tc hMerge="1">
                  <a:txBody>
                    <a:bodyPr/>
                    <a:lstStyle/>
                    <a:p>
                      <a:pPr algn="ct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0"/>
                  </a:ext>
                </a:extLst>
              </a:tr>
            </a:tbl>
          </a:graphicData>
        </a:graphic>
      </p:graphicFrame>
      <p:sp>
        <p:nvSpPr>
          <p:cNvPr id="7" name="Rectangle 6"/>
          <p:cNvSpPr/>
          <p:nvPr/>
        </p:nvSpPr>
        <p:spPr>
          <a:xfrm>
            <a:off x="530841" y="1645539"/>
            <a:ext cx="1808174"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441714" y="1645539"/>
            <a:ext cx="1943653"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4486390" y="1645539"/>
            <a:ext cx="1751163"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4302953" y="4784357"/>
            <a:ext cx="5614" cy="72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25326" y="5208325"/>
            <a:ext cx="763196" cy="5458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p:cNvCxnSpPr/>
          <p:nvPr/>
        </p:nvCxnSpPr>
        <p:spPr>
          <a:xfrm>
            <a:off x="4305999" y="5210802"/>
            <a:ext cx="0" cy="5544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24401" y="5481271"/>
            <a:ext cx="7631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299500" y="5218307"/>
            <a:ext cx="374306" cy="262964"/>
          </a:xfrm>
          <a:custGeom>
            <a:avLst/>
            <a:gdLst>
              <a:gd name="connsiteX0" fmla="*/ 9742 w 374306"/>
              <a:gd name="connsiteY0" fmla="*/ 11953 h 262964"/>
              <a:gd name="connsiteX1" fmla="*/ 3765 w 374306"/>
              <a:gd name="connsiteY1" fmla="*/ 179294 h 262964"/>
              <a:gd name="connsiteX2" fmla="*/ 9742 w 374306"/>
              <a:gd name="connsiteY2" fmla="*/ 245035 h 262964"/>
              <a:gd name="connsiteX3" fmla="*/ 99389 w 374306"/>
              <a:gd name="connsiteY3" fmla="*/ 251011 h 262964"/>
              <a:gd name="connsiteX4" fmla="*/ 171106 w 374306"/>
              <a:gd name="connsiteY4" fmla="*/ 262964 h 262964"/>
              <a:gd name="connsiteX5" fmla="*/ 272706 w 374306"/>
              <a:gd name="connsiteY5" fmla="*/ 256988 h 262964"/>
              <a:gd name="connsiteX6" fmla="*/ 290636 w 374306"/>
              <a:gd name="connsiteY6" fmla="*/ 251011 h 262964"/>
              <a:gd name="connsiteX7" fmla="*/ 368330 w 374306"/>
              <a:gd name="connsiteY7" fmla="*/ 245035 h 262964"/>
              <a:gd name="connsiteX8" fmla="*/ 374306 w 374306"/>
              <a:gd name="connsiteY8" fmla="*/ 227106 h 262964"/>
              <a:gd name="connsiteX9" fmla="*/ 356377 w 374306"/>
              <a:gd name="connsiteY9" fmla="*/ 167341 h 262964"/>
              <a:gd name="connsiteX10" fmla="*/ 338447 w 374306"/>
              <a:gd name="connsiteY10" fmla="*/ 161364 h 262964"/>
              <a:gd name="connsiteX11" fmla="*/ 314542 w 374306"/>
              <a:gd name="connsiteY11" fmla="*/ 131482 h 262964"/>
              <a:gd name="connsiteX12" fmla="*/ 302589 w 374306"/>
              <a:gd name="connsiteY12" fmla="*/ 95623 h 262964"/>
              <a:gd name="connsiteX13" fmla="*/ 278683 w 374306"/>
              <a:gd name="connsiteY13" fmla="*/ 89647 h 262964"/>
              <a:gd name="connsiteX14" fmla="*/ 242824 w 374306"/>
              <a:gd name="connsiteY14" fmla="*/ 83670 h 262964"/>
              <a:gd name="connsiteX15" fmla="*/ 224895 w 374306"/>
              <a:gd name="connsiteY15" fmla="*/ 77694 h 262964"/>
              <a:gd name="connsiteX16" fmla="*/ 218918 w 374306"/>
              <a:gd name="connsiteY16" fmla="*/ 53788 h 262964"/>
              <a:gd name="connsiteX17" fmla="*/ 183059 w 374306"/>
              <a:gd name="connsiteY17" fmla="*/ 41835 h 262964"/>
              <a:gd name="connsiteX18" fmla="*/ 165130 w 374306"/>
              <a:gd name="connsiteY18" fmla="*/ 35858 h 262964"/>
              <a:gd name="connsiteX19" fmla="*/ 129271 w 374306"/>
              <a:gd name="connsiteY19" fmla="*/ 23906 h 262964"/>
              <a:gd name="connsiteX20" fmla="*/ 111342 w 374306"/>
              <a:gd name="connsiteY20" fmla="*/ 17929 h 262964"/>
              <a:gd name="connsiteX21" fmla="*/ 87436 w 374306"/>
              <a:gd name="connsiteY21" fmla="*/ 11953 h 262964"/>
              <a:gd name="connsiteX22" fmla="*/ 51577 w 374306"/>
              <a:gd name="connsiteY22" fmla="*/ 0 h 262964"/>
              <a:gd name="connsiteX23" fmla="*/ 9742 w 374306"/>
              <a:gd name="connsiteY23" fmla="*/ 11953 h 2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4306" h="262964">
                <a:moveTo>
                  <a:pt x="9742" y="11953"/>
                </a:moveTo>
                <a:cubicBezTo>
                  <a:pt x="7750" y="67733"/>
                  <a:pt x="3765" y="123478"/>
                  <a:pt x="3765" y="179294"/>
                </a:cubicBezTo>
                <a:cubicBezTo>
                  <a:pt x="3765" y="201298"/>
                  <a:pt x="-7861" y="231833"/>
                  <a:pt x="9742" y="245035"/>
                </a:cubicBezTo>
                <a:cubicBezTo>
                  <a:pt x="33701" y="263004"/>
                  <a:pt x="69507" y="249019"/>
                  <a:pt x="99389" y="251011"/>
                </a:cubicBezTo>
                <a:cubicBezTo>
                  <a:pt x="116361" y="254406"/>
                  <a:pt x="156274" y="262964"/>
                  <a:pt x="171106" y="262964"/>
                </a:cubicBezTo>
                <a:cubicBezTo>
                  <a:pt x="205031" y="262964"/>
                  <a:pt x="238839" y="258980"/>
                  <a:pt x="272706" y="256988"/>
                </a:cubicBezTo>
                <a:cubicBezTo>
                  <a:pt x="278683" y="254996"/>
                  <a:pt x="284385" y="251792"/>
                  <a:pt x="290636" y="251011"/>
                </a:cubicBezTo>
                <a:cubicBezTo>
                  <a:pt x="316410" y="247789"/>
                  <a:pt x="343355" y="252171"/>
                  <a:pt x="368330" y="245035"/>
                </a:cubicBezTo>
                <a:cubicBezTo>
                  <a:pt x="374387" y="243304"/>
                  <a:pt x="372314" y="233082"/>
                  <a:pt x="374306" y="227106"/>
                </a:cubicBezTo>
                <a:cubicBezTo>
                  <a:pt x="371691" y="208797"/>
                  <a:pt x="373913" y="181369"/>
                  <a:pt x="356377" y="167341"/>
                </a:cubicBezTo>
                <a:cubicBezTo>
                  <a:pt x="351457" y="163405"/>
                  <a:pt x="344424" y="163356"/>
                  <a:pt x="338447" y="161364"/>
                </a:cubicBezTo>
                <a:cubicBezTo>
                  <a:pt x="316653" y="95979"/>
                  <a:pt x="353158" y="193269"/>
                  <a:pt x="314542" y="131482"/>
                </a:cubicBezTo>
                <a:cubicBezTo>
                  <a:pt x="307864" y="120798"/>
                  <a:pt x="314812" y="98679"/>
                  <a:pt x="302589" y="95623"/>
                </a:cubicBezTo>
                <a:cubicBezTo>
                  <a:pt x="294620" y="93631"/>
                  <a:pt x="286737" y="91258"/>
                  <a:pt x="278683" y="89647"/>
                </a:cubicBezTo>
                <a:cubicBezTo>
                  <a:pt x="266800" y="87270"/>
                  <a:pt x="254653" y="86299"/>
                  <a:pt x="242824" y="83670"/>
                </a:cubicBezTo>
                <a:cubicBezTo>
                  <a:pt x="236674" y="82303"/>
                  <a:pt x="230871" y="79686"/>
                  <a:pt x="224895" y="77694"/>
                </a:cubicBezTo>
                <a:cubicBezTo>
                  <a:pt x="222903" y="69725"/>
                  <a:pt x="225155" y="59134"/>
                  <a:pt x="218918" y="53788"/>
                </a:cubicBezTo>
                <a:cubicBezTo>
                  <a:pt x="209352" y="45588"/>
                  <a:pt x="195012" y="45819"/>
                  <a:pt x="183059" y="41835"/>
                </a:cubicBezTo>
                <a:lnTo>
                  <a:pt x="165130" y="35858"/>
                </a:lnTo>
                <a:lnTo>
                  <a:pt x="129271" y="23906"/>
                </a:lnTo>
                <a:cubicBezTo>
                  <a:pt x="123295" y="21914"/>
                  <a:pt x="117454" y="19457"/>
                  <a:pt x="111342" y="17929"/>
                </a:cubicBezTo>
                <a:cubicBezTo>
                  <a:pt x="103373" y="15937"/>
                  <a:pt x="95303" y="14313"/>
                  <a:pt x="87436" y="11953"/>
                </a:cubicBezTo>
                <a:cubicBezTo>
                  <a:pt x="75368" y="8333"/>
                  <a:pt x="64177" y="0"/>
                  <a:pt x="51577" y="0"/>
                </a:cubicBezTo>
                <a:lnTo>
                  <a:pt x="9742" y="11953"/>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929165" y="5484202"/>
            <a:ext cx="377759" cy="256374"/>
          </a:xfrm>
          <a:custGeom>
            <a:avLst/>
            <a:gdLst>
              <a:gd name="connsiteX0" fmla="*/ 23452 w 377759"/>
              <a:gd name="connsiteY0" fmla="*/ 5362 h 256374"/>
              <a:gd name="connsiteX1" fmla="*/ 29428 w 377759"/>
              <a:gd name="connsiteY1" fmla="*/ 47198 h 256374"/>
              <a:gd name="connsiteX2" fmla="*/ 35405 w 377759"/>
              <a:gd name="connsiteY2" fmla="*/ 65127 h 256374"/>
              <a:gd name="connsiteX3" fmla="*/ 41381 w 377759"/>
              <a:gd name="connsiteY3" fmla="*/ 100986 h 256374"/>
              <a:gd name="connsiteX4" fmla="*/ 59311 w 377759"/>
              <a:gd name="connsiteY4" fmla="*/ 112939 h 256374"/>
              <a:gd name="connsiteX5" fmla="*/ 77240 w 377759"/>
              <a:gd name="connsiteY5" fmla="*/ 130868 h 256374"/>
              <a:gd name="connsiteX6" fmla="*/ 83217 w 377759"/>
              <a:gd name="connsiteY6" fmla="*/ 148798 h 256374"/>
              <a:gd name="connsiteX7" fmla="*/ 137005 w 377759"/>
              <a:gd name="connsiteY7" fmla="*/ 178680 h 256374"/>
              <a:gd name="connsiteX8" fmla="*/ 142981 w 377759"/>
              <a:gd name="connsiteY8" fmla="*/ 196609 h 256374"/>
              <a:gd name="connsiteX9" fmla="*/ 160911 w 377759"/>
              <a:gd name="connsiteY9" fmla="*/ 202586 h 256374"/>
              <a:gd name="connsiteX10" fmla="*/ 226652 w 377759"/>
              <a:gd name="connsiteY10" fmla="*/ 226492 h 256374"/>
              <a:gd name="connsiteX11" fmla="*/ 250558 w 377759"/>
              <a:gd name="connsiteY11" fmla="*/ 232468 h 256374"/>
              <a:gd name="connsiteX12" fmla="*/ 268487 w 377759"/>
              <a:gd name="connsiteY12" fmla="*/ 244421 h 256374"/>
              <a:gd name="connsiteX13" fmla="*/ 370087 w 377759"/>
              <a:gd name="connsiteY13" fmla="*/ 256374 h 256374"/>
              <a:gd name="connsiteX14" fmla="*/ 376064 w 377759"/>
              <a:gd name="connsiteY14" fmla="*/ 226492 h 256374"/>
              <a:gd name="connsiteX15" fmla="*/ 364111 w 377759"/>
              <a:gd name="connsiteY15" fmla="*/ 65127 h 256374"/>
              <a:gd name="connsiteX16" fmla="*/ 358134 w 377759"/>
              <a:gd name="connsiteY16" fmla="*/ 5362 h 256374"/>
              <a:gd name="connsiteX17" fmla="*/ 23452 w 377759"/>
              <a:gd name="connsiteY17" fmla="*/ 5362 h 25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759" h="256374">
                <a:moveTo>
                  <a:pt x="23452" y="5362"/>
                </a:moveTo>
                <a:cubicBezTo>
                  <a:pt x="-31332" y="12335"/>
                  <a:pt x="26665" y="33385"/>
                  <a:pt x="29428" y="47198"/>
                </a:cubicBezTo>
                <a:cubicBezTo>
                  <a:pt x="30663" y="53375"/>
                  <a:pt x="34038" y="58977"/>
                  <a:pt x="35405" y="65127"/>
                </a:cubicBezTo>
                <a:cubicBezTo>
                  <a:pt x="38034" y="76956"/>
                  <a:pt x="35962" y="90147"/>
                  <a:pt x="41381" y="100986"/>
                </a:cubicBezTo>
                <a:cubicBezTo>
                  <a:pt x="44593" y="107411"/>
                  <a:pt x="53793" y="108341"/>
                  <a:pt x="59311" y="112939"/>
                </a:cubicBezTo>
                <a:cubicBezTo>
                  <a:pt x="65804" y="118350"/>
                  <a:pt x="71264" y="124892"/>
                  <a:pt x="77240" y="130868"/>
                </a:cubicBezTo>
                <a:cubicBezTo>
                  <a:pt x="79232" y="136845"/>
                  <a:pt x="78762" y="144343"/>
                  <a:pt x="83217" y="148798"/>
                </a:cubicBezTo>
                <a:cubicBezTo>
                  <a:pt x="103766" y="169347"/>
                  <a:pt x="114460" y="171165"/>
                  <a:pt x="137005" y="178680"/>
                </a:cubicBezTo>
                <a:cubicBezTo>
                  <a:pt x="138997" y="184656"/>
                  <a:pt x="138527" y="192155"/>
                  <a:pt x="142981" y="196609"/>
                </a:cubicBezTo>
                <a:cubicBezTo>
                  <a:pt x="147436" y="201064"/>
                  <a:pt x="155276" y="199768"/>
                  <a:pt x="160911" y="202586"/>
                </a:cubicBezTo>
                <a:cubicBezTo>
                  <a:pt x="213572" y="228917"/>
                  <a:pt x="123697" y="200754"/>
                  <a:pt x="226652" y="226492"/>
                </a:cubicBezTo>
                <a:lnTo>
                  <a:pt x="250558" y="232468"/>
                </a:lnTo>
                <a:cubicBezTo>
                  <a:pt x="256534" y="236452"/>
                  <a:pt x="261885" y="241591"/>
                  <a:pt x="268487" y="244421"/>
                </a:cubicBezTo>
                <a:cubicBezTo>
                  <a:pt x="292658" y="254780"/>
                  <a:pt x="363050" y="255833"/>
                  <a:pt x="370087" y="256374"/>
                </a:cubicBezTo>
                <a:cubicBezTo>
                  <a:pt x="372079" y="246413"/>
                  <a:pt x="376064" y="236650"/>
                  <a:pt x="376064" y="226492"/>
                </a:cubicBezTo>
                <a:cubicBezTo>
                  <a:pt x="376064" y="95481"/>
                  <a:pt x="384397" y="125990"/>
                  <a:pt x="364111" y="65127"/>
                </a:cubicBezTo>
                <a:cubicBezTo>
                  <a:pt x="362119" y="45205"/>
                  <a:pt x="377068" y="11870"/>
                  <a:pt x="358134" y="5362"/>
                </a:cubicBezTo>
                <a:cubicBezTo>
                  <a:pt x="336826" y="-1963"/>
                  <a:pt x="78236" y="-1611"/>
                  <a:pt x="23452" y="536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Freeform 39"/>
          <p:cNvSpPr/>
          <p:nvPr/>
        </p:nvSpPr>
        <p:spPr>
          <a:xfrm>
            <a:off x="3752873" y="5080675"/>
            <a:ext cx="1169672" cy="45719"/>
          </a:xfrm>
          <a:custGeom>
            <a:avLst/>
            <a:gdLst>
              <a:gd name="connsiteX0" fmla="*/ 0 w 932330"/>
              <a:gd name="connsiteY0" fmla="*/ 36211 h 60288"/>
              <a:gd name="connsiteX1" fmla="*/ 29883 w 932330"/>
              <a:gd name="connsiteY1" fmla="*/ 42188 h 60288"/>
              <a:gd name="connsiteX2" fmla="*/ 77695 w 932330"/>
              <a:gd name="connsiteY2" fmla="*/ 30235 h 60288"/>
              <a:gd name="connsiteX3" fmla="*/ 95624 w 932330"/>
              <a:gd name="connsiteY3" fmla="*/ 18282 h 60288"/>
              <a:gd name="connsiteX4" fmla="*/ 137459 w 932330"/>
              <a:gd name="connsiteY4" fmla="*/ 30235 h 60288"/>
              <a:gd name="connsiteX5" fmla="*/ 167342 w 932330"/>
              <a:gd name="connsiteY5" fmla="*/ 60117 h 60288"/>
              <a:gd name="connsiteX6" fmla="*/ 203200 w 932330"/>
              <a:gd name="connsiteY6" fmla="*/ 36211 h 60288"/>
              <a:gd name="connsiteX7" fmla="*/ 239059 w 932330"/>
              <a:gd name="connsiteY7" fmla="*/ 24258 h 60288"/>
              <a:gd name="connsiteX8" fmla="*/ 268942 w 932330"/>
              <a:gd name="connsiteY8" fmla="*/ 48164 h 60288"/>
              <a:gd name="connsiteX9" fmla="*/ 298824 w 932330"/>
              <a:gd name="connsiteY9" fmla="*/ 60117 h 60288"/>
              <a:gd name="connsiteX10" fmla="*/ 334683 w 932330"/>
              <a:gd name="connsiteY10" fmla="*/ 54141 h 60288"/>
              <a:gd name="connsiteX11" fmla="*/ 340659 w 932330"/>
              <a:gd name="connsiteY11" fmla="*/ 36211 h 60288"/>
              <a:gd name="connsiteX12" fmla="*/ 358589 w 932330"/>
              <a:gd name="connsiteY12" fmla="*/ 30235 h 60288"/>
              <a:gd name="connsiteX13" fmla="*/ 394447 w 932330"/>
              <a:gd name="connsiteY13" fmla="*/ 36211 h 60288"/>
              <a:gd name="connsiteX14" fmla="*/ 412377 w 932330"/>
              <a:gd name="connsiteY14" fmla="*/ 48164 h 60288"/>
              <a:gd name="connsiteX15" fmla="*/ 430306 w 932330"/>
              <a:gd name="connsiteY15" fmla="*/ 54141 h 60288"/>
              <a:gd name="connsiteX16" fmla="*/ 466165 w 932330"/>
              <a:gd name="connsiteY16" fmla="*/ 36211 h 60288"/>
              <a:gd name="connsiteX17" fmla="*/ 490071 w 932330"/>
              <a:gd name="connsiteY17" fmla="*/ 6329 h 60288"/>
              <a:gd name="connsiteX18" fmla="*/ 508000 w 932330"/>
              <a:gd name="connsiteY18" fmla="*/ 12305 h 60288"/>
              <a:gd name="connsiteX19" fmla="*/ 525930 w 932330"/>
              <a:gd name="connsiteY19" fmla="*/ 30235 h 60288"/>
              <a:gd name="connsiteX20" fmla="*/ 543859 w 932330"/>
              <a:gd name="connsiteY20" fmla="*/ 42188 h 60288"/>
              <a:gd name="connsiteX21" fmla="*/ 573742 w 932330"/>
              <a:gd name="connsiteY21" fmla="*/ 36211 h 60288"/>
              <a:gd name="connsiteX22" fmla="*/ 579718 w 932330"/>
              <a:gd name="connsiteY22" fmla="*/ 12305 h 60288"/>
              <a:gd name="connsiteX23" fmla="*/ 597647 w 932330"/>
              <a:gd name="connsiteY23" fmla="*/ 6329 h 60288"/>
              <a:gd name="connsiteX24" fmla="*/ 669365 w 932330"/>
              <a:gd name="connsiteY24" fmla="*/ 36211 h 60288"/>
              <a:gd name="connsiteX25" fmla="*/ 729130 w 932330"/>
              <a:gd name="connsiteY25" fmla="*/ 6329 h 60288"/>
              <a:gd name="connsiteX26" fmla="*/ 770965 w 932330"/>
              <a:gd name="connsiteY26" fmla="*/ 48164 h 60288"/>
              <a:gd name="connsiteX27" fmla="*/ 782918 w 932330"/>
              <a:gd name="connsiteY27" fmla="*/ 30235 h 60288"/>
              <a:gd name="connsiteX28" fmla="*/ 824753 w 932330"/>
              <a:gd name="connsiteY28" fmla="*/ 12305 h 60288"/>
              <a:gd name="connsiteX29" fmla="*/ 854636 w 932330"/>
              <a:gd name="connsiteY29" fmla="*/ 18282 h 60288"/>
              <a:gd name="connsiteX30" fmla="*/ 872565 w 932330"/>
              <a:gd name="connsiteY30" fmla="*/ 30235 h 60288"/>
              <a:gd name="connsiteX31" fmla="*/ 890495 w 932330"/>
              <a:gd name="connsiteY31" fmla="*/ 36211 h 60288"/>
              <a:gd name="connsiteX32" fmla="*/ 914400 w 932330"/>
              <a:gd name="connsiteY32" fmla="*/ 30235 h 60288"/>
              <a:gd name="connsiteX33" fmla="*/ 926353 w 932330"/>
              <a:gd name="connsiteY33" fmla="*/ 12305 h 60288"/>
              <a:gd name="connsiteX34" fmla="*/ 932330 w 932330"/>
              <a:gd name="connsiteY34" fmla="*/ 6329 h 6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2330" h="60288">
                <a:moveTo>
                  <a:pt x="0" y="36211"/>
                </a:moveTo>
                <a:cubicBezTo>
                  <a:pt x="9961" y="38203"/>
                  <a:pt x="19725" y="42188"/>
                  <a:pt x="29883" y="42188"/>
                </a:cubicBezTo>
                <a:cubicBezTo>
                  <a:pt x="44302" y="42188"/>
                  <a:pt x="63549" y="34950"/>
                  <a:pt x="77695" y="30235"/>
                </a:cubicBezTo>
                <a:cubicBezTo>
                  <a:pt x="83671" y="26251"/>
                  <a:pt x="88513" y="19298"/>
                  <a:pt x="95624" y="18282"/>
                </a:cubicBezTo>
                <a:cubicBezTo>
                  <a:pt x="100880" y="17531"/>
                  <a:pt x="130729" y="27991"/>
                  <a:pt x="137459" y="30235"/>
                </a:cubicBezTo>
                <a:cubicBezTo>
                  <a:pt x="141058" y="35634"/>
                  <a:pt x="155774" y="62688"/>
                  <a:pt x="167342" y="60117"/>
                </a:cubicBezTo>
                <a:cubicBezTo>
                  <a:pt x="181365" y="57001"/>
                  <a:pt x="189572" y="40754"/>
                  <a:pt x="203200" y="36211"/>
                </a:cubicBezTo>
                <a:lnTo>
                  <a:pt x="239059" y="24258"/>
                </a:lnTo>
                <a:cubicBezTo>
                  <a:pt x="291749" y="41822"/>
                  <a:pt x="221633" y="14372"/>
                  <a:pt x="268942" y="48164"/>
                </a:cubicBezTo>
                <a:cubicBezTo>
                  <a:pt x="277672" y="54399"/>
                  <a:pt x="288863" y="56133"/>
                  <a:pt x="298824" y="60117"/>
                </a:cubicBezTo>
                <a:cubicBezTo>
                  <a:pt x="310777" y="58125"/>
                  <a:pt x="324162" y="60153"/>
                  <a:pt x="334683" y="54141"/>
                </a:cubicBezTo>
                <a:cubicBezTo>
                  <a:pt x="340153" y="51015"/>
                  <a:pt x="336204" y="40666"/>
                  <a:pt x="340659" y="36211"/>
                </a:cubicBezTo>
                <a:cubicBezTo>
                  <a:pt x="345114" y="31756"/>
                  <a:pt x="352612" y="32227"/>
                  <a:pt x="358589" y="30235"/>
                </a:cubicBezTo>
                <a:cubicBezTo>
                  <a:pt x="370542" y="32227"/>
                  <a:pt x="382951" y="32379"/>
                  <a:pt x="394447" y="36211"/>
                </a:cubicBezTo>
                <a:cubicBezTo>
                  <a:pt x="401261" y="38482"/>
                  <a:pt x="405952" y="44952"/>
                  <a:pt x="412377" y="48164"/>
                </a:cubicBezTo>
                <a:cubicBezTo>
                  <a:pt x="418012" y="50981"/>
                  <a:pt x="424330" y="52149"/>
                  <a:pt x="430306" y="54141"/>
                </a:cubicBezTo>
                <a:cubicBezTo>
                  <a:pt x="442117" y="50204"/>
                  <a:pt x="457739" y="46743"/>
                  <a:pt x="466165" y="36211"/>
                </a:cubicBezTo>
                <a:cubicBezTo>
                  <a:pt x="499157" y="-5028"/>
                  <a:pt x="438689" y="40585"/>
                  <a:pt x="490071" y="6329"/>
                </a:cubicBezTo>
                <a:cubicBezTo>
                  <a:pt x="496047" y="8321"/>
                  <a:pt x="502758" y="8811"/>
                  <a:pt x="508000" y="12305"/>
                </a:cubicBezTo>
                <a:cubicBezTo>
                  <a:pt x="515033" y="16993"/>
                  <a:pt x="519437" y="24824"/>
                  <a:pt x="525930" y="30235"/>
                </a:cubicBezTo>
                <a:cubicBezTo>
                  <a:pt x="531448" y="34833"/>
                  <a:pt x="537883" y="38204"/>
                  <a:pt x="543859" y="42188"/>
                </a:cubicBezTo>
                <a:cubicBezTo>
                  <a:pt x="553820" y="40196"/>
                  <a:pt x="565938" y="42714"/>
                  <a:pt x="573742" y="36211"/>
                </a:cubicBezTo>
                <a:cubicBezTo>
                  <a:pt x="580052" y="30953"/>
                  <a:pt x="574587" y="18719"/>
                  <a:pt x="579718" y="12305"/>
                </a:cubicBezTo>
                <a:cubicBezTo>
                  <a:pt x="583653" y="7386"/>
                  <a:pt x="591671" y="8321"/>
                  <a:pt x="597647" y="6329"/>
                </a:cubicBezTo>
                <a:cubicBezTo>
                  <a:pt x="630462" y="55552"/>
                  <a:pt x="607298" y="43970"/>
                  <a:pt x="669365" y="36211"/>
                </a:cubicBezTo>
                <a:cubicBezTo>
                  <a:pt x="699993" y="-9731"/>
                  <a:pt x="679101" y="-2010"/>
                  <a:pt x="729130" y="6329"/>
                </a:cubicBezTo>
                <a:cubicBezTo>
                  <a:pt x="756530" y="47430"/>
                  <a:pt x="739407" y="37645"/>
                  <a:pt x="770965" y="48164"/>
                </a:cubicBezTo>
                <a:cubicBezTo>
                  <a:pt x="774949" y="42188"/>
                  <a:pt x="777839" y="35314"/>
                  <a:pt x="782918" y="30235"/>
                </a:cubicBezTo>
                <a:cubicBezTo>
                  <a:pt x="796676" y="16477"/>
                  <a:pt x="806464" y="16878"/>
                  <a:pt x="824753" y="12305"/>
                </a:cubicBezTo>
                <a:cubicBezTo>
                  <a:pt x="834714" y="14297"/>
                  <a:pt x="845125" y="14715"/>
                  <a:pt x="854636" y="18282"/>
                </a:cubicBezTo>
                <a:cubicBezTo>
                  <a:pt x="861361" y="20804"/>
                  <a:pt x="866141" y="27023"/>
                  <a:pt x="872565" y="30235"/>
                </a:cubicBezTo>
                <a:cubicBezTo>
                  <a:pt x="878200" y="33052"/>
                  <a:pt x="884518" y="34219"/>
                  <a:pt x="890495" y="36211"/>
                </a:cubicBezTo>
                <a:cubicBezTo>
                  <a:pt x="898463" y="34219"/>
                  <a:pt x="907566" y="34791"/>
                  <a:pt x="914400" y="30235"/>
                </a:cubicBezTo>
                <a:cubicBezTo>
                  <a:pt x="920377" y="26251"/>
                  <a:pt x="922043" y="18051"/>
                  <a:pt x="926353" y="12305"/>
                </a:cubicBezTo>
                <a:cubicBezTo>
                  <a:pt x="928043" y="10051"/>
                  <a:pt x="930338" y="8321"/>
                  <a:pt x="932330" y="632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Arrow Connector 41"/>
          <p:cNvCxnSpPr/>
          <p:nvPr/>
        </p:nvCxnSpPr>
        <p:spPr>
          <a:xfrm>
            <a:off x="4787914" y="5204716"/>
            <a:ext cx="0" cy="535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922544" y="5221916"/>
            <a:ext cx="0" cy="532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Table 49"/>
          <p:cNvGraphicFramePr>
            <a:graphicFrameLocks noGrp="1"/>
          </p:cNvGraphicFramePr>
          <p:nvPr/>
        </p:nvGraphicFramePr>
        <p:xfrm>
          <a:off x="5013294" y="4749578"/>
          <a:ext cx="1152130" cy="679710"/>
        </p:xfrm>
        <a:graphic>
          <a:graphicData uri="http://schemas.openxmlformats.org/drawingml/2006/table">
            <a:tbl>
              <a:tblPr firstRow="1" bandRow="1">
                <a:tableStyleId>{5940675A-B579-460E-94D1-54222C63F5DA}</a:tableStyleId>
              </a:tblPr>
              <a:tblGrid>
                <a:gridCol w="580993">
                  <a:extLst>
                    <a:ext uri="{9D8B030D-6E8A-4147-A177-3AD203B41FA5}">
                      <a16:colId xmlns:a16="http://schemas.microsoft.com/office/drawing/2014/main" val="20000"/>
                    </a:ext>
                  </a:extLst>
                </a:gridCol>
                <a:gridCol w="571137">
                  <a:extLst>
                    <a:ext uri="{9D8B030D-6E8A-4147-A177-3AD203B41FA5}">
                      <a16:colId xmlns:a16="http://schemas.microsoft.com/office/drawing/2014/main" val="20001"/>
                    </a:ext>
                  </a:extLst>
                </a:gridCol>
              </a:tblGrid>
              <a:tr h="220793">
                <a:tc>
                  <a:txBody>
                    <a:bodyPr/>
                    <a:lstStyle/>
                    <a:p>
                      <a:pPr algn="ctr"/>
                      <a:r>
                        <a:rPr lang="en-AU" sz="1000" dirty="0">
                          <a:latin typeface="Arial Narrow" panose="020B0606020202030204" pitchFamily="34" charset="0"/>
                        </a:rPr>
                        <a:t>Down</a:t>
                      </a:r>
                    </a:p>
                  </a:txBody>
                  <a:tcPr>
                    <a:solidFill>
                      <a:schemeClr val="bg1">
                        <a:lumMod val="95000"/>
                      </a:schemeClr>
                    </a:solidFill>
                  </a:tcPr>
                </a:tc>
                <a:tc>
                  <a:txBody>
                    <a:bodyPr/>
                    <a:lstStyle/>
                    <a:p>
                      <a:pPr algn="ctr"/>
                      <a:r>
                        <a:rPr lang="en-AU" sz="1000" dirty="0">
                          <a:latin typeface="Arial Narrow" panose="020B0606020202030204" pitchFamily="34" charset="0"/>
                        </a:rPr>
                        <a:t>Up</a:t>
                      </a:r>
                    </a:p>
                  </a:txBody>
                  <a:tcPr>
                    <a:solidFill>
                      <a:schemeClr val="bg1">
                        <a:lumMod val="95000"/>
                      </a:schemeClr>
                    </a:solidFill>
                  </a:tcPr>
                </a:tc>
                <a:extLst>
                  <a:ext uri="{0D108BD9-81ED-4DB2-BD59-A6C34878D82A}">
                    <a16:rowId xmlns:a16="http://schemas.microsoft.com/office/drawing/2014/main" val="10000"/>
                  </a:ext>
                </a:extLst>
              </a:tr>
              <a:tr h="217935">
                <a:tc>
                  <a:txBody>
                    <a:bodyPr/>
                    <a:lstStyle/>
                    <a:p>
                      <a:pPr algn="r"/>
                      <a:r>
                        <a:rPr lang="en-AU" sz="800" dirty="0">
                          <a:latin typeface="Arial Narrow" panose="020B0606020202030204" pitchFamily="34" charset="0"/>
                        </a:rPr>
                        <a:t>m.</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a:latin typeface="Arial Narrow" panose="020B0606020202030204" pitchFamily="34" charset="0"/>
                        </a:rPr>
                        <a:t> m.</a:t>
                      </a:r>
                    </a:p>
                  </a:txBody>
                  <a:tcPr>
                    <a:solidFill>
                      <a:schemeClr val="bg1"/>
                    </a:solidFill>
                  </a:tcPr>
                </a:tc>
                <a:extLst>
                  <a:ext uri="{0D108BD9-81ED-4DB2-BD59-A6C34878D82A}">
                    <a16:rowId xmlns:a16="http://schemas.microsoft.com/office/drawing/2014/main" val="10001"/>
                  </a:ext>
                </a:extLst>
              </a:tr>
              <a:tr h="217935">
                <a:tc>
                  <a:txBody>
                    <a:bodyPr/>
                    <a:lstStyle/>
                    <a:p>
                      <a:pPr algn="r"/>
                      <a:r>
                        <a:rPr lang="en-AU" sz="800" dirty="0">
                          <a:latin typeface="Arial Narrow" panose="020B0606020202030204" pitchFamily="34" charset="0"/>
                        </a:rPr>
                        <a:t>Average: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AU" sz="800" dirty="0">
                          <a:latin typeface="Arial Narrow" panose="020B0606020202030204" pitchFamily="34" charset="0"/>
                        </a:rPr>
                        <a:t>m.</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52" name="Rectangle 51"/>
          <p:cNvSpPr/>
          <p:nvPr/>
        </p:nvSpPr>
        <p:spPr>
          <a:xfrm>
            <a:off x="3757376" y="4941129"/>
            <a:ext cx="325810" cy="1874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Freeform 52"/>
          <p:cNvSpPr/>
          <p:nvPr/>
        </p:nvSpPr>
        <p:spPr>
          <a:xfrm>
            <a:off x="3992295" y="4708351"/>
            <a:ext cx="109184" cy="218782"/>
          </a:xfrm>
          <a:custGeom>
            <a:avLst/>
            <a:gdLst>
              <a:gd name="connsiteX0" fmla="*/ 39463 w 109184"/>
              <a:gd name="connsiteY0" fmla="*/ 0 h 218782"/>
              <a:gd name="connsiteX1" fmla="*/ 73121 w 109184"/>
              <a:gd name="connsiteY1" fmla="*/ 44878 h 218782"/>
              <a:gd name="connsiteX2" fmla="*/ 78731 w 109184"/>
              <a:gd name="connsiteY2" fmla="*/ 61708 h 218782"/>
              <a:gd name="connsiteX3" fmla="*/ 95561 w 109184"/>
              <a:gd name="connsiteY3" fmla="*/ 67317 h 218782"/>
              <a:gd name="connsiteX4" fmla="*/ 106780 w 109184"/>
              <a:gd name="connsiteY4" fmla="*/ 100976 h 218782"/>
              <a:gd name="connsiteX5" fmla="*/ 89951 w 109184"/>
              <a:gd name="connsiteY5" fmla="*/ 117806 h 218782"/>
              <a:gd name="connsiteX6" fmla="*/ 73121 w 109184"/>
              <a:gd name="connsiteY6" fmla="*/ 123416 h 218782"/>
              <a:gd name="connsiteX7" fmla="*/ 56292 w 109184"/>
              <a:gd name="connsiteY7" fmla="*/ 134635 h 218782"/>
              <a:gd name="connsiteX8" fmla="*/ 33853 w 109184"/>
              <a:gd name="connsiteY8" fmla="*/ 162684 h 218782"/>
              <a:gd name="connsiteX9" fmla="*/ 11413 w 109184"/>
              <a:gd name="connsiteY9" fmla="*/ 190733 h 218782"/>
              <a:gd name="connsiteX10" fmla="*/ 194 w 109184"/>
              <a:gd name="connsiteY10" fmla="*/ 207563 h 218782"/>
              <a:gd name="connsiteX11" fmla="*/ 17023 w 109184"/>
              <a:gd name="connsiteY11" fmla="*/ 213173 h 218782"/>
              <a:gd name="connsiteX12" fmla="*/ 56292 w 109184"/>
              <a:gd name="connsiteY12" fmla="*/ 218782 h 21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84" h="218782">
                <a:moveTo>
                  <a:pt x="39463" y="0"/>
                </a:moveTo>
                <a:cubicBezTo>
                  <a:pt x="44968" y="6881"/>
                  <a:pt x="67167" y="32970"/>
                  <a:pt x="73121" y="44878"/>
                </a:cubicBezTo>
                <a:cubicBezTo>
                  <a:pt x="75766" y="50167"/>
                  <a:pt x="74549" y="57527"/>
                  <a:pt x="78731" y="61708"/>
                </a:cubicBezTo>
                <a:cubicBezTo>
                  <a:pt x="82912" y="65889"/>
                  <a:pt x="89951" y="65447"/>
                  <a:pt x="95561" y="67317"/>
                </a:cubicBezTo>
                <a:cubicBezTo>
                  <a:pt x="99301" y="78537"/>
                  <a:pt x="115142" y="92613"/>
                  <a:pt x="106780" y="100976"/>
                </a:cubicBezTo>
                <a:cubicBezTo>
                  <a:pt x="101170" y="106586"/>
                  <a:pt x="96552" y="113405"/>
                  <a:pt x="89951" y="117806"/>
                </a:cubicBezTo>
                <a:cubicBezTo>
                  <a:pt x="85031" y="121086"/>
                  <a:pt x="78410" y="120771"/>
                  <a:pt x="73121" y="123416"/>
                </a:cubicBezTo>
                <a:cubicBezTo>
                  <a:pt x="67091" y="126431"/>
                  <a:pt x="61902" y="130895"/>
                  <a:pt x="56292" y="134635"/>
                </a:cubicBezTo>
                <a:cubicBezTo>
                  <a:pt x="42191" y="176939"/>
                  <a:pt x="62853" y="126434"/>
                  <a:pt x="33853" y="162684"/>
                </a:cubicBezTo>
                <a:cubicBezTo>
                  <a:pt x="2888" y="201391"/>
                  <a:pt x="59641" y="158584"/>
                  <a:pt x="11413" y="190733"/>
                </a:cubicBezTo>
                <a:cubicBezTo>
                  <a:pt x="7673" y="196343"/>
                  <a:pt x="-1441" y="201022"/>
                  <a:pt x="194" y="207563"/>
                </a:cubicBezTo>
                <a:cubicBezTo>
                  <a:pt x="1628" y="213300"/>
                  <a:pt x="11225" y="212013"/>
                  <a:pt x="17023" y="213173"/>
                </a:cubicBezTo>
                <a:cubicBezTo>
                  <a:pt x="29989" y="215766"/>
                  <a:pt x="56292" y="218782"/>
                  <a:pt x="56292" y="2187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3897122" y="4691521"/>
            <a:ext cx="112196" cy="235612"/>
          </a:xfrm>
          <a:custGeom>
            <a:avLst/>
            <a:gdLst>
              <a:gd name="connsiteX0" fmla="*/ 95367 w 112196"/>
              <a:gd name="connsiteY0" fmla="*/ 0 h 235612"/>
              <a:gd name="connsiteX1" fmla="*/ 100977 w 112196"/>
              <a:gd name="connsiteY1" fmla="*/ 28049 h 235612"/>
              <a:gd name="connsiteX2" fmla="*/ 112196 w 112196"/>
              <a:gd name="connsiteY2" fmla="*/ 106587 h 235612"/>
              <a:gd name="connsiteX3" fmla="*/ 100977 w 112196"/>
              <a:gd name="connsiteY3" fmla="*/ 140246 h 235612"/>
              <a:gd name="connsiteX4" fmla="*/ 67318 w 112196"/>
              <a:gd name="connsiteY4" fmla="*/ 168295 h 235612"/>
              <a:gd name="connsiteX5" fmla="*/ 50488 w 112196"/>
              <a:gd name="connsiteY5" fmla="*/ 173904 h 235612"/>
              <a:gd name="connsiteX6" fmla="*/ 0 w 112196"/>
              <a:gd name="connsiteY6" fmla="*/ 213173 h 235612"/>
              <a:gd name="connsiteX7" fmla="*/ 16829 w 112196"/>
              <a:gd name="connsiteY7" fmla="*/ 224393 h 235612"/>
              <a:gd name="connsiteX8" fmla="*/ 33659 w 112196"/>
              <a:gd name="connsiteY8" fmla="*/ 230003 h 235612"/>
              <a:gd name="connsiteX9" fmla="*/ 33659 w 112196"/>
              <a:gd name="connsiteY9" fmla="*/ 235612 h 23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96" h="235612">
                <a:moveTo>
                  <a:pt x="95367" y="0"/>
                </a:moveTo>
                <a:cubicBezTo>
                  <a:pt x="97237" y="9350"/>
                  <a:pt x="99794" y="18588"/>
                  <a:pt x="100977" y="28049"/>
                </a:cubicBezTo>
                <a:cubicBezTo>
                  <a:pt x="110809" y="106709"/>
                  <a:pt x="98999" y="66995"/>
                  <a:pt x="112196" y="106587"/>
                </a:cubicBezTo>
                <a:cubicBezTo>
                  <a:pt x="108456" y="117807"/>
                  <a:pt x="109340" y="131884"/>
                  <a:pt x="100977" y="140246"/>
                </a:cubicBezTo>
                <a:cubicBezTo>
                  <a:pt x="88573" y="152649"/>
                  <a:pt x="82935" y="160487"/>
                  <a:pt x="67318" y="168295"/>
                </a:cubicBezTo>
                <a:cubicBezTo>
                  <a:pt x="62029" y="170939"/>
                  <a:pt x="56098" y="172034"/>
                  <a:pt x="50488" y="173904"/>
                </a:cubicBezTo>
                <a:cubicBezTo>
                  <a:pt x="10228" y="200745"/>
                  <a:pt x="26364" y="186809"/>
                  <a:pt x="0" y="213173"/>
                </a:cubicBezTo>
                <a:cubicBezTo>
                  <a:pt x="5610" y="216913"/>
                  <a:pt x="10799" y="221378"/>
                  <a:pt x="16829" y="224393"/>
                </a:cubicBezTo>
                <a:cubicBezTo>
                  <a:pt x="22118" y="227038"/>
                  <a:pt x="28739" y="226723"/>
                  <a:pt x="33659" y="230003"/>
                </a:cubicBezTo>
                <a:cubicBezTo>
                  <a:pt x="35215" y="231040"/>
                  <a:pt x="33659" y="233742"/>
                  <a:pt x="33659" y="2356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3947009" y="4579435"/>
            <a:ext cx="185357" cy="134635"/>
          </a:xfrm>
          <a:custGeom>
            <a:avLst/>
            <a:gdLst>
              <a:gd name="connsiteX0" fmla="*/ 162685 w 185357"/>
              <a:gd name="connsiteY0" fmla="*/ 11219 h 134635"/>
              <a:gd name="connsiteX1" fmla="*/ 129026 w 185357"/>
              <a:gd name="connsiteY1" fmla="*/ 33659 h 134635"/>
              <a:gd name="connsiteX2" fmla="*/ 72928 w 185357"/>
              <a:gd name="connsiteY2" fmla="*/ 44878 h 134635"/>
              <a:gd name="connsiteX3" fmla="*/ 56098 w 185357"/>
              <a:gd name="connsiteY3" fmla="*/ 61708 h 134635"/>
              <a:gd name="connsiteX4" fmla="*/ 39269 w 185357"/>
              <a:gd name="connsiteY4" fmla="*/ 67318 h 134635"/>
              <a:gd name="connsiteX5" fmla="*/ 0 w 185357"/>
              <a:gd name="connsiteY5" fmla="*/ 78537 h 134635"/>
              <a:gd name="connsiteX6" fmla="*/ 11220 w 185357"/>
              <a:gd name="connsiteY6" fmla="*/ 95367 h 134635"/>
              <a:gd name="connsiteX7" fmla="*/ 44879 w 185357"/>
              <a:gd name="connsiteY7" fmla="*/ 112196 h 134635"/>
              <a:gd name="connsiteX8" fmla="*/ 61708 w 185357"/>
              <a:gd name="connsiteY8" fmla="*/ 123416 h 134635"/>
              <a:gd name="connsiteX9" fmla="*/ 84148 w 185357"/>
              <a:gd name="connsiteY9" fmla="*/ 129026 h 134635"/>
              <a:gd name="connsiteX10" fmla="*/ 100977 w 185357"/>
              <a:gd name="connsiteY10" fmla="*/ 134635 h 134635"/>
              <a:gd name="connsiteX11" fmla="*/ 117806 w 185357"/>
              <a:gd name="connsiteY11" fmla="*/ 129026 h 134635"/>
              <a:gd name="connsiteX12" fmla="*/ 140246 w 185357"/>
              <a:gd name="connsiteY12" fmla="*/ 95367 h 134635"/>
              <a:gd name="connsiteX13" fmla="*/ 157075 w 185357"/>
              <a:gd name="connsiteY13" fmla="*/ 61708 h 134635"/>
              <a:gd name="connsiteX14" fmla="*/ 173905 w 185357"/>
              <a:gd name="connsiteY14" fmla="*/ 50488 h 134635"/>
              <a:gd name="connsiteX15" fmla="*/ 179514 w 185357"/>
              <a:gd name="connsiteY15" fmla="*/ 0 h 134635"/>
              <a:gd name="connsiteX16" fmla="*/ 162685 w 185357"/>
              <a:gd name="connsiteY16" fmla="*/ 5610 h 134635"/>
              <a:gd name="connsiteX17" fmla="*/ 117806 w 185357"/>
              <a:gd name="connsiteY17" fmla="*/ 11219 h 134635"/>
              <a:gd name="connsiteX18" fmla="*/ 84148 w 185357"/>
              <a:gd name="connsiteY18" fmla="*/ 33659 h 134635"/>
              <a:gd name="connsiteX19" fmla="*/ 61708 w 185357"/>
              <a:gd name="connsiteY19" fmla="*/ 39269 h 134635"/>
              <a:gd name="connsiteX20" fmla="*/ 28049 w 185357"/>
              <a:gd name="connsiteY20" fmla="*/ 61708 h 134635"/>
              <a:gd name="connsiteX21" fmla="*/ 11220 w 185357"/>
              <a:gd name="connsiteY21" fmla="*/ 67318 h 1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357" h="134635">
                <a:moveTo>
                  <a:pt x="162685" y="11219"/>
                </a:moveTo>
                <a:cubicBezTo>
                  <a:pt x="151465" y="18699"/>
                  <a:pt x="140813" y="27110"/>
                  <a:pt x="129026" y="33659"/>
                </a:cubicBezTo>
                <a:cubicBezTo>
                  <a:pt x="115468" y="41192"/>
                  <a:pt x="82687" y="43484"/>
                  <a:pt x="72928" y="44878"/>
                </a:cubicBezTo>
                <a:cubicBezTo>
                  <a:pt x="67318" y="50488"/>
                  <a:pt x="62699" y="57307"/>
                  <a:pt x="56098" y="61708"/>
                </a:cubicBezTo>
                <a:cubicBezTo>
                  <a:pt x="51178" y="64988"/>
                  <a:pt x="44955" y="65694"/>
                  <a:pt x="39269" y="67318"/>
                </a:cubicBezTo>
                <a:cubicBezTo>
                  <a:pt x="-10047" y="81408"/>
                  <a:pt x="40359" y="65084"/>
                  <a:pt x="0" y="78537"/>
                </a:cubicBezTo>
                <a:cubicBezTo>
                  <a:pt x="3740" y="84147"/>
                  <a:pt x="6452" y="90599"/>
                  <a:pt x="11220" y="95367"/>
                </a:cubicBezTo>
                <a:cubicBezTo>
                  <a:pt x="22094" y="106241"/>
                  <a:pt x="31192" y="107634"/>
                  <a:pt x="44879" y="112196"/>
                </a:cubicBezTo>
                <a:cubicBezTo>
                  <a:pt x="50489" y="115936"/>
                  <a:pt x="55511" y="120760"/>
                  <a:pt x="61708" y="123416"/>
                </a:cubicBezTo>
                <a:cubicBezTo>
                  <a:pt x="68795" y="126453"/>
                  <a:pt x="76734" y="126908"/>
                  <a:pt x="84148" y="129026"/>
                </a:cubicBezTo>
                <a:cubicBezTo>
                  <a:pt x="89834" y="130650"/>
                  <a:pt x="95367" y="132765"/>
                  <a:pt x="100977" y="134635"/>
                </a:cubicBezTo>
                <a:cubicBezTo>
                  <a:pt x="106587" y="132765"/>
                  <a:pt x="113625" y="133207"/>
                  <a:pt x="117806" y="129026"/>
                </a:cubicBezTo>
                <a:cubicBezTo>
                  <a:pt x="127341" y="119491"/>
                  <a:pt x="140246" y="95367"/>
                  <a:pt x="140246" y="95367"/>
                </a:cubicBezTo>
                <a:cubicBezTo>
                  <a:pt x="144808" y="81677"/>
                  <a:pt x="146198" y="72584"/>
                  <a:pt x="157075" y="61708"/>
                </a:cubicBezTo>
                <a:cubicBezTo>
                  <a:pt x="161843" y="56941"/>
                  <a:pt x="168295" y="54228"/>
                  <a:pt x="173905" y="50488"/>
                </a:cubicBezTo>
                <a:cubicBezTo>
                  <a:pt x="186994" y="11219"/>
                  <a:pt x="188864" y="28049"/>
                  <a:pt x="179514" y="0"/>
                </a:cubicBezTo>
                <a:cubicBezTo>
                  <a:pt x="173904" y="1870"/>
                  <a:pt x="168503" y="4552"/>
                  <a:pt x="162685" y="5610"/>
                </a:cubicBezTo>
                <a:cubicBezTo>
                  <a:pt x="147852" y="8307"/>
                  <a:pt x="132004" y="6148"/>
                  <a:pt x="117806" y="11219"/>
                </a:cubicBezTo>
                <a:cubicBezTo>
                  <a:pt x="105107" y="15754"/>
                  <a:pt x="97230" y="30389"/>
                  <a:pt x="84148" y="33659"/>
                </a:cubicBezTo>
                <a:lnTo>
                  <a:pt x="61708" y="39269"/>
                </a:lnTo>
                <a:cubicBezTo>
                  <a:pt x="50488" y="46749"/>
                  <a:pt x="40841" y="57444"/>
                  <a:pt x="28049" y="61708"/>
                </a:cubicBezTo>
                <a:lnTo>
                  <a:pt x="11220" y="67318"/>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4110295" y="4635423"/>
            <a:ext cx="208186" cy="168294"/>
          </a:xfrm>
          <a:custGeom>
            <a:avLst/>
            <a:gdLst>
              <a:gd name="connsiteX0" fmla="*/ 0 w 208186"/>
              <a:gd name="connsiteY0" fmla="*/ 0 h 168294"/>
              <a:gd name="connsiteX1" fmla="*/ 44878 w 208186"/>
              <a:gd name="connsiteY1" fmla="*/ 33659 h 168294"/>
              <a:gd name="connsiteX2" fmla="*/ 56098 w 208186"/>
              <a:gd name="connsiteY2" fmla="*/ 50488 h 168294"/>
              <a:gd name="connsiteX3" fmla="*/ 106586 w 208186"/>
              <a:gd name="connsiteY3" fmla="*/ 89757 h 168294"/>
              <a:gd name="connsiteX4" fmla="*/ 123416 w 208186"/>
              <a:gd name="connsiteY4" fmla="*/ 95367 h 168294"/>
              <a:gd name="connsiteX5" fmla="*/ 157075 w 208186"/>
              <a:gd name="connsiteY5" fmla="*/ 117806 h 168294"/>
              <a:gd name="connsiteX6" fmla="*/ 185124 w 208186"/>
              <a:gd name="connsiteY6" fmla="*/ 168294 h 168294"/>
              <a:gd name="connsiteX7" fmla="*/ 207563 w 208186"/>
              <a:gd name="connsiteY7" fmla="*/ 162685 h 168294"/>
              <a:gd name="connsiteX8" fmla="*/ 190734 w 208186"/>
              <a:gd name="connsiteY8" fmla="*/ 123416 h 168294"/>
              <a:gd name="connsiteX9" fmla="*/ 173904 w 208186"/>
              <a:gd name="connsiteY9" fmla="*/ 123416 h 1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86" h="168294">
                <a:moveTo>
                  <a:pt x="0" y="0"/>
                </a:moveTo>
                <a:cubicBezTo>
                  <a:pt x="23614" y="14168"/>
                  <a:pt x="28516" y="14025"/>
                  <a:pt x="44878" y="33659"/>
                </a:cubicBezTo>
                <a:cubicBezTo>
                  <a:pt x="49194" y="38838"/>
                  <a:pt x="51782" y="45309"/>
                  <a:pt x="56098" y="50488"/>
                </a:cubicBezTo>
                <a:cubicBezTo>
                  <a:pt x="67268" y="63892"/>
                  <a:pt x="92151" y="84945"/>
                  <a:pt x="106586" y="89757"/>
                </a:cubicBezTo>
                <a:cubicBezTo>
                  <a:pt x="112196" y="91627"/>
                  <a:pt x="118247" y="92495"/>
                  <a:pt x="123416" y="95367"/>
                </a:cubicBezTo>
                <a:cubicBezTo>
                  <a:pt x="135203" y="101915"/>
                  <a:pt x="157075" y="117806"/>
                  <a:pt x="157075" y="117806"/>
                </a:cubicBezTo>
                <a:cubicBezTo>
                  <a:pt x="182794" y="156385"/>
                  <a:pt x="175250" y="138673"/>
                  <a:pt x="185124" y="168294"/>
                </a:cubicBezTo>
                <a:cubicBezTo>
                  <a:pt x="192604" y="166424"/>
                  <a:pt x="203596" y="169296"/>
                  <a:pt x="207563" y="162685"/>
                </a:cubicBezTo>
                <a:cubicBezTo>
                  <a:pt x="211394" y="156300"/>
                  <a:pt x="196545" y="126902"/>
                  <a:pt x="190734" y="123416"/>
                </a:cubicBezTo>
                <a:cubicBezTo>
                  <a:pt x="185923" y="120530"/>
                  <a:pt x="179514" y="123416"/>
                  <a:pt x="173904" y="1234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4137743" y="4607484"/>
            <a:ext cx="196344" cy="141885"/>
          </a:xfrm>
          <a:custGeom>
            <a:avLst/>
            <a:gdLst>
              <a:gd name="connsiteX0" fmla="*/ 0 w 196344"/>
              <a:gd name="connsiteY0" fmla="*/ 0 h 141885"/>
              <a:gd name="connsiteX1" fmla="*/ 56098 w 196344"/>
              <a:gd name="connsiteY1" fmla="*/ 33659 h 141885"/>
              <a:gd name="connsiteX2" fmla="*/ 72928 w 196344"/>
              <a:gd name="connsiteY2" fmla="*/ 44878 h 141885"/>
              <a:gd name="connsiteX3" fmla="*/ 106587 w 196344"/>
              <a:gd name="connsiteY3" fmla="*/ 56098 h 141885"/>
              <a:gd name="connsiteX4" fmla="*/ 145855 w 196344"/>
              <a:gd name="connsiteY4" fmla="*/ 95367 h 141885"/>
              <a:gd name="connsiteX5" fmla="*/ 173904 w 196344"/>
              <a:gd name="connsiteY5" fmla="*/ 123416 h 141885"/>
              <a:gd name="connsiteX6" fmla="*/ 185124 w 196344"/>
              <a:gd name="connsiteY6" fmla="*/ 140245 h 141885"/>
              <a:gd name="connsiteX7" fmla="*/ 157075 w 196344"/>
              <a:gd name="connsiteY7" fmla="*/ 134635 h 141885"/>
              <a:gd name="connsiteX8" fmla="*/ 162685 w 196344"/>
              <a:gd name="connsiteY8" fmla="*/ 117806 h 141885"/>
              <a:gd name="connsiteX9" fmla="*/ 196344 w 196344"/>
              <a:gd name="connsiteY9" fmla="*/ 123416 h 141885"/>
              <a:gd name="connsiteX10" fmla="*/ 179514 w 196344"/>
              <a:gd name="connsiteY10" fmla="*/ 117806 h 141885"/>
              <a:gd name="connsiteX11" fmla="*/ 173904 w 196344"/>
              <a:gd name="connsiteY11" fmla="*/ 106586 h 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44" h="141885">
                <a:moveTo>
                  <a:pt x="0" y="0"/>
                </a:moveTo>
                <a:cubicBezTo>
                  <a:pt x="82319" y="54879"/>
                  <a:pt x="-4264" y="-833"/>
                  <a:pt x="56098" y="33659"/>
                </a:cubicBezTo>
                <a:cubicBezTo>
                  <a:pt x="61952" y="37004"/>
                  <a:pt x="66767" y="42140"/>
                  <a:pt x="72928" y="44878"/>
                </a:cubicBezTo>
                <a:cubicBezTo>
                  <a:pt x="83735" y="49681"/>
                  <a:pt x="106587" y="56098"/>
                  <a:pt x="106587" y="56098"/>
                </a:cubicBezTo>
                <a:cubicBezTo>
                  <a:pt x="132306" y="94677"/>
                  <a:pt x="116234" y="85493"/>
                  <a:pt x="145855" y="95367"/>
                </a:cubicBezTo>
                <a:cubicBezTo>
                  <a:pt x="175775" y="140244"/>
                  <a:pt x="136505" y="86017"/>
                  <a:pt x="173904" y="123416"/>
                </a:cubicBezTo>
                <a:cubicBezTo>
                  <a:pt x="178671" y="128183"/>
                  <a:pt x="190734" y="136505"/>
                  <a:pt x="185124" y="140245"/>
                </a:cubicBezTo>
                <a:cubicBezTo>
                  <a:pt x="177190" y="145534"/>
                  <a:pt x="166425" y="136505"/>
                  <a:pt x="157075" y="134635"/>
                </a:cubicBezTo>
                <a:cubicBezTo>
                  <a:pt x="158945" y="129025"/>
                  <a:pt x="158504" y="121987"/>
                  <a:pt x="162685" y="117806"/>
                </a:cubicBezTo>
                <a:cubicBezTo>
                  <a:pt x="166835" y="113656"/>
                  <a:pt x="196344" y="104820"/>
                  <a:pt x="196344" y="123416"/>
                </a:cubicBezTo>
                <a:cubicBezTo>
                  <a:pt x="196344" y="129329"/>
                  <a:pt x="184245" y="121354"/>
                  <a:pt x="179514" y="117806"/>
                </a:cubicBezTo>
                <a:cubicBezTo>
                  <a:pt x="176169" y="115297"/>
                  <a:pt x="175774" y="110326"/>
                  <a:pt x="173904" y="1065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p:cNvSpPr/>
          <p:nvPr/>
        </p:nvSpPr>
        <p:spPr>
          <a:xfrm>
            <a:off x="4132366" y="4514968"/>
            <a:ext cx="103549" cy="64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p:cNvSpPr txBox="1"/>
          <p:nvPr/>
        </p:nvSpPr>
        <p:spPr>
          <a:xfrm rot="19179899">
            <a:off x="3881338" y="5337635"/>
            <a:ext cx="948880" cy="215444"/>
          </a:xfrm>
          <a:prstGeom prst="rect">
            <a:avLst/>
          </a:prstGeom>
          <a:noFill/>
        </p:spPr>
        <p:txBody>
          <a:bodyPr wrap="square" rtlCol="0">
            <a:spAutoFit/>
          </a:bodyPr>
          <a:lstStyle/>
          <a:p>
            <a:r>
              <a:rPr lang="en-AU" sz="800" dirty="0">
                <a:solidFill>
                  <a:schemeClr val="bg1"/>
                </a:solidFill>
              </a:rPr>
              <a:t>30 cm diameter</a:t>
            </a:r>
          </a:p>
        </p:txBody>
      </p:sp>
      <p:sp>
        <p:nvSpPr>
          <p:cNvPr id="3" name="TextBox 2"/>
          <p:cNvSpPr txBox="1"/>
          <p:nvPr/>
        </p:nvSpPr>
        <p:spPr>
          <a:xfrm>
            <a:off x="5504672" y="5473048"/>
            <a:ext cx="868862" cy="338554"/>
          </a:xfrm>
          <a:prstGeom prst="rect">
            <a:avLst/>
          </a:prstGeom>
          <a:noFill/>
        </p:spPr>
        <p:txBody>
          <a:bodyPr wrap="square" rtlCol="0">
            <a:spAutoFit/>
          </a:bodyPr>
          <a:lstStyle/>
          <a:p>
            <a:r>
              <a:rPr lang="en-AU" sz="800" i="1" dirty="0">
                <a:latin typeface="Arial Narrow" panose="020B0606020202030204" pitchFamily="34" charset="0"/>
              </a:rPr>
              <a:t>Hint: </a:t>
            </a:r>
            <a:r>
              <a:rPr lang="en-AU" sz="800" dirty="0">
                <a:latin typeface="Arial Narrow" panose="020B0606020202030204" pitchFamily="34" charset="0"/>
              </a:rPr>
              <a:t>do a few practice runs first</a:t>
            </a:r>
          </a:p>
        </p:txBody>
      </p:sp>
      <p:cxnSp>
        <p:nvCxnSpPr>
          <p:cNvPr id="60" name="Straight Connector 59">
            <a:extLst>
              <a:ext uri="{FF2B5EF4-FFF2-40B4-BE49-F238E27FC236}">
                <a16:creationId xmlns:a16="http://schemas.microsoft.com/office/drawing/2014/main" id="{3FA55D61-CEDE-41D7-8B06-4993B79075D0}"/>
              </a:ext>
            </a:extLst>
          </p:cNvPr>
          <p:cNvCxnSpPr>
            <a:cxnSpLocks/>
          </p:cNvCxnSpPr>
          <p:nvPr/>
        </p:nvCxnSpPr>
        <p:spPr>
          <a:xfrm flipH="1">
            <a:off x="467961" y="971749"/>
            <a:ext cx="57941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C636CD9-AE64-41EB-A585-1B4C82FBA0B2}"/>
              </a:ext>
            </a:extLst>
          </p:cNvPr>
          <p:cNvSpPr txBox="1"/>
          <p:nvPr/>
        </p:nvSpPr>
        <p:spPr>
          <a:xfrm>
            <a:off x="1410717" y="61659"/>
            <a:ext cx="4075713" cy="553998"/>
          </a:xfrm>
          <a:prstGeom prst="rect">
            <a:avLst/>
          </a:prstGeom>
          <a:noFill/>
        </p:spPr>
        <p:txBody>
          <a:bodyPr wrap="square" rtlCol="0">
            <a:spAutoFit/>
          </a:bodyPr>
          <a:lstStyle/>
          <a:p>
            <a:r>
              <a:rPr lang="en-US" b="1" dirty="0">
                <a:latin typeface="Arial Narrow" pitchFamily="34" charset="0"/>
              </a:rPr>
              <a:t>Water testing </a:t>
            </a:r>
            <a:r>
              <a:rPr lang="en-US" b="1" dirty="0" err="1">
                <a:latin typeface="Arial Narrow" pitchFamily="34" charset="0"/>
              </a:rPr>
              <a:t>Prac</a:t>
            </a:r>
            <a:r>
              <a:rPr lang="en-US" b="1" dirty="0">
                <a:latin typeface="Arial Narrow" pitchFamily="34" charset="0"/>
              </a:rPr>
              <a:t> – </a:t>
            </a:r>
            <a:r>
              <a:rPr lang="en-US" sz="1200" dirty="0">
                <a:highlight>
                  <a:srgbClr val="FFFF00"/>
                </a:highlight>
                <a:latin typeface="Arial Narrow" pitchFamily="34" charset="0"/>
              </a:rPr>
              <a:t>Investigate water quality by conducting biotic and abiotic tests on a water sample.</a:t>
            </a:r>
          </a:p>
        </p:txBody>
      </p:sp>
      <p:sp>
        <p:nvSpPr>
          <p:cNvPr id="66" name="TextBox 17">
            <a:extLst>
              <a:ext uri="{FF2B5EF4-FFF2-40B4-BE49-F238E27FC236}">
                <a16:creationId xmlns:a16="http://schemas.microsoft.com/office/drawing/2014/main" id="{F1A61662-DA6B-43A0-9DD8-06E3F16AE3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7" name="TextBox 66">
            <a:extLst>
              <a:ext uri="{FF2B5EF4-FFF2-40B4-BE49-F238E27FC236}">
                <a16:creationId xmlns:a16="http://schemas.microsoft.com/office/drawing/2014/main" id="{08B146FA-45B7-4AB3-8243-AD8C86E38475}"/>
              </a:ext>
            </a:extLst>
          </p:cNvPr>
          <p:cNvSpPr txBox="1"/>
          <p:nvPr/>
        </p:nvSpPr>
        <p:spPr>
          <a:xfrm>
            <a:off x="560013" y="224829"/>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8" name="TextBox 67">
            <a:extLst>
              <a:ext uri="{FF2B5EF4-FFF2-40B4-BE49-F238E27FC236}">
                <a16:creationId xmlns:a16="http://schemas.microsoft.com/office/drawing/2014/main" id="{AE315BC4-E8DF-4170-8A55-AA0DC9B48300}"/>
              </a:ext>
            </a:extLst>
          </p:cNvPr>
          <p:cNvSpPr txBox="1"/>
          <p:nvPr/>
        </p:nvSpPr>
        <p:spPr>
          <a:xfrm rot="16200000">
            <a:off x="-71537" y="321034"/>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 name="Rectangle 9">
            <a:extLst>
              <a:ext uri="{FF2B5EF4-FFF2-40B4-BE49-F238E27FC236}">
                <a16:creationId xmlns:a16="http://schemas.microsoft.com/office/drawing/2014/main" id="{393B0C8B-6365-4AF0-856C-294086CF92FF}"/>
              </a:ext>
            </a:extLst>
          </p:cNvPr>
          <p:cNvSpPr/>
          <p:nvPr/>
        </p:nvSpPr>
        <p:spPr>
          <a:xfrm>
            <a:off x="479368" y="1022148"/>
            <a:ext cx="5789415" cy="3786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1E867B22-85FC-4E7F-BB8F-C105C5B3C8CF}"/>
              </a:ext>
            </a:extLst>
          </p:cNvPr>
          <p:cNvSpPr/>
          <p:nvPr/>
        </p:nvSpPr>
        <p:spPr>
          <a:xfrm>
            <a:off x="482867" y="1050160"/>
            <a:ext cx="5808354" cy="269304"/>
          </a:xfrm>
          <a:prstGeom prst="rect">
            <a:avLst/>
          </a:prstGeom>
          <a:noFill/>
          <a:ln w="19050">
            <a:noFill/>
          </a:ln>
          <a:effectLst/>
        </p:spPr>
        <p:txBody>
          <a:bodyPr wrap="square">
            <a:spAutoFit/>
          </a:bodyPr>
          <a:lstStyle/>
          <a:p>
            <a:r>
              <a:rPr lang="en-AU" sz="1150" b="1" dirty="0">
                <a:solidFill>
                  <a:schemeClr val="bg1"/>
                </a:solidFill>
                <a:latin typeface="Arial Narrow" panose="020B0606020202030204" pitchFamily="34" charset="0"/>
              </a:rPr>
              <a:t>Activity: Complete the table below using the appropriate equipment and following kit instructions</a:t>
            </a:r>
            <a:endParaRPr lang="en-AU" sz="200" dirty="0">
              <a:latin typeface="Arial Narrow" panose="020B0606020202030204" pitchFamily="34" charset="0"/>
            </a:endParaRPr>
          </a:p>
        </p:txBody>
      </p:sp>
      <p:sp>
        <p:nvSpPr>
          <p:cNvPr id="30" name="TextBox 29">
            <a:extLst>
              <a:ext uri="{FF2B5EF4-FFF2-40B4-BE49-F238E27FC236}">
                <a16:creationId xmlns:a16="http://schemas.microsoft.com/office/drawing/2014/main" id="{5DCEA10E-5198-4E09-80A8-8B3F79C4FA62}"/>
              </a:ext>
            </a:extLst>
          </p:cNvPr>
          <p:cNvSpPr txBox="1"/>
          <p:nvPr/>
        </p:nvSpPr>
        <p:spPr>
          <a:xfrm>
            <a:off x="3646781" y="5774655"/>
            <a:ext cx="2226319" cy="184666"/>
          </a:xfrm>
          <a:prstGeom prst="rect">
            <a:avLst/>
          </a:prstGeom>
          <a:noFill/>
        </p:spPr>
        <p:txBody>
          <a:bodyPr wrap="square" rtlCol="0">
            <a:spAutoFit/>
          </a:bodyPr>
          <a:lstStyle/>
          <a:p>
            <a:r>
              <a:rPr lang="en-AU" sz="600" i="1" dirty="0"/>
              <a:t>Note</a:t>
            </a:r>
            <a:r>
              <a:rPr lang="en-AU" sz="600" dirty="0"/>
              <a:t>: turbidity (NTU) is another measure of water clarity</a:t>
            </a:r>
          </a:p>
        </p:txBody>
      </p:sp>
      <p:sp>
        <p:nvSpPr>
          <p:cNvPr id="38" name="Rectangle 37">
            <a:extLst>
              <a:ext uri="{FF2B5EF4-FFF2-40B4-BE49-F238E27FC236}">
                <a16:creationId xmlns:a16="http://schemas.microsoft.com/office/drawing/2014/main" id="{F860A91F-FB9E-4D25-B11F-FEA295EFDDE8}"/>
              </a:ext>
            </a:extLst>
          </p:cNvPr>
          <p:cNvSpPr/>
          <p:nvPr/>
        </p:nvSpPr>
        <p:spPr>
          <a:xfrm>
            <a:off x="548680" y="7825134"/>
            <a:ext cx="5785787" cy="923330"/>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200" b="1" dirty="0">
                <a:solidFill>
                  <a:srgbClr val="000000"/>
                </a:solidFill>
                <a:latin typeface="Arial Narrow" panose="020B0606020202030204" pitchFamily="34" charset="0"/>
              </a:rPr>
              <a:t>Activity: Evaluate the health of the ecosystem where your water sample came from.</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b="1" dirty="0">
              <a:solidFill>
                <a:srgbClr val="000000"/>
              </a:solidFill>
              <a:latin typeface="Arial Narrow" panose="020B0606020202030204" pitchFamily="34" charset="0"/>
            </a:endParaRPr>
          </a:p>
        </p:txBody>
      </p:sp>
      <p:sp>
        <p:nvSpPr>
          <p:cNvPr id="39" name="Rectangle 38">
            <a:extLst>
              <a:ext uri="{FF2B5EF4-FFF2-40B4-BE49-F238E27FC236}">
                <a16:creationId xmlns:a16="http://schemas.microsoft.com/office/drawing/2014/main" id="{9283264D-EAE0-497D-A669-EEE8E038C9CB}"/>
              </a:ext>
            </a:extLst>
          </p:cNvPr>
          <p:cNvSpPr/>
          <p:nvPr/>
        </p:nvSpPr>
        <p:spPr>
          <a:xfrm>
            <a:off x="616395" y="8088510"/>
            <a:ext cx="5583880" cy="5529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4" name="Straight Connector 3">
            <a:extLst>
              <a:ext uri="{FF2B5EF4-FFF2-40B4-BE49-F238E27FC236}">
                <a16:creationId xmlns:a16="http://schemas.microsoft.com/office/drawing/2014/main" id="{0E8FAC96-BC93-BA9B-EA00-EF16AE454B23}"/>
              </a:ext>
            </a:extLst>
          </p:cNvPr>
          <p:cNvCxnSpPr>
            <a:cxnSpLocks/>
          </p:cNvCxnSpPr>
          <p:nvPr/>
        </p:nvCxnSpPr>
        <p:spPr>
          <a:xfrm flipH="1">
            <a:off x="499446" y="6012160"/>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7AFD7E7-488D-5F0B-663B-B5FF89A894F8}"/>
              </a:ext>
            </a:extLst>
          </p:cNvPr>
          <p:cNvSpPr/>
          <p:nvPr/>
        </p:nvSpPr>
        <p:spPr>
          <a:xfrm>
            <a:off x="548680" y="6084548"/>
            <a:ext cx="5785787" cy="1661993"/>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200" b="1" dirty="0">
                <a:solidFill>
                  <a:srgbClr val="000000"/>
                </a:solidFill>
                <a:latin typeface="Arial Narrow" panose="020B0606020202030204" pitchFamily="34" charset="0"/>
              </a:rPr>
              <a:t>Activity: Identify the living (biotic) components within your water sample. Write/draw them.</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b="1" dirty="0">
              <a:solidFill>
                <a:srgbClr val="000000"/>
              </a:solidFill>
              <a:latin typeface="Arial Narrow" panose="020B0606020202030204" pitchFamily="34" charset="0"/>
            </a:endParaRPr>
          </a:p>
        </p:txBody>
      </p:sp>
      <p:sp>
        <p:nvSpPr>
          <p:cNvPr id="8" name="Rectangle 7">
            <a:extLst>
              <a:ext uri="{FF2B5EF4-FFF2-40B4-BE49-F238E27FC236}">
                <a16:creationId xmlns:a16="http://schemas.microsoft.com/office/drawing/2014/main" id="{9D5A5D33-7379-3016-A0BF-E8BD52391916}"/>
              </a:ext>
            </a:extLst>
          </p:cNvPr>
          <p:cNvSpPr/>
          <p:nvPr/>
        </p:nvSpPr>
        <p:spPr>
          <a:xfrm>
            <a:off x="616395" y="6411381"/>
            <a:ext cx="5583880" cy="122764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9" name="Straight Connector 8">
            <a:extLst>
              <a:ext uri="{FF2B5EF4-FFF2-40B4-BE49-F238E27FC236}">
                <a16:creationId xmlns:a16="http://schemas.microsoft.com/office/drawing/2014/main" id="{50B74F8D-204F-CF09-8381-140FF74760C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390D42A6-8D42-CDE6-1726-B60DE798AF2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8FBD95B6-E0A2-1625-6BAB-85727870C2C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3892902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9433999"/>
              </p:ext>
            </p:extLst>
          </p:nvPr>
        </p:nvGraphicFramePr>
        <p:xfrm>
          <a:off x="4645166" y="1403655"/>
          <a:ext cx="1617133" cy="7161635"/>
        </p:xfrm>
        <a:graphic>
          <a:graphicData uri="http://schemas.openxmlformats.org/drawingml/2006/table">
            <a:tbl>
              <a:tblPr firstRow="1" bandRow="1">
                <a:tableStyleId>{5940675A-B579-460E-94D1-54222C63F5DA}</a:tableStyleId>
              </a:tblPr>
              <a:tblGrid>
                <a:gridCol w="678543">
                  <a:extLst>
                    <a:ext uri="{9D8B030D-6E8A-4147-A177-3AD203B41FA5}">
                      <a16:colId xmlns:a16="http://schemas.microsoft.com/office/drawing/2014/main" val="20000"/>
                    </a:ext>
                  </a:extLst>
                </a:gridCol>
                <a:gridCol w="938590">
                  <a:extLst>
                    <a:ext uri="{9D8B030D-6E8A-4147-A177-3AD203B41FA5}">
                      <a16:colId xmlns:a16="http://schemas.microsoft.com/office/drawing/2014/main" val="20001"/>
                    </a:ext>
                  </a:extLst>
                </a:gridCol>
              </a:tblGrid>
              <a:tr h="683775">
                <a:tc>
                  <a:txBody>
                    <a:bodyPr/>
                    <a:lstStyle/>
                    <a:p>
                      <a:pPr algn="ctr"/>
                      <a:r>
                        <a:rPr lang="en-AU" sz="1200" b="1" dirty="0">
                          <a:solidFill>
                            <a:schemeClr val="tx1"/>
                          </a:solidFill>
                          <a:latin typeface="Arial Narrow" panose="020B0606020202030204" pitchFamily="34" charset="0"/>
                        </a:rPr>
                        <a:t>Temp.</a:t>
                      </a:r>
                      <a:r>
                        <a:rPr lang="en-AU" sz="1200" b="1" baseline="0" dirty="0">
                          <a:solidFill>
                            <a:schemeClr val="tx1"/>
                          </a:solidFill>
                          <a:latin typeface="Arial Narrow" panose="020B0606020202030204" pitchFamily="34" charset="0"/>
                        </a:rPr>
                        <a:t> °C</a:t>
                      </a:r>
                      <a:endParaRPr lang="en-AU" sz="12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DO at saturation</a:t>
                      </a:r>
                    </a:p>
                    <a:p>
                      <a:pPr algn="ctr"/>
                      <a:r>
                        <a:rPr lang="en-AU" sz="800" b="0" dirty="0">
                          <a:solidFill>
                            <a:schemeClr val="tx1"/>
                          </a:solidFill>
                          <a:latin typeface="Arial Narrow" panose="020B0606020202030204" pitchFamily="34" charset="0"/>
                        </a:rPr>
                        <a:t>(mg/L)</a:t>
                      </a:r>
                    </a:p>
                  </a:txBody>
                  <a:tcPr>
                    <a:solidFill>
                      <a:schemeClr val="bg1">
                        <a:lumMod val="85000"/>
                      </a:schemeClr>
                    </a:solidFill>
                  </a:tcPr>
                </a:tc>
                <a:extLst>
                  <a:ext uri="{0D108BD9-81ED-4DB2-BD59-A6C34878D82A}">
                    <a16:rowId xmlns:a16="http://schemas.microsoft.com/office/drawing/2014/main" val="10000"/>
                  </a:ext>
                </a:extLst>
              </a:tr>
              <a:tr h="323893">
                <a:tc>
                  <a:txBody>
                    <a:bodyPr/>
                    <a:lstStyle/>
                    <a:p>
                      <a:pPr algn="ctr"/>
                      <a:r>
                        <a:rPr lang="en-AU" sz="1200" dirty="0">
                          <a:solidFill>
                            <a:schemeClr val="tx1"/>
                          </a:solidFill>
                          <a:latin typeface="Arial Narrow" panose="020B0606020202030204" pitchFamily="34" charset="0"/>
                        </a:rPr>
                        <a:t>11</a:t>
                      </a:r>
                    </a:p>
                  </a:txBody>
                  <a:tcPr/>
                </a:tc>
                <a:tc>
                  <a:txBody>
                    <a:bodyPr/>
                    <a:lstStyle/>
                    <a:p>
                      <a:pPr algn="ctr"/>
                      <a:r>
                        <a:rPr lang="en-AU" sz="1200" dirty="0">
                          <a:solidFill>
                            <a:schemeClr val="tx1"/>
                          </a:solidFill>
                          <a:latin typeface="Arial Narrow" panose="020B0606020202030204" pitchFamily="34" charset="0"/>
                        </a:rPr>
                        <a:t>11.1</a:t>
                      </a:r>
                    </a:p>
                  </a:txBody>
                  <a:tcPr/>
                </a:tc>
                <a:extLst>
                  <a:ext uri="{0D108BD9-81ED-4DB2-BD59-A6C34878D82A}">
                    <a16:rowId xmlns:a16="http://schemas.microsoft.com/office/drawing/2014/main" val="10001"/>
                  </a:ext>
                </a:extLst>
              </a:tr>
              <a:tr h="323893">
                <a:tc>
                  <a:txBody>
                    <a:bodyPr/>
                    <a:lstStyle/>
                    <a:p>
                      <a:pPr algn="ctr"/>
                      <a:r>
                        <a:rPr lang="en-AU" sz="1200" dirty="0">
                          <a:solidFill>
                            <a:schemeClr val="tx1"/>
                          </a:solidFill>
                          <a:latin typeface="Arial Narrow" panose="020B0606020202030204" pitchFamily="34" charset="0"/>
                        </a:rPr>
                        <a:t>12</a:t>
                      </a:r>
                    </a:p>
                  </a:txBody>
                  <a:tcPr/>
                </a:tc>
                <a:tc>
                  <a:txBody>
                    <a:bodyPr/>
                    <a:lstStyle/>
                    <a:p>
                      <a:pPr algn="ctr"/>
                      <a:r>
                        <a:rPr lang="en-AU" sz="1200" dirty="0">
                          <a:solidFill>
                            <a:schemeClr val="tx1"/>
                          </a:solidFill>
                          <a:latin typeface="Arial Narrow" panose="020B0606020202030204" pitchFamily="34" charset="0"/>
                        </a:rPr>
                        <a:t>10.8</a:t>
                      </a:r>
                    </a:p>
                  </a:txBody>
                  <a:tcPr/>
                </a:tc>
                <a:extLst>
                  <a:ext uri="{0D108BD9-81ED-4DB2-BD59-A6C34878D82A}">
                    <a16:rowId xmlns:a16="http://schemas.microsoft.com/office/drawing/2014/main" val="10002"/>
                  </a:ext>
                </a:extLst>
              </a:tr>
              <a:tr h="323893">
                <a:tc>
                  <a:txBody>
                    <a:bodyPr/>
                    <a:lstStyle/>
                    <a:p>
                      <a:pPr algn="ctr"/>
                      <a:r>
                        <a:rPr lang="en-AU" sz="1200" dirty="0">
                          <a:solidFill>
                            <a:schemeClr val="tx1"/>
                          </a:solidFill>
                          <a:latin typeface="Arial Narrow" panose="020B0606020202030204" pitchFamily="34" charset="0"/>
                        </a:rPr>
                        <a:t>13</a:t>
                      </a:r>
                    </a:p>
                  </a:txBody>
                  <a:tcPr/>
                </a:tc>
                <a:tc>
                  <a:txBody>
                    <a:bodyPr/>
                    <a:lstStyle/>
                    <a:p>
                      <a:pPr algn="ctr"/>
                      <a:r>
                        <a:rPr lang="en-AU" sz="1200" dirty="0">
                          <a:solidFill>
                            <a:schemeClr val="tx1"/>
                          </a:solidFill>
                          <a:latin typeface="Arial Narrow" panose="020B0606020202030204" pitchFamily="34" charset="0"/>
                        </a:rPr>
                        <a:t>10.6</a:t>
                      </a:r>
                    </a:p>
                  </a:txBody>
                  <a:tcPr/>
                </a:tc>
                <a:extLst>
                  <a:ext uri="{0D108BD9-81ED-4DB2-BD59-A6C34878D82A}">
                    <a16:rowId xmlns:a16="http://schemas.microsoft.com/office/drawing/2014/main" val="10003"/>
                  </a:ext>
                </a:extLst>
              </a:tr>
              <a:tr h="323893">
                <a:tc>
                  <a:txBody>
                    <a:bodyPr/>
                    <a:lstStyle/>
                    <a:p>
                      <a:pPr algn="ctr"/>
                      <a:r>
                        <a:rPr lang="en-AU" sz="1200" dirty="0">
                          <a:solidFill>
                            <a:schemeClr val="tx1"/>
                          </a:solidFill>
                          <a:latin typeface="Arial Narrow" panose="020B0606020202030204" pitchFamily="34" charset="0"/>
                        </a:rPr>
                        <a:t>14</a:t>
                      </a:r>
                    </a:p>
                  </a:txBody>
                  <a:tcPr/>
                </a:tc>
                <a:tc>
                  <a:txBody>
                    <a:bodyPr/>
                    <a:lstStyle/>
                    <a:p>
                      <a:pPr algn="ctr"/>
                      <a:r>
                        <a:rPr lang="en-AU" sz="1200" dirty="0">
                          <a:solidFill>
                            <a:schemeClr val="tx1"/>
                          </a:solidFill>
                          <a:latin typeface="Arial Narrow" panose="020B0606020202030204" pitchFamily="34" charset="0"/>
                        </a:rPr>
                        <a:t>10.4</a:t>
                      </a:r>
                    </a:p>
                  </a:txBody>
                  <a:tcPr/>
                </a:tc>
                <a:extLst>
                  <a:ext uri="{0D108BD9-81ED-4DB2-BD59-A6C34878D82A}">
                    <a16:rowId xmlns:a16="http://schemas.microsoft.com/office/drawing/2014/main" val="10004"/>
                  </a:ext>
                </a:extLst>
              </a:tr>
              <a:tr h="323893">
                <a:tc>
                  <a:txBody>
                    <a:bodyPr/>
                    <a:lstStyle/>
                    <a:p>
                      <a:pPr algn="ctr"/>
                      <a:r>
                        <a:rPr lang="en-AU" sz="1200" dirty="0">
                          <a:solidFill>
                            <a:schemeClr val="tx1"/>
                          </a:solidFill>
                          <a:latin typeface="Arial Narrow" panose="020B0606020202030204" pitchFamily="34" charset="0"/>
                        </a:rPr>
                        <a:t>15</a:t>
                      </a:r>
                    </a:p>
                  </a:txBody>
                  <a:tcPr/>
                </a:tc>
                <a:tc>
                  <a:txBody>
                    <a:bodyPr/>
                    <a:lstStyle/>
                    <a:p>
                      <a:pPr algn="ctr"/>
                      <a:r>
                        <a:rPr lang="en-AU" sz="1200" dirty="0">
                          <a:solidFill>
                            <a:schemeClr val="tx1"/>
                          </a:solidFill>
                          <a:latin typeface="Arial Narrow" panose="020B0606020202030204" pitchFamily="34" charset="0"/>
                        </a:rPr>
                        <a:t>10.2</a:t>
                      </a:r>
                    </a:p>
                  </a:txBody>
                  <a:tcPr/>
                </a:tc>
                <a:extLst>
                  <a:ext uri="{0D108BD9-81ED-4DB2-BD59-A6C34878D82A}">
                    <a16:rowId xmlns:a16="http://schemas.microsoft.com/office/drawing/2014/main" val="10005"/>
                  </a:ext>
                </a:extLst>
              </a:tr>
              <a:tr h="323893">
                <a:tc>
                  <a:txBody>
                    <a:bodyPr/>
                    <a:lstStyle/>
                    <a:p>
                      <a:pPr algn="ctr"/>
                      <a:r>
                        <a:rPr lang="en-AU" sz="1200" dirty="0">
                          <a:solidFill>
                            <a:schemeClr val="tx1"/>
                          </a:solidFill>
                          <a:latin typeface="Arial Narrow" panose="020B0606020202030204" pitchFamily="34" charset="0"/>
                        </a:rPr>
                        <a:t>16</a:t>
                      </a:r>
                    </a:p>
                  </a:txBody>
                  <a:tcPr/>
                </a:tc>
                <a:tc>
                  <a:txBody>
                    <a:bodyPr/>
                    <a:lstStyle/>
                    <a:p>
                      <a:pPr algn="ctr"/>
                      <a:r>
                        <a:rPr lang="en-AU" sz="1200" dirty="0">
                          <a:solidFill>
                            <a:schemeClr val="tx1"/>
                          </a:solidFill>
                          <a:latin typeface="Arial Narrow" panose="020B0606020202030204" pitchFamily="34" charset="0"/>
                        </a:rPr>
                        <a:t>10.0</a:t>
                      </a:r>
                    </a:p>
                  </a:txBody>
                  <a:tcPr/>
                </a:tc>
                <a:extLst>
                  <a:ext uri="{0D108BD9-81ED-4DB2-BD59-A6C34878D82A}">
                    <a16:rowId xmlns:a16="http://schemas.microsoft.com/office/drawing/2014/main" val="10006"/>
                  </a:ext>
                </a:extLst>
              </a:tr>
              <a:tr h="323893">
                <a:tc>
                  <a:txBody>
                    <a:bodyPr/>
                    <a:lstStyle/>
                    <a:p>
                      <a:pPr algn="ctr"/>
                      <a:r>
                        <a:rPr lang="en-AU" sz="1200" dirty="0">
                          <a:solidFill>
                            <a:schemeClr val="tx1"/>
                          </a:solidFill>
                          <a:latin typeface="Arial Narrow" panose="020B0606020202030204" pitchFamily="34" charset="0"/>
                        </a:rPr>
                        <a:t>17</a:t>
                      </a:r>
                    </a:p>
                  </a:txBody>
                  <a:tcPr/>
                </a:tc>
                <a:tc>
                  <a:txBody>
                    <a:bodyPr/>
                    <a:lstStyle/>
                    <a:p>
                      <a:pPr algn="ctr"/>
                      <a:r>
                        <a:rPr lang="en-AU" sz="1200" dirty="0">
                          <a:solidFill>
                            <a:schemeClr val="tx1"/>
                          </a:solidFill>
                          <a:latin typeface="Arial Narrow" panose="020B0606020202030204" pitchFamily="34" charset="0"/>
                        </a:rPr>
                        <a:t>9.7</a:t>
                      </a:r>
                    </a:p>
                  </a:txBody>
                  <a:tcPr/>
                </a:tc>
                <a:extLst>
                  <a:ext uri="{0D108BD9-81ED-4DB2-BD59-A6C34878D82A}">
                    <a16:rowId xmlns:a16="http://schemas.microsoft.com/office/drawing/2014/main" val="10007"/>
                  </a:ext>
                </a:extLst>
              </a:tr>
              <a:tr h="323893">
                <a:tc>
                  <a:txBody>
                    <a:bodyPr/>
                    <a:lstStyle/>
                    <a:p>
                      <a:pPr algn="ctr"/>
                      <a:r>
                        <a:rPr lang="en-AU" sz="1200" dirty="0">
                          <a:solidFill>
                            <a:schemeClr val="tx1"/>
                          </a:solidFill>
                          <a:latin typeface="Arial Narrow" panose="020B0606020202030204" pitchFamily="34" charset="0"/>
                        </a:rPr>
                        <a:t>18</a:t>
                      </a:r>
                    </a:p>
                  </a:txBody>
                  <a:tcPr/>
                </a:tc>
                <a:tc>
                  <a:txBody>
                    <a:bodyPr/>
                    <a:lstStyle/>
                    <a:p>
                      <a:pPr algn="ctr"/>
                      <a:r>
                        <a:rPr lang="en-AU" sz="1200" dirty="0">
                          <a:solidFill>
                            <a:schemeClr val="tx1"/>
                          </a:solidFill>
                          <a:latin typeface="Arial Narrow" panose="020B0606020202030204" pitchFamily="34" charset="0"/>
                        </a:rPr>
                        <a:t>9.5</a:t>
                      </a:r>
                    </a:p>
                  </a:txBody>
                  <a:tcPr/>
                </a:tc>
                <a:extLst>
                  <a:ext uri="{0D108BD9-81ED-4DB2-BD59-A6C34878D82A}">
                    <a16:rowId xmlns:a16="http://schemas.microsoft.com/office/drawing/2014/main" val="10008"/>
                  </a:ext>
                </a:extLst>
              </a:tr>
              <a:tr h="323893">
                <a:tc>
                  <a:txBody>
                    <a:bodyPr/>
                    <a:lstStyle/>
                    <a:p>
                      <a:pPr algn="ctr"/>
                      <a:r>
                        <a:rPr lang="en-AU" sz="1200" dirty="0">
                          <a:solidFill>
                            <a:schemeClr val="tx1"/>
                          </a:solidFill>
                          <a:latin typeface="Arial Narrow" panose="020B0606020202030204" pitchFamily="34" charset="0"/>
                        </a:rPr>
                        <a:t>19</a:t>
                      </a:r>
                    </a:p>
                  </a:txBody>
                  <a:tcPr/>
                </a:tc>
                <a:tc>
                  <a:txBody>
                    <a:bodyPr/>
                    <a:lstStyle/>
                    <a:p>
                      <a:pPr algn="ctr"/>
                      <a:r>
                        <a:rPr lang="en-AU" sz="1200" dirty="0">
                          <a:solidFill>
                            <a:schemeClr val="tx1"/>
                          </a:solidFill>
                          <a:latin typeface="Arial Narrow" panose="020B0606020202030204" pitchFamily="34" charset="0"/>
                        </a:rPr>
                        <a:t>9.4</a:t>
                      </a:r>
                    </a:p>
                  </a:txBody>
                  <a:tcPr/>
                </a:tc>
                <a:extLst>
                  <a:ext uri="{0D108BD9-81ED-4DB2-BD59-A6C34878D82A}">
                    <a16:rowId xmlns:a16="http://schemas.microsoft.com/office/drawing/2014/main" val="10009"/>
                  </a:ext>
                </a:extLst>
              </a:tr>
              <a:tr h="323893">
                <a:tc>
                  <a:txBody>
                    <a:bodyPr/>
                    <a:lstStyle/>
                    <a:p>
                      <a:pPr algn="ctr"/>
                      <a:r>
                        <a:rPr lang="en-AU" sz="1200" dirty="0">
                          <a:solidFill>
                            <a:schemeClr val="tx1"/>
                          </a:solidFill>
                          <a:latin typeface="Arial Narrow" panose="020B0606020202030204" pitchFamily="34" charset="0"/>
                        </a:rPr>
                        <a:t>20</a:t>
                      </a:r>
                    </a:p>
                  </a:txBody>
                  <a:tcPr>
                    <a:solidFill>
                      <a:schemeClr val="bg1"/>
                    </a:solidFill>
                  </a:tcPr>
                </a:tc>
                <a:tc>
                  <a:txBody>
                    <a:bodyPr/>
                    <a:lstStyle/>
                    <a:p>
                      <a:pPr algn="ctr"/>
                      <a:r>
                        <a:rPr lang="en-AU" sz="1200" dirty="0">
                          <a:solidFill>
                            <a:schemeClr val="tx1"/>
                          </a:solidFill>
                          <a:latin typeface="Arial Narrow" panose="020B0606020202030204" pitchFamily="34" charset="0"/>
                        </a:rPr>
                        <a:t>9.2</a:t>
                      </a:r>
                    </a:p>
                  </a:txBody>
                  <a:tcPr>
                    <a:solidFill>
                      <a:schemeClr val="bg1"/>
                    </a:solidFill>
                  </a:tcPr>
                </a:tc>
                <a:extLst>
                  <a:ext uri="{0D108BD9-81ED-4DB2-BD59-A6C34878D82A}">
                    <a16:rowId xmlns:a16="http://schemas.microsoft.com/office/drawing/2014/main" val="10010"/>
                  </a:ext>
                </a:extLst>
              </a:tr>
              <a:tr h="323893">
                <a:tc>
                  <a:txBody>
                    <a:bodyPr/>
                    <a:lstStyle/>
                    <a:p>
                      <a:pPr algn="ctr"/>
                      <a:r>
                        <a:rPr lang="en-AU" sz="1200" dirty="0">
                          <a:solidFill>
                            <a:schemeClr val="tx1"/>
                          </a:solidFill>
                          <a:latin typeface="Arial Narrow" panose="020B0606020202030204" pitchFamily="34" charset="0"/>
                        </a:rPr>
                        <a:t>21</a:t>
                      </a:r>
                    </a:p>
                  </a:txBody>
                  <a:tcPr/>
                </a:tc>
                <a:tc>
                  <a:txBody>
                    <a:bodyPr/>
                    <a:lstStyle/>
                    <a:p>
                      <a:pPr algn="ctr"/>
                      <a:r>
                        <a:rPr lang="en-AU" sz="1200" dirty="0">
                          <a:solidFill>
                            <a:schemeClr val="tx1"/>
                          </a:solidFill>
                          <a:latin typeface="Arial Narrow" panose="020B0606020202030204" pitchFamily="34" charset="0"/>
                        </a:rPr>
                        <a:t>9.0</a:t>
                      </a:r>
                    </a:p>
                  </a:txBody>
                  <a:tcPr/>
                </a:tc>
                <a:extLst>
                  <a:ext uri="{0D108BD9-81ED-4DB2-BD59-A6C34878D82A}">
                    <a16:rowId xmlns:a16="http://schemas.microsoft.com/office/drawing/2014/main" val="10011"/>
                  </a:ext>
                </a:extLst>
              </a:tr>
              <a:tr h="323893">
                <a:tc>
                  <a:txBody>
                    <a:bodyPr/>
                    <a:lstStyle/>
                    <a:p>
                      <a:pPr algn="ctr"/>
                      <a:r>
                        <a:rPr lang="en-AU" sz="1200" dirty="0">
                          <a:solidFill>
                            <a:schemeClr val="tx1"/>
                          </a:solidFill>
                          <a:latin typeface="Arial Narrow" panose="020B0606020202030204" pitchFamily="34" charset="0"/>
                        </a:rPr>
                        <a:t>22</a:t>
                      </a:r>
                    </a:p>
                  </a:txBody>
                  <a:tcPr/>
                </a:tc>
                <a:tc>
                  <a:txBody>
                    <a:bodyPr/>
                    <a:lstStyle/>
                    <a:p>
                      <a:pPr algn="ctr"/>
                      <a:r>
                        <a:rPr lang="en-AU" sz="1200" dirty="0">
                          <a:solidFill>
                            <a:schemeClr val="tx1"/>
                          </a:solidFill>
                          <a:latin typeface="Arial Narrow" panose="020B0606020202030204" pitchFamily="34" charset="0"/>
                        </a:rPr>
                        <a:t>8.8</a:t>
                      </a:r>
                    </a:p>
                  </a:txBody>
                  <a:tcPr/>
                </a:tc>
                <a:extLst>
                  <a:ext uri="{0D108BD9-81ED-4DB2-BD59-A6C34878D82A}">
                    <a16:rowId xmlns:a16="http://schemas.microsoft.com/office/drawing/2014/main" val="10012"/>
                  </a:ext>
                </a:extLst>
              </a:tr>
              <a:tr h="323893">
                <a:tc>
                  <a:txBody>
                    <a:bodyPr/>
                    <a:lstStyle/>
                    <a:p>
                      <a:pPr algn="ctr"/>
                      <a:r>
                        <a:rPr lang="en-AU" sz="1200" dirty="0">
                          <a:solidFill>
                            <a:schemeClr val="tx1"/>
                          </a:solidFill>
                          <a:latin typeface="Arial Narrow" panose="020B0606020202030204" pitchFamily="34" charset="0"/>
                        </a:rPr>
                        <a:t>23</a:t>
                      </a:r>
                    </a:p>
                  </a:txBody>
                  <a:tcPr/>
                </a:tc>
                <a:tc>
                  <a:txBody>
                    <a:bodyPr/>
                    <a:lstStyle/>
                    <a:p>
                      <a:pPr algn="ctr"/>
                      <a:r>
                        <a:rPr lang="en-AU" sz="1200" dirty="0">
                          <a:solidFill>
                            <a:schemeClr val="tx1"/>
                          </a:solidFill>
                          <a:latin typeface="Arial Narrow" panose="020B0606020202030204" pitchFamily="34" charset="0"/>
                        </a:rPr>
                        <a:t>8.7</a:t>
                      </a:r>
                    </a:p>
                  </a:txBody>
                  <a:tcPr/>
                </a:tc>
                <a:extLst>
                  <a:ext uri="{0D108BD9-81ED-4DB2-BD59-A6C34878D82A}">
                    <a16:rowId xmlns:a16="http://schemas.microsoft.com/office/drawing/2014/main" val="10013"/>
                  </a:ext>
                </a:extLst>
              </a:tr>
              <a:tr h="323893">
                <a:tc>
                  <a:txBody>
                    <a:bodyPr/>
                    <a:lstStyle/>
                    <a:p>
                      <a:pPr algn="ctr"/>
                      <a:r>
                        <a:rPr lang="en-AU" sz="1200" dirty="0">
                          <a:solidFill>
                            <a:schemeClr val="tx1"/>
                          </a:solidFill>
                          <a:latin typeface="Arial Narrow" panose="020B0606020202030204" pitchFamily="34" charset="0"/>
                        </a:rPr>
                        <a:t>24</a:t>
                      </a:r>
                    </a:p>
                  </a:txBody>
                  <a:tcPr/>
                </a:tc>
                <a:tc>
                  <a:txBody>
                    <a:bodyPr/>
                    <a:lstStyle/>
                    <a:p>
                      <a:pPr algn="ctr"/>
                      <a:r>
                        <a:rPr lang="en-AU" sz="1200" dirty="0">
                          <a:solidFill>
                            <a:schemeClr val="tx1"/>
                          </a:solidFill>
                          <a:latin typeface="Arial Narrow" panose="020B0606020202030204" pitchFamily="34" charset="0"/>
                        </a:rPr>
                        <a:t>8.5</a:t>
                      </a:r>
                    </a:p>
                  </a:txBody>
                  <a:tcPr/>
                </a:tc>
                <a:extLst>
                  <a:ext uri="{0D108BD9-81ED-4DB2-BD59-A6C34878D82A}">
                    <a16:rowId xmlns:a16="http://schemas.microsoft.com/office/drawing/2014/main" val="10014"/>
                  </a:ext>
                </a:extLst>
              </a:tr>
              <a:tr h="323893">
                <a:tc>
                  <a:txBody>
                    <a:bodyPr/>
                    <a:lstStyle/>
                    <a:p>
                      <a:pPr algn="ctr"/>
                      <a:r>
                        <a:rPr lang="en-AU" sz="1200" dirty="0">
                          <a:solidFill>
                            <a:schemeClr val="tx1"/>
                          </a:solidFill>
                          <a:latin typeface="Arial Narrow" panose="020B0606020202030204" pitchFamily="34" charset="0"/>
                        </a:rPr>
                        <a:t>25</a:t>
                      </a:r>
                    </a:p>
                  </a:txBody>
                  <a:tcPr>
                    <a:noFill/>
                  </a:tcPr>
                </a:tc>
                <a:tc>
                  <a:txBody>
                    <a:bodyPr/>
                    <a:lstStyle/>
                    <a:p>
                      <a:pPr algn="ctr"/>
                      <a:r>
                        <a:rPr lang="en-AU" sz="1200" dirty="0">
                          <a:solidFill>
                            <a:schemeClr val="tx1"/>
                          </a:solidFill>
                          <a:latin typeface="Arial Narrow" panose="020B0606020202030204" pitchFamily="34" charset="0"/>
                        </a:rPr>
                        <a:t>8.4</a:t>
                      </a:r>
                    </a:p>
                  </a:txBody>
                  <a:tcPr>
                    <a:noFill/>
                  </a:tcPr>
                </a:tc>
                <a:extLst>
                  <a:ext uri="{0D108BD9-81ED-4DB2-BD59-A6C34878D82A}">
                    <a16:rowId xmlns:a16="http://schemas.microsoft.com/office/drawing/2014/main" val="10015"/>
                  </a:ext>
                </a:extLst>
              </a:tr>
              <a:tr h="323893">
                <a:tc>
                  <a:txBody>
                    <a:bodyPr/>
                    <a:lstStyle/>
                    <a:p>
                      <a:pPr algn="ctr"/>
                      <a:r>
                        <a:rPr lang="en-AU" sz="1200" dirty="0">
                          <a:solidFill>
                            <a:schemeClr val="tx1"/>
                          </a:solidFill>
                          <a:latin typeface="Arial Narrow" panose="020B0606020202030204" pitchFamily="34" charset="0"/>
                        </a:rPr>
                        <a:t>26</a:t>
                      </a:r>
                    </a:p>
                  </a:txBody>
                  <a:tcPr/>
                </a:tc>
                <a:tc>
                  <a:txBody>
                    <a:bodyPr/>
                    <a:lstStyle/>
                    <a:p>
                      <a:pPr algn="ctr"/>
                      <a:r>
                        <a:rPr lang="en-AU" sz="1200" dirty="0">
                          <a:solidFill>
                            <a:schemeClr val="tx1"/>
                          </a:solidFill>
                          <a:latin typeface="Arial Narrow" panose="020B0606020202030204" pitchFamily="34" charset="0"/>
                        </a:rPr>
                        <a:t>8.2</a:t>
                      </a:r>
                    </a:p>
                  </a:txBody>
                  <a:tcPr/>
                </a:tc>
                <a:extLst>
                  <a:ext uri="{0D108BD9-81ED-4DB2-BD59-A6C34878D82A}">
                    <a16:rowId xmlns:a16="http://schemas.microsoft.com/office/drawing/2014/main" val="10016"/>
                  </a:ext>
                </a:extLst>
              </a:tr>
              <a:tr h="323893">
                <a:tc>
                  <a:txBody>
                    <a:bodyPr/>
                    <a:lstStyle/>
                    <a:p>
                      <a:pPr algn="ctr"/>
                      <a:r>
                        <a:rPr lang="en-AU" sz="1200" dirty="0">
                          <a:solidFill>
                            <a:schemeClr val="tx1"/>
                          </a:solidFill>
                          <a:latin typeface="Arial Narrow" panose="020B0606020202030204" pitchFamily="34" charset="0"/>
                        </a:rPr>
                        <a:t>27</a:t>
                      </a:r>
                    </a:p>
                  </a:txBody>
                  <a:tcPr/>
                </a:tc>
                <a:tc>
                  <a:txBody>
                    <a:bodyPr/>
                    <a:lstStyle/>
                    <a:p>
                      <a:pPr algn="ctr"/>
                      <a:r>
                        <a:rPr lang="en-AU" sz="1200" dirty="0">
                          <a:solidFill>
                            <a:schemeClr val="tx1"/>
                          </a:solidFill>
                          <a:latin typeface="Arial Narrow" panose="020B0606020202030204" pitchFamily="34" charset="0"/>
                        </a:rPr>
                        <a:t>8.1</a:t>
                      </a:r>
                    </a:p>
                  </a:txBody>
                  <a:tcPr/>
                </a:tc>
                <a:extLst>
                  <a:ext uri="{0D108BD9-81ED-4DB2-BD59-A6C34878D82A}">
                    <a16:rowId xmlns:a16="http://schemas.microsoft.com/office/drawing/2014/main" val="10017"/>
                  </a:ext>
                </a:extLst>
              </a:tr>
              <a:tr h="323893">
                <a:tc>
                  <a:txBody>
                    <a:bodyPr/>
                    <a:lstStyle/>
                    <a:p>
                      <a:pPr algn="ctr"/>
                      <a:r>
                        <a:rPr lang="en-AU" sz="1200" dirty="0">
                          <a:solidFill>
                            <a:schemeClr val="tx1"/>
                          </a:solidFill>
                          <a:latin typeface="Arial Narrow" panose="020B0606020202030204" pitchFamily="34" charset="0"/>
                        </a:rPr>
                        <a:t>28</a:t>
                      </a:r>
                    </a:p>
                  </a:txBody>
                  <a:tcPr/>
                </a:tc>
                <a:tc>
                  <a:txBody>
                    <a:bodyPr/>
                    <a:lstStyle/>
                    <a:p>
                      <a:pPr algn="ctr"/>
                      <a:r>
                        <a:rPr lang="en-AU" sz="1200" dirty="0">
                          <a:solidFill>
                            <a:schemeClr val="tx1"/>
                          </a:solidFill>
                          <a:latin typeface="Arial Narrow" panose="020B0606020202030204" pitchFamily="34" charset="0"/>
                        </a:rPr>
                        <a:t>7.9</a:t>
                      </a:r>
                    </a:p>
                  </a:txBody>
                  <a:tcPr/>
                </a:tc>
                <a:extLst>
                  <a:ext uri="{0D108BD9-81ED-4DB2-BD59-A6C34878D82A}">
                    <a16:rowId xmlns:a16="http://schemas.microsoft.com/office/drawing/2014/main" val="10018"/>
                  </a:ext>
                </a:extLst>
              </a:tr>
              <a:tr h="323893">
                <a:tc>
                  <a:txBody>
                    <a:bodyPr/>
                    <a:lstStyle/>
                    <a:p>
                      <a:pPr algn="ctr"/>
                      <a:r>
                        <a:rPr lang="en-AU" sz="1200" dirty="0">
                          <a:solidFill>
                            <a:schemeClr val="tx1"/>
                          </a:solidFill>
                          <a:latin typeface="Arial Narrow" panose="020B0606020202030204" pitchFamily="34" charset="0"/>
                        </a:rPr>
                        <a:t>29</a:t>
                      </a:r>
                    </a:p>
                  </a:txBody>
                  <a:tcPr/>
                </a:tc>
                <a:tc>
                  <a:txBody>
                    <a:bodyPr/>
                    <a:lstStyle/>
                    <a:p>
                      <a:pPr algn="ctr"/>
                      <a:r>
                        <a:rPr lang="en-AU" sz="1200" dirty="0">
                          <a:solidFill>
                            <a:schemeClr val="tx1"/>
                          </a:solidFill>
                          <a:latin typeface="Arial Narrow" panose="020B0606020202030204" pitchFamily="34" charset="0"/>
                        </a:rPr>
                        <a:t>7.8</a:t>
                      </a:r>
                    </a:p>
                  </a:txBody>
                  <a:tcPr/>
                </a:tc>
                <a:extLst>
                  <a:ext uri="{0D108BD9-81ED-4DB2-BD59-A6C34878D82A}">
                    <a16:rowId xmlns:a16="http://schemas.microsoft.com/office/drawing/2014/main" val="10019"/>
                  </a:ext>
                </a:extLst>
              </a:tr>
              <a:tr h="323893">
                <a:tc>
                  <a:txBody>
                    <a:bodyPr/>
                    <a:lstStyle/>
                    <a:p>
                      <a:pPr algn="ctr"/>
                      <a:r>
                        <a:rPr lang="en-AU" sz="1200" dirty="0">
                          <a:solidFill>
                            <a:schemeClr val="tx1"/>
                          </a:solidFill>
                          <a:latin typeface="Arial Narrow" panose="020B0606020202030204" pitchFamily="34" charset="0"/>
                        </a:rPr>
                        <a:t>30</a:t>
                      </a:r>
                    </a:p>
                  </a:txBody>
                  <a:tcPr/>
                </a:tc>
                <a:tc>
                  <a:txBody>
                    <a:bodyPr/>
                    <a:lstStyle/>
                    <a:p>
                      <a:pPr algn="ctr"/>
                      <a:r>
                        <a:rPr lang="en-AU" sz="1200" dirty="0">
                          <a:solidFill>
                            <a:schemeClr val="tx1"/>
                          </a:solidFill>
                          <a:latin typeface="Arial Narrow" panose="020B0606020202030204" pitchFamily="34" charset="0"/>
                        </a:rPr>
                        <a:t>7.6</a:t>
                      </a:r>
                    </a:p>
                  </a:txBody>
                  <a:tcPr/>
                </a:tc>
                <a:extLst>
                  <a:ext uri="{0D108BD9-81ED-4DB2-BD59-A6C34878D82A}">
                    <a16:rowId xmlns:a16="http://schemas.microsoft.com/office/drawing/2014/main" val="10020"/>
                  </a:ext>
                </a:extLst>
              </a:tr>
            </a:tbl>
          </a:graphicData>
        </a:graphic>
      </p:graphicFrame>
      <p:sp>
        <p:nvSpPr>
          <p:cNvPr id="7" name="Rectangle 6"/>
          <p:cNvSpPr/>
          <p:nvPr/>
        </p:nvSpPr>
        <p:spPr>
          <a:xfrm>
            <a:off x="544537" y="1520974"/>
            <a:ext cx="1808174" cy="21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455409" y="1520974"/>
            <a:ext cx="1943653" cy="21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Box 58"/>
          <p:cNvSpPr txBox="1"/>
          <p:nvPr/>
        </p:nvSpPr>
        <p:spPr>
          <a:xfrm rot="19179899">
            <a:off x="3827953" y="5509620"/>
            <a:ext cx="948880" cy="215444"/>
          </a:xfrm>
          <a:prstGeom prst="rect">
            <a:avLst/>
          </a:prstGeom>
          <a:noFill/>
        </p:spPr>
        <p:txBody>
          <a:bodyPr wrap="square" rtlCol="0">
            <a:spAutoFit/>
          </a:bodyPr>
          <a:lstStyle/>
          <a:p>
            <a:r>
              <a:rPr lang="en-AU" sz="800" dirty="0">
                <a:solidFill>
                  <a:schemeClr val="bg1"/>
                </a:solidFill>
              </a:rPr>
              <a:t>30 cm diameter</a:t>
            </a:r>
          </a:p>
        </p:txBody>
      </p:sp>
      <p:sp>
        <p:nvSpPr>
          <p:cNvPr id="63" name="Rectangle 62"/>
          <p:cNvSpPr/>
          <p:nvPr/>
        </p:nvSpPr>
        <p:spPr>
          <a:xfrm>
            <a:off x="2780928" y="8414367"/>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Table 8"/>
          <p:cNvGraphicFramePr>
            <a:graphicFrameLocks noGrp="1"/>
          </p:cNvGraphicFramePr>
          <p:nvPr>
            <p:extLst>
              <p:ext uri="{D42A27DB-BD31-4B8C-83A1-F6EECF244321}">
                <p14:modId xmlns:p14="http://schemas.microsoft.com/office/powerpoint/2010/main" val="1317944106"/>
              </p:ext>
            </p:extLst>
          </p:nvPr>
        </p:nvGraphicFramePr>
        <p:xfrm>
          <a:off x="540709" y="1403646"/>
          <a:ext cx="3896404" cy="7161652"/>
        </p:xfrm>
        <a:graphic>
          <a:graphicData uri="http://schemas.openxmlformats.org/drawingml/2006/table">
            <a:tbl>
              <a:tblPr firstRow="1" bandRow="1">
                <a:tableStyleId>{5940675A-B579-460E-94D1-54222C63F5DA}</a:tableStyleId>
              </a:tblPr>
              <a:tblGrid>
                <a:gridCol w="763902">
                  <a:extLst>
                    <a:ext uri="{9D8B030D-6E8A-4147-A177-3AD203B41FA5}">
                      <a16:colId xmlns:a16="http://schemas.microsoft.com/office/drawing/2014/main" val="20000"/>
                    </a:ext>
                  </a:extLst>
                </a:gridCol>
                <a:gridCol w="763902">
                  <a:extLst>
                    <a:ext uri="{9D8B030D-6E8A-4147-A177-3AD203B41FA5}">
                      <a16:colId xmlns:a16="http://schemas.microsoft.com/office/drawing/2014/main" val="20001"/>
                    </a:ext>
                  </a:extLst>
                </a:gridCol>
                <a:gridCol w="763902">
                  <a:extLst>
                    <a:ext uri="{9D8B030D-6E8A-4147-A177-3AD203B41FA5}">
                      <a16:colId xmlns:a16="http://schemas.microsoft.com/office/drawing/2014/main" val="20002"/>
                    </a:ext>
                  </a:extLst>
                </a:gridCol>
                <a:gridCol w="763902">
                  <a:extLst>
                    <a:ext uri="{9D8B030D-6E8A-4147-A177-3AD203B41FA5}">
                      <a16:colId xmlns:a16="http://schemas.microsoft.com/office/drawing/2014/main" val="20003"/>
                    </a:ext>
                  </a:extLst>
                </a:gridCol>
                <a:gridCol w="840796">
                  <a:extLst>
                    <a:ext uri="{9D8B030D-6E8A-4147-A177-3AD203B41FA5}">
                      <a16:colId xmlns:a16="http://schemas.microsoft.com/office/drawing/2014/main" val="20004"/>
                    </a:ext>
                  </a:extLst>
                </a:gridCol>
              </a:tblGrid>
              <a:tr h="523042">
                <a:tc gridSpan="4">
                  <a:txBody>
                    <a:bodyPr/>
                    <a:lstStyle/>
                    <a:p>
                      <a:pPr algn="ctr"/>
                      <a:r>
                        <a:rPr lang="en-AU" sz="1200" b="1" dirty="0">
                          <a:latin typeface="Arial Narrow" panose="020B0606020202030204" pitchFamily="34" charset="0"/>
                        </a:rPr>
                        <a:t>Conductivity </a:t>
                      </a:r>
                      <a:r>
                        <a:rPr lang="en-AU" sz="1200" b="1" dirty="0" err="1">
                          <a:latin typeface="Arial Narrow" panose="020B0606020202030204" pitchFamily="34" charset="0"/>
                        </a:rPr>
                        <a:t>mS</a:t>
                      </a:r>
                      <a:r>
                        <a:rPr lang="en-AU" sz="1200" b="1" dirty="0">
                          <a:latin typeface="Arial Narrow" panose="020B0606020202030204" pitchFamily="34" charset="0"/>
                        </a:rPr>
                        <a:t>/cm</a:t>
                      </a:r>
                    </a:p>
                  </a:txBody>
                  <a:tcPr anchor="ct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Salinity</a:t>
                      </a:r>
                    </a:p>
                    <a:p>
                      <a:pPr algn="ctr"/>
                      <a:r>
                        <a:rPr lang="en-AU" sz="800" b="0" dirty="0">
                          <a:latin typeface="Arial Narrow" panose="020B0606020202030204" pitchFamily="34" charset="0"/>
                        </a:rPr>
                        <a:t>(dissolved</a:t>
                      </a:r>
                      <a:r>
                        <a:rPr lang="en-AU" sz="800" b="0" baseline="0" dirty="0">
                          <a:latin typeface="Arial Narrow" panose="020B0606020202030204" pitchFamily="34" charset="0"/>
                        </a:rPr>
                        <a:t> salt)</a:t>
                      </a:r>
                      <a:endParaRPr lang="en-AU" sz="800" b="0" dirty="0">
                        <a:latin typeface="Arial Narrow" panose="020B060602020203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482808">
                <a:tc>
                  <a:txBody>
                    <a:bodyPr/>
                    <a:lstStyle/>
                    <a:p>
                      <a:pPr algn="ctr"/>
                      <a:r>
                        <a:rPr lang="en-AU" sz="1200" b="1" dirty="0">
                          <a:latin typeface="Arial Narrow" panose="020B0606020202030204" pitchFamily="34" charset="0"/>
                        </a:rPr>
                        <a:t>15°C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20°C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25°C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30°C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 or </a:t>
                      </a:r>
                      <a:r>
                        <a:rPr lang="en-AU" sz="1200" b="1" dirty="0" err="1">
                          <a:latin typeface="Arial Narrow" panose="020B0606020202030204" pitchFamily="34" charset="0"/>
                        </a:rPr>
                        <a:t>ppt</a:t>
                      </a:r>
                      <a:endParaRPr lang="en-AU" sz="1200" b="1"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600" b="1" i="1" dirty="0">
                          <a:latin typeface="Arial Narrow" panose="020B0606020202030204" pitchFamily="34" charset="0"/>
                        </a:rPr>
                        <a:t>(parts per thousand)</a:t>
                      </a:r>
                    </a:p>
                  </a:txBody>
                  <a:tcPr>
                    <a:solidFill>
                      <a:schemeClr val="bg1">
                        <a:lumMod val="95000"/>
                      </a:schemeClr>
                    </a:solidFill>
                  </a:tcPr>
                </a:tc>
                <a:extLst>
                  <a:ext uri="{0D108BD9-81ED-4DB2-BD59-A6C34878D82A}">
                    <a16:rowId xmlns:a16="http://schemas.microsoft.com/office/drawing/2014/main" val="10001"/>
                  </a:ext>
                </a:extLst>
              </a:tr>
              <a:tr h="362106">
                <a:tc>
                  <a:txBody>
                    <a:bodyPr/>
                    <a:lstStyle/>
                    <a:p>
                      <a:pPr algn="ctr"/>
                      <a:r>
                        <a:rPr lang="en-AU" sz="1200" dirty="0">
                          <a:latin typeface="Arial Narrow" panose="020B0606020202030204" pitchFamily="34" charset="0"/>
                        </a:rPr>
                        <a:t>25.9</a:t>
                      </a:r>
                    </a:p>
                  </a:txBody>
                  <a:tcPr/>
                </a:tc>
                <a:tc>
                  <a:txBody>
                    <a:bodyPr/>
                    <a:lstStyle/>
                    <a:p>
                      <a:pPr algn="ctr"/>
                      <a:r>
                        <a:rPr lang="en-AU" sz="1200" dirty="0">
                          <a:latin typeface="Arial Narrow" panose="020B0606020202030204" pitchFamily="34" charset="0"/>
                        </a:rPr>
                        <a:t>29.0</a:t>
                      </a:r>
                    </a:p>
                  </a:txBody>
                  <a:tcPr/>
                </a:tc>
                <a:tc>
                  <a:txBody>
                    <a:bodyPr/>
                    <a:lstStyle/>
                    <a:p>
                      <a:pPr algn="ctr"/>
                      <a:r>
                        <a:rPr lang="en-AU" sz="1200" dirty="0">
                          <a:latin typeface="Arial Narrow" panose="020B0606020202030204" pitchFamily="34" charset="0"/>
                        </a:rPr>
                        <a:t>32.2</a:t>
                      </a:r>
                    </a:p>
                  </a:txBody>
                  <a:tcPr/>
                </a:tc>
                <a:tc>
                  <a:txBody>
                    <a:bodyPr/>
                    <a:lstStyle/>
                    <a:p>
                      <a:pPr algn="ctr"/>
                      <a:r>
                        <a:rPr lang="en-AU" sz="1200" dirty="0">
                          <a:latin typeface="Arial Narrow" panose="020B0606020202030204" pitchFamily="34" charset="0"/>
                        </a:rPr>
                        <a:t>35.5</a:t>
                      </a:r>
                    </a:p>
                  </a:txBody>
                  <a:tcPr/>
                </a:tc>
                <a:tc>
                  <a:txBody>
                    <a:bodyPr/>
                    <a:lstStyle/>
                    <a:p>
                      <a:pPr algn="ctr"/>
                      <a:r>
                        <a:rPr lang="en-AU" sz="1200" dirty="0">
                          <a:latin typeface="Arial Narrow" panose="020B0606020202030204" pitchFamily="34" charset="0"/>
                        </a:rPr>
                        <a:t>20</a:t>
                      </a:r>
                    </a:p>
                  </a:txBody>
                  <a:tcPr/>
                </a:tc>
                <a:extLst>
                  <a:ext uri="{0D108BD9-81ED-4DB2-BD59-A6C34878D82A}">
                    <a16:rowId xmlns:a16="http://schemas.microsoft.com/office/drawing/2014/main" val="10002"/>
                  </a:ext>
                </a:extLst>
              </a:tr>
              <a:tr h="362106">
                <a:tc>
                  <a:txBody>
                    <a:bodyPr/>
                    <a:lstStyle/>
                    <a:p>
                      <a:pPr algn="ctr"/>
                      <a:r>
                        <a:rPr lang="en-AU" sz="1200" dirty="0">
                          <a:latin typeface="Arial Narrow" panose="020B0606020202030204" pitchFamily="34" charset="0"/>
                        </a:rPr>
                        <a:t>27.1</a:t>
                      </a:r>
                    </a:p>
                  </a:txBody>
                  <a:tcPr/>
                </a:tc>
                <a:tc>
                  <a:txBody>
                    <a:bodyPr/>
                    <a:lstStyle/>
                    <a:p>
                      <a:pPr algn="ctr"/>
                      <a:r>
                        <a:rPr lang="en-AU" sz="1200" dirty="0">
                          <a:latin typeface="Arial Narrow" panose="020B0606020202030204" pitchFamily="34" charset="0"/>
                        </a:rPr>
                        <a:t>30.3</a:t>
                      </a:r>
                    </a:p>
                  </a:txBody>
                  <a:tcPr/>
                </a:tc>
                <a:tc>
                  <a:txBody>
                    <a:bodyPr/>
                    <a:lstStyle/>
                    <a:p>
                      <a:pPr algn="ctr"/>
                      <a:r>
                        <a:rPr lang="en-AU" sz="1200" dirty="0">
                          <a:latin typeface="Arial Narrow" panose="020B0606020202030204" pitchFamily="34" charset="0"/>
                        </a:rPr>
                        <a:t>33.6</a:t>
                      </a:r>
                    </a:p>
                  </a:txBody>
                  <a:tcPr/>
                </a:tc>
                <a:tc>
                  <a:txBody>
                    <a:bodyPr/>
                    <a:lstStyle/>
                    <a:p>
                      <a:pPr algn="ctr"/>
                      <a:r>
                        <a:rPr lang="en-AU" sz="1200" dirty="0">
                          <a:latin typeface="Arial Narrow" panose="020B0606020202030204" pitchFamily="34" charset="0"/>
                        </a:rPr>
                        <a:t>37.0</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10003"/>
                  </a:ext>
                </a:extLst>
              </a:tr>
              <a:tr h="362106">
                <a:tc>
                  <a:txBody>
                    <a:bodyPr/>
                    <a:lstStyle/>
                    <a:p>
                      <a:pPr algn="ctr"/>
                      <a:r>
                        <a:rPr lang="en-AU" sz="1200" dirty="0">
                          <a:latin typeface="Arial Narrow" panose="020B0606020202030204" pitchFamily="34" charset="0"/>
                        </a:rPr>
                        <a:t>28.3</a:t>
                      </a:r>
                    </a:p>
                  </a:txBody>
                  <a:tcPr/>
                </a:tc>
                <a:tc>
                  <a:txBody>
                    <a:bodyPr/>
                    <a:lstStyle/>
                    <a:p>
                      <a:pPr algn="ctr"/>
                      <a:r>
                        <a:rPr lang="en-AU" sz="1200" dirty="0">
                          <a:latin typeface="Arial Narrow" panose="020B0606020202030204" pitchFamily="34" charset="0"/>
                        </a:rPr>
                        <a:t>31.6</a:t>
                      </a:r>
                    </a:p>
                  </a:txBody>
                  <a:tcPr/>
                </a:tc>
                <a:tc>
                  <a:txBody>
                    <a:bodyPr/>
                    <a:lstStyle/>
                    <a:p>
                      <a:pPr algn="ctr"/>
                      <a:r>
                        <a:rPr lang="en-AU" sz="1200" dirty="0">
                          <a:latin typeface="Arial Narrow" panose="020B0606020202030204" pitchFamily="34" charset="0"/>
                        </a:rPr>
                        <a:t>35.0</a:t>
                      </a:r>
                    </a:p>
                  </a:txBody>
                  <a:tcPr/>
                </a:tc>
                <a:tc>
                  <a:txBody>
                    <a:bodyPr/>
                    <a:lstStyle/>
                    <a:p>
                      <a:pPr algn="ctr"/>
                      <a:r>
                        <a:rPr lang="en-AU" sz="1200" dirty="0">
                          <a:latin typeface="Arial Narrow" panose="020B0606020202030204" pitchFamily="34" charset="0"/>
                        </a:rPr>
                        <a:t>38.6</a:t>
                      </a:r>
                    </a:p>
                  </a:txBody>
                  <a:tcPr/>
                </a:tc>
                <a:tc>
                  <a:txBody>
                    <a:bodyPr/>
                    <a:lstStyle/>
                    <a:p>
                      <a:pPr algn="ctr"/>
                      <a:r>
                        <a:rPr lang="en-AU" sz="1200" dirty="0">
                          <a:latin typeface="Arial Narrow" panose="020B0606020202030204" pitchFamily="34" charset="0"/>
                        </a:rPr>
                        <a:t>22</a:t>
                      </a:r>
                    </a:p>
                  </a:txBody>
                  <a:tcPr/>
                </a:tc>
                <a:extLst>
                  <a:ext uri="{0D108BD9-81ED-4DB2-BD59-A6C34878D82A}">
                    <a16:rowId xmlns:a16="http://schemas.microsoft.com/office/drawing/2014/main" val="10004"/>
                  </a:ext>
                </a:extLst>
              </a:tr>
              <a:tr h="362106">
                <a:tc>
                  <a:txBody>
                    <a:bodyPr/>
                    <a:lstStyle/>
                    <a:p>
                      <a:pPr algn="ctr"/>
                      <a:r>
                        <a:rPr lang="en-AU" sz="1200" dirty="0">
                          <a:latin typeface="Arial Narrow" panose="020B0606020202030204" pitchFamily="34" charset="0"/>
                        </a:rPr>
                        <a:t>29.4</a:t>
                      </a:r>
                    </a:p>
                  </a:txBody>
                  <a:tcPr/>
                </a:tc>
                <a:tc>
                  <a:txBody>
                    <a:bodyPr/>
                    <a:lstStyle/>
                    <a:p>
                      <a:pPr algn="ctr"/>
                      <a:r>
                        <a:rPr lang="en-AU" sz="1200" dirty="0">
                          <a:latin typeface="Arial Narrow" panose="020B0606020202030204" pitchFamily="34" charset="0"/>
                        </a:rPr>
                        <a:t>32.9</a:t>
                      </a:r>
                    </a:p>
                  </a:txBody>
                  <a:tcPr/>
                </a:tc>
                <a:tc>
                  <a:txBody>
                    <a:bodyPr/>
                    <a:lstStyle/>
                    <a:p>
                      <a:pPr algn="ctr"/>
                      <a:r>
                        <a:rPr lang="en-AU" sz="1200" dirty="0">
                          <a:latin typeface="Arial Narrow" panose="020B0606020202030204" pitchFamily="34" charset="0"/>
                        </a:rPr>
                        <a:t>36.5</a:t>
                      </a:r>
                    </a:p>
                  </a:txBody>
                  <a:tcPr/>
                </a:tc>
                <a:tc>
                  <a:txBody>
                    <a:bodyPr/>
                    <a:lstStyle/>
                    <a:p>
                      <a:pPr algn="ctr"/>
                      <a:r>
                        <a:rPr lang="en-AU" sz="1200" dirty="0">
                          <a:latin typeface="Arial Narrow" panose="020B0606020202030204" pitchFamily="34" charset="0"/>
                        </a:rPr>
                        <a:t>40.1</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10005"/>
                  </a:ext>
                </a:extLst>
              </a:tr>
              <a:tr h="362106">
                <a:tc>
                  <a:txBody>
                    <a:bodyPr/>
                    <a:lstStyle/>
                    <a:p>
                      <a:pPr algn="ctr"/>
                      <a:r>
                        <a:rPr lang="en-AU" sz="1200" dirty="0">
                          <a:latin typeface="Arial Narrow" panose="020B0606020202030204" pitchFamily="34" charset="0"/>
                        </a:rPr>
                        <a:t>30.6</a:t>
                      </a:r>
                    </a:p>
                  </a:txBody>
                  <a:tcPr/>
                </a:tc>
                <a:tc>
                  <a:txBody>
                    <a:bodyPr/>
                    <a:lstStyle/>
                    <a:p>
                      <a:pPr algn="ctr"/>
                      <a:r>
                        <a:rPr lang="en-AU" sz="1200" dirty="0">
                          <a:latin typeface="Arial Narrow" panose="020B0606020202030204" pitchFamily="34" charset="0"/>
                        </a:rPr>
                        <a:t>34.2</a:t>
                      </a:r>
                    </a:p>
                  </a:txBody>
                  <a:tcPr/>
                </a:tc>
                <a:tc>
                  <a:txBody>
                    <a:bodyPr/>
                    <a:lstStyle/>
                    <a:p>
                      <a:pPr algn="ctr"/>
                      <a:r>
                        <a:rPr lang="en-AU" sz="1200" dirty="0">
                          <a:latin typeface="Arial Narrow" panose="020B0606020202030204" pitchFamily="34" charset="0"/>
                        </a:rPr>
                        <a:t>37.9</a:t>
                      </a:r>
                    </a:p>
                  </a:txBody>
                  <a:tcPr/>
                </a:tc>
                <a:tc>
                  <a:txBody>
                    <a:bodyPr/>
                    <a:lstStyle/>
                    <a:p>
                      <a:pPr algn="ctr"/>
                      <a:r>
                        <a:rPr lang="en-AU" sz="1200" dirty="0">
                          <a:latin typeface="Arial Narrow" panose="020B0606020202030204" pitchFamily="34" charset="0"/>
                        </a:rPr>
                        <a:t>41.7</a:t>
                      </a:r>
                    </a:p>
                  </a:txBody>
                  <a:tcPr/>
                </a:tc>
                <a:tc>
                  <a:txBody>
                    <a:bodyPr/>
                    <a:lstStyle/>
                    <a:p>
                      <a:pPr algn="ctr"/>
                      <a:r>
                        <a:rPr lang="en-AU" sz="1200" dirty="0">
                          <a:latin typeface="Arial Narrow" panose="020B0606020202030204" pitchFamily="34" charset="0"/>
                        </a:rPr>
                        <a:t>24</a:t>
                      </a:r>
                    </a:p>
                  </a:txBody>
                  <a:tcPr/>
                </a:tc>
                <a:extLst>
                  <a:ext uri="{0D108BD9-81ED-4DB2-BD59-A6C34878D82A}">
                    <a16:rowId xmlns:a16="http://schemas.microsoft.com/office/drawing/2014/main" val="10006"/>
                  </a:ext>
                </a:extLst>
              </a:tr>
              <a:tr h="362106">
                <a:tc>
                  <a:txBody>
                    <a:bodyPr/>
                    <a:lstStyle/>
                    <a:p>
                      <a:pPr algn="ctr"/>
                      <a:r>
                        <a:rPr lang="en-AU" sz="1200" dirty="0">
                          <a:latin typeface="Arial Narrow" panose="020B0606020202030204" pitchFamily="34" charset="0"/>
                        </a:rPr>
                        <a:t>31.7</a:t>
                      </a:r>
                    </a:p>
                  </a:txBody>
                  <a:tcPr/>
                </a:tc>
                <a:tc>
                  <a:txBody>
                    <a:bodyPr/>
                    <a:lstStyle/>
                    <a:p>
                      <a:pPr algn="ctr"/>
                      <a:r>
                        <a:rPr lang="en-AU" sz="1200" dirty="0">
                          <a:latin typeface="Arial Narrow" panose="020B0606020202030204" pitchFamily="34" charset="0"/>
                        </a:rPr>
                        <a:t>35.4</a:t>
                      </a:r>
                    </a:p>
                  </a:txBody>
                  <a:tcPr/>
                </a:tc>
                <a:tc>
                  <a:txBody>
                    <a:bodyPr/>
                    <a:lstStyle/>
                    <a:p>
                      <a:pPr algn="ctr"/>
                      <a:r>
                        <a:rPr lang="en-AU" sz="1200" dirty="0">
                          <a:latin typeface="Arial Narrow" panose="020B0606020202030204" pitchFamily="34" charset="0"/>
                        </a:rPr>
                        <a:t>39.3</a:t>
                      </a:r>
                    </a:p>
                  </a:txBody>
                  <a:tcPr/>
                </a:tc>
                <a:tc>
                  <a:txBody>
                    <a:bodyPr/>
                    <a:lstStyle/>
                    <a:p>
                      <a:pPr algn="ctr"/>
                      <a:r>
                        <a:rPr lang="en-AU" sz="1200" dirty="0">
                          <a:latin typeface="Arial Narrow" panose="020B0606020202030204" pitchFamily="34" charset="0"/>
                        </a:rPr>
                        <a:t>43.2</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0007"/>
                  </a:ext>
                </a:extLst>
              </a:tr>
              <a:tr h="362106">
                <a:tc>
                  <a:txBody>
                    <a:bodyPr/>
                    <a:lstStyle/>
                    <a:p>
                      <a:pPr algn="ctr"/>
                      <a:r>
                        <a:rPr lang="en-AU" sz="1200" dirty="0">
                          <a:latin typeface="Arial Narrow" panose="020B0606020202030204" pitchFamily="34" charset="0"/>
                        </a:rPr>
                        <a:t>32.8</a:t>
                      </a:r>
                    </a:p>
                  </a:txBody>
                  <a:tcPr/>
                </a:tc>
                <a:tc>
                  <a:txBody>
                    <a:bodyPr/>
                    <a:lstStyle/>
                    <a:p>
                      <a:pPr algn="ctr"/>
                      <a:r>
                        <a:rPr lang="en-AU" sz="1200" dirty="0">
                          <a:latin typeface="Arial Narrow" panose="020B0606020202030204" pitchFamily="34" charset="0"/>
                        </a:rPr>
                        <a:t>36.7</a:t>
                      </a:r>
                    </a:p>
                  </a:txBody>
                  <a:tcPr/>
                </a:tc>
                <a:tc>
                  <a:txBody>
                    <a:bodyPr/>
                    <a:lstStyle/>
                    <a:p>
                      <a:pPr algn="ctr"/>
                      <a:r>
                        <a:rPr lang="en-AU" sz="1200" dirty="0">
                          <a:latin typeface="Arial Narrow" panose="020B0606020202030204" pitchFamily="34" charset="0"/>
                        </a:rPr>
                        <a:t>40.7</a:t>
                      </a:r>
                    </a:p>
                  </a:txBody>
                  <a:tcPr/>
                </a:tc>
                <a:tc>
                  <a:txBody>
                    <a:bodyPr/>
                    <a:lstStyle/>
                    <a:p>
                      <a:pPr algn="ctr"/>
                      <a:r>
                        <a:rPr lang="en-AU" sz="1200" dirty="0">
                          <a:latin typeface="Arial Narrow" panose="020B0606020202030204" pitchFamily="34" charset="0"/>
                        </a:rPr>
                        <a:t>44.8</a:t>
                      </a:r>
                    </a:p>
                  </a:txBody>
                  <a:tcPr/>
                </a:tc>
                <a:tc>
                  <a:txBody>
                    <a:bodyPr/>
                    <a:lstStyle/>
                    <a:p>
                      <a:pPr algn="ctr"/>
                      <a:r>
                        <a:rPr lang="en-AU" sz="1200" dirty="0">
                          <a:latin typeface="Arial Narrow" panose="020B0606020202030204" pitchFamily="34" charset="0"/>
                        </a:rPr>
                        <a:t>26</a:t>
                      </a:r>
                    </a:p>
                  </a:txBody>
                  <a:tcPr/>
                </a:tc>
                <a:extLst>
                  <a:ext uri="{0D108BD9-81ED-4DB2-BD59-A6C34878D82A}">
                    <a16:rowId xmlns:a16="http://schemas.microsoft.com/office/drawing/2014/main" val="10008"/>
                  </a:ext>
                </a:extLst>
              </a:tr>
              <a:tr h="362106">
                <a:tc>
                  <a:txBody>
                    <a:bodyPr/>
                    <a:lstStyle/>
                    <a:p>
                      <a:pPr algn="ctr"/>
                      <a:r>
                        <a:rPr lang="en-AU" sz="1200" dirty="0">
                          <a:latin typeface="Arial Narrow" panose="020B0606020202030204" pitchFamily="34" charset="0"/>
                        </a:rPr>
                        <a:t>33.9</a:t>
                      </a:r>
                    </a:p>
                  </a:txBody>
                  <a:tcPr/>
                </a:tc>
                <a:tc>
                  <a:txBody>
                    <a:bodyPr/>
                    <a:lstStyle/>
                    <a:p>
                      <a:pPr algn="ctr"/>
                      <a:r>
                        <a:rPr lang="en-AU" sz="1200" dirty="0">
                          <a:latin typeface="Arial Narrow" panose="020B0606020202030204" pitchFamily="34" charset="0"/>
                        </a:rPr>
                        <a:t>37.9</a:t>
                      </a:r>
                    </a:p>
                  </a:txBody>
                  <a:tcPr/>
                </a:tc>
                <a:tc>
                  <a:txBody>
                    <a:bodyPr/>
                    <a:lstStyle/>
                    <a:p>
                      <a:pPr algn="ctr"/>
                      <a:r>
                        <a:rPr lang="en-AU" sz="1200" dirty="0">
                          <a:latin typeface="Arial Narrow" panose="020B0606020202030204" pitchFamily="34" charset="0"/>
                        </a:rPr>
                        <a:t>42.1</a:t>
                      </a:r>
                    </a:p>
                  </a:txBody>
                  <a:tcPr/>
                </a:tc>
                <a:tc>
                  <a:txBody>
                    <a:bodyPr/>
                    <a:lstStyle/>
                    <a:p>
                      <a:pPr algn="ctr"/>
                      <a:r>
                        <a:rPr lang="en-AU" sz="1200" dirty="0">
                          <a:latin typeface="Arial Narrow" panose="020B0606020202030204" pitchFamily="34" charset="0"/>
                        </a:rPr>
                        <a:t>46.3</a:t>
                      </a:r>
                    </a:p>
                  </a:txBody>
                  <a:tcPr/>
                </a:tc>
                <a:tc>
                  <a:txBody>
                    <a:bodyPr/>
                    <a:lstStyle/>
                    <a:p>
                      <a:pPr algn="ctr"/>
                      <a:r>
                        <a:rPr lang="en-AU" sz="1200" dirty="0">
                          <a:latin typeface="Arial Narrow" panose="020B0606020202030204" pitchFamily="34" charset="0"/>
                        </a:rPr>
                        <a:t>27</a:t>
                      </a:r>
                    </a:p>
                  </a:txBody>
                  <a:tcPr/>
                </a:tc>
                <a:extLst>
                  <a:ext uri="{0D108BD9-81ED-4DB2-BD59-A6C34878D82A}">
                    <a16:rowId xmlns:a16="http://schemas.microsoft.com/office/drawing/2014/main" val="10009"/>
                  </a:ext>
                </a:extLst>
              </a:tr>
              <a:tr h="362106">
                <a:tc>
                  <a:txBody>
                    <a:bodyPr/>
                    <a:lstStyle/>
                    <a:p>
                      <a:pPr algn="ctr"/>
                      <a:r>
                        <a:rPr lang="en-AU" sz="1200" dirty="0">
                          <a:latin typeface="Arial Narrow" panose="020B0606020202030204" pitchFamily="34" charset="0"/>
                        </a:rPr>
                        <a:t>35.1</a:t>
                      </a:r>
                    </a:p>
                  </a:txBody>
                  <a:tcPr/>
                </a:tc>
                <a:tc>
                  <a:txBody>
                    <a:bodyPr/>
                    <a:lstStyle/>
                    <a:p>
                      <a:pPr algn="ctr"/>
                      <a:r>
                        <a:rPr lang="en-AU" sz="1200" dirty="0">
                          <a:latin typeface="Arial Narrow" panose="020B0606020202030204" pitchFamily="34" charset="0"/>
                        </a:rPr>
                        <a:t>39.2</a:t>
                      </a:r>
                    </a:p>
                  </a:txBody>
                  <a:tcPr/>
                </a:tc>
                <a:tc>
                  <a:txBody>
                    <a:bodyPr/>
                    <a:lstStyle/>
                    <a:p>
                      <a:pPr algn="ctr"/>
                      <a:r>
                        <a:rPr lang="en-AU" sz="1200" dirty="0">
                          <a:latin typeface="Arial Narrow" panose="020B0606020202030204" pitchFamily="34" charset="0"/>
                        </a:rPr>
                        <a:t>43.5</a:t>
                      </a:r>
                    </a:p>
                  </a:txBody>
                  <a:tcPr/>
                </a:tc>
                <a:tc>
                  <a:txBody>
                    <a:bodyPr/>
                    <a:lstStyle/>
                    <a:p>
                      <a:pPr algn="ctr"/>
                      <a:r>
                        <a:rPr lang="en-AU" sz="1200" dirty="0">
                          <a:latin typeface="Arial Narrow" panose="020B0606020202030204" pitchFamily="34" charset="0"/>
                        </a:rPr>
                        <a:t>47.8</a:t>
                      </a:r>
                    </a:p>
                  </a:txBody>
                  <a:tcPr/>
                </a:tc>
                <a:tc>
                  <a:txBody>
                    <a:bodyPr/>
                    <a:lstStyle/>
                    <a:p>
                      <a:pPr algn="ctr"/>
                      <a:r>
                        <a:rPr lang="en-AU" sz="1200" dirty="0">
                          <a:latin typeface="Arial Narrow" panose="020B0606020202030204" pitchFamily="34" charset="0"/>
                        </a:rPr>
                        <a:t>28</a:t>
                      </a:r>
                    </a:p>
                  </a:txBody>
                  <a:tcPr/>
                </a:tc>
                <a:extLst>
                  <a:ext uri="{0D108BD9-81ED-4DB2-BD59-A6C34878D82A}">
                    <a16:rowId xmlns:a16="http://schemas.microsoft.com/office/drawing/2014/main" val="10010"/>
                  </a:ext>
                </a:extLst>
              </a:tr>
              <a:tr h="362106">
                <a:tc>
                  <a:txBody>
                    <a:bodyPr/>
                    <a:lstStyle/>
                    <a:p>
                      <a:pPr algn="ctr"/>
                      <a:r>
                        <a:rPr lang="en-AU" sz="1200" dirty="0">
                          <a:latin typeface="Arial Narrow" panose="020B0606020202030204" pitchFamily="34" charset="0"/>
                        </a:rPr>
                        <a:t>36.2</a:t>
                      </a:r>
                    </a:p>
                  </a:txBody>
                  <a:tcPr/>
                </a:tc>
                <a:tc>
                  <a:txBody>
                    <a:bodyPr/>
                    <a:lstStyle/>
                    <a:p>
                      <a:pPr algn="ctr"/>
                      <a:r>
                        <a:rPr lang="en-AU" sz="1200" dirty="0">
                          <a:latin typeface="Arial Narrow" panose="020B0606020202030204" pitchFamily="34" charset="0"/>
                        </a:rPr>
                        <a:t>40.4</a:t>
                      </a:r>
                    </a:p>
                  </a:txBody>
                  <a:tcPr/>
                </a:tc>
                <a:tc>
                  <a:txBody>
                    <a:bodyPr/>
                    <a:lstStyle/>
                    <a:p>
                      <a:pPr algn="ctr"/>
                      <a:r>
                        <a:rPr lang="en-AU" sz="1200" dirty="0">
                          <a:latin typeface="Arial Narrow" panose="020B0606020202030204" pitchFamily="34" charset="0"/>
                        </a:rPr>
                        <a:t>44.8</a:t>
                      </a:r>
                    </a:p>
                  </a:txBody>
                  <a:tcPr/>
                </a:tc>
                <a:tc>
                  <a:txBody>
                    <a:bodyPr/>
                    <a:lstStyle/>
                    <a:p>
                      <a:pPr algn="ctr"/>
                      <a:r>
                        <a:rPr lang="en-AU" sz="1200" dirty="0">
                          <a:latin typeface="Arial Narrow" panose="020B0606020202030204" pitchFamily="34" charset="0"/>
                        </a:rPr>
                        <a:t>49.4</a:t>
                      </a:r>
                    </a:p>
                  </a:txBody>
                  <a:tcPr/>
                </a:tc>
                <a:tc>
                  <a:txBody>
                    <a:bodyPr/>
                    <a:lstStyle/>
                    <a:p>
                      <a:pPr algn="ctr"/>
                      <a:r>
                        <a:rPr lang="en-AU" sz="1200" dirty="0">
                          <a:latin typeface="Arial Narrow" panose="020B0606020202030204" pitchFamily="34" charset="0"/>
                        </a:rPr>
                        <a:t>29</a:t>
                      </a:r>
                    </a:p>
                  </a:txBody>
                  <a:tcPr/>
                </a:tc>
                <a:extLst>
                  <a:ext uri="{0D108BD9-81ED-4DB2-BD59-A6C34878D82A}">
                    <a16:rowId xmlns:a16="http://schemas.microsoft.com/office/drawing/2014/main" val="10011"/>
                  </a:ext>
                </a:extLst>
              </a:tr>
              <a:tr h="362106">
                <a:tc>
                  <a:txBody>
                    <a:bodyPr/>
                    <a:lstStyle/>
                    <a:p>
                      <a:pPr algn="ctr"/>
                      <a:r>
                        <a:rPr lang="en-AU" sz="1200" dirty="0">
                          <a:latin typeface="Arial Narrow" panose="020B0606020202030204" pitchFamily="34" charset="0"/>
                        </a:rPr>
                        <a:t>37.2</a:t>
                      </a:r>
                    </a:p>
                  </a:txBody>
                  <a:tcPr/>
                </a:tc>
                <a:tc>
                  <a:txBody>
                    <a:bodyPr/>
                    <a:lstStyle/>
                    <a:p>
                      <a:pPr algn="ctr"/>
                      <a:r>
                        <a:rPr lang="en-AU" sz="1200" dirty="0">
                          <a:latin typeface="Arial Narrow" panose="020B0606020202030204" pitchFamily="34" charset="0"/>
                        </a:rPr>
                        <a:t>41.7</a:t>
                      </a:r>
                    </a:p>
                  </a:txBody>
                  <a:tcPr/>
                </a:tc>
                <a:tc>
                  <a:txBody>
                    <a:bodyPr/>
                    <a:lstStyle/>
                    <a:p>
                      <a:pPr algn="ctr"/>
                      <a:r>
                        <a:rPr lang="en-AU" sz="1200" dirty="0">
                          <a:latin typeface="Arial Narrow" panose="020B0606020202030204" pitchFamily="34" charset="0"/>
                        </a:rPr>
                        <a:t>46.2</a:t>
                      </a:r>
                    </a:p>
                  </a:txBody>
                  <a:tcPr/>
                </a:tc>
                <a:tc>
                  <a:txBody>
                    <a:bodyPr/>
                    <a:lstStyle/>
                    <a:p>
                      <a:pPr algn="ctr"/>
                      <a:r>
                        <a:rPr lang="en-AU" sz="1200" dirty="0">
                          <a:latin typeface="Arial Narrow" panose="020B0606020202030204" pitchFamily="34" charset="0"/>
                        </a:rPr>
                        <a:t>50.9</a:t>
                      </a:r>
                    </a:p>
                  </a:txBody>
                  <a:tcPr/>
                </a:tc>
                <a:tc>
                  <a:txBody>
                    <a:bodyPr/>
                    <a:lstStyle/>
                    <a:p>
                      <a:pPr algn="ctr"/>
                      <a:r>
                        <a:rPr lang="en-AU" sz="1200" dirty="0">
                          <a:latin typeface="Arial Narrow" panose="020B0606020202030204" pitchFamily="34" charset="0"/>
                        </a:rPr>
                        <a:t>30</a:t>
                      </a:r>
                    </a:p>
                  </a:txBody>
                  <a:tcPr/>
                </a:tc>
                <a:extLst>
                  <a:ext uri="{0D108BD9-81ED-4DB2-BD59-A6C34878D82A}">
                    <a16:rowId xmlns:a16="http://schemas.microsoft.com/office/drawing/2014/main" val="10012"/>
                  </a:ext>
                </a:extLst>
              </a:tr>
              <a:tr h="362106">
                <a:tc>
                  <a:txBody>
                    <a:bodyPr/>
                    <a:lstStyle/>
                    <a:p>
                      <a:pPr algn="ctr"/>
                      <a:r>
                        <a:rPr lang="en-AU" sz="1200" dirty="0">
                          <a:latin typeface="Arial Narrow" panose="020B0606020202030204" pitchFamily="34" charset="0"/>
                        </a:rPr>
                        <a:t>38.5</a:t>
                      </a:r>
                    </a:p>
                  </a:txBody>
                  <a:tcPr/>
                </a:tc>
                <a:tc>
                  <a:txBody>
                    <a:bodyPr/>
                    <a:lstStyle/>
                    <a:p>
                      <a:pPr algn="ctr"/>
                      <a:r>
                        <a:rPr lang="en-AU" sz="1200" dirty="0">
                          <a:latin typeface="Arial Narrow" panose="020B0606020202030204" pitchFamily="34" charset="0"/>
                        </a:rPr>
                        <a:t>43.0</a:t>
                      </a:r>
                    </a:p>
                  </a:txBody>
                  <a:tcPr/>
                </a:tc>
                <a:tc>
                  <a:txBody>
                    <a:bodyPr/>
                    <a:lstStyle/>
                    <a:p>
                      <a:pPr algn="ctr"/>
                      <a:r>
                        <a:rPr lang="en-AU" sz="1200" dirty="0">
                          <a:latin typeface="Arial Narrow" panose="020B0606020202030204" pitchFamily="34" charset="0"/>
                        </a:rPr>
                        <a:t>47.6</a:t>
                      </a:r>
                    </a:p>
                  </a:txBody>
                  <a:tcPr/>
                </a:tc>
                <a:tc>
                  <a:txBody>
                    <a:bodyPr/>
                    <a:lstStyle/>
                    <a:p>
                      <a:pPr algn="ctr"/>
                      <a:r>
                        <a:rPr lang="en-AU" sz="1200" dirty="0">
                          <a:latin typeface="Arial Narrow" panose="020B0606020202030204" pitchFamily="34" charset="0"/>
                        </a:rPr>
                        <a:t>52.4</a:t>
                      </a:r>
                    </a:p>
                  </a:txBody>
                  <a:tcPr/>
                </a:tc>
                <a:tc>
                  <a:txBody>
                    <a:bodyPr/>
                    <a:lstStyle/>
                    <a:p>
                      <a:pPr algn="ctr"/>
                      <a:r>
                        <a:rPr lang="en-AU" sz="1200" dirty="0">
                          <a:latin typeface="Arial Narrow" panose="020B0606020202030204" pitchFamily="34" charset="0"/>
                        </a:rPr>
                        <a:t>31</a:t>
                      </a:r>
                    </a:p>
                  </a:txBody>
                  <a:tcPr/>
                </a:tc>
                <a:extLst>
                  <a:ext uri="{0D108BD9-81ED-4DB2-BD59-A6C34878D82A}">
                    <a16:rowId xmlns:a16="http://schemas.microsoft.com/office/drawing/2014/main" val="10013"/>
                  </a:ext>
                </a:extLst>
              </a:tr>
              <a:tr h="362106">
                <a:tc>
                  <a:txBody>
                    <a:bodyPr/>
                    <a:lstStyle/>
                    <a:p>
                      <a:pPr algn="ctr"/>
                      <a:r>
                        <a:rPr lang="en-AU" sz="1200" dirty="0">
                          <a:latin typeface="Arial Narrow" panose="020B0606020202030204" pitchFamily="34" charset="0"/>
                        </a:rPr>
                        <a:t>39.6</a:t>
                      </a:r>
                    </a:p>
                  </a:txBody>
                  <a:tcPr/>
                </a:tc>
                <a:tc>
                  <a:txBody>
                    <a:bodyPr/>
                    <a:lstStyle/>
                    <a:p>
                      <a:pPr algn="ctr"/>
                      <a:r>
                        <a:rPr lang="en-AU" sz="1200" dirty="0">
                          <a:latin typeface="Arial Narrow" panose="020B0606020202030204" pitchFamily="34" charset="0"/>
                        </a:rPr>
                        <a:t>44.2</a:t>
                      </a:r>
                    </a:p>
                  </a:txBody>
                  <a:tcPr/>
                </a:tc>
                <a:tc>
                  <a:txBody>
                    <a:bodyPr/>
                    <a:lstStyle/>
                    <a:p>
                      <a:pPr algn="ctr"/>
                      <a:r>
                        <a:rPr lang="en-AU" sz="1200" dirty="0">
                          <a:latin typeface="Arial Narrow" panose="020B0606020202030204" pitchFamily="34" charset="0"/>
                        </a:rPr>
                        <a:t>49.0</a:t>
                      </a:r>
                    </a:p>
                  </a:txBody>
                  <a:tcPr/>
                </a:tc>
                <a:tc>
                  <a:txBody>
                    <a:bodyPr/>
                    <a:lstStyle/>
                    <a:p>
                      <a:pPr algn="ctr"/>
                      <a:r>
                        <a:rPr lang="en-AU" sz="1200" dirty="0">
                          <a:latin typeface="Arial Narrow" panose="020B0606020202030204" pitchFamily="34" charset="0"/>
                        </a:rPr>
                        <a:t>53.9</a:t>
                      </a:r>
                    </a:p>
                  </a:txBody>
                  <a:tcPr/>
                </a:tc>
                <a:tc>
                  <a:txBody>
                    <a:bodyPr/>
                    <a:lstStyle/>
                    <a:p>
                      <a:pPr algn="ctr"/>
                      <a:r>
                        <a:rPr lang="en-AU" sz="1200" dirty="0">
                          <a:latin typeface="Arial Narrow" panose="020B0606020202030204" pitchFamily="34" charset="0"/>
                        </a:rPr>
                        <a:t>32</a:t>
                      </a:r>
                    </a:p>
                  </a:txBody>
                  <a:tcPr/>
                </a:tc>
                <a:extLst>
                  <a:ext uri="{0D108BD9-81ED-4DB2-BD59-A6C34878D82A}">
                    <a16:rowId xmlns:a16="http://schemas.microsoft.com/office/drawing/2014/main" val="10014"/>
                  </a:ext>
                </a:extLst>
              </a:tr>
              <a:tr h="362106">
                <a:tc>
                  <a:txBody>
                    <a:bodyPr/>
                    <a:lstStyle/>
                    <a:p>
                      <a:pPr algn="ctr"/>
                      <a:r>
                        <a:rPr lang="en-AU" sz="1200" dirty="0">
                          <a:latin typeface="Arial Narrow" panose="020B0606020202030204" pitchFamily="34" charset="0"/>
                        </a:rPr>
                        <a:t>40.7</a:t>
                      </a:r>
                    </a:p>
                  </a:txBody>
                  <a:tcPr/>
                </a:tc>
                <a:tc>
                  <a:txBody>
                    <a:bodyPr/>
                    <a:lstStyle/>
                    <a:p>
                      <a:pPr algn="ctr"/>
                      <a:r>
                        <a:rPr lang="en-AU" sz="1200" dirty="0">
                          <a:latin typeface="Arial Narrow" panose="020B0606020202030204" pitchFamily="34" charset="0"/>
                        </a:rPr>
                        <a:t>45.4</a:t>
                      </a:r>
                    </a:p>
                  </a:txBody>
                  <a:tcPr/>
                </a:tc>
                <a:tc>
                  <a:txBody>
                    <a:bodyPr/>
                    <a:lstStyle/>
                    <a:p>
                      <a:pPr algn="ctr"/>
                      <a:r>
                        <a:rPr lang="en-AU" sz="1200" dirty="0">
                          <a:latin typeface="Arial Narrow" panose="020B0606020202030204" pitchFamily="34" charset="0"/>
                        </a:rPr>
                        <a:t>50.3</a:t>
                      </a:r>
                    </a:p>
                  </a:txBody>
                  <a:tcPr/>
                </a:tc>
                <a:tc>
                  <a:txBody>
                    <a:bodyPr/>
                    <a:lstStyle/>
                    <a:p>
                      <a:pPr algn="ctr"/>
                      <a:r>
                        <a:rPr lang="en-AU" sz="1200" dirty="0">
                          <a:latin typeface="Arial Narrow" panose="020B0606020202030204" pitchFamily="34" charset="0"/>
                        </a:rPr>
                        <a:t>55.4</a:t>
                      </a:r>
                    </a:p>
                  </a:txBody>
                  <a:tcPr/>
                </a:tc>
                <a:tc>
                  <a:txBody>
                    <a:bodyPr/>
                    <a:lstStyle/>
                    <a:p>
                      <a:pPr algn="ctr"/>
                      <a:r>
                        <a:rPr lang="en-AU" sz="1200" dirty="0">
                          <a:latin typeface="Arial Narrow" panose="020B0606020202030204" pitchFamily="34" charset="0"/>
                        </a:rPr>
                        <a:t>33</a:t>
                      </a:r>
                    </a:p>
                  </a:txBody>
                  <a:tcPr/>
                </a:tc>
                <a:extLst>
                  <a:ext uri="{0D108BD9-81ED-4DB2-BD59-A6C34878D82A}">
                    <a16:rowId xmlns:a16="http://schemas.microsoft.com/office/drawing/2014/main" val="10015"/>
                  </a:ext>
                </a:extLst>
              </a:tr>
              <a:tr h="362106">
                <a:tc>
                  <a:txBody>
                    <a:bodyPr/>
                    <a:lstStyle/>
                    <a:p>
                      <a:pPr algn="ctr"/>
                      <a:r>
                        <a:rPr lang="en-AU" sz="1200" dirty="0">
                          <a:latin typeface="Arial Narrow" panose="020B0606020202030204" pitchFamily="34" charset="0"/>
                        </a:rPr>
                        <a:t>41.8</a:t>
                      </a:r>
                    </a:p>
                  </a:txBody>
                  <a:tcPr/>
                </a:tc>
                <a:tc>
                  <a:txBody>
                    <a:bodyPr/>
                    <a:lstStyle/>
                    <a:p>
                      <a:pPr algn="ctr"/>
                      <a:r>
                        <a:rPr lang="en-AU" sz="1200" dirty="0">
                          <a:latin typeface="Arial Narrow" panose="020B0606020202030204" pitchFamily="34" charset="0"/>
                        </a:rPr>
                        <a:t>46.7</a:t>
                      </a:r>
                    </a:p>
                  </a:txBody>
                  <a:tcPr/>
                </a:tc>
                <a:tc>
                  <a:txBody>
                    <a:bodyPr/>
                    <a:lstStyle/>
                    <a:p>
                      <a:pPr algn="ctr"/>
                      <a:r>
                        <a:rPr lang="en-AU" sz="1200" dirty="0">
                          <a:latin typeface="Arial Narrow" panose="020B0606020202030204" pitchFamily="34" charset="0"/>
                        </a:rPr>
                        <a:t>51.7</a:t>
                      </a:r>
                    </a:p>
                  </a:txBody>
                  <a:tcPr/>
                </a:tc>
                <a:tc>
                  <a:txBody>
                    <a:bodyPr/>
                    <a:lstStyle/>
                    <a:p>
                      <a:pPr algn="ctr"/>
                      <a:r>
                        <a:rPr lang="en-AU" sz="1200" dirty="0">
                          <a:latin typeface="Arial Narrow" panose="020B0606020202030204" pitchFamily="34" charset="0"/>
                        </a:rPr>
                        <a:t>56.8</a:t>
                      </a:r>
                    </a:p>
                  </a:txBody>
                  <a:tcPr/>
                </a:tc>
                <a:tc>
                  <a:txBody>
                    <a:bodyPr/>
                    <a:lstStyle/>
                    <a:p>
                      <a:pPr algn="ctr"/>
                      <a:r>
                        <a:rPr lang="en-AU" sz="1200" dirty="0">
                          <a:latin typeface="Arial Narrow" panose="020B0606020202030204" pitchFamily="34" charset="0"/>
                        </a:rPr>
                        <a:t>34</a:t>
                      </a:r>
                    </a:p>
                  </a:txBody>
                  <a:tcPr/>
                </a:tc>
                <a:extLst>
                  <a:ext uri="{0D108BD9-81ED-4DB2-BD59-A6C34878D82A}">
                    <a16:rowId xmlns:a16="http://schemas.microsoft.com/office/drawing/2014/main" val="10016"/>
                  </a:ext>
                </a:extLst>
              </a:tr>
              <a:tr h="362106">
                <a:tc>
                  <a:txBody>
                    <a:bodyPr/>
                    <a:lstStyle/>
                    <a:p>
                      <a:pPr algn="ctr"/>
                      <a:r>
                        <a:rPr lang="en-AU" sz="1200" dirty="0">
                          <a:latin typeface="Arial Narrow" panose="020B0606020202030204" pitchFamily="34" charset="0"/>
                        </a:rPr>
                        <a:t>42.9</a:t>
                      </a:r>
                    </a:p>
                  </a:txBody>
                  <a:tcPr/>
                </a:tc>
                <a:tc>
                  <a:txBody>
                    <a:bodyPr/>
                    <a:lstStyle/>
                    <a:p>
                      <a:pPr algn="ctr"/>
                      <a:r>
                        <a:rPr lang="en-AU" sz="1200" dirty="0">
                          <a:latin typeface="Arial Narrow" panose="020B0606020202030204" pitchFamily="34" charset="0"/>
                        </a:rPr>
                        <a:t>47.9</a:t>
                      </a:r>
                    </a:p>
                  </a:txBody>
                  <a:tcPr/>
                </a:tc>
                <a:tc>
                  <a:txBody>
                    <a:bodyPr/>
                    <a:lstStyle/>
                    <a:p>
                      <a:pPr algn="ctr"/>
                      <a:r>
                        <a:rPr lang="en-AU" sz="1200" dirty="0">
                          <a:latin typeface="Arial Narrow" panose="020B0606020202030204" pitchFamily="34" charset="0"/>
                        </a:rPr>
                        <a:t>53.0</a:t>
                      </a:r>
                    </a:p>
                  </a:txBody>
                  <a:tcPr/>
                </a:tc>
                <a:tc>
                  <a:txBody>
                    <a:bodyPr/>
                    <a:lstStyle/>
                    <a:p>
                      <a:pPr algn="ctr"/>
                      <a:r>
                        <a:rPr lang="en-AU" sz="1200" dirty="0">
                          <a:latin typeface="Arial Narrow" panose="020B0606020202030204" pitchFamily="34" charset="0"/>
                        </a:rPr>
                        <a:t>58.3</a:t>
                      </a:r>
                    </a:p>
                  </a:txBody>
                  <a:tcPr/>
                </a:tc>
                <a:tc>
                  <a:txBody>
                    <a:bodyPr/>
                    <a:lstStyle/>
                    <a:p>
                      <a:pPr algn="ctr"/>
                      <a:r>
                        <a:rPr lang="en-AU" sz="1200" dirty="0">
                          <a:latin typeface="Arial Narrow" panose="020B0606020202030204" pitchFamily="34" charset="0"/>
                        </a:rPr>
                        <a:t>35</a:t>
                      </a:r>
                    </a:p>
                  </a:txBody>
                  <a:tcPr/>
                </a:tc>
                <a:extLst>
                  <a:ext uri="{0D108BD9-81ED-4DB2-BD59-A6C34878D82A}">
                    <a16:rowId xmlns:a16="http://schemas.microsoft.com/office/drawing/2014/main" val="10017"/>
                  </a:ext>
                </a:extLst>
              </a:tr>
              <a:tr h="362106">
                <a:tc>
                  <a:txBody>
                    <a:bodyPr/>
                    <a:lstStyle/>
                    <a:p>
                      <a:pPr algn="ctr"/>
                      <a:r>
                        <a:rPr lang="en-AU" sz="1200" dirty="0">
                          <a:latin typeface="Arial Narrow" panose="020B0606020202030204" pitchFamily="34" charset="0"/>
                        </a:rPr>
                        <a:t>44.0</a:t>
                      </a:r>
                    </a:p>
                  </a:txBody>
                  <a:tcPr/>
                </a:tc>
                <a:tc>
                  <a:txBody>
                    <a:bodyPr/>
                    <a:lstStyle/>
                    <a:p>
                      <a:pPr algn="ctr"/>
                      <a:r>
                        <a:rPr lang="en-AU" sz="1200" dirty="0">
                          <a:latin typeface="Arial Narrow" panose="020B0606020202030204" pitchFamily="34" charset="0"/>
                        </a:rPr>
                        <a:t>49.1</a:t>
                      </a:r>
                    </a:p>
                  </a:txBody>
                  <a:tcPr/>
                </a:tc>
                <a:tc>
                  <a:txBody>
                    <a:bodyPr/>
                    <a:lstStyle/>
                    <a:p>
                      <a:pPr algn="ctr"/>
                      <a:r>
                        <a:rPr lang="en-AU" sz="1200" dirty="0">
                          <a:latin typeface="Arial Narrow" panose="020B0606020202030204" pitchFamily="34" charset="0"/>
                        </a:rPr>
                        <a:t>54.4</a:t>
                      </a:r>
                    </a:p>
                  </a:txBody>
                  <a:tcPr/>
                </a:tc>
                <a:tc>
                  <a:txBody>
                    <a:bodyPr/>
                    <a:lstStyle/>
                    <a:p>
                      <a:pPr algn="ctr"/>
                      <a:r>
                        <a:rPr lang="en-AU" sz="1200" dirty="0">
                          <a:latin typeface="Arial Narrow" panose="020B0606020202030204" pitchFamily="34" charset="0"/>
                        </a:rPr>
                        <a:t>59.8</a:t>
                      </a:r>
                    </a:p>
                  </a:txBody>
                  <a:tcPr/>
                </a:tc>
                <a:tc>
                  <a:txBody>
                    <a:bodyPr/>
                    <a:lstStyle/>
                    <a:p>
                      <a:pPr algn="ctr"/>
                      <a:r>
                        <a:rPr lang="en-AU" sz="1200" dirty="0">
                          <a:latin typeface="Arial Narrow" panose="020B0606020202030204" pitchFamily="34" charset="0"/>
                        </a:rPr>
                        <a:t>36</a:t>
                      </a:r>
                    </a:p>
                  </a:txBody>
                  <a:tcPr/>
                </a:tc>
                <a:extLst>
                  <a:ext uri="{0D108BD9-81ED-4DB2-BD59-A6C34878D82A}">
                    <a16:rowId xmlns:a16="http://schemas.microsoft.com/office/drawing/2014/main" val="10018"/>
                  </a:ext>
                </a:extLst>
              </a:tr>
            </a:tbl>
          </a:graphicData>
        </a:graphic>
      </p:graphicFrame>
      <p:sp>
        <p:nvSpPr>
          <p:cNvPr id="10" name="Rectangle 9"/>
          <p:cNvSpPr/>
          <p:nvPr/>
        </p:nvSpPr>
        <p:spPr>
          <a:xfrm>
            <a:off x="481189" y="8578615"/>
            <a:ext cx="5380019" cy="215444"/>
          </a:xfrm>
          <a:prstGeom prst="rect">
            <a:avLst/>
          </a:prstGeom>
        </p:spPr>
        <p:txBody>
          <a:bodyPr wrap="square">
            <a:spAutoFit/>
          </a:bodyPr>
          <a:lstStyle/>
          <a:p>
            <a:r>
              <a:rPr lang="en-AU" sz="800" i="1" dirty="0">
                <a:latin typeface="Arial Narrow" panose="020B0606020202030204" pitchFamily="34" charset="0"/>
              </a:rPr>
              <a:t>Note:</a:t>
            </a:r>
            <a:r>
              <a:rPr lang="en-AU" sz="800" dirty="0">
                <a:latin typeface="Arial Narrow" panose="020B0606020202030204" pitchFamily="34" charset="0"/>
              </a:rPr>
              <a:t> Freshwater Is usually measured in µS/cm whereas Saltwater is usually measured in mS/cm</a:t>
            </a:r>
          </a:p>
        </p:txBody>
      </p:sp>
      <p:sp>
        <p:nvSpPr>
          <p:cNvPr id="6" name="TextBox 5"/>
          <p:cNvSpPr txBox="1"/>
          <p:nvPr/>
        </p:nvSpPr>
        <p:spPr>
          <a:xfrm>
            <a:off x="868731" y="1049124"/>
            <a:ext cx="3240360" cy="276999"/>
          </a:xfrm>
          <a:prstGeom prst="rect">
            <a:avLst/>
          </a:prstGeom>
          <a:noFill/>
        </p:spPr>
        <p:txBody>
          <a:bodyPr wrap="square" rtlCol="0">
            <a:spAutoFit/>
          </a:bodyPr>
          <a:lstStyle/>
          <a:p>
            <a:r>
              <a:rPr lang="en-AU" sz="1200" b="1" dirty="0">
                <a:latin typeface="Arial Narrow" panose="020B0606020202030204" pitchFamily="34" charset="0"/>
              </a:rPr>
              <a:t>Table 1: For converting Conductivity to Salinity</a:t>
            </a:r>
          </a:p>
        </p:txBody>
      </p:sp>
      <p:sp>
        <p:nvSpPr>
          <p:cNvPr id="22" name="TextBox 21"/>
          <p:cNvSpPr txBox="1"/>
          <p:nvPr/>
        </p:nvSpPr>
        <p:spPr>
          <a:xfrm>
            <a:off x="4469335" y="941981"/>
            <a:ext cx="2034189" cy="461665"/>
          </a:xfrm>
          <a:prstGeom prst="rect">
            <a:avLst/>
          </a:prstGeom>
          <a:noFill/>
        </p:spPr>
        <p:txBody>
          <a:bodyPr wrap="square" rtlCol="0">
            <a:spAutoFit/>
          </a:bodyPr>
          <a:lstStyle/>
          <a:p>
            <a:pPr algn="ctr"/>
            <a:r>
              <a:rPr lang="en-AU" sz="1200" b="1" dirty="0">
                <a:latin typeface="Arial Narrow" panose="020B0606020202030204" pitchFamily="34" charset="0"/>
              </a:rPr>
              <a:t>Table 2: for converting </a:t>
            </a:r>
          </a:p>
          <a:p>
            <a:pPr algn="ctr"/>
            <a:r>
              <a:rPr lang="en-AU" sz="1200" b="1" dirty="0">
                <a:latin typeface="Arial Narrow" panose="020B0606020202030204" pitchFamily="34" charset="0"/>
              </a:rPr>
              <a:t>DO mg/L to DO %sat </a:t>
            </a:r>
          </a:p>
        </p:txBody>
      </p:sp>
      <p:cxnSp>
        <p:nvCxnSpPr>
          <p:cNvPr id="23" name="Straight Connector 22">
            <a:extLst>
              <a:ext uri="{FF2B5EF4-FFF2-40B4-BE49-F238E27FC236}">
                <a16:creationId xmlns:a16="http://schemas.microsoft.com/office/drawing/2014/main" id="{BDAB3168-5F88-4166-B42E-FA7C48B93182}"/>
              </a:ext>
            </a:extLst>
          </p:cNvPr>
          <p:cNvCxnSpPr/>
          <p:nvPr/>
        </p:nvCxnSpPr>
        <p:spPr>
          <a:xfrm flipH="1">
            <a:off x="482756" y="971600"/>
            <a:ext cx="57917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C5B34C-010B-407C-A9AA-7827195E9581}"/>
              </a:ext>
            </a:extLst>
          </p:cNvPr>
          <p:cNvSpPr txBox="1"/>
          <p:nvPr/>
        </p:nvSpPr>
        <p:spPr>
          <a:xfrm>
            <a:off x="1093457" y="212762"/>
            <a:ext cx="4466555" cy="553998"/>
          </a:xfrm>
          <a:prstGeom prst="rect">
            <a:avLst/>
          </a:prstGeom>
          <a:noFill/>
        </p:spPr>
        <p:txBody>
          <a:bodyPr wrap="square" rtlCol="0">
            <a:spAutoFit/>
          </a:bodyPr>
          <a:lstStyle/>
          <a:p>
            <a:pPr algn="ctr"/>
            <a:r>
              <a:rPr lang="en-US" b="1" dirty="0">
                <a:latin typeface="Arial Narrow" pitchFamily="34" charset="0"/>
              </a:rPr>
              <a:t>CONVERSION TABLES</a:t>
            </a:r>
          </a:p>
          <a:p>
            <a:pPr algn="ctr"/>
            <a:r>
              <a:rPr lang="en-US" sz="1200" b="1" dirty="0">
                <a:latin typeface="Arial Narrow" pitchFamily="34" charset="0"/>
              </a:rPr>
              <a:t>FOR REFERENCE PURPOSES ONLY</a:t>
            </a:r>
            <a:endParaRPr lang="en-US" sz="1200" dirty="0">
              <a:latin typeface="Arial Narrow" pitchFamily="34" charset="0"/>
            </a:endParaRPr>
          </a:p>
        </p:txBody>
      </p:sp>
      <p:sp>
        <p:nvSpPr>
          <p:cNvPr id="26" name="TextBox 17">
            <a:extLst>
              <a:ext uri="{FF2B5EF4-FFF2-40B4-BE49-F238E27FC236}">
                <a16:creationId xmlns:a16="http://schemas.microsoft.com/office/drawing/2014/main" id="{3C12D0F7-6F39-47CE-9F66-F64385CF418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7" name="TextBox 26">
            <a:extLst>
              <a:ext uri="{FF2B5EF4-FFF2-40B4-BE49-F238E27FC236}">
                <a16:creationId xmlns:a16="http://schemas.microsoft.com/office/drawing/2014/main" id="{FE966238-596E-41A7-9E58-E2A4400AB0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8" name="TextBox 27">
            <a:extLst>
              <a:ext uri="{FF2B5EF4-FFF2-40B4-BE49-F238E27FC236}">
                <a16:creationId xmlns:a16="http://schemas.microsoft.com/office/drawing/2014/main" id="{538DD916-AD7E-471B-B3D3-CBC3D35C196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8AA49324-3ABE-76B4-73C6-F9BC8176A92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94DD763-9494-46E8-BE70-62078305AF9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A67D89F0-661F-B660-153C-77C861B458B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2459713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DD4C66FD-3620-45DA-A70B-04F02C406E9D}"/>
              </a:ext>
            </a:extLst>
          </p:cNvPr>
          <p:cNvSpPr txBox="1"/>
          <p:nvPr/>
        </p:nvSpPr>
        <p:spPr>
          <a:xfrm>
            <a:off x="1897599" y="326737"/>
            <a:ext cx="2984862" cy="369332"/>
          </a:xfrm>
          <a:prstGeom prst="rect">
            <a:avLst/>
          </a:prstGeom>
          <a:noFill/>
        </p:spPr>
        <p:txBody>
          <a:bodyPr wrap="square" rtlCol="0">
            <a:spAutoFit/>
          </a:bodyPr>
          <a:lstStyle/>
          <a:p>
            <a:pPr algn="ctr"/>
            <a:r>
              <a:rPr lang="en-AU" b="1" dirty="0">
                <a:latin typeface="Arial Narrow" panose="020B0606020202030204" pitchFamily="34" charset="0"/>
              </a:rPr>
              <a:t>Water Quality Parameters</a:t>
            </a:r>
            <a:endParaRPr lang="en-AU" sz="1400" b="1" dirty="0">
              <a:latin typeface="Arial Narrow" panose="020B0606020202030204" pitchFamily="34" charset="0"/>
            </a:endParaRPr>
          </a:p>
        </p:txBody>
      </p:sp>
      <p:sp>
        <p:nvSpPr>
          <p:cNvPr id="28" name="TextBox 27">
            <a:extLst>
              <a:ext uri="{FF2B5EF4-FFF2-40B4-BE49-F238E27FC236}">
                <a16:creationId xmlns:a16="http://schemas.microsoft.com/office/drawing/2014/main" id="{16AB5737-F1CA-4755-AFAA-A09BC242D03A}"/>
              </a:ext>
            </a:extLst>
          </p:cNvPr>
          <p:cNvSpPr txBox="1"/>
          <p:nvPr/>
        </p:nvSpPr>
        <p:spPr>
          <a:xfrm>
            <a:off x="454200" y="1462768"/>
            <a:ext cx="5871661" cy="1754326"/>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Temperature</a:t>
            </a:r>
          </a:p>
          <a:p>
            <a:r>
              <a:rPr lang="en-AU" sz="1200" dirty="0">
                <a:latin typeface="Arial Narrow" panose="020B0606020202030204" pitchFamily="34" charset="0"/>
              </a:rPr>
              <a:t>Temperature controls the rate of fundamental biochemical processes in organisms. Organisms that can only live within a narrow temperature range are called </a:t>
            </a:r>
            <a:r>
              <a:rPr lang="en-AU" sz="1200" b="1" dirty="0">
                <a:latin typeface="Arial Narrow" panose="020B0606020202030204" pitchFamily="34" charset="0"/>
              </a:rPr>
              <a:t>stenothermal. </a:t>
            </a:r>
            <a:r>
              <a:rPr lang="en-AU" sz="1200" dirty="0">
                <a:latin typeface="Arial Narrow" panose="020B0606020202030204" pitchFamily="34" charset="0"/>
              </a:rPr>
              <a:t>Whereas, organisms that can live within a wide temperature range are called </a:t>
            </a:r>
            <a:r>
              <a:rPr lang="en-AU" sz="1200" b="1" dirty="0">
                <a:latin typeface="Arial Narrow" panose="020B0606020202030204" pitchFamily="34" charset="0"/>
              </a:rPr>
              <a:t>eurythermal. </a:t>
            </a:r>
            <a:r>
              <a:rPr lang="en-AU" sz="1200" dirty="0">
                <a:latin typeface="Arial Narrow" panose="020B0606020202030204" pitchFamily="34" charset="0"/>
              </a:rPr>
              <a:t>Water temperature is affected by air temperature, stormwater runoff, groundwater inflow, turbidity and exposure to sunlight. </a:t>
            </a:r>
          </a:p>
          <a:p>
            <a:r>
              <a:rPr lang="en-AU" sz="1200" dirty="0">
                <a:latin typeface="Arial Narrow" panose="020B0606020202030204" pitchFamily="34" charset="0"/>
              </a:rPr>
              <a:t>A rise in temperature reduces the concentration of dissolved oxygen (DO) in the water. </a:t>
            </a:r>
          </a:p>
          <a:p>
            <a:r>
              <a:rPr lang="en-AU" sz="1200" dirty="0">
                <a:latin typeface="Arial Narrow" panose="020B0606020202030204" pitchFamily="34" charset="0"/>
              </a:rPr>
              <a:t>Likewise, a drop in temperature increases the concentration of dissolved oxygen (DO) in the water.</a:t>
            </a:r>
          </a:p>
          <a:p>
            <a:r>
              <a:rPr lang="en-AU" sz="1200" dirty="0">
                <a:latin typeface="Arial Narrow" panose="020B0606020202030204" pitchFamily="34" charset="0"/>
              </a:rPr>
              <a:t>A </a:t>
            </a:r>
            <a:r>
              <a:rPr lang="en-AU" sz="1200" b="1" dirty="0">
                <a:latin typeface="Arial Narrow" panose="020B0606020202030204" pitchFamily="34" charset="0"/>
              </a:rPr>
              <a:t>thermocline</a:t>
            </a:r>
            <a:r>
              <a:rPr lang="en-AU" sz="1200" dirty="0">
                <a:latin typeface="Arial Narrow" panose="020B0606020202030204" pitchFamily="34" charset="0"/>
              </a:rPr>
              <a:t> is when there is an abrupt change in temperature with depth, forming a barrier between the warm water (usually above the thermocline) and the cold water (usually below the thermocline). </a:t>
            </a:r>
          </a:p>
        </p:txBody>
      </p:sp>
      <p:sp>
        <p:nvSpPr>
          <p:cNvPr id="32" name="TextBox 31">
            <a:extLst>
              <a:ext uri="{FF2B5EF4-FFF2-40B4-BE49-F238E27FC236}">
                <a16:creationId xmlns:a16="http://schemas.microsoft.com/office/drawing/2014/main" id="{62EE551B-512D-42A5-9E03-23E753ADEB4D}"/>
              </a:ext>
            </a:extLst>
          </p:cNvPr>
          <p:cNvSpPr txBox="1"/>
          <p:nvPr/>
        </p:nvSpPr>
        <p:spPr>
          <a:xfrm>
            <a:off x="459220" y="3316898"/>
            <a:ext cx="5876548" cy="830997"/>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pH</a:t>
            </a:r>
          </a:p>
          <a:p>
            <a:r>
              <a:rPr lang="en-AU" sz="1200" dirty="0">
                <a:latin typeface="Arial Narrow" panose="020B0606020202030204" pitchFamily="34" charset="0"/>
              </a:rPr>
              <a:t>pH is used to measure the acidity or alkalinity of a solution. Changing levels of pH in a creek or river can be an indicator of increasing pollution or some other environmental factor. A pH value is a number from 1-14, with 7 as the middle (neutral) point. The optimum pH levels for fish is between 6.5 and 8.4</a:t>
            </a:r>
          </a:p>
        </p:txBody>
      </p:sp>
      <p:sp>
        <p:nvSpPr>
          <p:cNvPr id="33" name="TextBox 32">
            <a:extLst>
              <a:ext uri="{FF2B5EF4-FFF2-40B4-BE49-F238E27FC236}">
                <a16:creationId xmlns:a16="http://schemas.microsoft.com/office/drawing/2014/main" id="{6DB3F646-248B-43EC-99C0-E2B823D95BF5}"/>
              </a:ext>
            </a:extLst>
          </p:cNvPr>
          <p:cNvSpPr txBox="1"/>
          <p:nvPr/>
        </p:nvSpPr>
        <p:spPr>
          <a:xfrm>
            <a:off x="450824" y="4249207"/>
            <a:ext cx="5878415" cy="1938992"/>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Dissolved Oxygen (DO)</a:t>
            </a:r>
          </a:p>
          <a:p>
            <a:r>
              <a:rPr lang="en-AU" sz="1200" dirty="0">
                <a:latin typeface="Arial Narrow" panose="020B0606020202030204" pitchFamily="34" charset="0"/>
              </a:rPr>
              <a:t>Aquatic animals rely on oxygen that is dissolved in the water to survive. Levels of Dissolved Oxygen (DO) vary depending on factors including water temperature, </a:t>
            </a:r>
            <a:r>
              <a:rPr lang="en-AU" sz="1200" b="1" dirty="0">
                <a:latin typeface="Arial Narrow" panose="020B0606020202030204" pitchFamily="34" charset="0"/>
              </a:rPr>
              <a:t>time of day, </a:t>
            </a:r>
            <a:r>
              <a:rPr lang="en-AU" sz="1200" dirty="0">
                <a:latin typeface="Arial Narrow" panose="020B0606020202030204" pitchFamily="34" charset="0"/>
              </a:rPr>
              <a:t>season, depth, altitude, rate of flow, and levels of pollution. If DO levels drop too low, there is not enough oxygen for the animals to ‘breathe’ and it can lead to ‘fish kill events’ where large numbers of fish die within a short period. </a:t>
            </a:r>
          </a:p>
          <a:p>
            <a:r>
              <a:rPr lang="en-AU" sz="1200" dirty="0">
                <a:latin typeface="Arial Narrow" panose="020B0606020202030204" pitchFamily="34" charset="0"/>
              </a:rPr>
              <a:t>DO is measured in milligram per litre (mg/L) or parts per million (ppm). </a:t>
            </a:r>
            <a:r>
              <a:rPr lang="en-US" sz="1200" dirty="0">
                <a:latin typeface="Arial Narrow" panose="020B0606020202030204" pitchFamily="34" charset="0"/>
              </a:rPr>
              <a:t>Exposure to less than 2 mg/L oxygen for one to four days may kill most of the biota in a system, leaving behind only the low-DO-tolerant fish, air-breathing insects and anaerobic (not requiring oxygen) bacteria and fungi (microflora). </a:t>
            </a:r>
          </a:p>
          <a:p>
            <a:r>
              <a:rPr lang="en-US" sz="1200" dirty="0">
                <a:latin typeface="Arial Narrow" panose="020B0606020202030204" pitchFamily="34" charset="0"/>
              </a:rPr>
              <a:t>Lethal DO concentrations for fish are generally between 1 and 3 mg/L. </a:t>
            </a:r>
            <a:r>
              <a:rPr lang="en-AU" sz="1200" dirty="0">
                <a:latin typeface="Arial Narrow" panose="020B0606020202030204" pitchFamily="34" charset="0"/>
              </a:rPr>
              <a:t>DO can also be measured as % saturation, whereby DO should be somewhere between 80-105%. DO &lt;61% or &gt;108% is poor quality.</a:t>
            </a:r>
          </a:p>
        </p:txBody>
      </p:sp>
      <p:sp>
        <p:nvSpPr>
          <p:cNvPr id="19" name="TextBox 18">
            <a:extLst>
              <a:ext uri="{FF2B5EF4-FFF2-40B4-BE49-F238E27FC236}">
                <a16:creationId xmlns:a16="http://schemas.microsoft.com/office/drawing/2014/main" id="{3EB952B6-02EC-4065-A037-7B20F0CEF651}"/>
              </a:ext>
            </a:extLst>
          </p:cNvPr>
          <p:cNvSpPr txBox="1"/>
          <p:nvPr/>
        </p:nvSpPr>
        <p:spPr>
          <a:xfrm>
            <a:off x="450824" y="6275422"/>
            <a:ext cx="5878414" cy="1200329"/>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Salinity</a:t>
            </a:r>
          </a:p>
          <a:p>
            <a:r>
              <a:rPr lang="en-AU" sz="1200" dirty="0">
                <a:latin typeface="Arial Narrow" panose="020B0606020202030204" pitchFamily="34" charset="0"/>
              </a:rPr>
              <a:t>Salinity is a measure of salt content. Salinity is usually measured in parts per thousand (ppt). The salinity of </a:t>
            </a:r>
            <a:r>
              <a:rPr lang="en-AU" sz="1200" i="1" dirty="0">
                <a:latin typeface="Arial Narrow" panose="020B0606020202030204" pitchFamily="34" charset="0"/>
              </a:rPr>
              <a:t>fresh</a:t>
            </a:r>
            <a:r>
              <a:rPr lang="en-AU" sz="1200" dirty="0">
                <a:latin typeface="Arial Narrow" panose="020B0606020202030204" pitchFamily="34" charset="0"/>
              </a:rPr>
              <a:t>-water in rivers and creeks averages 0.5ppt or less. The salinity of </a:t>
            </a:r>
            <a:r>
              <a:rPr lang="en-AU" sz="1200" i="1" dirty="0">
                <a:latin typeface="Arial Narrow" panose="020B0606020202030204" pitchFamily="34" charset="0"/>
              </a:rPr>
              <a:t>sea</a:t>
            </a:r>
            <a:r>
              <a:rPr lang="en-AU" sz="1200" dirty="0">
                <a:latin typeface="Arial Narrow" panose="020B0606020202030204" pitchFamily="34" charset="0"/>
              </a:rPr>
              <a:t>-water averages 35ppt. The mixture of seawater and freshwater in estuaries is called </a:t>
            </a:r>
            <a:r>
              <a:rPr lang="en-AU" sz="1200" b="1" dirty="0">
                <a:latin typeface="Arial Narrow" panose="020B0606020202030204" pitchFamily="34" charset="0"/>
              </a:rPr>
              <a:t>brackish </a:t>
            </a:r>
            <a:r>
              <a:rPr lang="en-AU" sz="1200" dirty="0">
                <a:latin typeface="Arial Narrow" panose="020B0606020202030204" pitchFamily="34" charset="0"/>
              </a:rPr>
              <a:t>water and its salinity can range from 0.5ppt to 35ppt. Organisms that can only live within a narrow salinity range are called </a:t>
            </a:r>
            <a:r>
              <a:rPr lang="en-AU" sz="1200" b="1" dirty="0">
                <a:latin typeface="Arial Narrow" panose="020B0606020202030204" pitchFamily="34" charset="0"/>
              </a:rPr>
              <a:t>stenohaline. </a:t>
            </a:r>
            <a:r>
              <a:rPr lang="en-AU" sz="1200" dirty="0">
                <a:latin typeface="Arial Narrow" panose="020B0606020202030204" pitchFamily="34" charset="0"/>
              </a:rPr>
              <a:t>Whereas, organisms that can live within a wide salinity range are called </a:t>
            </a:r>
            <a:r>
              <a:rPr lang="en-AU" sz="1200" b="1" dirty="0">
                <a:latin typeface="Arial Narrow" panose="020B0606020202030204" pitchFamily="34" charset="0"/>
              </a:rPr>
              <a:t>euryhaline.</a:t>
            </a:r>
            <a:r>
              <a:rPr lang="en-AU" sz="300" dirty="0">
                <a:latin typeface="Arial Narrow" panose="020B0606020202030204" pitchFamily="34" charset="0"/>
              </a:rPr>
              <a:t> </a:t>
            </a:r>
            <a:endParaRPr lang="en-AU" sz="1200" dirty="0">
              <a:latin typeface="Arial Narrow" panose="020B0606020202030204" pitchFamily="34" charset="0"/>
            </a:endParaRPr>
          </a:p>
        </p:txBody>
      </p:sp>
      <p:sp>
        <p:nvSpPr>
          <p:cNvPr id="16" name="TextBox 15">
            <a:extLst>
              <a:ext uri="{FF2B5EF4-FFF2-40B4-BE49-F238E27FC236}">
                <a16:creationId xmlns:a16="http://schemas.microsoft.com/office/drawing/2014/main" id="{9BDFD704-5D78-4058-B9FE-A9D8B63AD097}"/>
              </a:ext>
            </a:extLst>
          </p:cNvPr>
          <p:cNvSpPr txBox="1"/>
          <p:nvPr/>
        </p:nvSpPr>
        <p:spPr>
          <a:xfrm>
            <a:off x="458287" y="7548745"/>
            <a:ext cx="5878415" cy="1200329"/>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Turbidity (NTU)</a:t>
            </a:r>
          </a:p>
          <a:p>
            <a:r>
              <a:rPr lang="en-AU" sz="1200" b="1" dirty="0">
                <a:latin typeface="Arial Narrow" panose="020B0606020202030204" pitchFamily="34" charset="0"/>
              </a:rPr>
              <a:t>Estuary Indicator Scores</a:t>
            </a:r>
          </a:p>
          <a:p>
            <a:r>
              <a:rPr lang="en-AU" sz="1200" dirty="0">
                <a:latin typeface="Arial Narrow" panose="020B0606020202030204" pitchFamily="34" charset="0"/>
              </a:rPr>
              <a:t>Good/Very Good: ≤10</a:t>
            </a:r>
          </a:p>
          <a:p>
            <a:r>
              <a:rPr lang="en-AU" sz="1200" dirty="0">
                <a:latin typeface="Arial Narrow" panose="020B0606020202030204" pitchFamily="34" charset="0"/>
              </a:rPr>
              <a:t>Moderate: 11-13</a:t>
            </a:r>
          </a:p>
          <a:p>
            <a:r>
              <a:rPr lang="en-AU" sz="1200" dirty="0">
                <a:latin typeface="Arial Narrow" panose="020B0606020202030204" pitchFamily="34" charset="0"/>
              </a:rPr>
              <a:t>Poor: 14-16</a:t>
            </a:r>
          </a:p>
          <a:p>
            <a:r>
              <a:rPr lang="en-AU" sz="1200" dirty="0">
                <a:latin typeface="Arial Narrow" panose="020B0606020202030204" pitchFamily="34" charset="0"/>
              </a:rPr>
              <a:t>Very Poor: &gt;16</a:t>
            </a:r>
          </a:p>
        </p:txBody>
      </p:sp>
      <p:sp>
        <p:nvSpPr>
          <p:cNvPr id="17" name="TextBox 16">
            <a:extLst>
              <a:ext uri="{FF2B5EF4-FFF2-40B4-BE49-F238E27FC236}">
                <a16:creationId xmlns:a16="http://schemas.microsoft.com/office/drawing/2014/main" id="{654799D5-A2A7-4E31-AA3D-C1032CDF8BE3}"/>
              </a:ext>
            </a:extLst>
          </p:cNvPr>
          <p:cNvSpPr txBox="1"/>
          <p:nvPr/>
        </p:nvSpPr>
        <p:spPr>
          <a:xfrm>
            <a:off x="2779853" y="7655166"/>
            <a:ext cx="3472365" cy="646331"/>
          </a:xfrm>
          <a:prstGeom prst="rect">
            <a:avLst/>
          </a:prstGeom>
          <a:noFill/>
        </p:spPr>
        <p:txBody>
          <a:bodyPr wrap="square" rtlCol="0">
            <a:spAutoFit/>
          </a:bodyPr>
          <a:lstStyle/>
          <a:p>
            <a:pPr algn="just"/>
            <a:r>
              <a:rPr lang="en-AU" sz="1200" dirty="0">
                <a:latin typeface="Arial Narrow" panose="020B0606020202030204" pitchFamily="34" charset="0"/>
              </a:rPr>
              <a:t>Turbidity is the cloudiness or haziness of the water caused by suspended solids. Turbidity does not identify individual substances; it just indicates that something is there. </a:t>
            </a:r>
          </a:p>
        </p:txBody>
      </p:sp>
      <p:sp>
        <p:nvSpPr>
          <p:cNvPr id="18" name="Rectangle 17">
            <a:extLst>
              <a:ext uri="{FF2B5EF4-FFF2-40B4-BE49-F238E27FC236}">
                <a16:creationId xmlns:a16="http://schemas.microsoft.com/office/drawing/2014/main" id="{396A0087-3C2D-4E54-ADCD-EB7DCE9F5A1E}"/>
              </a:ext>
            </a:extLst>
          </p:cNvPr>
          <p:cNvSpPr/>
          <p:nvPr/>
        </p:nvSpPr>
        <p:spPr>
          <a:xfrm>
            <a:off x="472284" y="1043152"/>
            <a:ext cx="5863484" cy="34530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latin typeface="Arial Narrow" panose="020B0606020202030204" pitchFamily="34" charset="0"/>
              </a:rPr>
              <a:t>Adapted from: Cairns Regional Council </a:t>
            </a:r>
          </a:p>
          <a:p>
            <a:pPr algn="ctr"/>
            <a:r>
              <a:rPr lang="en-AU" sz="1050" b="1" dirty="0">
                <a:solidFill>
                  <a:schemeClr val="bg1"/>
                </a:solidFill>
                <a:latin typeface="Arial Narrow" panose="020B0606020202030204" pitchFamily="34" charset="0"/>
              </a:rPr>
              <a:t>https://www.cairns.qld.gov.au/water-waste-roads/water/smartcatchments/live-data-saltwater-creek2</a:t>
            </a:r>
          </a:p>
        </p:txBody>
      </p:sp>
      <p:cxnSp>
        <p:nvCxnSpPr>
          <p:cNvPr id="2" name="Straight Connector 1">
            <a:extLst>
              <a:ext uri="{FF2B5EF4-FFF2-40B4-BE49-F238E27FC236}">
                <a16:creationId xmlns:a16="http://schemas.microsoft.com/office/drawing/2014/main" id="{A13054BA-24CB-B55D-AF3C-A3D5BCFA7B6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DCDEDC8-8281-40E6-0E7B-ECEAB8A96D9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331A7561-0F9C-80BB-95AF-44463DD8A8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1364621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5" name="TextBox 34">
            <a:extLst>
              <a:ext uri="{FF2B5EF4-FFF2-40B4-BE49-F238E27FC236}">
                <a16:creationId xmlns:a16="http://schemas.microsoft.com/office/drawing/2014/main" id="{9B1E768B-2ED5-4CF1-9386-D016F01ED6A3}"/>
              </a:ext>
            </a:extLst>
          </p:cNvPr>
          <p:cNvSpPr txBox="1"/>
          <p:nvPr/>
        </p:nvSpPr>
        <p:spPr>
          <a:xfrm>
            <a:off x="457491" y="3329952"/>
            <a:ext cx="5878521" cy="2985433"/>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Nutrients – Nitrogen and Phosphorus</a:t>
            </a:r>
          </a:p>
          <a:p>
            <a:r>
              <a:rPr lang="en-AU" sz="1200" dirty="0">
                <a:latin typeface="Arial Narrow" panose="020B0606020202030204" pitchFamily="34" charset="0"/>
              </a:rPr>
              <a:t>Nitrogen and phosphorus naturally enter estuarine waters when freshwater runoff passes over geologic formations rich in phosphate or nitrate, or when decomposing organic matter and wildlife waste get flushed into rivers and streams. Man-made sources of nutrients entering estuaries include sewage treatment plants, leaky septic tanks, industrial wastewater, acid rain, and fertilizer runoff from agricultural, residential, and urban areas. Too much nitrogen and phosphorus acts as a water pollutant. This leads to explosive algae blooms that cloud the water and deplete the oxygen.</a:t>
            </a:r>
          </a:p>
          <a:p>
            <a:r>
              <a:rPr lang="en-AU" sz="1200" dirty="0">
                <a:latin typeface="Arial Narrow" panose="020B0606020202030204" pitchFamily="34" charset="0"/>
              </a:rPr>
              <a:t>Dissolved Inorganic Nitrogen (also known as Total Oxidised Nitrogen) is often measured in mg/L. </a:t>
            </a:r>
          </a:p>
          <a:p>
            <a:r>
              <a:rPr lang="en-AU" sz="1200" dirty="0">
                <a:latin typeface="Arial Narrow" panose="020B0606020202030204" pitchFamily="34" charset="0"/>
              </a:rPr>
              <a:t>Dissolved Inorganic Phosphorus (a</a:t>
            </a:r>
            <a:r>
              <a:rPr lang="en-US" sz="1200" dirty="0" err="1">
                <a:latin typeface="Arial Narrow" panose="020B0606020202030204" pitchFamily="34" charset="0"/>
              </a:rPr>
              <a:t>lso</a:t>
            </a:r>
            <a:r>
              <a:rPr lang="en-US" sz="1200" dirty="0">
                <a:latin typeface="Arial Narrow" panose="020B0606020202030204" pitchFamily="34" charset="0"/>
              </a:rPr>
              <a:t> known as FRP or Ortho Phosphate) is often measured in mg/L.</a:t>
            </a:r>
          </a:p>
          <a:p>
            <a:endParaRPr lang="en-AU"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400" dirty="0">
              <a:latin typeface="Arial Narrow" panose="020B0606020202030204" pitchFamily="34" charset="0"/>
            </a:endParaRPr>
          </a:p>
        </p:txBody>
      </p:sp>
      <p:sp>
        <p:nvSpPr>
          <p:cNvPr id="19" name="TextBox 18">
            <a:extLst>
              <a:ext uri="{FF2B5EF4-FFF2-40B4-BE49-F238E27FC236}">
                <a16:creationId xmlns:a16="http://schemas.microsoft.com/office/drawing/2014/main" id="{7F0B8B2D-72CA-467E-AA76-75A7B7148893}"/>
              </a:ext>
            </a:extLst>
          </p:cNvPr>
          <p:cNvSpPr txBox="1"/>
          <p:nvPr/>
        </p:nvSpPr>
        <p:spPr>
          <a:xfrm>
            <a:off x="465754" y="1488834"/>
            <a:ext cx="5870258" cy="1754326"/>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Depth and Flow</a:t>
            </a:r>
          </a:p>
          <a:p>
            <a:r>
              <a:rPr lang="en-AU" sz="1200" dirty="0">
                <a:latin typeface="Arial Narrow" panose="020B0606020202030204" pitchFamily="34" charset="0"/>
              </a:rPr>
              <a:t>The overall size, depth and flow of a waterway can affect its water quality. For example, contaminants entering deep and fast-moving rivers will have less effect on the river than the same amount of contaminants entering a slow moving, shallow creek. The depth of the creek can also affect other ‘parameters’ of water quality, such as temperature and light which both decrease with depth. Measuring flow and concentration allows us to observe any change in the load of contaminants and sediment that may be in the water. Load = concentration x flow. Whereby, flow is a measurement of the amount of water (volume) x the speed of the water (velocity). Depth and flow are influenced by tides, weather, the landscape and obstructions such as rocks, fallen trees and bends in the waterway.</a:t>
            </a:r>
          </a:p>
        </p:txBody>
      </p:sp>
      <p:sp>
        <p:nvSpPr>
          <p:cNvPr id="14" name="TextBox 13">
            <a:extLst>
              <a:ext uri="{FF2B5EF4-FFF2-40B4-BE49-F238E27FC236}">
                <a16:creationId xmlns:a16="http://schemas.microsoft.com/office/drawing/2014/main" id="{CF7C7A4A-BD0A-406B-B6E3-7CEC472DFDA6}"/>
              </a:ext>
            </a:extLst>
          </p:cNvPr>
          <p:cNvSpPr txBox="1"/>
          <p:nvPr/>
        </p:nvSpPr>
        <p:spPr>
          <a:xfrm>
            <a:off x="458980" y="6405760"/>
            <a:ext cx="5863484" cy="1200329"/>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Chlorophyll a (µg/L)</a:t>
            </a:r>
          </a:p>
          <a:p>
            <a:r>
              <a:rPr lang="en-AU" sz="1200" b="1" dirty="0">
                <a:latin typeface="Arial Narrow" panose="020B0606020202030204" pitchFamily="34" charset="0"/>
              </a:rPr>
              <a:t>Estuary Indicator Score </a:t>
            </a:r>
          </a:p>
          <a:p>
            <a:r>
              <a:rPr lang="en-AU" sz="1200" dirty="0">
                <a:latin typeface="Arial Narrow" panose="020B0606020202030204" pitchFamily="34" charset="0"/>
              </a:rPr>
              <a:t>Good/Very Good: ≤3</a:t>
            </a:r>
          </a:p>
          <a:p>
            <a:r>
              <a:rPr lang="en-AU" sz="1200" dirty="0">
                <a:latin typeface="Arial Narrow" panose="020B0606020202030204" pitchFamily="34" charset="0"/>
              </a:rPr>
              <a:t>Moderate: 3.1-3.6</a:t>
            </a:r>
          </a:p>
          <a:p>
            <a:r>
              <a:rPr lang="en-AU" sz="1200" dirty="0">
                <a:latin typeface="Arial Narrow" panose="020B0606020202030204" pitchFamily="34" charset="0"/>
              </a:rPr>
              <a:t>Poor: 3.7- 4.3</a:t>
            </a:r>
          </a:p>
          <a:p>
            <a:r>
              <a:rPr lang="en-AU" sz="1200" dirty="0">
                <a:latin typeface="Arial Narrow" panose="020B0606020202030204" pitchFamily="34" charset="0"/>
              </a:rPr>
              <a:t>Very Poor: &gt;4.3</a:t>
            </a:r>
          </a:p>
        </p:txBody>
      </p:sp>
      <p:sp>
        <p:nvSpPr>
          <p:cNvPr id="15" name="TextBox 14">
            <a:extLst>
              <a:ext uri="{FF2B5EF4-FFF2-40B4-BE49-F238E27FC236}">
                <a16:creationId xmlns:a16="http://schemas.microsoft.com/office/drawing/2014/main" id="{09BEA372-D7EC-44DF-9125-7C4123ABDFC0}"/>
              </a:ext>
            </a:extLst>
          </p:cNvPr>
          <p:cNvSpPr txBox="1"/>
          <p:nvPr/>
        </p:nvSpPr>
        <p:spPr>
          <a:xfrm>
            <a:off x="465754" y="7690409"/>
            <a:ext cx="5863484" cy="1015663"/>
          </a:xfrm>
          <a:prstGeom prst="rect">
            <a:avLst/>
          </a:prstGeom>
          <a:noFill/>
          <a:ln w="19050">
            <a:solidFill>
              <a:schemeClr val="tx1"/>
            </a:solidFill>
          </a:ln>
        </p:spPr>
        <p:txBody>
          <a:bodyPr wrap="square" rtlCol="0">
            <a:spAutoFit/>
          </a:bodyPr>
          <a:lstStyle/>
          <a:p>
            <a:r>
              <a:rPr lang="en-AU" sz="1200" b="1" dirty="0">
                <a:latin typeface="Arial Narrow" panose="020B0606020202030204" pitchFamily="34" charset="0"/>
              </a:rPr>
              <a:t>Bacterial Enterococci (CFU: colony forming units) </a:t>
            </a:r>
          </a:p>
          <a:p>
            <a:r>
              <a:rPr lang="en-AU" sz="1200" dirty="0">
                <a:latin typeface="Arial Narrow" panose="020B0606020202030204" pitchFamily="34" charset="0"/>
              </a:rPr>
              <a:t>Enterococci bacteria </a:t>
            </a:r>
            <a:r>
              <a:rPr lang="en-US" sz="1200" dirty="0">
                <a:latin typeface="Arial Narrow" panose="020B0606020202030204" pitchFamily="34" charset="0"/>
              </a:rPr>
              <a:t>are found in the </a:t>
            </a:r>
            <a:r>
              <a:rPr lang="en-US" sz="1200" dirty="0" err="1">
                <a:latin typeface="Arial Narrow" panose="020B0606020202030204" pitchFamily="34" charset="0"/>
              </a:rPr>
              <a:t>faeces</a:t>
            </a:r>
            <a:r>
              <a:rPr lang="en-US" sz="1200" dirty="0">
                <a:latin typeface="Arial Narrow" panose="020B0606020202030204" pitchFamily="34" charset="0"/>
              </a:rPr>
              <a:t> of human and warm-blooded animals. The presence of enterococci in water is an indicator of </a:t>
            </a:r>
            <a:r>
              <a:rPr lang="en-US" sz="1200" dirty="0" err="1">
                <a:latin typeface="Arial Narrow" panose="020B0606020202030204" pitchFamily="34" charset="0"/>
              </a:rPr>
              <a:t>faecal</a:t>
            </a:r>
            <a:r>
              <a:rPr lang="en-US" sz="1200" dirty="0">
                <a:latin typeface="Arial Narrow" panose="020B0606020202030204" pitchFamily="34" charset="0"/>
              </a:rPr>
              <a:t> pollution and possible enteric pathogens. The median bacterial content in samples of fresh or marine waters taken over the bathing season should not exceed 35 enterococci CFU/100 </a:t>
            </a:r>
            <a:r>
              <a:rPr lang="en-US" sz="1200" dirty="0" err="1">
                <a:latin typeface="Arial Narrow" panose="020B0606020202030204" pitchFamily="34" charset="0"/>
              </a:rPr>
              <a:t>mL.</a:t>
            </a:r>
            <a:r>
              <a:rPr lang="en-US" sz="1200" dirty="0">
                <a:latin typeface="Arial Narrow" panose="020B0606020202030204" pitchFamily="34" charset="0"/>
              </a:rPr>
              <a:t> </a:t>
            </a:r>
            <a:endParaRPr lang="en-AU" sz="1200" dirty="0">
              <a:latin typeface="Arial Narrow" panose="020B0606020202030204" pitchFamily="34" charset="0"/>
            </a:endParaRPr>
          </a:p>
        </p:txBody>
      </p:sp>
      <p:sp>
        <p:nvSpPr>
          <p:cNvPr id="16" name="TextBox 15">
            <a:extLst>
              <a:ext uri="{FF2B5EF4-FFF2-40B4-BE49-F238E27FC236}">
                <a16:creationId xmlns:a16="http://schemas.microsoft.com/office/drawing/2014/main" id="{96B00AC3-9FC7-44EE-8A83-478E19992D07}"/>
              </a:ext>
            </a:extLst>
          </p:cNvPr>
          <p:cNvSpPr txBox="1"/>
          <p:nvPr/>
        </p:nvSpPr>
        <p:spPr>
          <a:xfrm>
            <a:off x="2720558" y="6509652"/>
            <a:ext cx="3463589" cy="1015663"/>
          </a:xfrm>
          <a:prstGeom prst="rect">
            <a:avLst/>
          </a:prstGeom>
          <a:noFill/>
        </p:spPr>
        <p:txBody>
          <a:bodyPr wrap="square" rtlCol="0">
            <a:spAutoFit/>
          </a:bodyPr>
          <a:lstStyle/>
          <a:p>
            <a:pPr algn="just"/>
            <a:r>
              <a:rPr lang="en-AU" sz="1200" dirty="0">
                <a:latin typeface="Arial Narrow" panose="020B0606020202030204" pitchFamily="34" charset="0"/>
              </a:rPr>
              <a:t>Chlorophyll a concentrations are used as an indicator of algae abundance and productivity in aquatic environments. Higher concentrations typically indicate poor water quality, usually when high algal production is maintained due to high nutrient concentrations. </a:t>
            </a:r>
          </a:p>
        </p:txBody>
      </p:sp>
      <p:sp>
        <p:nvSpPr>
          <p:cNvPr id="2" name="TextBox 1">
            <a:extLst>
              <a:ext uri="{FF2B5EF4-FFF2-40B4-BE49-F238E27FC236}">
                <a16:creationId xmlns:a16="http://schemas.microsoft.com/office/drawing/2014/main" id="{D14FC4D2-A3B9-488C-82BF-0D75EF84BAED}"/>
              </a:ext>
            </a:extLst>
          </p:cNvPr>
          <p:cNvSpPr txBox="1"/>
          <p:nvPr/>
        </p:nvSpPr>
        <p:spPr>
          <a:xfrm>
            <a:off x="469534" y="5102445"/>
            <a:ext cx="2599426" cy="1477328"/>
          </a:xfrm>
          <a:prstGeom prst="rect">
            <a:avLst/>
          </a:prstGeom>
          <a:noFill/>
        </p:spPr>
        <p:txBody>
          <a:bodyPr wrap="square" rtlCol="0">
            <a:spAutoFit/>
          </a:bodyPr>
          <a:lstStyle/>
          <a:p>
            <a:r>
              <a:rPr lang="en-US" sz="1200" dirty="0">
                <a:latin typeface="Arial Narrow" panose="020B0606020202030204" pitchFamily="34" charset="0"/>
              </a:rPr>
              <a:t>Dissolved Inorganic Nitrogen (mg/L) </a:t>
            </a:r>
          </a:p>
          <a:p>
            <a:r>
              <a:rPr lang="en-US" sz="1200" b="1" dirty="0">
                <a:latin typeface="Arial Narrow" panose="020B0606020202030204" pitchFamily="34" charset="0"/>
              </a:rPr>
              <a:t>Estuary Indicator Score</a:t>
            </a:r>
          </a:p>
          <a:p>
            <a:r>
              <a:rPr lang="en-US" sz="1200" dirty="0">
                <a:latin typeface="Arial Narrow" panose="020B0606020202030204" pitchFamily="34" charset="0"/>
              </a:rPr>
              <a:t>Good/Very Good: ≤0.045</a:t>
            </a:r>
          </a:p>
          <a:p>
            <a:r>
              <a:rPr lang="en-US" sz="1200" dirty="0">
                <a:latin typeface="Arial Narrow" panose="020B0606020202030204" pitchFamily="34" charset="0"/>
              </a:rPr>
              <a:t>Moderate: 0.046-0.095</a:t>
            </a:r>
          </a:p>
          <a:p>
            <a:r>
              <a:rPr lang="en-US" sz="1200" dirty="0">
                <a:latin typeface="Arial Narrow" panose="020B0606020202030204" pitchFamily="34" charset="0"/>
              </a:rPr>
              <a:t>Poor: 0.096-0.146</a:t>
            </a:r>
          </a:p>
          <a:p>
            <a:r>
              <a:rPr lang="en-US" sz="1200" dirty="0">
                <a:latin typeface="Arial Narrow" panose="020B0606020202030204" pitchFamily="34" charset="0"/>
              </a:rPr>
              <a:t>Very Poor: &gt;0.146</a:t>
            </a:r>
          </a:p>
          <a:p>
            <a:endParaRPr lang="en-AU" dirty="0"/>
          </a:p>
        </p:txBody>
      </p:sp>
      <p:sp>
        <p:nvSpPr>
          <p:cNvPr id="3" name="TextBox 2">
            <a:extLst>
              <a:ext uri="{FF2B5EF4-FFF2-40B4-BE49-F238E27FC236}">
                <a16:creationId xmlns:a16="http://schemas.microsoft.com/office/drawing/2014/main" id="{8F6924D2-E830-4F3A-85AA-1C79A7B6D064}"/>
              </a:ext>
            </a:extLst>
          </p:cNvPr>
          <p:cNvSpPr txBox="1"/>
          <p:nvPr/>
        </p:nvSpPr>
        <p:spPr>
          <a:xfrm>
            <a:off x="3645024" y="5115056"/>
            <a:ext cx="2539123" cy="1200329"/>
          </a:xfrm>
          <a:prstGeom prst="rect">
            <a:avLst/>
          </a:prstGeom>
          <a:noFill/>
        </p:spPr>
        <p:txBody>
          <a:bodyPr wrap="square" rtlCol="0">
            <a:spAutoFit/>
          </a:bodyPr>
          <a:lstStyle/>
          <a:p>
            <a:r>
              <a:rPr lang="en-US" sz="1200" dirty="0">
                <a:latin typeface="Arial Narrow" panose="020B0606020202030204" pitchFamily="34" charset="0"/>
              </a:rPr>
              <a:t>Dissolved Inorganic Phosphorus (mg/L) </a:t>
            </a:r>
          </a:p>
          <a:p>
            <a:r>
              <a:rPr lang="en-US" sz="1200" b="1" dirty="0">
                <a:latin typeface="Arial Narrow" panose="020B0606020202030204" pitchFamily="34" charset="0"/>
              </a:rPr>
              <a:t>Estuary Indicator Score</a:t>
            </a:r>
          </a:p>
          <a:p>
            <a:r>
              <a:rPr lang="en-US" sz="1200" dirty="0">
                <a:latin typeface="Arial Narrow" panose="020B0606020202030204" pitchFamily="34" charset="0"/>
              </a:rPr>
              <a:t>Good/Very good: ≤0.005</a:t>
            </a:r>
          </a:p>
          <a:p>
            <a:r>
              <a:rPr lang="en-US" sz="1200" dirty="0">
                <a:latin typeface="Arial Narrow" panose="020B0606020202030204" pitchFamily="34" charset="0"/>
              </a:rPr>
              <a:t>Moderate: 0.0051-0.0066</a:t>
            </a:r>
          </a:p>
          <a:p>
            <a:r>
              <a:rPr lang="en-US" sz="1200" dirty="0">
                <a:latin typeface="Arial Narrow" panose="020B0606020202030204" pitchFamily="34" charset="0"/>
              </a:rPr>
              <a:t>Poor: 0.0067-0.0082</a:t>
            </a:r>
          </a:p>
          <a:p>
            <a:r>
              <a:rPr lang="en-US" sz="1200" dirty="0">
                <a:latin typeface="Arial Narrow" panose="020B0606020202030204" pitchFamily="34" charset="0"/>
              </a:rPr>
              <a:t>Very Poor: &gt;0.0082 </a:t>
            </a:r>
          </a:p>
        </p:txBody>
      </p:sp>
      <p:sp>
        <p:nvSpPr>
          <p:cNvPr id="20" name="TextBox 19">
            <a:extLst>
              <a:ext uri="{FF2B5EF4-FFF2-40B4-BE49-F238E27FC236}">
                <a16:creationId xmlns:a16="http://schemas.microsoft.com/office/drawing/2014/main" id="{9282FA1A-42F9-4800-A039-22E70D55FFF7}"/>
              </a:ext>
            </a:extLst>
          </p:cNvPr>
          <p:cNvSpPr txBox="1"/>
          <p:nvPr/>
        </p:nvSpPr>
        <p:spPr>
          <a:xfrm>
            <a:off x="1897599" y="326737"/>
            <a:ext cx="2984862" cy="369332"/>
          </a:xfrm>
          <a:prstGeom prst="rect">
            <a:avLst/>
          </a:prstGeom>
          <a:noFill/>
        </p:spPr>
        <p:txBody>
          <a:bodyPr wrap="square" rtlCol="0">
            <a:spAutoFit/>
          </a:bodyPr>
          <a:lstStyle/>
          <a:p>
            <a:pPr algn="ctr"/>
            <a:r>
              <a:rPr lang="en-AU" b="1" dirty="0">
                <a:latin typeface="Arial Narrow" panose="020B0606020202030204" pitchFamily="34" charset="0"/>
              </a:rPr>
              <a:t>Water Quality Parameters</a:t>
            </a:r>
            <a:endParaRPr lang="en-AU" sz="1400" b="1" dirty="0">
              <a:latin typeface="Arial Narrow" panose="020B0606020202030204" pitchFamily="34" charset="0"/>
            </a:endParaRPr>
          </a:p>
        </p:txBody>
      </p:sp>
      <p:sp>
        <p:nvSpPr>
          <p:cNvPr id="4" name="Rectangle 3">
            <a:extLst>
              <a:ext uri="{FF2B5EF4-FFF2-40B4-BE49-F238E27FC236}">
                <a16:creationId xmlns:a16="http://schemas.microsoft.com/office/drawing/2014/main" id="{A826CB55-50ED-4BC8-84AE-10BEC5A7EBBD}"/>
              </a:ext>
            </a:extLst>
          </p:cNvPr>
          <p:cNvSpPr/>
          <p:nvPr/>
        </p:nvSpPr>
        <p:spPr>
          <a:xfrm>
            <a:off x="472284" y="1043152"/>
            <a:ext cx="5863484" cy="34530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latin typeface="Arial Narrow" panose="020B0606020202030204" pitchFamily="34" charset="0"/>
              </a:rPr>
              <a:t>Adapted from: Cairns Regional Council </a:t>
            </a:r>
          </a:p>
          <a:p>
            <a:pPr algn="ctr"/>
            <a:r>
              <a:rPr lang="en-AU" sz="1050" b="1" dirty="0">
                <a:solidFill>
                  <a:schemeClr val="bg1"/>
                </a:solidFill>
                <a:latin typeface="Arial Narrow" panose="020B0606020202030204" pitchFamily="34" charset="0"/>
              </a:rPr>
              <a:t>https://www.cairns.qld.gov.au/water-waste-roads/water/smartcatchments/live-data-saltwater-creek2</a:t>
            </a:r>
          </a:p>
        </p:txBody>
      </p:sp>
      <p:cxnSp>
        <p:nvCxnSpPr>
          <p:cNvPr id="5" name="Straight Connector 4">
            <a:extLst>
              <a:ext uri="{FF2B5EF4-FFF2-40B4-BE49-F238E27FC236}">
                <a16:creationId xmlns:a16="http://schemas.microsoft.com/office/drawing/2014/main" id="{6AAD61D1-E292-84A4-1F19-20C0E9DED7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0F901784-CEF7-629B-353D-17E2F951A35A}"/>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E12CAFE-8BBE-C5F9-DFD0-B8A518EF7A2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182990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300" y="152647"/>
            <a:ext cx="4191130" cy="707886"/>
          </a:xfrm>
          <a:prstGeom prst="rect">
            <a:avLst/>
          </a:prstGeom>
          <a:noFill/>
        </p:spPr>
        <p:txBody>
          <a:bodyPr wrap="square" rtlCol="0">
            <a:spAutoFit/>
          </a:bodyPr>
          <a:lstStyle/>
          <a:p>
            <a:pPr algn="ctr"/>
            <a:r>
              <a:rPr lang="en-US" sz="2000" b="1" dirty="0">
                <a:latin typeface="Arial Narrow" pitchFamily="34" charset="0"/>
              </a:rPr>
              <a:t>Unit 1 Topic 1: An ocean planet</a:t>
            </a:r>
          </a:p>
          <a:p>
            <a:pPr algn="ctr"/>
            <a:r>
              <a:rPr lang="en-US" sz="2000" b="1" dirty="0">
                <a:highlight>
                  <a:srgbClr val="FFFF00"/>
                </a:highlight>
                <a:latin typeface="Arial Narrow" pitchFamily="34" charset="0"/>
              </a:rPr>
              <a:t> Science Understanding </a:t>
            </a:r>
            <a:endParaRPr lang="en-US" sz="28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3" name="Picture 12">
            <a:extLst>
              <a:ext uri="{FF2B5EF4-FFF2-40B4-BE49-F238E27FC236}">
                <a16:creationId xmlns:a16="http://schemas.microsoft.com/office/drawing/2014/main" id="{7A63EF3B-AD2E-B393-9975-EF2E135D7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5" y="1330965"/>
            <a:ext cx="6021288" cy="6988210"/>
          </a:xfrm>
          <a:prstGeom prst="rect">
            <a:avLst/>
          </a:prstGeom>
        </p:spPr>
      </p:pic>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AE06ADFC-7E5B-B576-EAFA-F2C79A8237CF}"/>
              </a:ext>
            </a:extLst>
          </p:cNvPr>
          <p:cNvSpPr txBox="1"/>
          <p:nvPr/>
        </p:nvSpPr>
        <p:spPr>
          <a:xfrm>
            <a:off x="3017343" y="885665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310493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96943" y="121784"/>
            <a:ext cx="4106515" cy="553998"/>
          </a:xfrm>
          <a:prstGeom prst="rect">
            <a:avLst/>
          </a:prstGeom>
          <a:noFill/>
        </p:spPr>
        <p:txBody>
          <a:bodyPr wrap="square" rtlCol="0">
            <a:spAutoFit/>
          </a:bodyPr>
          <a:lstStyle/>
          <a:p>
            <a:r>
              <a:rPr lang="en-US" b="1" dirty="0">
                <a:latin typeface="Arial Narrow" pitchFamily="34" charset="0"/>
              </a:rPr>
              <a:t>Wave tank </a:t>
            </a:r>
            <a:r>
              <a:rPr lang="en-US" b="1" dirty="0" err="1">
                <a:latin typeface="Arial Narrow" pitchFamily="34" charset="0"/>
              </a:rPr>
              <a:t>prac</a:t>
            </a:r>
            <a:r>
              <a:rPr lang="en-US" b="1" dirty="0">
                <a:latin typeface="Arial Narrow" pitchFamily="34" charset="0"/>
              </a:rPr>
              <a:t> - </a:t>
            </a:r>
            <a:r>
              <a:rPr lang="en-US" sz="1200" dirty="0">
                <a:highlight>
                  <a:srgbClr val="FFFF00"/>
                </a:highlight>
                <a:latin typeface="Arial Narrow" pitchFamily="34" charset="0"/>
              </a:rPr>
              <a:t>Investigate wave properties using a wave tank.</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D1559B8-5C63-383D-8915-BDA3C5782F1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E360118D-8A15-9096-BA3F-B5148C29E7E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D0220016-2CD0-61C2-6170-709D886D08A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552185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96943" y="121784"/>
            <a:ext cx="4106515" cy="553998"/>
          </a:xfrm>
          <a:prstGeom prst="rect">
            <a:avLst/>
          </a:prstGeom>
          <a:noFill/>
        </p:spPr>
        <p:txBody>
          <a:bodyPr wrap="square" rtlCol="0">
            <a:spAutoFit/>
          </a:bodyPr>
          <a:lstStyle/>
          <a:p>
            <a:r>
              <a:rPr lang="en-US" b="1" dirty="0">
                <a:latin typeface="Arial Narrow" pitchFamily="34" charset="0"/>
              </a:rPr>
              <a:t>Beach </a:t>
            </a:r>
            <a:r>
              <a:rPr lang="en-US" b="1" dirty="0" err="1">
                <a:latin typeface="Arial Narrow" pitchFamily="34" charset="0"/>
              </a:rPr>
              <a:t>prac</a:t>
            </a:r>
            <a:r>
              <a:rPr lang="en-US" b="1" dirty="0">
                <a:latin typeface="Arial Narrow" pitchFamily="34" charset="0"/>
              </a:rPr>
              <a:t> - </a:t>
            </a:r>
            <a:r>
              <a:rPr lang="en-US" sz="1200" dirty="0">
                <a:highlight>
                  <a:srgbClr val="FFFF00"/>
                </a:highlight>
                <a:latin typeface="Arial Narrow" pitchFamily="34" charset="0"/>
              </a:rPr>
              <a:t>Investigate sandy coastlines using beach profiles, dune transects and sand sifts.</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E5ED4FCD-1F0D-4F34-DACA-BE9F18D82D2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019B8D38-C0AC-56E0-A063-C16DFE5358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C3DD473B-15DD-6EB9-6F66-F520141F7F6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Science Inquiry Skills</a:t>
            </a:r>
            <a:endParaRPr lang="en-AU" sz="1100" b="1" dirty="0">
              <a:latin typeface="Arial Narrow" pitchFamily="34" charset="0"/>
            </a:endParaRPr>
          </a:p>
        </p:txBody>
      </p:sp>
    </p:spTree>
    <p:extLst>
      <p:ext uri="{BB962C8B-B14F-4D97-AF65-F5344CB8AC3E}">
        <p14:creationId xmlns:p14="http://schemas.microsoft.com/office/powerpoint/2010/main" val="109127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09E02-6C76-72ED-9390-6BBF67B4359B}"/>
              </a:ext>
            </a:extLst>
          </p:cNvPr>
          <p:cNvSpPr txBox="1"/>
          <p:nvPr/>
        </p:nvSpPr>
        <p:spPr>
          <a:xfrm>
            <a:off x="1916832" y="2267744"/>
            <a:ext cx="2520280" cy="369332"/>
          </a:xfrm>
          <a:prstGeom prst="rect">
            <a:avLst/>
          </a:prstGeom>
          <a:noFill/>
        </p:spPr>
        <p:txBody>
          <a:bodyPr wrap="square" rtlCol="0">
            <a:spAutoFit/>
          </a:bodyPr>
          <a:lstStyle/>
          <a:p>
            <a:r>
              <a:rPr lang="en-US" dirty="0">
                <a:solidFill>
                  <a:schemeClr val="bg1"/>
                </a:solidFill>
              </a:rPr>
              <a:t>FA1 practice test</a:t>
            </a:r>
          </a:p>
        </p:txBody>
      </p:sp>
    </p:spTree>
    <p:extLst>
      <p:ext uri="{BB962C8B-B14F-4D97-AF65-F5344CB8AC3E}">
        <p14:creationId xmlns:p14="http://schemas.microsoft.com/office/powerpoint/2010/main" val="43799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7775" y="193933"/>
            <a:ext cx="4191130" cy="646331"/>
          </a:xfrm>
          <a:prstGeom prst="rect">
            <a:avLst/>
          </a:prstGeom>
          <a:noFill/>
        </p:spPr>
        <p:txBody>
          <a:bodyPr wrap="square" rtlCol="0">
            <a:spAutoFit/>
          </a:bodyPr>
          <a:lstStyle/>
          <a:p>
            <a:pPr algn="ctr"/>
            <a:r>
              <a:rPr lang="en-US" b="1" dirty="0">
                <a:latin typeface="Arial Narrow" pitchFamily="34" charset="0"/>
              </a:rPr>
              <a:t>Unit 2 Topic 1: Marine ecology &amp; biodiversity</a:t>
            </a:r>
          </a:p>
          <a:p>
            <a:pPr algn="ctr"/>
            <a:r>
              <a:rPr lang="en-US" b="1" dirty="0">
                <a:highlight>
                  <a:srgbClr val="FFFF00"/>
                </a:highlight>
                <a:latin typeface="Arial Narrow" pitchFamily="34" charset="0"/>
              </a:rPr>
              <a:t> Science Understanding </a:t>
            </a:r>
            <a:endParaRPr lang="en-US" sz="24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10334" y="1375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3" name="Picture 12">
            <a:extLst>
              <a:ext uri="{FF2B5EF4-FFF2-40B4-BE49-F238E27FC236}">
                <a16:creationId xmlns:a16="http://schemas.microsoft.com/office/drawing/2014/main" id="{95A408D9-0E82-05A7-1CD5-484D2D2FB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55" y="1152460"/>
            <a:ext cx="3140894" cy="4696455"/>
          </a:xfrm>
          <a:prstGeom prst="rect">
            <a:avLst/>
          </a:prstGeom>
        </p:spPr>
      </p:pic>
      <p:pic>
        <p:nvPicPr>
          <p:cNvPr id="16" name="Picture 15">
            <a:extLst>
              <a:ext uri="{FF2B5EF4-FFF2-40B4-BE49-F238E27FC236}">
                <a16:creationId xmlns:a16="http://schemas.microsoft.com/office/drawing/2014/main" id="{292B833C-9103-A6E6-5354-258FED298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949" y="1979712"/>
            <a:ext cx="2874305" cy="3460897"/>
          </a:xfrm>
          <a:prstGeom prst="rect">
            <a:avLst/>
          </a:prstGeom>
        </p:spPr>
      </p:pic>
      <p:cxnSp>
        <p:nvCxnSpPr>
          <p:cNvPr id="10" name="Straight Connector 9">
            <a:extLst>
              <a:ext uri="{FF2B5EF4-FFF2-40B4-BE49-F238E27FC236}">
                <a16:creationId xmlns:a16="http://schemas.microsoft.com/office/drawing/2014/main" id="{1EC2646B-E75F-3C53-FE6B-54B7FDC3856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794A70C8-8BB4-B7A7-87C2-B7086F3BF8A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F422DDAD-CC5C-3C28-36EF-D5A50CD897E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836585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19043" y="1031263"/>
            <a:ext cx="5844293"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Genetic Diversity: the diversity of GENES </a:t>
            </a:r>
            <a:endParaRPr lang="en-US" sz="1200" dirty="0">
              <a:latin typeface="Comic Sans MS" panose="030F0702030302020204" pitchFamily="66" charset="0"/>
            </a:endParaRPr>
          </a:p>
        </p:txBody>
      </p:sp>
      <p:sp>
        <p:nvSpPr>
          <p:cNvPr id="11" name="TextBox 10"/>
          <p:cNvSpPr txBox="1"/>
          <p:nvPr/>
        </p:nvSpPr>
        <p:spPr>
          <a:xfrm>
            <a:off x="508863" y="3757722"/>
            <a:ext cx="5844293"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Species Diversity: the diversity of SPECIES</a:t>
            </a:r>
            <a:endParaRPr lang="en-US" sz="1200" dirty="0">
              <a:latin typeface="Comic Sans MS" panose="030F0702030302020204" pitchFamily="66" charset="0"/>
            </a:endParaRPr>
          </a:p>
        </p:txBody>
      </p:sp>
      <p:sp>
        <p:nvSpPr>
          <p:cNvPr id="14" name="TextBox 13"/>
          <p:cNvSpPr txBox="1"/>
          <p:nvPr/>
        </p:nvSpPr>
        <p:spPr>
          <a:xfrm>
            <a:off x="498945" y="6019254"/>
            <a:ext cx="5844294"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Ecosystem Diversity: the diversity of ECOSYSTEMS</a:t>
            </a:r>
            <a:endParaRPr lang="en-US" sz="1200" dirty="0">
              <a:latin typeface="Comic Sans MS" panose="030F0702030302020204" pitchFamily="66" charset="0"/>
            </a:endParaRPr>
          </a:p>
        </p:txBody>
      </p:sp>
      <p:sp>
        <p:nvSpPr>
          <p:cNvPr id="21" name="Freeform 20"/>
          <p:cNvSpPr/>
          <p:nvPr/>
        </p:nvSpPr>
        <p:spPr>
          <a:xfrm>
            <a:off x="1407864" y="2552779"/>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Freeform 22"/>
          <p:cNvSpPr/>
          <p:nvPr/>
        </p:nvSpPr>
        <p:spPr>
          <a:xfrm>
            <a:off x="1420898" y="282741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aphicFrame>
        <p:nvGraphicFramePr>
          <p:cNvPr id="6" name="Table 5"/>
          <p:cNvGraphicFramePr>
            <a:graphicFrameLocks noGrp="1"/>
          </p:cNvGraphicFramePr>
          <p:nvPr/>
        </p:nvGraphicFramePr>
        <p:xfrm>
          <a:off x="519043" y="1455396"/>
          <a:ext cx="3928250" cy="2221788"/>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Genotype for Skin colour </a:t>
                      </a:r>
                    </a:p>
                    <a:p>
                      <a:r>
                        <a:rPr lang="en-AU" sz="1200" baseline="0" dirty="0">
                          <a:latin typeface="Arial Narrow" panose="020B0606020202030204" pitchFamily="34" charset="0"/>
                        </a:rPr>
                        <a:t>(in one species of fish)</a:t>
                      </a:r>
                      <a:endParaRPr lang="en-AU" sz="1200" dirty="0">
                        <a:latin typeface="Arial Narrow" panose="020B0606020202030204" pitchFamily="34" charset="0"/>
                      </a:endParaRPr>
                    </a:p>
                  </a:txBody>
                  <a:tcPr/>
                </a:tc>
                <a:tc>
                  <a:txBody>
                    <a:bodyPr/>
                    <a:lstStyle/>
                    <a:p>
                      <a:pPr algn="ctr"/>
                      <a:r>
                        <a:rPr lang="en-AU" sz="1200" b="0" dirty="0">
                          <a:latin typeface="Arial Narrow" panose="020B0606020202030204" pitchFamily="34" charset="0"/>
                        </a:rPr>
                        <a:t>Abundance</a:t>
                      </a:r>
                      <a:r>
                        <a:rPr lang="en-AU" sz="1200" b="0" baseline="0" dirty="0">
                          <a:latin typeface="Arial Narrow" panose="020B0606020202030204" pitchFamily="34" charset="0"/>
                        </a:rPr>
                        <a:t> </a:t>
                      </a:r>
                    </a:p>
                    <a:p>
                      <a:pPr algn="ctr"/>
                      <a:r>
                        <a:rPr lang="en-AU" sz="1200" b="0" baseline="0" dirty="0">
                          <a:latin typeface="Arial Narrow" panose="020B0606020202030204" pitchFamily="34" charset="0"/>
                        </a:rPr>
                        <a:t>(n)</a:t>
                      </a:r>
                      <a:endParaRPr lang="en-AU" sz="1200" b="0" dirty="0">
                        <a:latin typeface="Arial Narrow" panose="020B0606020202030204" pitchFamily="34" charset="0"/>
                      </a:endParaRPr>
                    </a:p>
                  </a:txBody>
                  <a:tcPr>
                    <a:solidFill>
                      <a:schemeClr val="bg1"/>
                    </a:solidFill>
                  </a:tcPr>
                </a:tc>
                <a:tc>
                  <a:txBody>
                    <a:bodyPr/>
                    <a:lstStyle/>
                    <a:p>
                      <a:pPr algn="ctr"/>
                      <a:r>
                        <a:rPr lang="en-AU" sz="1200" b="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dirty="0">
                          <a:latin typeface="Arial Narrow" panose="020B0606020202030204" pitchFamily="34" charset="0"/>
                        </a:rPr>
                        <a:t>GGAATTCA</a:t>
                      </a:r>
                    </a:p>
                  </a:txBody>
                  <a:tcPr/>
                </a:tc>
                <a:tc>
                  <a:txBody>
                    <a:bodyPr/>
                    <a:lstStyle/>
                    <a:p>
                      <a:pPr algn="ctr"/>
                      <a:r>
                        <a:rPr lang="en-AU" sz="1200" b="1" dirty="0">
                          <a:latin typeface="Arial Narrow" panose="020B0606020202030204" pitchFamily="34" charset="0"/>
                        </a:rPr>
                        <a:t>3</a:t>
                      </a:r>
                    </a:p>
                  </a:txBody>
                  <a:tcPr>
                    <a:solidFill>
                      <a:schemeClr val="bg1"/>
                    </a:solidFill>
                  </a:tcPr>
                </a:tc>
                <a:tc>
                  <a:txBody>
                    <a:bodyPr/>
                    <a:lstStyle/>
                    <a:p>
                      <a:pPr algn="ctr"/>
                      <a:r>
                        <a:rPr lang="en-AU" sz="1200" b="1" dirty="0">
                          <a:latin typeface="Arial Narrow" panose="020B0606020202030204" pitchFamily="34" charset="0"/>
                        </a:rPr>
                        <a:t>6</a:t>
                      </a:r>
                    </a:p>
                  </a:txBody>
                  <a:tcPr/>
                </a:tc>
                <a:extLst>
                  <a:ext uri="{0D108BD9-81ED-4DB2-BD59-A6C34878D82A}">
                    <a16:rowId xmlns:a16="http://schemas.microsoft.com/office/drawing/2014/main" val="10001"/>
                  </a:ext>
                </a:extLst>
              </a:tr>
              <a:tr h="294098">
                <a:tc>
                  <a:txBody>
                    <a:bodyPr/>
                    <a:lstStyle/>
                    <a:p>
                      <a:r>
                        <a:rPr lang="en-AU" sz="1200" dirty="0">
                          <a:latin typeface="Arial Narrow" panose="020B0606020202030204" pitchFamily="34" charset="0"/>
                        </a:rPr>
                        <a:t>GGAATTCC</a:t>
                      </a:r>
                    </a:p>
                  </a:txBody>
                  <a:tcPr/>
                </a:tc>
                <a:tc>
                  <a:txBody>
                    <a:bodyPr/>
                    <a:lstStyle/>
                    <a:p>
                      <a:pPr algn="ctr"/>
                      <a:r>
                        <a:rPr lang="en-AU" sz="1200" b="1" dirty="0">
                          <a:latin typeface="Arial Narrow" panose="020B0606020202030204" pitchFamily="34" charset="0"/>
                        </a:rPr>
                        <a:t>2</a:t>
                      </a:r>
                    </a:p>
                  </a:txBody>
                  <a:tcPr>
                    <a:solidFill>
                      <a:schemeClr val="bg1"/>
                    </a:solidFill>
                  </a:tcPr>
                </a:tc>
                <a:tc>
                  <a:txBody>
                    <a:bodyPr/>
                    <a:lstStyle/>
                    <a:p>
                      <a:pPr algn="ctr"/>
                      <a:r>
                        <a:rPr lang="en-AU" sz="1200" b="1" dirty="0">
                          <a:latin typeface="Arial Narrow" panose="020B0606020202030204" pitchFamily="34" charset="0"/>
                        </a:rPr>
                        <a:t>2</a:t>
                      </a:r>
                    </a:p>
                  </a:txBody>
                  <a:tcPr/>
                </a:tc>
                <a:extLst>
                  <a:ext uri="{0D108BD9-81ED-4DB2-BD59-A6C34878D82A}">
                    <a16:rowId xmlns:a16="http://schemas.microsoft.com/office/drawing/2014/main" val="10002"/>
                  </a:ext>
                </a:extLst>
              </a:tr>
              <a:tr h="294098">
                <a:tc>
                  <a:txBody>
                    <a:bodyPr/>
                    <a:lstStyle/>
                    <a:p>
                      <a:r>
                        <a:rPr lang="en-AU" sz="1200" dirty="0">
                          <a:latin typeface="Arial Narrow" panose="020B0606020202030204" pitchFamily="34" charset="0"/>
                        </a:rPr>
                        <a:t>GAATTCCC</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1" dirty="0">
                          <a:latin typeface="Arial Narrow" panose="020B0606020202030204" pitchFamily="34" charset="0"/>
                        </a:rPr>
                        <a:t>0</a:t>
                      </a:r>
                    </a:p>
                  </a:txBody>
                  <a:tcPr/>
                </a:tc>
                <a:extLst>
                  <a:ext uri="{0D108BD9-81ED-4DB2-BD59-A6C34878D82A}">
                    <a16:rowId xmlns:a16="http://schemas.microsoft.com/office/drawing/2014/main" val="10003"/>
                  </a:ext>
                </a:extLst>
              </a:tr>
              <a:tr h="294098">
                <a:tc>
                  <a:txBody>
                    <a:bodyPr/>
                    <a:lstStyle/>
                    <a:p>
                      <a:r>
                        <a:rPr lang="en-AU" sz="1200" dirty="0">
                          <a:latin typeface="Arial Narrow" panose="020B0606020202030204" pitchFamily="34" charset="0"/>
                        </a:rPr>
                        <a:t>ATTTTCCC</a:t>
                      </a:r>
                    </a:p>
                  </a:txBody>
                  <a:tcPr>
                    <a:lnB w="12700" cap="flat" cmpd="sng" algn="ctr">
                      <a:solidFill>
                        <a:schemeClr val="tx1"/>
                      </a:solidFill>
                      <a:prstDash val="solid"/>
                      <a:round/>
                      <a:headEnd type="none" w="med" len="med"/>
                      <a:tailEnd type="none" w="med" len="med"/>
                    </a:lnB>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1" dirty="0">
                          <a:latin typeface="Arial Narrow" panose="020B0606020202030204" pitchFamily="34" charset="0"/>
                        </a:rPr>
                        <a:t>0</a:t>
                      </a:r>
                    </a:p>
                  </a:txBody>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 N = </a:t>
                      </a:r>
                      <a:r>
                        <a:rPr lang="en-AU" sz="1200" b="1" dirty="0">
                          <a:latin typeface="Arial Narrow" panose="020B0606020202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r>
                        <a:rPr lang="en-AU" sz="1200" b="1" dirty="0">
                          <a:latin typeface="Arial Narrow" panose="020B060602020203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AU" sz="900" dirty="0">
                          <a:latin typeface="Arial Narrow" panose="020B0606020202030204" pitchFamily="34" charset="0"/>
                        </a:rPr>
                        <a:t>N(N-1) = </a:t>
                      </a:r>
                      <a:r>
                        <a:rPr lang="en-AU" sz="1200" dirty="0">
                          <a:latin typeface="Arial Narrow" panose="020B060602020203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200" dirty="0">
                          <a:latin typeface="Arial Narrow" panose="020B0606020202030204" pitchFamily="34" charset="0"/>
                        </a:rPr>
                        <a:t>1-[8/42]=</a:t>
                      </a:r>
                      <a:r>
                        <a:rPr lang="en-AU" sz="1200" b="1" u="sng" dirty="0">
                          <a:latin typeface="Arial Narrow" panose="020B0606020202030204" pitchFamily="34" charset="0"/>
                        </a:rPr>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4" name="Freeform 23"/>
          <p:cNvSpPr/>
          <p:nvPr/>
        </p:nvSpPr>
        <p:spPr>
          <a:xfrm>
            <a:off x="1420898"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1412632" y="224117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Freeform 28"/>
          <p:cNvSpPr/>
          <p:nvPr/>
        </p:nvSpPr>
        <p:spPr>
          <a:xfrm>
            <a:off x="1795774"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Freeform 29"/>
          <p:cNvSpPr/>
          <p:nvPr/>
        </p:nvSpPr>
        <p:spPr>
          <a:xfrm>
            <a:off x="2161887"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Freeform 30"/>
          <p:cNvSpPr/>
          <p:nvPr/>
        </p:nvSpPr>
        <p:spPr>
          <a:xfrm>
            <a:off x="1795774" y="224117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TextBox 9"/>
          <p:cNvSpPr txBox="1"/>
          <p:nvPr/>
        </p:nvSpPr>
        <p:spPr>
          <a:xfrm>
            <a:off x="4447293" y="1395619"/>
            <a:ext cx="1937648" cy="2308324"/>
          </a:xfrm>
          <a:prstGeom prst="rect">
            <a:avLst/>
          </a:prstGeom>
          <a:noFill/>
        </p:spPr>
        <p:txBody>
          <a:bodyPr wrap="square" rtlCol="0">
            <a:spAutoFit/>
          </a:bodyPr>
          <a:lstStyle/>
          <a:p>
            <a:r>
              <a:rPr lang="en-AU" sz="1200" dirty="0">
                <a:latin typeface="Arial Narrow" panose="020B0606020202030204" pitchFamily="34" charset="0"/>
              </a:rPr>
              <a:t>Genetic diversity is the diversity of genes in one species. The greater the diversity, the greater chance of adapting to change and avoiding extinction. </a:t>
            </a:r>
            <a:r>
              <a:rPr lang="en-AU" sz="1200" i="1" dirty="0">
                <a:latin typeface="Arial Narrow" panose="020B0606020202030204" pitchFamily="34" charset="0"/>
              </a:rPr>
              <a:t>Note</a:t>
            </a:r>
            <a:r>
              <a:rPr lang="en-AU" sz="1200" dirty="0">
                <a:latin typeface="Arial Narrow" panose="020B0606020202030204" pitchFamily="34" charset="0"/>
              </a:rPr>
              <a:t>: SDI can range from 0 (no diversity) to 1 (infinite diversity). Thus, closer to 1 is better. </a:t>
            </a:r>
          </a:p>
          <a:p>
            <a:r>
              <a:rPr lang="en-AU" sz="1200" dirty="0">
                <a:latin typeface="Arial Narrow" panose="020B0606020202030204" pitchFamily="34" charset="0"/>
              </a:rPr>
              <a:t>In this case, the SDI is </a:t>
            </a:r>
            <a:r>
              <a:rPr lang="en-AU" sz="1200" b="1" dirty="0">
                <a:latin typeface="Arial Narrow" panose="020B0606020202030204" pitchFamily="34" charset="0"/>
              </a:rPr>
              <a:t>0.81</a:t>
            </a:r>
            <a:r>
              <a:rPr lang="en-AU" sz="1200" dirty="0">
                <a:latin typeface="Arial Narrow" panose="020B0606020202030204" pitchFamily="34" charset="0"/>
              </a:rPr>
              <a:t>,</a:t>
            </a:r>
            <a:r>
              <a:rPr lang="en-AU" sz="1200" b="1" dirty="0">
                <a:latin typeface="Arial Narrow" panose="020B0606020202030204" pitchFamily="34" charset="0"/>
              </a:rPr>
              <a:t> </a:t>
            </a:r>
            <a:r>
              <a:rPr lang="en-AU" sz="1200" dirty="0">
                <a:latin typeface="Arial Narrow" panose="020B0606020202030204" pitchFamily="34" charset="0"/>
              </a:rPr>
              <a:t>so it is considered relatively diverse </a:t>
            </a:r>
            <a:r>
              <a:rPr lang="en-AU" sz="1200" dirty="0">
                <a:latin typeface="Arial Narrow" panose="020B0606020202030204" pitchFamily="34" charset="0"/>
                <a:sym typeface="Wingdings" panose="05000000000000000000" pitchFamily="2" charset="2"/>
              </a:rPr>
              <a:t> with a likely chance of survival. </a:t>
            </a:r>
            <a:r>
              <a:rPr lang="en-AU" sz="1200" dirty="0">
                <a:latin typeface="Arial Narrow" panose="020B0606020202030204" pitchFamily="34" charset="0"/>
              </a:rPr>
              <a:t> </a:t>
            </a:r>
          </a:p>
        </p:txBody>
      </p:sp>
      <p:graphicFrame>
        <p:nvGraphicFramePr>
          <p:cNvPr id="45" name="Table 44"/>
          <p:cNvGraphicFramePr>
            <a:graphicFrameLocks noGrp="1"/>
          </p:cNvGraphicFramePr>
          <p:nvPr/>
        </p:nvGraphicFramePr>
        <p:xfrm>
          <a:off x="509127" y="4189747"/>
          <a:ext cx="3928250" cy="1744810"/>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Species</a:t>
                      </a:r>
                      <a:endParaRPr lang="en-AU" sz="1200" b="1" dirty="0">
                        <a:latin typeface="Arial Narrow" panose="020B0606020202030204" pitchFamily="34" charset="0"/>
                      </a:endParaRPr>
                    </a:p>
                  </a:txBody>
                  <a:tcPr/>
                </a:tc>
                <a:tc>
                  <a:txBody>
                    <a:bodyPr/>
                    <a:lstStyle/>
                    <a:p>
                      <a:pPr algn="ctr"/>
                      <a:r>
                        <a:rPr lang="en-AU" sz="1200" b="0" baseline="0" dirty="0">
                          <a:latin typeface="Arial Narrow" panose="020B0606020202030204" pitchFamily="34" charset="0"/>
                        </a:rPr>
                        <a:t> (n)</a:t>
                      </a:r>
                      <a:endParaRPr lang="en-AU" sz="1200" b="0" dirty="0">
                        <a:latin typeface="Arial Narrow" panose="020B0606020202030204" pitchFamily="34" charset="0"/>
                      </a:endParaRPr>
                    </a:p>
                  </a:txBody>
                  <a:tcPr>
                    <a:solidFill>
                      <a:schemeClr val="bg1"/>
                    </a:solidFill>
                  </a:tcPr>
                </a:tc>
                <a:tc>
                  <a:txBody>
                    <a:bodyPr/>
                    <a:lstStyle/>
                    <a:p>
                      <a:pPr algn="ctr"/>
                      <a:r>
                        <a:rPr lang="en-AU" sz="1200" b="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i="1" dirty="0">
                          <a:latin typeface="Arial Narrow" panose="020B0606020202030204" pitchFamily="34" charset="0"/>
                        </a:rPr>
                        <a:t>Sabella</a:t>
                      </a:r>
                      <a:r>
                        <a:rPr lang="en-AU" sz="1200" i="1" baseline="0" dirty="0">
                          <a:latin typeface="Arial Narrow" panose="020B0606020202030204" pitchFamily="34" charset="0"/>
                        </a:rPr>
                        <a:t> </a:t>
                      </a:r>
                      <a:r>
                        <a:rPr lang="en-AU" sz="1200" i="1" baseline="0" dirty="0" err="1">
                          <a:latin typeface="Arial Narrow" panose="020B0606020202030204" pitchFamily="34" charset="0"/>
                        </a:rPr>
                        <a:t>spallanzanii</a:t>
                      </a:r>
                      <a:r>
                        <a:rPr lang="en-AU" sz="1200" i="1" baseline="0" dirty="0">
                          <a:latin typeface="Arial Narrow" panose="020B0606020202030204" pitchFamily="34" charset="0"/>
                        </a:rPr>
                        <a:t> </a:t>
                      </a:r>
                      <a:r>
                        <a:rPr lang="en-AU" sz="1050" i="0" baseline="0" dirty="0">
                          <a:latin typeface="Arial Narrow" panose="020B0606020202030204" pitchFamily="34" charset="0"/>
                        </a:rPr>
                        <a:t>(introduced)</a:t>
                      </a:r>
                      <a:endParaRPr lang="en-AU" sz="1050" i="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20</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94098">
                <a:tc>
                  <a:txBody>
                    <a:bodyPr/>
                    <a:lstStyle/>
                    <a:p>
                      <a:r>
                        <a:rPr lang="en-AU" sz="1200" i="1" dirty="0" err="1">
                          <a:latin typeface="Arial Narrow" panose="020B0606020202030204" pitchFamily="34" charset="0"/>
                        </a:rPr>
                        <a:t>Sabellastarte</a:t>
                      </a:r>
                      <a:r>
                        <a:rPr lang="en-AU" sz="1200" i="1" dirty="0">
                          <a:latin typeface="Arial Narrow" panose="020B0606020202030204" pitchFamily="34" charset="0"/>
                        </a:rPr>
                        <a:t> </a:t>
                      </a:r>
                      <a:r>
                        <a:rPr lang="en-AU" sz="1200" i="1" dirty="0" err="1">
                          <a:latin typeface="Arial Narrow" panose="020B0606020202030204" pitchFamily="34" charset="0"/>
                        </a:rPr>
                        <a:t>australiensis</a:t>
                      </a:r>
                      <a:r>
                        <a:rPr lang="en-AU" sz="1200" i="1" dirty="0">
                          <a:latin typeface="Arial Narrow" panose="020B0606020202030204" pitchFamily="34" charset="0"/>
                        </a:rPr>
                        <a:t> </a:t>
                      </a:r>
                      <a:r>
                        <a:rPr lang="en-AU" sz="1050" dirty="0">
                          <a:latin typeface="Arial Narrow" panose="020B0606020202030204" pitchFamily="34" charset="0"/>
                        </a:rPr>
                        <a:t>(native)</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94098">
                <a:tc>
                  <a:txBody>
                    <a:bodyPr/>
                    <a:lstStyle/>
                    <a:p>
                      <a:r>
                        <a:rPr lang="en-AU" sz="1200" i="1" dirty="0" err="1">
                          <a:latin typeface="Arial Narrow" panose="020B0606020202030204" pitchFamily="34" charset="0"/>
                        </a:rPr>
                        <a:t>Phoronsis</a:t>
                      </a:r>
                      <a:r>
                        <a:rPr lang="en-AU" sz="1200" i="1" dirty="0">
                          <a:latin typeface="Arial Narrow" panose="020B0606020202030204" pitchFamily="34" charset="0"/>
                        </a:rPr>
                        <a:t> </a:t>
                      </a:r>
                      <a:r>
                        <a:rPr lang="en-AU" sz="1200" i="1" dirty="0" err="1">
                          <a:latin typeface="Arial Narrow" panose="020B0606020202030204" pitchFamily="34" charset="0"/>
                        </a:rPr>
                        <a:t>australis</a:t>
                      </a:r>
                      <a:r>
                        <a:rPr lang="en-AU" sz="1200" i="1" dirty="0">
                          <a:latin typeface="Arial Narrow" panose="020B0606020202030204" pitchFamily="34" charset="0"/>
                        </a:rPr>
                        <a:t> </a:t>
                      </a:r>
                      <a:r>
                        <a:rPr lang="en-AU" sz="1050" dirty="0">
                          <a:latin typeface="Arial Narrow" panose="020B0606020202030204" pitchFamily="34" charset="0"/>
                        </a:rPr>
                        <a:t>(native)</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N =  </a:t>
                      </a:r>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endParaRPr lang="en-AU" sz="1050" b="1"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AU" sz="900" dirty="0">
                          <a:latin typeface="Arial Narrow" panose="020B0606020202030204" pitchFamily="34" charset="0"/>
                        </a:rPr>
                        <a:t>N(N-1) = </a:t>
                      </a:r>
                      <a:r>
                        <a:rPr lang="en-AU" sz="800" dirty="0">
                          <a:latin typeface="Arial Narrow" panose="020B0606020202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1-(</a:t>
                      </a:r>
                      <a:r>
                        <a:rPr lang="en-AU" sz="1200" baseline="0" dirty="0">
                          <a:latin typeface="Arial Narrow" panose="020B0606020202030204" pitchFamily="34" charset="0"/>
                        </a:rPr>
                        <a:t>      </a:t>
                      </a:r>
                      <a:r>
                        <a:rPr lang="en-AU" sz="1200" dirty="0">
                          <a:latin typeface="Arial Narrow" panose="020B0606020202030204" pitchFamily="34" charset="0"/>
                        </a:rPr>
                        <a:t>/   </a:t>
                      </a:r>
                      <a:r>
                        <a:rPr lang="en-AU" sz="1200" baseline="0" dirty="0">
                          <a:latin typeface="Arial Narrow" panose="020B0606020202030204" pitchFamily="34" charset="0"/>
                        </a:rPr>
                        <a:t>   </a:t>
                      </a:r>
                      <a:r>
                        <a:rPr lang="en-AU" sz="1200" dirty="0">
                          <a:latin typeface="Arial Narrow" panose="020B0606020202030204" pitchFamily="34" charset="0"/>
                        </a:rPr>
                        <a:t>)=</a:t>
                      </a:r>
                      <a:endParaRPr lang="en-AU" sz="1200" b="1" u="sng"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8" name="Rectangle 37"/>
          <p:cNvSpPr/>
          <p:nvPr/>
        </p:nvSpPr>
        <p:spPr>
          <a:xfrm>
            <a:off x="3665841" y="5714210"/>
            <a:ext cx="152240" cy="145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p:cNvSpPr/>
          <p:nvPr/>
        </p:nvSpPr>
        <p:spPr>
          <a:xfrm>
            <a:off x="3905236" y="5714210"/>
            <a:ext cx="170729" cy="15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9" name="Table 48"/>
          <p:cNvGraphicFramePr>
            <a:graphicFrameLocks noGrp="1"/>
          </p:cNvGraphicFramePr>
          <p:nvPr/>
        </p:nvGraphicFramePr>
        <p:xfrm>
          <a:off x="497119" y="6444172"/>
          <a:ext cx="3928250" cy="1744810"/>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Ecosystems</a:t>
                      </a:r>
                      <a:endParaRPr lang="en-AU" sz="1200" b="1" dirty="0">
                        <a:latin typeface="Arial Narrow" panose="020B0606020202030204" pitchFamily="34" charset="0"/>
                      </a:endParaRPr>
                    </a:p>
                  </a:txBody>
                  <a:tcPr/>
                </a:tc>
                <a:tc>
                  <a:txBody>
                    <a:bodyPr/>
                    <a:lstStyle/>
                    <a:p>
                      <a:pPr algn="ctr"/>
                      <a:r>
                        <a:rPr lang="en-AU" sz="1200" baseline="0" dirty="0">
                          <a:latin typeface="Arial Narrow" panose="020B0606020202030204" pitchFamily="34" charset="0"/>
                        </a:rPr>
                        <a:t> (n)</a:t>
                      </a:r>
                      <a:endParaRPr lang="en-AU" sz="1200" dirty="0">
                        <a:latin typeface="Arial Narrow" panose="020B0606020202030204" pitchFamily="34" charset="0"/>
                      </a:endParaRPr>
                    </a:p>
                  </a:txBody>
                  <a:tcPr>
                    <a:solidFill>
                      <a:schemeClr val="bg1"/>
                    </a:solidFill>
                  </a:tcPr>
                </a:tc>
                <a:tc>
                  <a:txBody>
                    <a:bodyPr/>
                    <a:lstStyle/>
                    <a:p>
                      <a:pPr algn="ctr"/>
                      <a:r>
                        <a:rPr lang="en-AU" sz="120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dirty="0">
                          <a:latin typeface="Arial Narrow" panose="020B0606020202030204" pitchFamily="34" charset="0"/>
                        </a:rPr>
                        <a:t>Coral Reef</a:t>
                      </a:r>
                    </a:p>
                  </a:txBody>
                  <a:tcPr/>
                </a:tc>
                <a:tc>
                  <a:txBody>
                    <a:bodyPr/>
                    <a:lstStyle/>
                    <a:p>
                      <a:pPr algn="ctr"/>
                      <a:r>
                        <a:rPr lang="en-AU" sz="1200" b="1" dirty="0">
                          <a:latin typeface="Arial Narrow" panose="020B0606020202030204" pitchFamily="34" charset="0"/>
                        </a:rPr>
                        <a:t>20</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94098">
                <a:tc>
                  <a:txBody>
                    <a:bodyPr/>
                    <a:lstStyle/>
                    <a:p>
                      <a:r>
                        <a:rPr lang="en-AU" sz="1200" dirty="0">
                          <a:latin typeface="Arial Narrow" panose="020B0606020202030204" pitchFamily="34" charset="0"/>
                        </a:rPr>
                        <a:t>Estuary</a:t>
                      </a:r>
                    </a:p>
                  </a:txBody>
                  <a:tcPr/>
                </a:tc>
                <a:tc>
                  <a:txBody>
                    <a:bodyPr/>
                    <a:lstStyle/>
                    <a:p>
                      <a:pPr algn="ctr"/>
                      <a:r>
                        <a:rPr lang="en-AU" sz="1200" b="1" dirty="0">
                          <a:latin typeface="Arial Narrow" panose="020B0606020202030204" pitchFamily="34" charset="0"/>
                        </a:rPr>
                        <a:t>25</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94098">
                <a:tc>
                  <a:txBody>
                    <a:bodyPr/>
                    <a:lstStyle/>
                    <a:p>
                      <a:r>
                        <a:rPr lang="en-AU" sz="1200" dirty="0">
                          <a:latin typeface="Arial Narrow" panose="020B0606020202030204" pitchFamily="34" charset="0"/>
                        </a:rPr>
                        <a:t>Sandy</a:t>
                      </a:r>
                      <a:r>
                        <a:rPr lang="en-AU" sz="1200" baseline="0" dirty="0">
                          <a:latin typeface="Arial Narrow" panose="020B0606020202030204" pitchFamily="34" charset="0"/>
                        </a:rPr>
                        <a:t> Beach</a:t>
                      </a:r>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30</a:t>
                      </a: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  N = </a:t>
                      </a:r>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endParaRPr lang="en-AU" sz="900" b="1"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AU" sz="900" dirty="0">
                          <a:latin typeface="Arial Narrow" panose="020B0606020202030204" pitchFamily="34" charset="0"/>
                        </a:rPr>
                        <a:t>N(N-1)=</a:t>
                      </a:r>
                      <a:r>
                        <a:rPr lang="en-AU" sz="1200" dirty="0">
                          <a:latin typeface="Arial Narrow" panose="020B0606020202030204" pitchFamily="34" charset="0"/>
                        </a:rPr>
                        <a:t> </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b="0" u="none" dirty="0">
                          <a:latin typeface="Arial Narrow" panose="020B0606020202030204" pitchFamily="34" charset="0"/>
                        </a:rPr>
                        <a:t>1-(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8" name="TextBox 27"/>
          <p:cNvSpPr txBox="1"/>
          <p:nvPr/>
        </p:nvSpPr>
        <p:spPr>
          <a:xfrm>
            <a:off x="4447293" y="4092656"/>
            <a:ext cx="1991599" cy="1938992"/>
          </a:xfrm>
          <a:prstGeom prst="rect">
            <a:avLst/>
          </a:prstGeom>
          <a:noFill/>
        </p:spPr>
        <p:txBody>
          <a:bodyPr wrap="square" rtlCol="0">
            <a:spAutoFit/>
          </a:bodyPr>
          <a:lstStyle/>
          <a:p>
            <a:r>
              <a:rPr lang="en-AU" sz="1200" dirty="0">
                <a:latin typeface="Arial Narrow" panose="020B0606020202030204" pitchFamily="34" charset="0"/>
              </a:rPr>
              <a:t>Species diversity is the diversity of species in an ecosystem. The greater the diversity, the healthier and more resilient the ecosystem. </a:t>
            </a:r>
            <a:r>
              <a:rPr lang="en-AU" sz="1200" i="1" dirty="0">
                <a:latin typeface="Arial Narrow" panose="020B0606020202030204" pitchFamily="34" charset="0"/>
              </a:rPr>
              <a:t>Species richness </a:t>
            </a:r>
            <a:r>
              <a:rPr lang="en-AU" sz="1200" dirty="0">
                <a:latin typeface="Arial Narrow" panose="020B0606020202030204" pitchFamily="34" charset="0"/>
              </a:rPr>
              <a:t>is the number of rows. More rows, more diversity. In this case, the species richness is low. Hence the SDI will be close to zero. </a:t>
            </a:r>
            <a:r>
              <a:rPr lang="en-AU" sz="1200" b="1" dirty="0">
                <a:latin typeface="Arial Narrow" panose="020B0606020202030204" pitchFamily="34" charset="0"/>
              </a:rPr>
              <a:t>Activity: Calculate SDI</a:t>
            </a:r>
          </a:p>
        </p:txBody>
      </p:sp>
      <p:sp>
        <p:nvSpPr>
          <p:cNvPr id="32" name="TextBox 31"/>
          <p:cNvSpPr txBox="1"/>
          <p:nvPr/>
        </p:nvSpPr>
        <p:spPr>
          <a:xfrm>
            <a:off x="4457715" y="6387292"/>
            <a:ext cx="1991600" cy="1754326"/>
          </a:xfrm>
          <a:prstGeom prst="rect">
            <a:avLst/>
          </a:prstGeom>
          <a:noFill/>
        </p:spPr>
        <p:txBody>
          <a:bodyPr wrap="square" rtlCol="0">
            <a:spAutoFit/>
          </a:bodyPr>
          <a:lstStyle/>
          <a:p>
            <a:r>
              <a:rPr lang="en-AU" sz="1200" dirty="0">
                <a:latin typeface="Arial Narrow" panose="020B0606020202030204" pitchFamily="34" charset="0"/>
              </a:rPr>
              <a:t>Ecosystem diversity is the diversity of ecosystems. The greater the diversity, the more habitat diversity for more species to occupy. </a:t>
            </a:r>
            <a:r>
              <a:rPr lang="en-AU" sz="1200" i="1" dirty="0">
                <a:latin typeface="Arial Narrow" panose="020B0606020202030204" pitchFamily="34" charset="0"/>
              </a:rPr>
              <a:t>Note</a:t>
            </a:r>
            <a:r>
              <a:rPr lang="en-AU" sz="1200" dirty="0">
                <a:latin typeface="Arial Narrow" panose="020B0606020202030204" pitchFamily="34" charset="0"/>
              </a:rPr>
              <a:t>: </a:t>
            </a:r>
            <a:r>
              <a:rPr lang="en-AU" sz="1200" i="1" dirty="0">
                <a:latin typeface="Arial Narrow" panose="020B0606020202030204" pitchFamily="34" charset="0"/>
              </a:rPr>
              <a:t>Species evenness </a:t>
            </a:r>
            <a:r>
              <a:rPr lang="en-AU" sz="1200" dirty="0">
                <a:latin typeface="Arial Narrow" panose="020B0606020202030204" pitchFamily="34" charset="0"/>
              </a:rPr>
              <a:t>is the balance of ‘n’. The more evenly balanced, the more diversity.</a:t>
            </a:r>
          </a:p>
          <a:p>
            <a:r>
              <a:rPr lang="en-AU" sz="1200" b="1" dirty="0">
                <a:latin typeface="Arial Narrow" panose="020B0606020202030204" pitchFamily="34" charset="0"/>
              </a:rPr>
              <a:t>Activity: Calculate SDI </a:t>
            </a:r>
          </a:p>
        </p:txBody>
      </p:sp>
      <p:sp>
        <p:nvSpPr>
          <p:cNvPr id="2" name="Rectangle 1"/>
          <p:cNvSpPr/>
          <p:nvPr/>
        </p:nvSpPr>
        <p:spPr>
          <a:xfrm>
            <a:off x="524308" y="8322496"/>
            <a:ext cx="5793567" cy="406676"/>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What is the </a:t>
            </a:r>
            <a:r>
              <a:rPr lang="en-AU" sz="1200" b="1" i="1" u="sng" dirty="0">
                <a:solidFill>
                  <a:schemeClr val="bg1"/>
                </a:solidFill>
                <a:latin typeface="Arial Narrow" panose="020B0606020202030204" pitchFamily="34" charset="0"/>
              </a:rPr>
              <a:t>species</a:t>
            </a:r>
            <a:r>
              <a:rPr lang="en-AU" sz="1200" b="1" dirty="0">
                <a:solidFill>
                  <a:schemeClr val="bg1"/>
                </a:solidFill>
                <a:latin typeface="Arial Narrow" panose="020B0606020202030204" pitchFamily="34" charset="0"/>
              </a:rPr>
              <a:t> diversity (SDI) of your school grounds (or part of)? Ans. </a:t>
            </a:r>
          </a:p>
        </p:txBody>
      </p:sp>
      <p:sp>
        <p:nvSpPr>
          <p:cNvPr id="5" name="Rectangle 4"/>
          <p:cNvSpPr/>
          <p:nvPr/>
        </p:nvSpPr>
        <p:spPr>
          <a:xfrm>
            <a:off x="5380269" y="8369141"/>
            <a:ext cx="880842" cy="32758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4221088" y="5682676"/>
            <a:ext cx="204281" cy="214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p:nvSpPr>
        <p:spPr>
          <a:xfrm>
            <a:off x="3626171" y="7976124"/>
            <a:ext cx="170482" cy="15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p:cNvSpPr/>
          <p:nvPr/>
        </p:nvSpPr>
        <p:spPr>
          <a:xfrm>
            <a:off x="3867617" y="7976124"/>
            <a:ext cx="171003" cy="15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p:cNvSpPr/>
          <p:nvPr/>
        </p:nvSpPr>
        <p:spPr>
          <a:xfrm>
            <a:off x="4191653" y="7948198"/>
            <a:ext cx="204281" cy="214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18ADCAAF-B9DB-4CD2-84CD-A1B28DF3B9E6}"/>
              </a:ext>
            </a:extLst>
          </p:cNvPr>
          <p:cNvSpPr txBox="1"/>
          <p:nvPr/>
        </p:nvSpPr>
        <p:spPr>
          <a:xfrm>
            <a:off x="1410717" y="61659"/>
            <a:ext cx="4075713" cy="677108"/>
          </a:xfrm>
          <a:prstGeom prst="rect">
            <a:avLst/>
          </a:prstGeom>
          <a:noFill/>
        </p:spPr>
        <p:txBody>
          <a:bodyPr wrap="square" rtlCol="0">
            <a:spAutoFit/>
          </a:bodyPr>
          <a:lstStyle/>
          <a:p>
            <a:r>
              <a:rPr lang="en-US" b="1" dirty="0">
                <a:latin typeface="Arial Narrow" pitchFamily="34" charset="0"/>
              </a:rPr>
              <a:t>Life’s Diversity – </a:t>
            </a:r>
            <a:r>
              <a:rPr lang="en-US" sz="1200" dirty="0">
                <a:latin typeface="Arial Narrow" pitchFamily="34" charset="0"/>
              </a:rPr>
              <a:t>Define the three main types of diversity (i.e. genetic, species and ecosystem)</a:t>
            </a:r>
          </a:p>
          <a:p>
            <a:endParaRPr lang="en-US" sz="800" i="1" dirty="0">
              <a:latin typeface="Arial Narrow" pitchFamily="34" charset="0"/>
            </a:endParaRPr>
          </a:p>
        </p:txBody>
      </p:sp>
      <p:sp>
        <p:nvSpPr>
          <p:cNvPr id="55" name="TextBox 17">
            <a:extLst>
              <a:ext uri="{FF2B5EF4-FFF2-40B4-BE49-F238E27FC236}">
                <a16:creationId xmlns:a16="http://schemas.microsoft.com/office/drawing/2014/main" id="{D57E32FC-5C28-4C8D-8370-96DF3DF3B8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6" name="TextBox 55">
            <a:extLst>
              <a:ext uri="{FF2B5EF4-FFF2-40B4-BE49-F238E27FC236}">
                <a16:creationId xmlns:a16="http://schemas.microsoft.com/office/drawing/2014/main" id="{7218FF15-4FF0-49E3-86CD-692EE1E1D4D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7" name="TextBox 56">
            <a:extLst>
              <a:ext uri="{FF2B5EF4-FFF2-40B4-BE49-F238E27FC236}">
                <a16:creationId xmlns:a16="http://schemas.microsoft.com/office/drawing/2014/main" id="{DB2A23E0-0C54-4449-AD74-17D27A194FAA}"/>
              </a:ext>
            </a:extLst>
          </p:cNvPr>
          <p:cNvSpPr txBox="1"/>
          <p:nvPr/>
        </p:nvSpPr>
        <p:spPr>
          <a:xfrm>
            <a:off x="4135147" y="535655"/>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58" name="TextBox 57">
            <a:extLst>
              <a:ext uri="{FF2B5EF4-FFF2-40B4-BE49-F238E27FC236}">
                <a16:creationId xmlns:a16="http://schemas.microsoft.com/office/drawing/2014/main" id="{470AA17A-FFF9-4C64-B0BA-65E9D6080231}"/>
              </a:ext>
            </a:extLst>
          </p:cNvPr>
          <p:cNvSpPr txBox="1"/>
          <p:nvPr/>
        </p:nvSpPr>
        <p:spPr>
          <a:xfrm>
            <a:off x="4513655" y="426117"/>
            <a:ext cx="841046" cy="584775"/>
          </a:xfrm>
          <a:prstGeom prst="rect">
            <a:avLst/>
          </a:prstGeom>
          <a:noFill/>
        </p:spPr>
        <p:txBody>
          <a:bodyPr wrap="square" rtlCol="0">
            <a:spAutoFit/>
          </a:bodyPr>
          <a:lstStyle/>
          <a:p>
            <a:r>
              <a:rPr lang="en-AU" sz="1600" dirty="0">
                <a:latin typeface="Arial Narrow" panose="020B0606020202030204" pitchFamily="34" charset="0"/>
              </a:rPr>
              <a:t>∑n(n-1)</a:t>
            </a:r>
          </a:p>
          <a:p>
            <a:r>
              <a:rPr lang="en-AU" sz="1600" dirty="0">
                <a:latin typeface="Arial Narrow" panose="020B0606020202030204" pitchFamily="34" charset="0"/>
              </a:rPr>
              <a:t> N(N-1)</a:t>
            </a:r>
          </a:p>
        </p:txBody>
      </p:sp>
      <p:cxnSp>
        <p:nvCxnSpPr>
          <p:cNvPr id="59" name="Straight Connector 58">
            <a:extLst>
              <a:ext uri="{FF2B5EF4-FFF2-40B4-BE49-F238E27FC236}">
                <a16:creationId xmlns:a16="http://schemas.microsoft.com/office/drawing/2014/main" id="{D6517037-0BE3-43BF-9017-A571325446A7}"/>
              </a:ext>
            </a:extLst>
          </p:cNvPr>
          <p:cNvCxnSpPr/>
          <p:nvPr/>
        </p:nvCxnSpPr>
        <p:spPr>
          <a:xfrm flipV="1">
            <a:off x="4536589" y="7414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Double Bracket 59">
            <a:extLst>
              <a:ext uri="{FF2B5EF4-FFF2-40B4-BE49-F238E27FC236}">
                <a16:creationId xmlns:a16="http://schemas.microsoft.com/office/drawing/2014/main" id="{C5F62631-400E-46C1-A414-DAA1D1087650}"/>
              </a:ext>
            </a:extLst>
          </p:cNvPr>
          <p:cNvSpPr/>
          <p:nvPr/>
        </p:nvSpPr>
        <p:spPr>
          <a:xfrm>
            <a:off x="4421968" y="515664"/>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62" name="Straight Connector 61">
            <a:extLst>
              <a:ext uri="{FF2B5EF4-FFF2-40B4-BE49-F238E27FC236}">
                <a16:creationId xmlns:a16="http://schemas.microsoft.com/office/drawing/2014/main" id="{1015CFFA-AB15-428A-A446-9684924363D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95374AD-1194-41A6-BFC0-52827AA07F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5" name="Oval 64">
            <a:extLst>
              <a:ext uri="{FF2B5EF4-FFF2-40B4-BE49-F238E27FC236}">
                <a16:creationId xmlns:a16="http://schemas.microsoft.com/office/drawing/2014/main" id="{1AB8C998-0661-466F-B5BA-411D71DD9314}"/>
              </a:ext>
            </a:extLst>
          </p:cNvPr>
          <p:cNvSpPr/>
          <p:nvPr/>
        </p:nvSpPr>
        <p:spPr>
          <a:xfrm>
            <a:off x="3664969" y="41846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875E7852-E22D-4160-86D0-215E267F801E}"/>
              </a:ext>
            </a:extLst>
          </p:cNvPr>
          <p:cNvSpPr txBox="1"/>
          <p:nvPr/>
        </p:nvSpPr>
        <p:spPr>
          <a:xfrm>
            <a:off x="3580970" y="39624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T037</a:t>
            </a:r>
          </a:p>
        </p:txBody>
      </p:sp>
      <p:sp>
        <p:nvSpPr>
          <p:cNvPr id="67" name="Rectangle 66">
            <a:extLst>
              <a:ext uri="{FF2B5EF4-FFF2-40B4-BE49-F238E27FC236}">
                <a16:creationId xmlns:a16="http://schemas.microsoft.com/office/drawing/2014/main" id="{C3CBD746-F4E5-4143-A640-28CD9FEFD313}"/>
              </a:ext>
            </a:extLst>
          </p:cNvPr>
          <p:cNvSpPr/>
          <p:nvPr/>
        </p:nvSpPr>
        <p:spPr>
          <a:xfrm>
            <a:off x="1916409" y="567026"/>
            <a:ext cx="2382319" cy="307777"/>
          </a:xfrm>
          <a:prstGeom prst="rect">
            <a:avLst/>
          </a:prstGeom>
        </p:spPr>
        <p:txBody>
          <a:bodyPr wrap="none">
            <a:spAutoFit/>
          </a:bodyPr>
          <a:lstStyle/>
          <a:p>
            <a:r>
              <a:rPr lang="en-US" sz="1400" i="1" dirty="0">
                <a:latin typeface="Arial Narrow" pitchFamily="34" charset="0"/>
              </a:rPr>
              <a:t>Simpson’s Diversity Index (SDI) =</a:t>
            </a:r>
          </a:p>
        </p:txBody>
      </p:sp>
      <p:cxnSp>
        <p:nvCxnSpPr>
          <p:cNvPr id="3" name="Straight Connector 2">
            <a:extLst>
              <a:ext uri="{FF2B5EF4-FFF2-40B4-BE49-F238E27FC236}">
                <a16:creationId xmlns:a16="http://schemas.microsoft.com/office/drawing/2014/main" id="{A7A502FF-0493-5A60-0483-C7E37A2C08B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76D7975D-3086-2CB5-DB71-A238537C5E5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D714FE6A-EE53-FAD0-A6C6-FA82A7448DC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3174829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437894" y="969600"/>
            <a:ext cx="6087449" cy="1446550"/>
          </a:xfrm>
          <a:prstGeom prst="rect">
            <a:avLst/>
          </a:prstGeom>
          <a:noFill/>
        </p:spPr>
        <p:txBody>
          <a:bodyPr wrap="square" rtlCol="0">
            <a:spAutoFit/>
          </a:bodyPr>
          <a:lstStyle/>
          <a:p>
            <a:r>
              <a:rPr lang="en-US" sz="1600" b="1" dirty="0">
                <a:latin typeface="Arial Narrow" pitchFamily="34" charset="0"/>
              </a:rPr>
              <a:t>Marine Biodiversity</a:t>
            </a:r>
            <a:r>
              <a:rPr lang="en-US" sz="1200" dirty="0">
                <a:latin typeface="Arial Narrow" pitchFamily="34" charset="0"/>
              </a:rPr>
              <a:t>   has three unique characteristics: (1) wide dispersal at sea (2) the need for structural complexity and (3) critical nursery habitats. Without these characteristics, species go extinct, which is a tragedy. What makes matters worse, is that when species go extinct, we lose their functional contribution towards </a:t>
            </a:r>
            <a:r>
              <a:rPr lang="en-US" sz="1200" b="1" dirty="0">
                <a:latin typeface="Arial Narrow" pitchFamily="34" charset="0"/>
              </a:rPr>
              <a:t>ecosystem services </a:t>
            </a:r>
            <a:r>
              <a:rPr lang="en-US" sz="1200" dirty="0">
                <a:latin typeface="Arial Narrow" pitchFamily="34" charset="0"/>
              </a:rPr>
              <a:t>(i.e. provisioning, regulating, supporting &amp; cultural services)</a:t>
            </a:r>
            <a:r>
              <a:rPr lang="en-US" sz="1200" baseline="30000" dirty="0">
                <a:latin typeface="Arial Narrow" pitchFamily="34" charset="0"/>
              </a:rPr>
              <a:t>[1]</a:t>
            </a:r>
            <a:r>
              <a:rPr lang="en-US" sz="1200" dirty="0">
                <a:latin typeface="Arial Narrow" pitchFamily="34" charset="0"/>
              </a:rPr>
              <a:t>. These are services we need to live. And, biodiversity provides them for free! Biodiversity is like our own private workforce. Killing off biodiversity is like killing off the workforce. The workforce we need for our own survival. Marine biodiversity needs these three characteristics to remain strong. Remember them!</a:t>
            </a:r>
          </a:p>
        </p:txBody>
      </p:sp>
      <p:sp>
        <p:nvSpPr>
          <p:cNvPr id="13" name="TextBox 12"/>
          <p:cNvSpPr txBox="1"/>
          <p:nvPr/>
        </p:nvSpPr>
        <p:spPr>
          <a:xfrm>
            <a:off x="504225" y="2421960"/>
            <a:ext cx="5844292" cy="106182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Imagine a deck of cards is biodiversity, and all the card games that you can play are all the ecosystem services that biodiversity provides. Q. What happens to those games (ecosystem services) when cards are removed from the deck (species go extinct)? Ans.</a:t>
            </a:r>
            <a:endParaRPr lang="en-AU" sz="2000" b="1" dirty="0">
              <a:latin typeface="Arial Narrow" panose="020B0606020202030204" pitchFamily="34" charset="0"/>
            </a:endParaRPr>
          </a:p>
          <a:p>
            <a:endParaRPr lang="en-AU" sz="2000" b="1" dirty="0">
              <a:latin typeface="Arial Narrow" panose="020B0606020202030204" pitchFamily="34" charset="0"/>
            </a:endParaRPr>
          </a:p>
          <a:p>
            <a:endParaRPr lang="en-AU" sz="700" b="1" dirty="0">
              <a:latin typeface="Arial Narrow" panose="020B0606020202030204" pitchFamily="34" charset="0"/>
            </a:endParaRPr>
          </a:p>
        </p:txBody>
      </p:sp>
      <p:sp>
        <p:nvSpPr>
          <p:cNvPr id="2" name="Rectangle 1"/>
          <p:cNvSpPr/>
          <p:nvPr/>
        </p:nvSpPr>
        <p:spPr>
          <a:xfrm>
            <a:off x="553164" y="3049742"/>
            <a:ext cx="5745062" cy="37011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17" name="TextBox 16"/>
          <p:cNvSpPr txBox="1"/>
          <p:nvPr/>
        </p:nvSpPr>
        <p:spPr>
          <a:xfrm>
            <a:off x="458989" y="3531764"/>
            <a:ext cx="3797326" cy="2000548"/>
          </a:xfrm>
          <a:prstGeom prst="rect">
            <a:avLst/>
          </a:prstGeom>
          <a:noFill/>
        </p:spPr>
        <p:txBody>
          <a:bodyPr wrap="square" rtlCol="0">
            <a:spAutoFit/>
          </a:bodyPr>
          <a:lstStyle/>
          <a:p>
            <a:pPr algn="just"/>
            <a:r>
              <a:rPr lang="en-US" sz="1600" b="1" dirty="0">
                <a:latin typeface="Arial Narrow" pitchFamily="34" charset="0"/>
              </a:rPr>
              <a:t>Wide _ _ _ _ _ _ _ _ _ at sea  </a:t>
            </a:r>
            <a:r>
              <a:rPr lang="en-US" sz="800" dirty="0">
                <a:latin typeface="Arial Narrow" pitchFamily="34" charset="0"/>
              </a:rPr>
              <a:t>Fill in the blanks.</a:t>
            </a:r>
            <a:endParaRPr lang="en-US" sz="1200" dirty="0">
              <a:latin typeface="Comic Sans MS" panose="030F0702030302020204" pitchFamily="66" charset="0"/>
            </a:endParaRPr>
          </a:p>
          <a:p>
            <a:pPr algn="just"/>
            <a:r>
              <a:rPr lang="en-US" sz="1200" b="1" dirty="0">
                <a:latin typeface="Arial Narrow" pitchFamily="34" charset="0"/>
              </a:rPr>
              <a:t>Dispersal</a:t>
            </a:r>
            <a:r>
              <a:rPr lang="en-US" sz="1200" dirty="0">
                <a:latin typeface="Arial Narrow" pitchFamily="34" charset="0"/>
              </a:rPr>
              <a:t> is when species </a:t>
            </a:r>
            <a:r>
              <a:rPr lang="en-US" sz="1200" b="1" dirty="0">
                <a:latin typeface="Arial Narrow" pitchFamily="34" charset="0"/>
              </a:rPr>
              <a:t>swim </a:t>
            </a:r>
            <a:r>
              <a:rPr lang="en-US" sz="1200" dirty="0">
                <a:latin typeface="Arial Narrow" pitchFamily="34" charset="0"/>
              </a:rPr>
              <a:t>(i.e. fish), </a:t>
            </a:r>
            <a:r>
              <a:rPr lang="en-US" sz="1200" b="1" dirty="0">
                <a:latin typeface="Arial Narrow" pitchFamily="34" charset="0"/>
              </a:rPr>
              <a:t>drift </a:t>
            </a:r>
            <a:r>
              <a:rPr lang="en-US" sz="1200" dirty="0">
                <a:latin typeface="Arial Narrow" pitchFamily="34" charset="0"/>
              </a:rPr>
              <a:t>(i.e. plankton), or are</a:t>
            </a:r>
            <a:r>
              <a:rPr lang="en-US" sz="1200" b="1" dirty="0">
                <a:latin typeface="Arial Narrow" pitchFamily="34" charset="0"/>
              </a:rPr>
              <a:t> carried </a:t>
            </a:r>
            <a:r>
              <a:rPr lang="en-US" sz="1200" dirty="0">
                <a:latin typeface="Arial Narrow" pitchFamily="34" charset="0"/>
              </a:rPr>
              <a:t>by another (i.e. seagrass seeds in dugong and turtle </a:t>
            </a:r>
            <a:r>
              <a:rPr lang="en-US" sz="1200" dirty="0" err="1">
                <a:latin typeface="Arial Narrow" pitchFamily="34" charset="0"/>
              </a:rPr>
              <a:t>faeces</a:t>
            </a:r>
            <a:r>
              <a:rPr lang="en-US" sz="1200" dirty="0">
                <a:latin typeface="Arial Narrow" pitchFamily="34" charset="0"/>
              </a:rPr>
              <a:t>) </a:t>
            </a:r>
            <a:r>
              <a:rPr lang="en-US" sz="1200" b="1" dirty="0">
                <a:latin typeface="Arial Narrow" pitchFamily="34" charset="0"/>
              </a:rPr>
              <a:t>to a new location</a:t>
            </a:r>
            <a:r>
              <a:rPr lang="en-US" sz="1200" dirty="0">
                <a:latin typeface="Arial Narrow" pitchFamily="34" charset="0"/>
              </a:rPr>
              <a:t>.  Water provides this opportunity, and species sure take advantage of it! They move all about the place. Even species that are stuck to the bottom (‘sessile’) travel as larvae, hitching a ride in currents to a new location before settling into their new home. As a result, dispersal maintains genetic diversity, rescues declining populations, and re-establishes extirpated (locally extinct) populations</a:t>
            </a:r>
            <a:r>
              <a:rPr lang="en-US" sz="1200" baseline="30000" dirty="0">
                <a:latin typeface="Arial Narrow" pitchFamily="34" charset="0"/>
              </a:rPr>
              <a:t>[2]</a:t>
            </a:r>
            <a:r>
              <a:rPr lang="en-US" sz="1200" dirty="0">
                <a:latin typeface="Arial Narrow" pitchFamily="34" charset="0"/>
              </a:rPr>
              <a:t>. </a:t>
            </a:r>
            <a:endParaRPr lang="en-US" sz="1200" b="1" dirty="0">
              <a:latin typeface="Arial Narrow" pitchFamily="34" charset="0"/>
            </a:endParaRPr>
          </a:p>
        </p:txBody>
      </p:sp>
      <p:cxnSp>
        <p:nvCxnSpPr>
          <p:cNvPr id="18" name="Straight Connector 17"/>
          <p:cNvCxnSpPr/>
          <p:nvPr/>
        </p:nvCxnSpPr>
        <p:spPr>
          <a:xfrm flipH="1">
            <a:off x="504225" y="3530929"/>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6626" y="6230950"/>
            <a:ext cx="5947069" cy="1077218"/>
          </a:xfrm>
          <a:prstGeom prst="rect">
            <a:avLst/>
          </a:prstGeom>
          <a:noFill/>
        </p:spPr>
        <p:txBody>
          <a:bodyPr wrap="square" rtlCol="0">
            <a:spAutoFit/>
          </a:bodyPr>
          <a:lstStyle/>
          <a:p>
            <a:r>
              <a:rPr lang="en-US" sz="1600" b="1" dirty="0">
                <a:latin typeface="Arial Narrow" pitchFamily="34" charset="0"/>
              </a:rPr>
              <a:t>The Need for Structural Complexity</a:t>
            </a:r>
            <a:endParaRPr lang="en-US" sz="1200" dirty="0">
              <a:latin typeface="Comic Sans MS" panose="030F0702030302020204" pitchFamily="66" charset="0"/>
            </a:endParaRPr>
          </a:p>
          <a:p>
            <a:r>
              <a:rPr lang="en-US" sz="1200" dirty="0">
                <a:latin typeface="Arial Narrow" pitchFamily="34" charset="0"/>
              </a:rPr>
              <a:t>Like an underwater city vs. an underwater desert, the more complex the structure, the more biodiversity. </a:t>
            </a:r>
          </a:p>
          <a:p>
            <a:r>
              <a:rPr lang="en-US" sz="1200" dirty="0">
                <a:latin typeface="Arial Narrow" pitchFamily="34" charset="0"/>
              </a:rPr>
              <a:t>E.g. picture a coral reef as an underwater city with lots of places to live, eat, work and visit, that wouldn’t exist without the complex city-like structures to accommodate everyone. Structural complexity increases the number of ecological niches (think of a</a:t>
            </a:r>
            <a:r>
              <a:rPr lang="en-US" sz="1200" b="1" dirty="0">
                <a:latin typeface="Arial Narrow" pitchFamily="34" charset="0"/>
              </a:rPr>
              <a:t> niche </a:t>
            </a:r>
            <a:r>
              <a:rPr lang="en-US" sz="1200" dirty="0">
                <a:latin typeface="Arial Narrow" pitchFamily="34" charset="0"/>
              </a:rPr>
              <a:t>as a ‘</a:t>
            </a:r>
            <a:r>
              <a:rPr lang="en-US" sz="1200" i="1" dirty="0">
                <a:latin typeface="Arial Narrow" pitchFamily="34" charset="0"/>
              </a:rPr>
              <a:t>job description’ </a:t>
            </a:r>
            <a:r>
              <a:rPr lang="en-US" sz="1200" dirty="0">
                <a:latin typeface="Arial Narrow" pitchFamily="34" charset="0"/>
              </a:rPr>
              <a:t>in the workforce of biodiversity). </a:t>
            </a:r>
            <a:endParaRPr lang="en-US" sz="1200" b="1" dirty="0">
              <a:latin typeface="Arial Narrow" pitchFamily="34" charset="0"/>
            </a:endParaRPr>
          </a:p>
        </p:txBody>
      </p:sp>
      <p:cxnSp>
        <p:nvCxnSpPr>
          <p:cNvPr id="20" name="Straight Connector 19"/>
          <p:cNvCxnSpPr/>
          <p:nvPr/>
        </p:nvCxnSpPr>
        <p:spPr>
          <a:xfrm flipH="1">
            <a:off x="542201" y="6217326"/>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6416" y="7704648"/>
            <a:ext cx="5946509" cy="523220"/>
          </a:xfrm>
          <a:prstGeom prst="rect">
            <a:avLst/>
          </a:prstGeom>
          <a:noFill/>
        </p:spPr>
        <p:txBody>
          <a:bodyPr wrap="square" rtlCol="0">
            <a:spAutoFit/>
          </a:bodyPr>
          <a:lstStyle/>
          <a:p>
            <a:r>
              <a:rPr lang="en-US" sz="1600" b="1" dirty="0">
                <a:latin typeface="Arial Narrow" pitchFamily="34" charset="0"/>
              </a:rPr>
              <a:t>Critical Nursery Habitats</a:t>
            </a:r>
            <a:r>
              <a:rPr lang="en-US" sz="1200" dirty="0">
                <a:latin typeface="Comic Sans MS" panose="030F0702030302020204" pitchFamily="66" charset="0"/>
              </a:rPr>
              <a:t>  </a:t>
            </a:r>
          </a:p>
          <a:p>
            <a:r>
              <a:rPr lang="en-US" sz="1200" dirty="0">
                <a:latin typeface="Arial Narrow" pitchFamily="34" charset="0"/>
              </a:rPr>
              <a:t>We all need a safe place to grow up. Put simply, no nursery, no life. </a:t>
            </a:r>
          </a:p>
        </p:txBody>
      </p:sp>
      <p:sp>
        <p:nvSpPr>
          <p:cNvPr id="6" name="Rectangle 5"/>
          <p:cNvSpPr/>
          <p:nvPr/>
        </p:nvSpPr>
        <p:spPr>
          <a:xfrm>
            <a:off x="543179" y="5532312"/>
            <a:ext cx="3594378" cy="6155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dispersal? Ans. </a:t>
            </a:r>
            <a:endParaRPr lang="en-AU" sz="1200" dirty="0">
              <a:solidFill>
                <a:schemeClr val="tx1"/>
              </a:solidFill>
              <a:latin typeface="Comic Sans MS" panose="030F0702030302020204" pitchFamily="66" charset="0"/>
            </a:endParaRPr>
          </a:p>
          <a:p>
            <a:endParaRPr lang="en-US" sz="1200" b="1" dirty="0">
              <a:solidFill>
                <a:schemeClr val="tx1"/>
              </a:solidFill>
              <a:latin typeface="Arial Narrow" pitchFamily="34" charset="0"/>
            </a:endParaRPr>
          </a:p>
        </p:txBody>
      </p:sp>
      <p:sp>
        <p:nvSpPr>
          <p:cNvPr id="79" name="Rectangle 78"/>
          <p:cNvSpPr/>
          <p:nvPr/>
        </p:nvSpPr>
        <p:spPr>
          <a:xfrm>
            <a:off x="513574" y="8243957"/>
            <a:ext cx="5831537" cy="3133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List 2 nursery habitats</a:t>
            </a:r>
            <a:endParaRPr lang="en-AU" sz="1200" dirty="0">
              <a:solidFill>
                <a:schemeClr val="tx1"/>
              </a:solidFill>
              <a:latin typeface="Arial Narrow" panose="020B0606020202030204" pitchFamily="34" charset="0"/>
            </a:endParaRPr>
          </a:p>
        </p:txBody>
      </p:sp>
      <p:sp>
        <p:nvSpPr>
          <p:cNvPr id="82" name="Rectangle 81"/>
          <p:cNvSpPr/>
          <p:nvPr/>
        </p:nvSpPr>
        <p:spPr>
          <a:xfrm>
            <a:off x="647762" y="5820846"/>
            <a:ext cx="3385211" cy="2563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50" name="Rectangle 49"/>
          <p:cNvSpPr/>
          <p:nvPr/>
        </p:nvSpPr>
        <p:spPr>
          <a:xfrm>
            <a:off x="538280" y="7323407"/>
            <a:ext cx="5830882" cy="3272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Recall a habitat with structural complexity:  </a:t>
            </a:r>
            <a:endParaRPr lang="en-AU" sz="1200" dirty="0">
              <a:solidFill>
                <a:schemeClr val="tx1"/>
              </a:solidFill>
              <a:latin typeface="Comic Sans MS" panose="030F0702030302020204" pitchFamily="66" charset="0"/>
            </a:endParaRPr>
          </a:p>
        </p:txBody>
      </p:sp>
      <p:sp>
        <p:nvSpPr>
          <p:cNvPr id="52" name="Rectangle 51"/>
          <p:cNvSpPr/>
          <p:nvPr/>
        </p:nvSpPr>
        <p:spPr>
          <a:xfrm>
            <a:off x="3813418" y="7368493"/>
            <a:ext cx="2509186" cy="2370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45" name="Straight Connector 44"/>
          <p:cNvCxnSpPr/>
          <p:nvPr/>
        </p:nvCxnSpPr>
        <p:spPr>
          <a:xfrm flipH="1">
            <a:off x="538280" y="7704648"/>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569685" y="8281868"/>
            <a:ext cx="1791521" cy="2378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200" dirty="0">
              <a:solidFill>
                <a:schemeClr val="bg1">
                  <a:lumMod val="50000"/>
                </a:schemeClr>
              </a:solidFill>
              <a:latin typeface="Comic Sans MS" panose="030F0702030302020204" pitchFamily="66" charset="0"/>
            </a:endParaRPr>
          </a:p>
        </p:txBody>
      </p:sp>
      <p:sp>
        <p:nvSpPr>
          <p:cNvPr id="65" name="Rectangle 64"/>
          <p:cNvSpPr/>
          <p:nvPr/>
        </p:nvSpPr>
        <p:spPr>
          <a:xfrm>
            <a:off x="4457398" y="8283467"/>
            <a:ext cx="1791521"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1200" dirty="0">
              <a:solidFill>
                <a:schemeClr val="bg1">
                  <a:lumMod val="50000"/>
                </a:schemeClr>
              </a:solidFill>
              <a:latin typeface="Comic Sans MS" panose="030F0702030302020204" pitchFamily="66" charset="0"/>
            </a:endParaRPr>
          </a:p>
        </p:txBody>
      </p:sp>
      <p:sp>
        <p:nvSpPr>
          <p:cNvPr id="68" name="Oval 67"/>
          <p:cNvSpPr/>
          <p:nvPr/>
        </p:nvSpPr>
        <p:spPr>
          <a:xfrm>
            <a:off x="5963917" y="3828745"/>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69" name="Oval 68"/>
          <p:cNvSpPr/>
          <p:nvPr/>
        </p:nvSpPr>
        <p:spPr>
          <a:xfrm>
            <a:off x="4631059" y="3820753"/>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1" name="TextBox 70"/>
          <p:cNvSpPr txBox="1"/>
          <p:nvPr/>
        </p:nvSpPr>
        <p:spPr>
          <a:xfrm>
            <a:off x="4332298" y="3596419"/>
            <a:ext cx="855969" cy="184666"/>
          </a:xfrm>
          <a:prstGeom prst="rect">
            <a:avLst/>
          </a:prstGeom>
          <a:noFill/>
        </p:spPr>
        <p:txBody>
          <a:bodyPr wrap="square" rtlCol="0">
            <a:spAutoFit/>
          </a:bodyPr>
          <a:lstStyle/>
          <a:p>
            <a:pPr algn="r"/>
            <a:r>
              <a:rPr lang="en-AU" sz="600" dirty="0">
                <a:latin typeface="Arial Narrow" panose="020B0606020202030204" pitchFamily="34" charset="0"/>
              </a:rPr>
              <a:t>Disturbed in year 1196</a:t>
            </a:r>
          </a:p>
        </p:txBody>
      </p:sp>
      <p:sp>
        <p:nvSpPr>
          <p:cNvPr id="72" name="TextBox 71"/>
          <p:cNvSpPr txBox="1"/>
          <p:nvPr/>
        </p:nvSpPr>
        <p:spPr>
          <a:xfrm>
            <a:off x="5450337" y="3591411"/>
            <a:ext cx="941043" cy="184666"/>
          </a:xfrm>
          <a:prstGeom prst="rect">
            <a:avLst/>
          </a:prstGeom>
          <a:noFill/>
        </p:spPr>
        <p:txBody>
          <a:bodyPr wrap="square" rtlCol="0">
            <a:spAutoFit/>
          </a:bodyPr>
          <a:lstStyle/>
          <a:p>
            <a:pPr algn="r"/>
            <a:r>
              <a:rPr lang="en-AU" sz="600" dirty="0">
                <a:latin typeface="Arial Narrow" panose="020B0606020202030204" pitchFamily="34" charset="0"/>
              </a:rPr>
              <a:t>Disturbed in year 1342</a:t>
            </a:r>
          </a:p>
        </p:txBody>
      </p:sp>
      <p:sp>
        <p:nvSpPr>
          <p:cNvPr id="73" name="Oval 72"/>
          <p:cNvSpPr/>
          <p:nvPr/>
        </p:nvSpPr>
        <p:spPr>
          <a:xfrm>
            <a:off x="4605834" y="5084529"/>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4" name="Oval 73"/>
          <p:cNvSpPr/>
          <p:nvPr/>
        </p:nvSpPr>
        <p:spPr>
          <a:xfrm>
            <a:off x="5962992" y="5079221"/>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5" name="TextBox 74"/>
          <p:cNvSpPr txBox="1"/>
          <p:nvPr/>
        </p:nvSpPr>
        <p:spPr>
          <a:xfrm>
            <a:off x="4105398" y="4811492"/>
            <a:ext cx="1111986" cy="276999"/>
          </a:xfrm>
          <a:prstGeom prst="rect">
            <a:avLst/>
          </a:prstGeom>
          <a:noFill/>
        </p:spPr>
        <p:txBody>
          <a:bodyPr wrap="square" rtlCol="0">
            <a:spAutoFit/>
          </a:bodyPr>
          <a:lstStyle/>
          <a:p>
            <a:pPr algn="r"/>
            <a:r>
              <a:rPr lang="en-AU" sz="600" dirty="0">
                <a:latin typeface="Arial Narrow" panose="020B0606020202030204" pitchFamily="34" charset="0"/>
              </a:rPr>
              <a:t>Disturbed in year 1196, recolonised in year 1203</a:t>
            </a:r>
          </a:p>
        </p:txBody>
      </p:sp>
      <p:sp>
        <p:nvSpPr>
          <p:cNvPr id="77" name="TextBox 76"/>
          <p:cNvSpPr txBox="1"/>
          <p:nvPr/>
        </p:nvSpPr>
        <p:spPr>
          <a:xfrm>
            <a:off x="5391945" y="4819463"/>
            <a:ext cx="1005909" cy="276999"/>
          </a:xfrm>
          <a:prstGeom prst="rect">
            <a:avLst/>
          </a:prstGeom>
          <a:noFill/>
        </p:spPr>
        <p:txBody>
          <a:bodyPr wrap="square" rtlCol="0">
            <a:spAutoFit/>
          </a:bodyPr>
          <a:lstStyle/>
          <a:p>
            <a:pPr algn="r"/>
            <a:r>
              <a:rPr lang="en-AU" sz="600" dirty="0">
                <a:latin typeface="Arial Narrow" panose="020B0606020202030204" pitchFamily="34" charset="0"/>
              </a:rPr>
              <a:t>Disturbed in year 1342,</a:t>
            </a:r>
          </a:p>
          <a:p>
            <a:pPr algn="r"/>
            <a:r>
              <a:rPr lang="en-AU" sz="600" dirty="0">
                <a:latin typeface="Arial Narrow" panose="020B0606020202030204" pitchFamily="34" charset="0"/>
              </a:rPr>
              <a:t> recolonised in year 1356</a:t>
            </a:r>
          </a:p>
        </p:txBody>
      </p:sp>
      <p:cxnSp>
        <p:nvCxnSpPr>
          <p:cNvPr id="78" name="Straight Connector 77"/>
          <p:cNvCxnSpPr/>
          <p:nvPr/>
        </p:nvCxnSpPr>
        <p:spPr>
          <a:xfrm flipV="1">
            <a:off x="4595215" y="3797951"/>
            <a:ext cx="315698" cy="36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613583" y="3798610"/>
            <a:ext cx="315698" cy="34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935830" y="3795681"/>
            <a:ext cx="315698" cy="36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982285" y="3794545"/>
            <a:ext cx="315698" cy="34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251422" y="5459941"/>
            <a:ext cx="2162642" cy="707886"/>
          </a:xfrm>
          <a:prstGeom prst="rect">
            <a:avLst/>
          </a:prstGeom>
          <a:solidFill>
            <a:schemeClr val="bg1">
              <a:lumMod val="85000"/>
            </a:schemeClr>
          </a:solidFill>
        </p:spPr>
        <p:txBody>
          <a:bodyPr wrap="square" rtlCol="0">
            <a:spAutoFit/>
          </a:bodyPr>
          <a:lstStyle/>
          <a:p>
            <a:pPr algn="just"/>
            <a:r>
              <a:rPr lang="en-AU" sz="1000" dirty="0">
                <a:latin typeface="Arial Narrow" panose="020B0606020202030204" pitchFamily="34" charset="0"/>
              </a:rPr>
              <a:t>Whereas, a species with a wide dispersal range can recolonise, maintain genetic diversity, rescue declining populations and re-establish extirpated populations</a:t>
            </a:r>
            <a:r>
              <a:rPr lang="en-AU" sz="1000" baseline="30000" dirty="0">
                <a:latin typeface="Arial Narrow" panose="020B0606020202030204" pitchFamily="34" charset="0"/>
              </a:rPr>
              <a:t>[2]</a:t>
            </a:r>
            <a:r>
              <a:rPr lang="en-AU" sz="1000" dirty="0">
                <a:latin typeface="Arial Narrow" panose="020B0606020202030204" pitchFamily="34" charset="0"/>
              </a:rPr>
              <a:t>. </a:t>
            </a:r>
          </a:p>
        </p:txBody>
      </p:sp>
      <p:sp>
        <p:nvSpPr>
          <p:cNvPr id="85" name="Rectangle 84"/>
          <p:cNvSpPr/>
          <p:nvPr/>
        </p:nvSpPr>
        <p:spPr>
          <a:xfrm>
            <a:off x="4266062" y="4251588"/>
            <a:ext cx="2111431" cy="553998"/>
          </a:xfrm>
          <a:prstGeom prst="rect">
            <a:avLst/>
          </a:prstGeom>
          <a:solidFill>
            <a:schemeClr val="bg1">
              <a:lumMod val="85000"/>
            </a:schemeClr>
          </a:solidFill>
        </p:spPr>
        <p:txBody>
          <a:bodyPr wrap="square">
            <a:spAutoFit/>
          </a:bodyPr>
          <a:lstStyle/>
          <a:p>
            <a:pPr algn="just"/>
            <a:r>
              <a:rPr lang="en-AU" sz="1000" dirty="0">
                <a:latin typeface="Arial Narrow" panose="020B0606020202030204" pitchFamily="34" charset="0"/>
              </a:rPr>
              <a:t>A species that can NOT disperse from one patch to another, following a disturbance, will gradually go extinct</a:t>
            </a:r>
            <a:r>
              <a:rPr lang="en-AU" sz="1000" baseline="30000" dirty="0">
                <a:latin typeface="Arial Narrow" panose="020B0606020202030204" pitchFamily="34" charset="0"/>
              </a:rPr>
              <a:t>[2]</a:t>
            </a:r>
            <a:r>
              <a:rPr lang="en-AU" sz="1000" dirty="0">
                <a:latin typeface="Arial Narrow" panose="020B0606020202030204" pitchFamily="34" charset="0"/>
              </a:rPr>
              <a:t>.</a:t>
            </a:r>
            <a:endParaRPr lang="en-AU" sz="1000" dirty="0"/>
          </a:p>
        </p:txBody>
      </p:sp>
      <p:cxnSp>
        <p:nvCxnSpPr>
          <p:cNvPr id="86" name="Straight Connector 85"/>
          <p:cNvCxnSpPr/>
          <p:nvPr/>
        </p:nvCxnSpPr>
        <p:spPr>
          <a:xfrm>
            <a:off x="4250197" y="4819463"/>
            <a:ext cx="21114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012534" y="3753558"/>
            <a:ext cx="883772" cy="461665"/>
          </a:xfrm>
          <a:prstGeom prst="rect">
            <a:avLst/>
          </a:prstGeom>
          <a:noFill/>
        </p:spPr>
        <p:txBody>
          <a:bodyPr wrap="square" rtlCol="0">
            <a:spAutoFit/>
          </a:bodyPr>
          <a:lstStyle/>
          <a:p>
            <a:pPr algn="ctr"/>
            <a:r>
              <a:rPr lang="en-AU" sz="1200" dirty="0">
                <a:solidFill>
                  <a:schemeClr val="tx1">
                    <a:lumMod val="65000"/>
                    <a:lumOff val="35000"/>
                  </a:schemeClr>
                </a:solidFill>
                <a:latin typeface="Arial Narrow" panose="020B0606020202030204" pitchFamily="34" charset="0"/>
              </a:rPr>
              <a:t>No dispersal</a:t>
            </a:r>
          </a:p>
          <a:p>
            <a:pPr algn="ctr"/>
            <a:r>
              <a:rPr lang="en-AU" sz="1200" dirty="0">
                <a:solidFill>
                  <a:schemeClr val="tx1">
                    <a:lumMod val="65000"/>
                    <a:lumOff val="35000"/>
                  </a:schemeClr>
                </a:solidFill>
                <a:latin typeface="Arial Narrow" panose="020B0606020202030204" pitchFamily="34" charset="0"/>
              </a:rPr>
              <a:t>No recovery</a:t>
            </a:r>
          </a:p>
        </p:txBody>
      </p:sp>
      <p:sp>
        <p:nvSpPr>
          <p:cNvPr id="88" name="Left-Right Arrow 87"/>
          <p:cNvSpPr/>
          <p:nvPr/>
        </p:nvSpPr>
        <p:spPr>
          <a:xfrm>
            <a:off x="5007429" y="5075819"/>
            <a:ext cx="824315" cy="363479"/>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p:cNvSpPr txBox="1"/>
          <p:nvPr/>
        </p:nvSpPr>
        <p:spPr>
          <a:xfrm>
            <a:off x="5073938" y="5112193"/>
            <a:ext cx="1236210" cy="276999"/>
          </a:xfrm>
          <a:prstGeom prst="rect">
            <a:avLst/>
          </a:prstGeom>
          <a:noFill/>
        </p:spPr>
        <p:txBody>
          <a:bodyPr wrap="square" rtlCol="0">
            <a:spAutoFit/>
          </a:bodyPr>
          <a:lstStyle/>
          <a:p>
            <a:r>
              <a:rPr lang="en-AU" sz="1200" dirty="0">
                <a:latin typeface="Arial Narrow" panose="020B0606020202030204" pitchFamily="34" charset="0"/>
              </a:rPr>
              <a:t>Dispersal</a:t>
            </a:r>
          </a:p>
        </p:txBody>
      </p:sp>
      <p:cxnSp>
        <p:nvCxnSpPr>
          <p:cNvPr id="48" name="Straight Connector 47">
            <a:extLst>
              <a:ext uri="{FF2B5EF4-FFF2-40B4-BE49-F238E27FC236}">
                <a16:creationId xmlns:a16="http://schemas.microsoft.com/office/drawing/2014/main" id="{63574BAA-19AA-45D9-8328-B12AEDFE927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47DA8A3-6C9B-40DC-BA0A-5644F0908280}"/>
              </a:ext>
            </a:extLst>
          </p:cNvPr>
          <p:cNvSpPr txBox="1"/>
          <p:nvPr/>
        </p:nvSpPr>
        <p:spPr>
          <a:xfrm>
            <a:off x="1434345" y="65124"/>
            <a:ext cx="4154895" cy="738664"/>
          </a:xfrm>
          <a:prstGeom prst="rect">
            <a:avLst/>
          </a:prstGeom>
          <a:noFill/>
        </p:spPr>
        <p:txBody>
          <a:bodyPr wrap="square" rtlCol="0">
            <a:spAutoFit/>
          </a:bodyPr>
          <a:lstStyle/>
          <a:p>
            <a:r>
              <a:rPr lang="en-US" b="1" dirty="0">
                <a:latin typeface="Arial Narrow" pitchFamily="34" charset="0"/>
              </a:rPr>
              <a:t>Marine must-haves – </a:t>
            </a:r>
            <a:r>
              <a:rPr lang="en-US" sz="1200" dirty="0">
                <a:highlight>
                  <a:srgbClr val="FFFF00"/>
                </a:highlight>
                <a:latin typeface="Arial Narrow" pitchFamily="34" charset="0"/>
              </a:rPr>
              <a:t>Explain</a:t>
            </a:r>
            <a:r>
              <a:rPr lang="en-US" sz="1200" dirty="0">
                <a:latin typeface="Arial Narrow" pitchFamily="34" charset="0"/>
              </a:rPr>
              <a:t> 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51" name="TextBox 17">
            <a:extLst>
              <a:ext uri="{FF2B5EF4-FFF2-40B4-BE49-F238E27FC236}">
                <a16:creationId xmlns:a16="http://schemas.microsoft.com/office/drawing/2014/main" id="{4B6D47F1-7F09-4FA3-8C8A-00712B78144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3" name="TextBox 52">
            <a:extLst>
              <a:ext uri="{FF2B5EF4-FFF2-40B4-BE49-F238E27FC236}">
                <a16:creationId xmlns:a16="http://schemas.microsoft.com/office/drawing/2014/main" id="{B87CF957-5274-4A61-B491-FA96B3C63C6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AF1EFAA5-D031-4410-86E5-E57EDE9658C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9" name="Rectangle 58">
            <a:extLst>
              <a:ext uri="{FF2B5EF4-FFF2-40B4-BE49-F238E27FC236}">
                <a16:creationId xmlns:a16="http://schemas.microsoft.com/office/drawing/2014/main" id="{C28F8F44-BEFE-47DF-BFF9-0D2EBDCB455A}"/>
              </a:ext>
            </a:extLst>
          </p:cNvPr>
          <p:cNvSpPr/>
          <p:nvPr/>
        </p:nvSpPr>
        <p:spPr>
          <a:xfrm>
            <a:off x="413747" y="8547926"/>
            <a:ext cx="6619795" cy="276999"/>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Millennium Ecosystem Assessment (2005). </a:t>
            </a:r>
            <a:r>
              <a:rPr lang="en-AU" sz="600" i="1" dirty="0">
                <a:latin typeface="Arial Narrow" panose="020B0606020202030204" pitchFamily="34" charset="0"/>
              </a:rPr>
              <a:t>Ecosystem and Human Well-Being: </a:t>
            </a:r>
            <a:r>
              <a:rPr lang="en-AU" sz="600" i="1" dirty="0" err="1">
                <a:latin typeface="Arial Narrow" panose="020B0606020202030204" pitchFamily="34" charset="0"/>
              </a:rPr>
              <a:t>Biodversity</a:t>
            </a:r>
            <a:r>
              <a:rPr lang="en-AU" sz="600" i="1" dirty="0">
                <a:latin typeface="Arial Narrow" panose="020B0606020202030204" pitchFamily="34" charset="0"/>
              </a:rPr>
              <a:t> Synthesis. </a:t>
            </a:r>
            <a:r>
              <a:rPr lang="en-AU" sz="600" dirty="0">
                <a:latin typeface="Arial Narrow" panose="020B0606020202030204" pitchFamily="34" charset="0"/>
              </a:rPr>
              <a:t>World Resources Institute. Washington DC. Accessed 2018 from: www.millenniumassessment.org</a:t>
            </a:r>
          </a:p>
          <a:p>
            <a:pPr algn="just"/>
            <a:r>
              <a:rPr lang="en-US" sz="600" baseline="30000" dirty="0">
                <a:latin typeface="Arial Narrow" panose="020B0606020202030204" pitchFamily="34" charset="0"/>
              </a:rPr>
              <a:t>[2] </a:t>
            </a:r>
            <a:r>
              <a:rPr lang="en-US" sz="600" dirty="0">
                <a:latin typeface="Arial Narrow" panose="020B0606020202030204" pitchFamily="34" charset="0"/>
              </a:rPr>
              <a:t>Adapted from: A.J. Underwood and M.G. Chapman (2005). Coastal Marine Ecology of Temperate Australia. UNSW Press. p69.</a:t>
            </a:r>
            <a:r>
              <a:rPr lang="en-AU" sz="600" dirty="0">
                <a:latin typeface="Arial Narrow" panose="020B0606020202030204" pitchFamily="34" charset="0"/>
              </a:rPr>
              <a:t> ISBN: 0868401587.  </a:t>
            </a:r>
          </a:p>
        </p:txBody>
      </p:sp>
      <p:cxnSp>
        <p:nvCxnSpPr>
          <p:cNvPr id="3" name="Straight Connector 2">
            <a:extLst>
              <a:ext uri="{FF2B5EF4-FFF2-40B4-BE49-F238E27FC236}">
                <a16:creationId xmlns:a16="http://schemas.microsoft.com/office/drawing/2014/main" id="{C9EF59EF-6C8E-72AD-D753-7A9A432928C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AFD41005-D00D-3F47-8D55-783B6601D39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0CA55107-8B06-37B3-B95B-4ED65D6F5B2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466352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858" y="1026256"/>
            <a:ext cx="5817778" cy="461665"/>
          </a:xfrm>
          <a:prstGeom prst="rect">
            <a:avLst/>
          </a:prstGeom>
          <a:solidFill>
            <a:schemeClr val="tx1"/>
          </a:solidFill>
          <a:ln w="19050">
            <a:solidFill>
              <a:schemeClr val="tx1"/>
            </a:solidFill>
          </a:ln>
          <a:effectLst/>
        </p:spPr>
        <p:txBody>
          <a:bodyPr wrap="square" rtlCol="0">
            <a:spAutoFit/>
          </a:bodyPr>
          <a:lstStyle/>
          <a:p>
            <a:pPr algn="ctr"/>
            <a:r>
              <a:rPr lang="en-AU" sz="1200" b="1" dirty="0">
                <a:solidFill>
                  <a:schemeClr val="bg1"/>
                </a:solidFill>
                <a:latin typeface="Arial Narrow" panose="020B0606020202030204" pitchFamily="34" charset="0"/>
              </a:rPr>
              <a:t>Activity: </a:t>
            </a:r>
            <a:r>
              <a:rPr lang="en-US" sz="1200" dirty="0">
                <a:solidFill>
                  <a:schemeClr val="bg1"/>
                </a:solidFill>
                <a:latin typeface="Arial Narrow" pitchFamily="34" charset="0"/>
              </a:rPr>
              <a:t>Write the </a:t>
            </a:r>
            <a:r>
              <a:rPr lang="en-US" sz="1200" b="1" u="sng" dirty="0">
                <a:solidFill>
                  <a:schemeClr val="bg1"/>
                </a:solidFill>
                <a:latin typeface="Arial Narrow" pitchFamily="34" charset="0"/>
              </a:rPr>
              <a:t>common name</a:t>
            </a:r>
            <a:r>
              <a:rPr lang="en-US" sz="1200" b="1" dirty="0">
                <a:solidFill>
                  <a:schemeClr val="bg1"/>
                </a:solidFill>
                <a:latin typeface="Arial Narrow" pitchFamily="34" charset="0"/>
              </a:rPr>
              <a:t> </a:t>
            </a:r>
            <a:r>
              <a:rPr lang="en-US" sz="1200" dirty="0">
                <a:solidFill>
                  <a:schemeClr val="bg1"/>
                </a:solidFill>
                <a:latin typeface="Arial Narrow" pitchFamily="34" charset="0"/>
              </a:rPr>
              <a:t>for each species listed below into the box that best describes the ecosystem it occupies (</a:t>
            </a:r>
            <a:r>
              <a:rPr lang="en-US" sz="1200" i="1" dirty="0">
                <a:solidFill>
                  <a:schemeClr val="bg1"/>
                </a:solidFill>
                <a:latin typeface="Arial Narrow" pitchFamily="34" charset="0"/>
              </a:rPr>
              <a:t>note</a:t>
            </a:r>
            <a:r>
              <a:rPr lang="en-US" sz="1200" dirty="0">
                <a:solidFill>
                  <a:schemeClr val="bg1"/>
                </a:solidFill>
                <a:latin typeface="Arial Narrow" pitchFamily="34" charset="0"/>
              </a:rPr>
              <a:t>: some feature in more than one)</a:t>
            </a:r>
          </a:p>
        </p:txBody>
      </p:sp>
      <p:sp>
        <p:nvSpPr>
          <p:cNvPr id="38" name="Rectangle 37"/>
          <p:cNvSpPr/>
          <p:nvPr/>
        </p:nvSpPr>
        <p:spPr>
          <a:xfrm>
            <a:off x="500799" y="6173833"/>
            <a:ext cx="2849539" cy="913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Lagoons</a:t>
            </a:r>
          </a:p>
          <a:p>
            <a:endParaRPr lang="en-AU" sz="1000" dirty="0">
              <a:solidFill>
                <a:schemeClr val="bg1">
                  <a:lumMod val="50000"/>
                </a:schemeClr>
              </a:solidFill>
              <a:latin typeface="Comic Sans MS" panose="030F0702030302020204" pitchFamily="66" charset="0"/>
            </a:endParaRPr>
          </a:p>
        </p:txBody>
      </p:sp>
      <p:sp>
        <p:nvSpPr>
          <p:cNvPr id="40" name="Rectangle 39"/>
          <p:cNvSpPr/>
          <p:nvPr/>
        </p:nvSpPr>
        <p:spPr>
          <a:xfrm>
            <a:off x="3480514" y="6175915"/>
            <a:ext cx="2849539" cy="908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Continental Shelf</a:t>
            </a:r>
          </a:p>
          <a:p>
            <a:endParaRPr lang="fi-FI" sz="10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p:txBody>
      </p:sp>
      <p:sp>
        <p:nvSpPr>
          <p:cNvPr id="41" name="Rectangle 40"/>
          <p:cNvSpPr/>
          <p:nvPr/>
        </p:nvSpPr>
        <p:spPr>
          <a:xfrm>
            <a:off x="508858" y="5138484"/>
            <a:ext cx="2849539" cy="942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Temperate Reefs</a:t>
            </a:r>
          </a:p>
          <a:p>
            <a:endParaRPr lang="fi-FI" sz="800" dirty="0">
              <a:solidFill>
                <a:schemeClr val="bg1">
                  <a:lumMod val="50000"/>
                </a:schemeClr>
              </a:solidFill>
              <a:latin typeface="Comic Sans MS" panose="030F0702030302020204" pitchFamily="66" charset="0"/>
            </a:endParaRPr>
          </a:p>
          <a:p>
            <a:endParaRPr lang="fi-FI" sz="8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p:txBody>
      </p:sp>
      <p:sp>
        <p:nvSpPr>
          <p:cNvPr id="42" name="Rectangle 41"/>
          <p:cNvSpPr/>
          <p:nvPr/>
        </p:nvSpPr>
        <p:spPr>
          <a:xfrm>
            <a:off x="3465630" y="5130652"/>
            <a:ext cx="2849539" cy="944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Coral Reefs</a:t>
            </a:r>
          </a:p>
          <a:p>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508858" y="4132602"/>
            <a:ext cx="2849539" cy="897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Seagrass Beds</a:t>
            </a:r>
          </a:p>
          <a:p>
            <a:endParaRPr lang="en-AU" sz="1000" dirty="0">
              <a:solidFill>
                <a:schemeClr val="bg1">
                  <a:lumMod val="50000"/>
                </a:schemeClr>
              </a:solidFill>
              <a:latin typeface="Comic Sans MS" panose="030F0702030302020204" pitchFamily="66" charset="0"/>
            </a:endParaRPr>
          </a:p>
          <a:p>
            <a:endParaRPr lang="fi-FI" sz="1000" dirty="0">
              <a:solidFill>
                <a:schemeClr val="bg1">
                  <a:lumMod val="50000"/>
                </a:schemeClr>
              </a:solidFill>
              <a:latin typeface="Comic Sans MS" panose="030F0702030302020204" pitchFamily="66" charset="0"/>
            </a:endParaRPr>
          </a:p>
        </p:txBody>
      </p:sp>
      <p:sp>
        <p:nvSpPr>
          <p:cNvPr id="44" name="Rectangle 43"/>
          <p:cNvSpPr/>
          <p:nvPr/>
        </p:nvSpPr>
        <p:spPr>
          <a:xfrm>
            <a:off x="3465629" y="4132601"/>
            <a:ext cx="2849539" cy="897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Rocky Shores</a:t>
            </a:r>
          </a:p>
        </p:txBody>
      </p:sp>
      <p:sp>
        <p:nvSpPr>
          <p:cNvPr id="45" name="Rectangle 44"/>
          <p:cNvSpPr/>
          <p:nvPr/>
        </p:nvSpPr>
        <p:spPr>
          <a:xfrm>
            <a:off x="500799" y="3211185"/>
            <a:ext cx="2849539" cy="832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Saltmarshes</a:t>
            </a:r>
          </a:p>
        </p:txBody>
      </p:sp>
      <p:sp>
        <p:nvSpPr>
          <p:cNvPr id="46" name="Rectangle 45"/>
          <p:cNvSpPr/>
          <p:nvPr/>
        </p:nvSpPr>
        <p:spPr>
          <a:xfrm>
            <a:off x="3465628" y="3211184"/>
            <a:ext cx="2849539" cy="83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Mangroves</a:t>
            </a:r>
          </a:p>
        </p:txBody>
      </p:sp>
      <p:sp>
        <p:nvSpPr>
          <p:cNvPr id="47" name="Rectangle 46"/>
          <p:cNvSpPr/>
          <p:nvPr/>
        </p:nvSpPr>
        <p:spPr>
          <a:xfrm>
            <a:off x="481439" y="2265766"/>
            <a:ext cx="2849539" cy="860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Estuaries</a:t>
            </a:r>
          </a:p>
          <a:p>
            <a:endParaRPr lang="en-AU" sz="1400" b="1" dirty="0">
              <a:solidFill>
                <a:schemeClr val="tx1"/>
              </a:solidFill>
              <a:latin typeface="Arial Narrow" panose="020B0606020202030204" pitchFamily="34" charset="0"/>
            </a:endParaRPr>
          </a:p>
        </p:txBody>
      </p:sp>
      <p:sp>
        <p:nvSpPr>
          <p:cNvPr id="48" name="Rectangle 47"/>
          <p:cNvSpPr/>
          <p:nvPr/>
        </p:nvSpPr>
        <p:spPr>
          <a:xfrm>
            <a:off x="3465627" y="2265765"/>
            <a:ext cx="2849539" cy="850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Coastal Lakes</a:t>
            </a:r>
          </a:p>
          <a:p>
            <a:endParaRPr lang="en-AU" sz="1000" dirty="0">
              <a:solidFill>
                <a:schemeClr val="bg1">
                  <a:lumMod val="50000"/>
                </a:schemeClr>
              </a:solidFill>
              <a:latin typeface="Comic Sans MS" panose="030F0702030302020204" pitchFamily="66" charset="0"/>
            </a:endParaRPr>
          </a:p>
          <a:p>
            <a:endParaRPr lang="en-AU" sz="1000" dirty="0">
              <a:solidFill>
                <a:schemeClr val="bg1">
                  <a:lumMod val="50000"/>
                </a:schemeClr>
              </a:solidFill>
              <a:latin typeface="Comic Sans MS" panose="030F0702030302020204" pitchFamily="66" charset="0"/>
            </a:endParaRPr>
          </a:p>
        </p:txBody>
      </p:sp>
      <p:sp>
        <p:nvSpPr>
          <p:cNvPr id="49" name="Rectangle 48"/>
          <p:cNvSpPr/>
          <p:nvPr/>
        </p:nvSpPr>
        <p:spPr>
          <a:xfrm>
            <a:off x="508858" y="7168359"/>
            <a:ext cx="2849539" cy="810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Deep Water</a:t>
            </a:r>
          </a:p>
        </p:txBody>
      </p:sp>
      <p:sp>
        <p:nvSpPr>
          <p:cNvPr id="50" name="Rectangle 49"/>
          <p:cNvSpPr/>
          <p:nvPr/>
        </p:nvSpPr>
        <p:spPr>
          <a:xfrm>
            <a:off x="492312" y="8073265"/>
            <a:ext cx="5837741" cy="64454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Draw a line between ecosystems</a:t>
            </a:r>
            <a:r>
              <a:rPr lang="en-AU" sz="1200" dirty="0">
                <a:solidFill>
                  <a:schemeClr val="bg1"/>
                </a:solidFill>
                <a:latin typeface="Arial Narrow" panose="020B0606020202030204" pitchFamily="34" charset="0"/>
              </a:rPr>
              <a:t> that are somehow connected to each other </a:t>
            </a:r>
            <a:br>
              <a:rPr lang="en-AU" sz="1200" dirty="0">
                <a:solidFill>
                  <a:schemeClr val="bg1"/>
                </a:solidFill>
                <a:latin typeface="Arial Narrow" panose="020B0606020202030204" pitchFamily="34" charset="0"/>
              </a:rPr>
            </a:br>
            <a:r>
              <a:rPr lang="en-AU" sz="1200" dirty="0">
                <a:solidFill>
                  <a:schemeClr val="bg1"/>
                </a:solidFill>
                <a:latin typeface="Arial Narrow" panose="020B0606020202030204" pitchFamily="34" charset="0"/>
              </a:rPr>
              <a:t>(i.e. via currents, dispersal, etc.) AND </a:t>
            </a:r>
            <a:r>
              <a:rPr lang="en-AU" sz="1200" b="1" dirty="0">
                <a:solidFill>
                  <a:schemeClr val="bg1"/>
                </a:solidFill>
                <a:latin typeface="Arial Narrow" panose="020B0606020202030204" pitchFamily="34" charset="0"/>
              </a:rPr>
              <a:t>rely on each other </a:t>
            </a:r>
            <a:r>
              <a:rPr lang="en-AU" sz="1200" dirty="0">
                <a:solidFill>
                  <a:schemeClr val="bg1"/>
                </a:solidFill>
                <a:latin typeface="Arial Narrow" panose="020B0606020202030204" pitchFamily="34" charset="0"/>
              </a:rPr>
              <a:t>(e.g. for food, filtering of water, nurseries, to recruit larvae for recovery post disturbance etc.).</a:t>
            </a:r>
            <a:endParaRPr lang="en-AU" sz="1200" dirty="0">
              <a:solidFill>
                <a:schemeClr val="bg1">
                  <a:lumMod val="75000"/>
                </a:schemeClr>
              </a:solidFill>
              <a:latin typeface="Arial Narrow" panose="020B0606020202030204" pitchFamily="34" charset="0"/>
            </a:endParaRPr>
          </a:p>
        </p:txBody>
      </p:sp>
      <p:sp>
        <p:nvSpPr>
          <p:cNvPr id="2" name="TextBox 1"/>
          <p:cNvSpPr txBox="1"/>
          <p:nvPr/>
        </p:nvSpPr>
        <p:spPr>
          <a:xfrm>
            <a:off x="492312" y="1514974"/>
            <a:ext cx="5829253" cy="646331"/>
          </a:xfrm>
          <a:prstGeom prst="rect">
            <a:avLst/>
          </a:prstGeom>
          <a:noFill/>
        </p:spPr>
        <p:txBody>
          <a:bodyPr wrap="square" rtlCol="0">
            <a:spAutoFit/>
          </a:bodyPr>
          <a:lstStyle/>
          <a:p>
            <a:pPr algn="ctr"/>
            <a:r>
              <a:rPr lang="en-AU" sz="1200" i="1" dirty="0" err="1">
                <a:latin typeface="Arial Narrow" panose="020B0606020202030204" pitchFamily="34" charset="0"/>
              </a:rPr>
              <a:t>Acropora</a:t>
            </a:r>
            <a:r>
              <a:rPr lang="en-AU" sz="1200" i="1" dirty="0">
                <a:latin typeface="Arial Narrow" panose="020B0606020202030204" pitchFamily="34" charset="0"/>
              </a:rPr>
              <a:t> </a:t>
            </a:r>
            <a:r>
              <a:rPr lang="en-AU" sz="1200" i="1" dirty="0" err="1">
                <a:latin typeface="Arial Narrow" panose="020B0606020202030204" pitchFamily="34" charset="0"/>
              </a:rPr>
              <a:t>pulchra</a:t>
            </a:r>
            <a:r>
              <a:rPr lang="en-AU" sz="1200" i="1" dirty="0">
                <a:latin typeface="Arial Narrow" panose="020B0606020202030204" pitchFamily="34" charset="0"/>
              </a:rPr>
              <a:t>, </a:t>
            </a:r>
            <a:r>
              <a:rPr lang="en-AU" sz="1200" i="1" dirty="0" err="1">
                <a:latin typeface="Arial Narrow" panose="020B0606020202030204" pitchFamily="34" charset="0"/>
              </a:rPr>
              <a:t>Chelonia</a:t>
            </a:r>
            <a:r>
              <a:rPr lang="en-AU" sz="1200" i="1" dirty="0">
                <a:latin typeface="Arial Narrow" panose="020B0606020202030204" pitchFamily="34" charset="0"/>
              </a:rPr>
              <a:t> </a:t>
            </a:r>
            <a:r>
              <a:rPr lang="en-AU" sz="1200" i="1" dirty="0" err="1">
                <a:latin typeface="Arial Narrow" panose="020B0606020202030204" pitchFamily="34" charset="0"/>
              </a:rPr>
              <a:t>mydas</a:t>
            </a:r>
            <a:r>
              <a:rPr lang="en-AU" sz="1200" i="1" dirty="0">
                <a:latin typeface="Arial Narrow" panose="020B0606020202030204" pitchFamily="34" charset="0"/>
              </a:rPr>
              <a:t>, </a:t>
            </a:r>
            <a:r>
              <a:rPr lang="en-AU" sz="1200" i="1" dirty="0" err="1">
                <a:latin typeface="Arial Narrow" panose="020B0606020202030204" pitchFamily="34" charset="0"/>
              </a:rPr>
              <a:t>Zostera</a:t>
            </a:r>
            <a:r>
              <a:rPr lang="en-AU" sz="1200" i="1" dirty="0">
                <a:latin typeface="Arial Narrow" panose="020B0606020202030204" pitchFamily="34" charset="0"/>
              </a:rPr>
              <a:t> </a:t>
            </a:r>
            <a:r>
              <a:rPr lang="en-AU" sz="1200" i="1" dirty="0" err="1">
                <a:latin typeface="Arial Narrow" panose="020B0606020202030204" pitchFamily="34" charset="0"/>
              </a:rPr>
              <a:t>capricorni</a:t>
            </a:r>
            <a:r>
              <a:rPr lang="en-AU" sz="1200" i="1" dirty="0">
                <a:latin typeface="Arial Narrow" panose="020B0606020202030204" pitchFamily="34" charset="0"/>
              </a:rPr>
              <a:t>, </a:t>
            </a:r>
            <a:r>
              <a:rPr lang="en-AU" sz="1200" i="1" dirty="0" err="1">
                <a:latin typeface="Arial Narrow" panose="020B0606020202030204" pitchFamily="34" charset="0"/>
              </a:rPr>
              <a:t>Corallina</a:t>
            </a:r>
            <a:r>
              <a:rPr lang="en-AU" sz="1200" i="1" dirty="0">
                <a:latin typeface="Arial Narrow" panose="020B0606020202030204" pitchFamily="34" charset="0"/>
              </a:rPr>
              <a:t> officinalis, </a:t>
            </a:r>
          </a:p>
          <a:p>
            <a:pPr algn="ctr"/>
            <a:r>
              <a:rPr lang="en-AU" sz="1200" i="1" dirty="0" err="1">
                <a:latin typeface="Arial Narrow" panose="020B0606020202030204" pitchFamily="34" charset="0"/>
              </a:rPr>
              <a:t>Holothuria</a:t>
            </a:r>
            <a:r>
              <a:rPr lang="en-AU" sz="1200" i="1" dirty="0">
                <a:latin typeface="Arial Narrow" panose="020B0606020202030204" pitchFamily="34" charset="0"/>
              </a:rPr>
              <a:t> </a:t>
            </a:r>
            <a:r>
              <a:rPr lang="en-AU" sz="1200" i="1" dirty="0" err="1">
                <a:latin typeface="Arial Narrow" panose="020B0606020202030204" pitchFamily="34" charset="0"/>
              </a:rPr>
              <a:t>leucospilota</a:t>
            </a:r>
            <a:r>
              <a:rPr lang="en-AU" sz="1200" i="1" dirty="0">
                <a:latin typeface="Arial Narrow" panose="020B0606020202030204" pitchFamily="34" charset="0"/>
              </a:rPr>
              <a:t>, Porites </a:t>
            </a:r>
            <a:r>
              <a:rPr lang="en-AU" sz="1200" i="1" dirty="0" err="1">
                <a:latin typeface="Arial Narrow" panose="020B0606020202030204" pitchFamily="34" charset="0"/>
              </a:rPr>
              <a:t>lutea</a:t>
            </a:r>
            <a:r>
              <a:rPr lang="en-AU" sz="1200" i="1" dirty="0">
                <a:latin typeface="Arial Narrow" panose="020B0606020202030204" pitchFamily="34" charset="0"/>
              </a:rPr>
              <a:t>, </a:t>
            </a:r>
            <a:r>
              <a:rPr lang="en-AU" sz="1200" i="1" dirty="0" err="1">
                <a:latin typeface="Arial Narrow" panose="020B0606020202030204" pitchFamily="34" charset="0"/>
              </a:rPr>
              <a:t>Mugil</a:t>
            </a:r>
            <a:r>
              <a:rPr lang="en-AU" sz="1200" i="1" dirty="0">
                <a:latin typeface="Arial Narrow" panose="020B0606020202030204" pitchFamily="34" charset="0"/>
              </a:rPr>
              <a:t> </a:t>
            </a:r>
            <a:r>
              <a:rPr lang="en-AU" sz="1200" i="1" dirty="0" err="1">
                <a:latin typeface="Arial Narrow" panose="020B0606020202030204" pitchFamily="34" charset="0"/>
              </a:rPr>
              <a:t>cephalus</a:t>
            </a:r>
            <a:r>
              <a:rPr lang="en-AU" sz="1200" i="1" dirty="0">
                <a:latin typeface="Arial Narrow" panose="020B0606020202030204" pitchFamily="34" charset="0"/>
              </a:rPr>
              <a:t>, </a:t>
            </a:r>
            <a:r>
              <a:rPr lang="en-AU" sz="1200" i="1" dirty="0" err="1">
                <a:latin typeface="Arial Narrow" panose="020B0606020202030204" pitchFamily="34" charset="0"/>
              </a:rPr>
              <a:t>Carcharhinus</a:t>
            </a:r>
            <a:r>
              <a:rPr lang="en-AU" sz="1200" i="1" dirty="0">
                <a:latin typeface="Arial Narrow" panose="020B0606020202030204" pitchFamily="34" charset="0"/>
              </a:rPr>
              <a:t> </a:t>
            </a:r>
            <a:r>
              <a:rPr lang="en-AU" sz="1200" i="1" dirty="0" err="1">
                <a:latin typeface="Arial Narrow" panose="020B0606020202030204" pitchFamily="34" charset="0"/>
              </a:rPr>
              <a:t>leucas</a:t>
            </a:r>
            <a:r>
              <a:rPr lang="en-AU" sz="1200" i="1" dirty="0">
                <a:latin typeface="Arial Narrow" panose="020B0606020202030204" pitchFamily="34" charset="0"/>
              </a:rPr>
              <a:t>, </a:t>
            </a:r>
          </a:p>
          <a:p>
            <a:pPr algn="ctr"/>
            <a:r>
              <a:rPr lang="en-AU" sz="1200" i="1" dirty="0" err="1">
                <a:latin typeface="Arial Narrow" panose="020B0606020202030204" pitchFamily="34" charset="0"/>
              </a:rPr>
              <a:t>Cirrhipathes</a:t>
            </a:r>
            <a:r>
              <a:rPr lang="en-AU" sz="1200" i="1" dirty="0">
                <a:latin typeface="Arial Narrow" panose="020B0606020202030204" pitchFamily="34" charset="0"/>
              </a:rPr>
              <a:t> spiralis, </a:t>
            </a:r>
            <a:r>
              <a:rPr lang="en-AU" sz="1200" i="1" dirty="0" err="1">
                <a:latin typeface="Arial Narrow" panose="020B0606020202030204" pitchFamily="34" charset="0"/>
              </a:rPr>
              <a:t>Lutjanus</a:t>
            </a:r>
            <a:r>
              <a:rPr lang="en-AU" sz="1200" i="1" dirty="0">
                <a:latin typeface="Arial Narrow" panose="020B0606020202030204" pitchFamily="34" charset="0"/>
              </a:rPr>
              <a:t> </a:t>
            </a:r>
            <a:r>
              <a:rPr lang="en-AU" sz="1200" i="1" dirty="0" err="1">
                <a:latin typeface="Arial Narrow" panose="020B0606020202030204" pitchFamily="34" charset="0"/>
              </a:rPr>
              <a:t>argentimaculatus</a:t>
            </a:r>
            <a:r>
              <a:rPr lang="en-AU" sz="1200" i="1" dirty="0">
                <a:latin typeface="Arial Narrow" panose="020B0606020202030204" pitchFamily="34" charset="0"/>
              </a:rPr>
              <a:t>, </a:t>
            </a:r>
            <a:r>
              <a:rPr lang="en-AU" sz="1200" i="1" dirty="0" err="1">
                <a:latin typeface="Arial Narrow" panose="020B0606020202030204" pitchFamily="34" charset="0"/>
              </a:rPr>
              <a:t>Jancus</a:t>
            </a:r>
            <a:r>
              <a:rPr lang="en-AU" sz="1200" i="1" dirty="0">
                <a:latin typeface="Arial Narrow" panose="020B0606020202030204" pitchFamily="34" charset="0"/>
              </a:rPr>
              <a:t> </a:t>
            </a:r>
            <a:r>
              <a:rPr lang="en-AU" sz="1200" i="1" dirty="0" err="1">
                <a:latin typeface="Arial Narrow" panose="020B0606020202030204" pitchFamily="34" charset="0"/>
              </a:rPr>
              <a:t>kraussii</a:t>
            </a:r>
            <a:r>
              <a:rPr lang="en-AU" sz="1200" i="1" dirty="0">
                <a:latin typeface="Arial Narrow" panose="020B0606020202030204" pitchFamily="34" charset="0"/>
              </a:rPr>
              <a:t>, </a:t>
            </a:r>
            <a:r>
              <a:rPr lang="en-AU" sz="1200" i="1" dirty="0" err="1">
                <a:latin typeface="Arial Narrow" panose="020B0606020202030204" pitchFamily="34" charset="0"/>
              </a:rPr>
              <a:t>Avicennia</a:t>
            </a:r>
            <a:r>
              <a:rPr lang="en-AU" sz="1200" i="1" dirty="0">
                <a:latin typeface="Arial Narrow" panose="020B0606020202030204" pitchFamily="34" charset="0"/>
              </a:rPr>
              <a:t> marina.</a:t>
            </a:r>
            <a:endParaRPr lang="en-AU" sz="1200" b="1" i="1" dirty="0">
              <a:latin typeface="Arial Narrow" panose="020B0606020202030204" pitchFamily="34" charset="0"/>
            </a:endParaRPr>
          </a:p>
        </p:txBody>
      </p:sp>
      <p:sp>
        <p:nvSpPr>
          <p:cNvPr id="29" name="Rectangle 28"/>
          <p:cNvSpPr/>
          <p:nvPr/>
        </p:nvSpPr>
        <p:spPr>
          <a:xfrm>
            <a:off x="3483064" y="7173482"/>
            <a:ext cx="2849539" cy="80220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Some boxes will</a:t>
            </a:r>
            <a:r>
              <a:rPr lang="en-AU" sz="1200" i="1" dirty="0">
                <a:solidFill>
                  <a:schemeClr val="bg1"/>
                </a:solidFill>
                <a:latin typeface="Arial Narrow" panose="020B0606020202030204" pitchFamily="34" charset="0"/>
              </a:rPr>
              <a:t> not </a:t>
            </a:r>
            <a:r>
              <a:rPr lang="en-AU" sz="1200" dirty="0">
                <a:solidFill>
                  <a:schemeClr val="bg1"/>
                </a:solidFill>
                <a:latin typeface="Arial Narrow" panose="020B0606020202030204" pitchFamily="34" charset="0"/>
              </a:rPr>
              <a:t>feature many species from the list above. Investigate what lives in those ecosystems &amp; add their common names (in CAPITALS) to those boxes above. </a:t>
            </a:r>
            <a:endParaRPr lang="en-AU" sz="1200" b="1" dirty="0">
              <a:solidFill>
                <a:schemeClr val="bg1"/>
              </a:solidFill>
              <a:latin typeface="Arial Narrow" panose="020B0606020202030204" pitchFamily="34" charset="0"/>
            </a:endParaRPr>
          </a:p>
        </p:txBody>
      </p:sp>
      <p:sp>
        <p:nvSpPr>
          <p:cNvPr id="28" name="TextBox 27">
            <a:extLst>
              <a:ext uri="{FF2B5EF4-FFF2-40B4-BE49-F238E27FC236}">
                <a16:creationId xmlns:a16="http://schemas.microsoft.com/office/drawing/2014/main" id="{3EF55D51-CAD3-4C5D-8768-3F58C9301A8F}"/>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A Diverse Australia – </a:t>
            </a:r>
            <a:r>
              <a:rPr lang="en-US" sz="1200" dirty="0">
                <a:latin typeface="Arial Narrow" pitchFamily="34" charset="0"/>
              </a:rPr>
              <a:t>Identify 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30" name="TextBox 17">
            <a:extLst>
              <a:ext uri="{FF2B5EF4-FFF2-40B4-BE49-F238E27FC236}">
                <a16:creationId xmlns:a16="http://schemas.microsoft.com/office/drawing/2014/main" id="{F0E35EEA-CC08-41F5-9C48-6EB3C854E09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1" name="TextBox 30">
            <a:extLst>
              <a:ext uri="{FF2B5EF4-FFF2-40B4-BE49-F238E27FC236}">
                <a16:creationId xmlns:a16="http://schemas.microsoft.com/office/drawing/2014/main" id="{EE98DD9C-FF41-4548-A74E-9D4CB812B3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32" name="Straight Connector 31">
            <a:extLst>
              <a:ext uri="{FF2B5EF4-FFF2-40B4-BE49-F238E27FC236}">
                <a16:creationId xmlns:a16="http://schemas.microsoft.com/office/drawing/2014/main" id="{8EB0CF5C-BC2C-4946-AF4C-E524090EE413}"/>
              </a:ext>
            </a:extLst>
          </p:cNvPr>
          <p:cNvCxnSpPr/>
          <p:nvPr/>
        </p:nvCxnSpPr>
        <p:spPr>
          <a:xfrm flipH="1" flipV="1">
            <a:off x="508863" y="969600"/>
            <a:ext cx="5813132" cy="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887A23-67C4-408E-A46F-AFB18274BC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3EA229FA-3C73-B888-E738-401952680B4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F4F1BE4-7F2A-945B-A5F8-286A28F9AD2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70A8D6D1-72DC-479B-C4CE-6BEBCD01B00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994212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3183" y="2619026"/>
            <a:ext cx="5849164" cy="1418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connectivity and why is it so important to reef health? Ans</a:t>
            </a:r>
            <a:r>
              <a:rPr lang="en-US" sz="1200" dirty="0">
                <a:solidFill>
                  <a:schemeClr val="tx1"/>
                </a:solidFill>
                <a:latin typeface="Arial Narrow" pitchFamily="34" charset="0"/>
              </a:rPr>
              <a:t>.   </a:t>
            </a:r>
          </a:p>
        </p:txBody>
      </p:sp>
      <p:sp>
        <p:nvSpPr>
          <p:cNvPr id="8" name="Rectangle 7"/>
          <p:cNvSpPr/>
          <p:nvPr/>
        </p:nvSpPr>
        <p:spPr>
          <a:xfrm>
            <a:off x="578536" y="2887680"/>
            <a:ext cx="5741120" cy="10582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i="1" dirty="0">
              <a:solidFill>
                <a:schemeClr val="bg1">
                  <a:lumMod val="50000"/>
                </a:schemeClr>
              </a:solidFill>
              <a:latin typeface="Arial Narrow" panose="020B0606020202030204" pitchFamily="34" charset="0"/>
            </a:endParaRPr>
          </a:p>
        </p:txBody>
      </p:sp>
      <p:cxnSp>
        <p:nvCxnSpPr>
          <p:cNvPr id="19" name="Straight Connector 18"/>
          <p:cNvCxnSpPr/>
          <p:nvPr/>
        </p:nvCxnSpPr>
        <p:spPr>
          <a:xfrm flipH="1">
            <a:off x="523183" y="4100492"/>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7973" y="4108957"/>
            <a:ext cx="3518852" cy="1446550"/>
          </a:xfrm>
          <a:prstGeom prst="rect">
            <a:avLst/>
          </a:prstGeom>
        </p:spPr>
        <p:txBody>
          <a:bodyPr wrap="square">
            <a:spAutoFit/>
          </a:bodyPr>
          <a:lstStyle/>
          <a:p>
            <a:r>
              <a:rPr lang="en-US" sz="1600" b="1" dirty="0">
                <a:latin typeface="Arial Narrow" pitchFamily="34" charset="0"/>
              </a:rPr>
              <a:t>Calling all Passengers</a:t>
            </a:r>
          </a:p>
          <a:p>
            <a:r>
              <a:rPr lang="en-US" sz="1200" dirty="0">
                <a:latin typeface="Arial Narrow" pitchFamily="34" charset="0"/>
              </a:rPr>
              <a:t>Think of connectivity as a network of train stations. The ecosystems are the stations. The (biotic) animals and plants are the </a:t>
            </a:r>
            <a:r>
              <a:rPr lang="en-US" sz="1200" dirty="0" err="1">
                <a:latin typeface="Arial Narrow" pitchFamily="34" charset="0"/>
              </a:rPr>
              <a:t>travellers</a:t>
            </a:r>
            <a:r>
              <a:rPr lang="en-US" sz="1200" dirty="0">
                <a:latin typeface="Arial Narrow" pitchFamily="34" charset="0"/>
              </a:rPr>
              <a:t>. The (abiotic) water, bathymetry and materials exchange are the infrastructure (trains, etc.). </a:t>
            </a:r>
          </a:p>
          <a:p>
            <a:r>
              <a:rPr lang="en-US" sz="1200" dirty="0">
                <a:latin typeface="Arial Narrow" pitchFamily="34" charset="0"/>
              </a:rPr>
              <a:t>And, the environmental managers are security. </a:t>
            </a:r>
            <a:r>
              <a:rPr lang="en-US" sz="1200" dirty="0" err="1">
                <a:latin typeface="Arial Narrow" pitchFamily="34" charset="0"/>
              </a:rPr>
              <a:t>Travellers</a:t>
            </a:r>
            <a:r>
              <a:rPr lang="en-US" sz="1200" dirty="0">
                <a:latin typeface="Arial Narrow" pitchFamily="34" charset="0"/>
              </a:rPr>
              <a:t> range from migrating fish (i.e. Frank) to drifting larvae. </a:t>
            </a:r>
          </a:p>
        </p:txBody>
      </p:sp>
      <p:sp>
        <p:nvSpPr>
          <p:cNvPr id="33" name="Rectangle 32"/>
          <p:cNvSpPr/>
          <p:nvPr/>
        </p:nvSpPr>
        <p:spPr>
          <a:xfrm>
            <a:off x="437896" y="5456093"/>
            <a:ext cx="6087448" cy="1938992"/>
          </a:xfrm>
          <a:prstGeom prst="rect">
            <a:avLst/>
          </a:prstGeom>
        </p:spPr>
        <p:txBody>
          <a:bodyPr wrap="square">
            <a:spAutoFit/>
          </a:bodyPr>
          <a:lstStyle/>
          <a:p>
            <a:r>
              <a:rPr lang="en-US" sz="1200" dirty="0">
                <a:latin typeface="Arial Narrow" pitchFamily="34" charset="0"/>
              </a:rPr>
              <a:t>Importantly, the economy and welfare of many station destinations (ecosystems) </a:t>
            </a:r>
            <a:r>
              <a:rPr lang="en-US" sz="1200" i="1" dirty="0">
                <a:latin typeface="Arial Narrow" pitchFamily="34" charset="0"/>
              </a:rPr>
              <a:t>rely</a:t>
            </a:r>
            <a:r>
              <a:rPr lang="en-US" sz="1200" dirty="0">
                <a:latin typeface="Arial Narrow" pitchFamily="34" charset="0"/>
              </a:rPr>
              <a:t> on the safe arrival of their guests. Thus, security need to put in place certain security measures (</a:t>
            </a:r>
            <a:r>
              <a:rPr lang="en-US" sz="1200" i="1" dirty="0">
                <a:latin typeface="Arial Narrow" pitchFamily="34" charset="0"/>
              </a:rPr>
              <a:t>networks </a:t>
            </a:r>
            <a:r>
              <a:rPr lang="en-US" sz="1200" dirty="0">
                <a:latin typeface="Arial Narrow" pitchFamily="34" charset="0"/>
              </a:rPr>
              <a:t>of marine parks) to ensure </a:t>
            </a:r>
            <a:r>
              <a:rPr lang="en-US" sz="1200" dirty="0" err="1">
                <a:latin typeface="Arial Narrow" pitchFamily="34" charset="0"/>
              </a:rPr>
              <a:t>traveller</a:t>
            </a:r>
            <a:r>
              <a:rPr lang="en-US" sz="1200" dirty="0">
                <a:latin typeface="Arial Narrow" pitchFamily="34" charset="0"/>
              </a:rPr>
              <a:t> safety and survival. To do so effectively, security needs information. They need to define, measure and monitor all movements within and between stations (ecosystems), knowing who and how many </a:t>
            </a:r>
            <a:r>
              <a:rPr lang="en-US" sz="1200" dirty="0" err="1">
                <a:latin typeface="Arial Narrow" pitchFamily="34" charset="0"/>
              </a:rPr>
              <a:t>travellers</a:t>
            </a:r>
            <a:r>
              <a:rPr lang="en-US" sz="1200" dirty="0">
                <a:latin typeface="Arial Narrow" pitchFamily="34" charset="0"/>
              </a:rPr>
              <a:t> are going where, when, why and how. For example, security might look at the</a:t>
            </a:r>
            <a:r>
              <a:rPr lang="en-US" sz="1200" b="1" dirty="0">
                <a:latin typeface="Arial Narrow" pitchFamily="34" charset="0"/>
              </a:rPr>
              <a:t> profile </a:t>
            </a:r>
            <a:r>
              <a:rPr lang="en-US" sz="1200" dirty="0">
                <a:latin typeface="Arial Narrow" pitchFamily="34" charset="0"/>
              </a:rPr>
              <a:t>of one particular </a:t>
            </a:r>
            <a:r>
              <a:rPr lang="en-US" sz="1200" dirty="0" err="1">
                <a:latin typeface="Arial Narrow" pitchFamily="34" charset="0"/>
              </a:rPr>
              <a:t>traveller</a:t>
            </a:r>
            <a:r>
              <a:rPr lang="en-US" sz="1200" dirty="0">
                <a:latin typeface="Arial Narrow" pitchFamily="34" charset="0"/>
              </a:rPr>
              <a:t> (species x) and see that they travel with their buddies to a distant location once a year for a particular purpose (i.e. breeding) relating to a particular event (November full moon) going along a similar route used by other </a:t>
            </a:r>
            <a:r>
              <a:rPr lang="en-US" sz="1200" dirty="0" err="1">
                <a:latin typeface="Arial Narrow" pitchFamily="34" charset="0"/>
              </a:rPr>
              <a:t>travellers</a:t>
            </a:r>
            <a:r>
              <a:rPr lang="en-US" sz="1200" dirty="0">
                <a:latin typeface="Arial Narrow" pitchFamily="34" charset="0"/>
              </a:rPr>
              <a:t> (East Australian Current). Security also need to be able to predict how particular events (i.e. El </a:t>
            </a:r>
            <a:r>
              <a:rPr lang="en-US" sz="1200" dirty="0" err="1">
                <a:latin typeface="Arial Narrow" pitchFamily="34" charset="0"/>
              </a:rPr>
              <a:t>nino</a:t>
            </a:r>
            <a:r>
              <a:rPr lang="en-US" sz="1200" dirty="0">
                <a:latin typeface="Arial Narrow" pitchFamily="34" charset="0"/>
              </a:rPr>
              <a:t>, climate change) might impact their </a:t>
            </a:r>
            <a:r>
              <a:rPr lang="en-US" sz="1200" dirty="0" err="1">
                <a:latin typeface="Arial Narrow" pitchFamily="34" charset="0"/>
              </a:rPr>
              <a:t>travellers</a:t>
            </a:r>
            <a:r>
              <a:rPr lang="en-US" sz="1200" dirty="0">
                <a:latin typeface="Arial Narrow" pitchFamily="34" charset="0"/>
              </a:rPr>
              <a:t>. All this information is used to measure, protect and monitor connectivity to ensure fish like Frank can complete their journey safely. </a:t>
            </a:r>
          </a:p>
        </p:txBody>
      </p:sp>
      <p:sp>
        <p:nvSpPr>
          <p:cNvPr id="34" name="Rectangle 33"/>
          <p:cNvSpPr/>
          <p:nvPr/>
        </p:nvSpPr>
        <p:spPr>
          <a:xfrm>
            <a:off x="3989197" y="4188569"/>
            <a:ext cx="2379227" cy="1245466"/>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5" name="Freeform 34"/>
          <p:cNvSpPr/>
          <p:nvPr/>
        </p:nvSpPr>
        <p:spPr>
          <a:xfrm>
            <a:off x="4191812" y="4384553"/>
            <a:ext cx="1823707" cy="590055"/>
          </a:xfrm>
          <a:custGeom>
            <a:avLst/>
            <a:gdLst>
              <a:gd name="connsiteX0" fmla="*/ 43543 w 1855289"/>
              <a:gd name="connsiteY0" fmla="*/ 209006 h 661851"/>
              <a:gd name="connsiteX1" fmla="*/ 60960 w 1855289"/>
              <a:gd name="connsiteY1" fmla="*/ 165463 h 661851"/>
              <a:gd name="connsiteX2" fmla="*/ 87086 w 1855289"/>
              <a:gd name="connsiteY2" fmla="*/ 156754 h 661851"/>
              <a:gd name="connsiteX3" fmla="*/ 139337 w 1855289"/>
              <a:gd name="connsiteY3" fmla="*/ 121920 h 661851"/>
              <a:gd name="connsiteX4" fmla="*/ 165463 w 1855289"/>
              <a:gd name="connsiteY4" fmla="*/ 104503 h 661851"/>
              <a:gd name="connsiteX5" fmla="*/ 191589 w 1855289"/>
              <a:gd name="connsiteY5" fmla="*/ 78377 h 661851"/>
              <a:gd name="connsiteX6" fmla="*/ 243840 w 1855289"/>
              <a:gd name="connsiteY6" fmla="*/ 60960 h 661851"/>
              <a:gd name="connsiteX7" fmla="*/ 269966 w 1855289"/>
              <a:gd name="connsiteY7" fmla="*/ 34834 h 661851"/>
              <a:gd name="connsiteX8" fmla="*/ 348343 w 1855289"/>
              <a:gd name="connsiteY8" fmla="*/ 8708 h 661851"/>
              <a:gd name="connsiteX9" fmla="*/ 383177 w 1855289"/>
              <a:gd name="connsiteY9" fmla="*/ 0 h 661851"/>
              <a:gd name="connsiteX10" fmla="*/ 539932 w 1855289"/>
              <a:gd name="connsiteY10" fmla="*/ 8708 h 661851"/>
              <a:gd name="connsiteX11" fmla="*/ 644434 w 1855289"/>
              <a:gd name="connsiteY11" fmla="*/ 8708 h 661851"/>
              <a:gd name="connsiteX12" fmla="*/ 862149 w 1855289"/>
              <a:gd name="connsiteY12" fmla="*/ 17417 h 661851"/>
              <a:gd name="connsiteX13" fmla="*/ 896983 w 1855289"/>
              <a:gd name="connsiteY13" fmla="*/ 26126 h 661851"/>
              <a:gd name="connsiteX14" fmla="*/ 975360 w 1855289"/>
              <a:gd name="connsiteY14" fmla="*/ 52251 h 661851"/>
              <a:gd name="connsiteX15" fmla="*/ 1001486 w 1855289"/>
              <a:gd name="connsiteY15" fmla="*/ 60960 h 661851"/>
              <a:gd name="connsiteX16" fmla="*/ 1184366 w 1855289"/>
              <a:gd name="connsiteY16" fmla="*/ 78377 h 661851"/>
              <a:gd name="connsiteX17" fmla="*/ 1262743 w 1855289"/>
              <a:gd name="connsiteY17" fmla="*/ 95794 h 661851"/>
              <a:gd name="connsiteX18" fmla="*/ 1349829 w 1855289"/>
              <a:gd name="connsiteY18" fmla="*/ 130628 h 661851"/>
              <a:gd name="connsiteX19" fmla="*/ 1393372 w 1855289"/>
              <a:gd name="connsiteY19" fmla="*/ 139337 h 661851"/>
              <a:gd name="connsiteX20" fmla="*/ 1445623 w 1855289"/>
              <a:gd name="connsiteY20" fmla="*/ 156754 h 661851"/>
              <a:gd name="connsiteX21" fmla="*/ 1471749 w 1855289"/>
              <a:gd name="connsiteY21" fmla="*/ 165463 h 661851"/>
              <a:gd name="connsiteX22" fmla="*/ 1541417 w 1855289"/>
              <a:gd name="connsiteY22" fmla="*/ 209006 h 661851"/>
              <a:gd name="connsiteX23" fmla="*/ 1567543 w 1855289"/>
              <a:gd name="connsiteY23" fmla="*/ 217714 h 661851"/>
              <a:gd name="connsiteX24" fmla="*/ 1584960 w 1855289"/>
              <a:gd name="connsiteY24" fmla="*/ 191588 h 661851"/>
              <a:gd name="connsiteX25" fmla="*/ 1602377 w 1855289"/>
              <a:gd name="connsiteY25" fmla="*/ 139337 h 661851"/>
              <a:gd name="connsiteX26" fmla="*/ 1628503 w 1855289"/>
              <a:gd name="connsiteY26" fmla="*/ 121920 h 661851"/>
              <a:gd name="connsiteX27" fmla="*/ 1637212 w 1855289"/>
              <a:gd name="connsiteY27" fmla="*/ 95794 h 661851"/>
              <a:gd name="connsiteX28" fmla="*/ 1689463 w 1855289"/>
              <a:gd name="connsiteY28" fmla="*/ 52251 h 661851"/>
              <a:gd name="connsiteX29" fmla="*/ 1715589 w 1855289"/>
              <a:gd name="connsiteY29" fmla="*/ 43543 h 661851"/>
              <a:gd name="connsiteX30" fmla="*/ 1776549 w 1855289"/>
              <a:gd name="connsiteY30" fmla="*/ 52251 h 661851"/>
              <a:gd name="connsiteX31" fmla="*/ 1802674 w 1855289"/>
              <a:gd name="connsiteY31" fmla="*/ 60960 h 661851"/>
              <a:gd name="connsiteX32" fmla="*/ 1820092 w 1855289"/>
              <a:gd name="connsiteY32" fmla="*/ 113211 h 661851"/>
              <a:gd name="connsiteX33" fmla="*/ 1837509 w 1855289"/>
              <a:gd name="connsiteY33" fmla="*/ 139337 h 661851"/>
              <a:gd name="connsiteX34" fmla="*/ 1846217 w 1855289"/>
              <a:gd name="connsiteY34" fmla="*/ 243840 h 661851"/>
              <a:gd name="connsiteX35" fmla="*/ 1828800 w 1855289"/>
              <a:gd name="connsiteY35" fmla="*/ 296091 h 661851"/>
              <a:gd name="connsiteX36" fmla="*/ 1828800 w 1855289"/>
              <a:gd name="connsiteY36" fmla="*/ 531223 h 661851"/>
              <a:gd name="connsiteX37" fmla="*/ 1846217 w 1855289"/>
              <a:gd name="connsiteY37" fmla="*/ 583474 h 661851"/>
              <a:gd name="connsiteX38" fmla="*/ 1854926 w 1855289"/>
              <a:gd name="connsiteY38" fmla="*/ 609600 h 661851"/>
              <a:gd name="connsiteX39" fmla="*/ 1846217 w 1855289"/>
              <a:gd name="connsiteY39" fmla="*/ 644434 h 661851"/>
              <a:gd name="connsiteX40" fmla="*/ 1820092 w 1855289"/>
              <a:gd name="connsiteY40" fmla="*/ 661851 h 661851"/>
              <a:gd name="connsiteX41" fmla="*/ 1628503 w 1855289"/>
              <a:gd name="connsiteY41" fmla="*/ 653143 h 661851"/>
              <a:gd name="connsiteX42" fmla="*/ 1602377 w 1855289"/>
              <a:gd name="connsiteY42" fmla="*/ 600891 h 661851"/>
              <a:gd name="connsiteX43" fmla="*/ 1593669 w 1855289"/>
              <a:gd name="connsiteY43" fmla="*/ 505097 h 661851"/>
              <a:gd name="connsiteX44" fmla="*/ 1584960 w 1855289"/>
              <a:gd name="connsiteY44" fmla="*/ 461554 h 661851"/>
              <a:gd name="connsiteX45" fmla="*/ 1558834 w 1855289"/>
              <a:gd name="connsiteY45" fmla="*/ 452846 h 661851"/>
              <a:gd name="connsiteX46" fmla="*/ 1428206 w 1855289"/>
              <a:gd name="connsiteY46" fmla="*/ 496388 h 661851"/>
              <a:gd name="connsiteX47" fmla="*/ 1402080 w 1855289"/>
              <a:gd name="connsiteY47" fmla="*/ 505097 h 661851"/>
              <a:gd name="connsiteX48" fmla="*/ 1375954 w 1855289"/>
              <a:gd name="connsiteY48" fmla="*/ 513806 h 661851"/>
              <a:gd name="connsiteX49" fmla="*/ 1297577 w 1855289"/>
              <a:gd name="connsiteY49" fmla="*/ 548640 h 661851"/>
              <a:gd name="connsiteX50" fmla="*/ 1227909 w 1855289"/>
              <a:gd name="connsiteY50" fmla="*/ 574766 h 661851"/>
              <a:gd name="connsiteX51" fmla="*/ 1201783 w 1855289"/>
              <a:gd name="connsiteY51" fmla="*/ 583474 h 661851"/>
              <a:gd name="connsiteX52" fmla="*/ 870857 w 1855289"/>
              <a:gd name="connsiteY52" fmla="*/ 600891 h 661851"/>
              <a:gd name="connsiteX53" fmla="*/ 827314 w 1855289"/>
              <a:gd name="connsiteY53" fmla="*/ 609600 h 661851"/>
              <a:gd name="connsiteX54" fmla="*/ 339634 w 1855289"/>
              <a:gd name="connsiteY54" fmla="*/ 592183 h 661851"/>
              <a:gd name="connsiteX55" fmla="*/ 191589 w 1855289"/>
              <a:gd name="connsiteY55" fmla="*/ 574766 h 661851"/>
              <a:gd name="connsiteX56" fmla="*/ 139337 w 1855289"/>
              <a:gd name="connsiteY56" fmla="*/ 548640 h 661851"/>
              <a:gd name="connsiteX57" fmla="*/ 113212 w 1855289"/>
              <a:gd name="connsiteY57" fmla="*/ 539931 h 661851"/>
              <a:gd name="connsiteX58" fmla="*/ 87086 w 1855289"/>
              <a:gd name="connsiteY58" fmla="*/ 487680 h 661851"/>
              <a:gd name="connsiteX59" fmla="*/ 60960 w 1855289"/>
              <a:gd name="connsiteY59" fmla="*/ 478971 h 661851"/>
              <a:gd name="connsiteX60" fmla="*/ 34834 w 1855289"/>
              <a:gd name="connsiteY60" fmla="*/ 461554 h 661851"/>
              <a:gd name="connsiteX61" fmla="*/ 8709 w 1855289"/>
              <a:gd name="connsiteY61" fmla="*/ 383177 h 661851"/>
              <a:gd name="connsiteX62" fmla="*/ 0 w 1855289"/>
              <a:gd name="connsiteY62" fmla="*/ 357051 h 661851"/>
              <a:gd name="connsiteX63" fmla="*/ 8709 w 1855289"/>
              <a:gd name="connsiteY63" fmla="*/ 269966 h 661851"/>
              <a:gd name="connsiteX64" fmla="*/ 26126 w 1855289"/>
              <a:gd name="connsiteY64" fmla="*/ 252548 h 661851"/>
              <a:gd name="connsiteX65" fmla="*/ 43543 w 1855289"/>
              <a:gd name="connsiteY65" fmla="*/ 209006 h 6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55289" h="661851">
                <a:moveTo>
                  <a:pt x="43543" y="209006"/>
                </a:moveTo>
                <a:cubicBezTo>
                  <a:pt x="49349" y="194492"/>
                  <a:pt x="50952" y="177472"/>
                  <a:pt x="60960" y="165463"/>
                </a:cubicBezTo>
                <a:cubicBezTo>
                  <a:pt x="66837" y="158411"/>
                  <a:pt x="79061" y="161212"/>
                  <a:pt x="87086" y="156754"/>
                </a:cubicBezTo>
                <a:cubicBezTo>
                  <a:pt x="105384" y="146588"/>
                  <a:pt x="121920" y="133531"/>
                  <a:pt x="139337" y="121920"/>
                </a:cubicBezTo>
                <a:cubicBezTo>
                  <a:pt x="148046" y="116114"/>
                  <a:pt x="158062" y="111904"/>
                  <a:pt x="165463" y="104503"/>
                </a:cubicBezTo>
                <a:cubicBezTo>
                  <a:pt x="174172" y="95794"/>
                  <a:pt x="180823" y="84358"/>
                  <a:pt x="191589" y="78377"/>
                </a:cubicBezTo>
                <a:cubicBezTo>
                  <a:pt x="207638" y="69461"/>
                  <a:pt x="243840" y="60960"/>
                  <a:pt x="243840" y="60960"/>
                </a:cubicBezTo>
                <a:cubicBezTo>
                  <a:pt x="252549" y="52251"/>
                  <a:pt x="259944" y="41992"/>
                  <a:pt x="269966" y="34834"/>
                </a:cubicBezTo>
                <a:cubicBezTo>
                  <a:pt x="299332" y="13858"/>
                  <a:pt x="313400" y="16473"/>
                  <a:pt x="348343" y="8708"/>
                </a:cubicBezTo>
                <a:cubicBezTo>
                  <a:pt x="360027" y="6112"/>
                  <a:pt x="371566" y="2903"/>
                  <a:pt x="383177" y="0"/>
                </a:cubicBezTo>
                <a:cubicBezTo>
                  <a:pt x="435429" y="2903"/>
                  <a:pt x="487781" y="4362"/>
                  <a:pt x="539932" y="8708"/>
                </a:cubicBezTo>
                <a:cubicBezTo>
                  <a:pt x="632825" y="16449"/>
                  <a:pt x="551541" y="24191"/>
                  <a:pt x="644434" y="8708"/>
                </a:cubicBezTo>
                <a:cubicBezTo>
                  <a:pt x="717006" y="11611"/>
                  <a:pt x="789691" y="12420"/>
                  <a:pt x="862149" y="17417"/>
                </a:cubicBezTo>
                <a:cubicBezTo>
                  <a:pt x="874089" y="18241"/>
                  <a:pt x="885519" y="22687"/>
                  <a:pt x="896983" y="26126"/>
                </a:cubicBezTo>
                <a:cubicBezTo>
                  <a:pt x="923360" y="34039"/>
                  <a:pt x="949234" y="43543"/>
                  <a:pt x="975360" y="52251"/>
                </a:cubicBezTo>
                <a:cubicBezTo>
                  <a:pt x="984069" y="55154"/>
                  <a:pt x="992344" y="60129"/>
                  <a:pt x="1001486" y="60960"/>
                </a:cubicBezTo>
                <a:lnTo>
                  <a:pt x="1184366" y="78377"/>
                </a:lnTo>
                <a:cubicBezTo>
                  <a:pt x="1259110" y="103293"/>
                  <a:pt x="1140141" y="65144"/>
                  <a:pt x="1262743" y="95794"/>
                </a:cubicBezTo>
                <a:cubicBezTo>
                  <a:pt x="1407693" y="132031"/>
                  <a:pt x="1241733" y="94596"/>
                  <a:pt x="1349829" y="130628"/>
                </a:cubicBezTo>
                <a:cubicBezTo>
                  <a:pt x="1363871" y="135309"/>
                  <a:pt x="1379092" y="135442"/>
                  <a:pt x="1393372" y="139337"/>
                </a:cubicBezTo>
                <a:cubicBezTo>
                  <a:pt x="1411084" y="144168"/>
                  <a:pt x="1428206" y="150948"/>
                  <a:pt x="1445623" y="156754"/>
                </a:cubicBezTo>
                <a:lnTo>
                  <a:pt x="1471749" y="165463"/>
                </a:lnTo>
                <a:cubicBezTo>
                  <a:pt x="1499350" y="206863"/>
                  <a:pt x="1479238" y="188279"/>
                  <a:pt x="1541417" y="209006"/>
                </a:cubicBezTo>
                <a:lnTo>
                  <a:pt x="1567543" y="217714"/>
                </a:lnTo>
                <a:cubicBezTo>
                  <a:pt x="1573349" y="209005"/>
                  <a:pt x="1580709" y="201152"/>
                  <a:pt x="1584960" y="191588"/>
                </a:cubicBezTo>
                <a:cubicBezTo>
                  <a:pt x="1592416" y="174811"/>
                  <a:pt x="1587101" y="149521"/>
                  <a:pt x="1602377" y="139337"/>
                </a:cubicBezTo>
                <a:lnTo>
                  <a:pt x="1628503" y="121920"/>
                </a:lnTo>
                <a:cubicBezTo>
                  <a:pt x="1631406" y="113211"/>
                  <a:pt x="1632120" y="103432"/>
                  <a:pt x="1637212" y="95794"/>
                </a:cubicBezTo>
                <a:cubicBezTo>
                  <a:pt x="1646843" y="81348"/>
                  <a:pt x="1673397" y="60284"/>
                  <a:pt x="1689463" y="52251"/>
                </a:cubicBezTo>
                <a:cubicBezTo>
                  <a:pt x="1697674" y="48146"/>
                  <a:pt x="1706880" y="46446"/>
                  <a:pt x="1715589" y="43543"/>
                </a:cubicBezTo>
                <a:cubicBezTo>
                  <a:pt x="1735909" y="46446"/>
                  <a:pt x="1756421" y="48225"/>
                  <a:pt x="1776549" y="52251"/>
                </a:cubicBezTo>
                <a:cubicBezTo>
                  <a:pt x="1785550" y="54051"/>
                  <a:pt x="1797339" y="53490"/>
                  <a:pt x="1802674" y="60960"/>
                </a:cubicBezTo>
                <a:cubicBezTo>
                  <a:pt x="1813345" y="75900"/>
                  <a:pt x="1809908" y="97935"/>
                  <a:pt x="1820092" y="113211"/>
                </a:cubicBezTo>
                <a:lnTo>
                  <a:pt x="1837509" y="139337"/>
                </a:lnTo>
                <a:cubicBezTo>
                  <a:pt x="1857026" y="197889"/>
                  <a:pt x="1861295" y="183530"/>
                  <a:pt x="1846217" y="243840"/>
                </a:cubicBezTo>
                <a:cubicBezTo>
                  <a:pt x="1841764" y="261651"/>
                  <a:pt x="1828800" y="296091"/>
                  <a:pt x="1828800" y="296091"/>
                </a:cubicBezTo>
                <a:cubicBezTo>
                  <a:pt x="1812270" y="395280"/>
                  <a:pt x="1811614" y="376541"/>
                  <a:pt x="1828800" y="531223"/>
                </a:cubicBezTo>
                <a:cubicBezTo>
                  <a:pt x="1830827" y="549470"/>
                  <a:pt x="1840411" y="566057"/>
                  <a:pt x="1846217" y="583474"/>
                </a:cubicBezTo>
                <a:lnTo>
                  <a:pt x="1854926" y="609600"/>
                </a:lnTo>
                <a:cubicBezTo>
                  <a:pt x="1852023" y="621211"/>
                  <a:pt x="1852856" y="634475"/>
                  <a:pt x="1846217" y="644434"/>
                </a:cubicBezTo>
                <a:cubicBezTo>
                  <a:pt x="1840411" y="653142"/>
                  <a:pt x="1830550" y="661433"/>
                  <a:pt x="1820092" y="661851"/>
                </a:cubicBezTo>
                <a:lnTo>
                  <a:pt x="1628503" y="653143"/>
                </a:lnTo>
                <a:cubicBezTo>
                  <a:pt x="1615961" y="634329"/>
                  <a:pt x="1605655" y="623834"/>
                  <a:pt x="1602377" y="600891"/>
                </a:cubicBezTo>
                <a:cubicBezTo>
                  <a:pt x="1597843" y="569150"/>
                  <a:pt x="1597646" y="536912"/>
                  <a:pt x="1593669" y="505097"/>
                </a:cubicBezTo>
                <a:cubicBezTo>
                  <a:pt x="1591833" y="490409"/>
                  <a:pt x="1593171" y="473870"/>
                  <a:pt x="1584960" y="461554"/>
                </a:cubicBezTo>
                <a:cubicBezTo>
                  <a:pt x="1579868" y="453916"/>
                  <a:pt x="1567543" y="455749"/>
                  <a:pt x="1558834" y="452846"/>
                </a:cubicBezTo>
                <a:lnTo>
                  <a:pt x="1428206" y="496388"/>
                </a:lnTo>
                <a:lnTo>
                  <a:pt x="1402080" y="505097"/>
                </a:lnTo>
                <a:cubicBezTo>
                  <a:pt x="1393371" y="508000"/>
                  <a:pt x="1383592" y="508714"/>
                  <a:pt x="1375954" y="513806"/>
                </a:cubicBezTo>
                <a:cubicBezTo>
                  <a:pt x="1299107" y="565038"/>
                  <a:pt x="1421937" y="486460"/>
                  <a:pt x="1297577" y="548640"/>
                </a:cubicBezTo>
                <a:cubicBezTo>
                  <a:pt x="1243468" y="575694"/>
                  <a:pt x="1283238" y="558958"/>
                  <a:pt x="1227909" y="574766"/>
                </a:cubicBezTo>
                <a:cubicBezTo>
                  <a:pt x="1219083" y="577288"/>
                  <a:pt x="1210815" y="581832"/>
                  <a:pt x="1201783" y="583474"/>
                </a:cubicBezTo>
                <a:cubicBezTo>
                  <a:pt x="1105388" y="601000"/>
                  <a:pt x="933105" y="598816"/>
                  <a:pt x="870857" y="600891"/>
                </a:cubicBezTo>
                <a:cubicBezTo>
                  <a:pt x="856343" y="603794"/>
                  <a:pt x="842114" y="609843"/>
                  <a:pt x="827314" y="609600"/>
                </a:cubicBezTo>
                <a:cubicBezTo>
                  <a:pt x="664672" y="606934"/>
                  <a:pt x="339634" y="592183"/>
                  <a:pt x="339634" y="592183"/>
                </a:cubicBezTo>
                <a:cubicBezTo>
                  <a:pt x="223949" y="569044"/>
                  <a:pt x="400269" y="602590"/>
                  <a:pt x="191589" y="574766"/>
                </a:cubicBezTo>
                <a:cubicBezTo>
                  <a:pt x="161743" y="570787"/>
                  <a:pt x="166022" y="561983"/>
                  <a:pt x="139337" y="548640"/>
                </a:cubicBezTo>
                <a:cubicBezTo>
                  <a:pt x="131127" y="544535"/>
                  <a:pt x="121920" y="542834"/>
                  <a:pt x="113212" y="539931"/>
                </a:cubicBezTo>
                <a:cubicBezTo>
                  <a:pt x="107475" y="522721"/>
                  <a:pt x="102432" y="499957"/>
                  <a:pt x="87086" y="487680"/>
                </a:cubicBezTo>
                <a:cubicBezTo>
                  <a:pt x="79918" y="481945"/>
                  <a:pt x="69171" y="483076"/>
                  <a:pt x="60960" y="478971"/>
                </a:cubicBezTo>
                <a:cubicBezTo>
                  <a:pt x="51599" y="474290"/>
                  <a:pt x="43543" y="467360"/>
                  <a:pt x="34834" y="461554"/>
                </a:cubicBezTo>
                <a:lnTo>
                  <a:pt x="8709" y="383177"/>
                </a:lnTo>
                <a:lnTo>
                  <a:pt x="0" y="357051"/>
                </a:lnTo>
                <a:cubicBezTo>
                  <a:pt x="2903" y="328023"/>
                  <a:pt x="1633" y="298268"/>
                  <a:pt x="8709" y="269966"/>
                </a:cubicBezTo>
                <a:cubicBezTo>
                  <a:pt x="10700" y="262000"/>
                  <a:pt x="20997" y="258959"/>
                  <a:pt x="26126" y="252548"/>
                </a:cubicBezTo>
                <a:cubicBezTo>
                  <a:pt x="54148" y="217520"/>
                  <a:pt x="37737" y="223520"/>
                  <a:pt x="43543" y="209006"/>
                </a:cubicBezTo>
                <a:close/>
              </a:path>
            </a:pathLst>
          </a:cu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4538477" y="4917194"/>
            <a:ext cx="297350" cy="178569"/>
          </a:xfrm>
          <a:custGeom>
            <a:avLst/>
            <a:gdLst>
              <a:gd name="connsiteX0" fmla="*/ 6408 w 302499"/>
              <a:gd name="connsiteY0" fmla="*/ 17417 h 200297"/>
              <a:gd name="connsiteX1" fmla="*/ 32534 w 302499"/>
              <a:gd name="connsiteY1" fmla="*/ 87086 h 200297"/>
              <a:gd name="connsiteX2" fmla="*/ 41242 w 302499"/>
              <a:gd name="connsiteY2" fmla="*/ 113211 h 200297"/>
              <a:gd name="connsiteX3" fmla="*/ 76077 w 302499"/>
              <a:gd name="connsiteY3" fmla="*/ 156754 h 200297"/>
              <a:gd name="connsiteX4" fmla="*/ 119619 w 302499"/>
              <a:gd name="connsiteY4" fmla="*/ 200297 h 200297"/>
              <a:gd name="connsiteX5" fmla="*/ 224122 w 302499"/>
              <a:gd name="connsiteY5" fmla="*/ 182880 h 200297"/>
              <a:gd name="connsiteX6" fmla="*/ 250248 w 302499"/>
              <a:gd name="connsiteY6" fmla="*/ 165463 h 200297"/>
              <a:gd name="connsiteX7" fmla="*/ 302499 w 302499"/>
              <a:gd name="connsiteY7" fmla="*/ 148046 h 200297"/>
              <a:gd name="connsiteX8" fmla="*/ 285082 w 302499"/>
              <a:gd name="connsiteY8" fmla="*/ 95794 h 200297"/>
              <a:gd name="connsiteX9" fmla="*/ 232831 w 302499"/>
              <a:gd name="connsiteY9" fmla="*/ 78377 h 200297"/>
              <a:gd name="connsiteX10" fmla="*/ 206705 w 302499"/>
              <a:gd name="connsiteY10" fmla="*/ 69668 h 200297"/>
              <a:gd name="connsiteX11" fmla="*/ 180579 w 302499"/>
              <a:gd name="connsiteY11" fmla="*/ 52251 h 200297"/>
              <a:gd name="connsiteX12" fmla="*/ 145745 w 302499"/>
              <a:gd name="connsiteY12" fmla="*/ 8708 h 200297"/>
              <a:gd name="connsiteX13" fmla="*/ 119619 w 302499"/>
              <a:gd name="connsiteY13" fmla="*/ 0 h 200297"/>
              <a:gd name="connsiteX14" fmla="*/ 6408 w 302499"/>
              <a:gd name="connsiteY14" fmla="*/ 17417 h 2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499" h="200297">
                <a:moveTo>
                  <a:pt x="6408" y="17417"/>
                </a:moveTo>
                <a:cubicBezTo>
                  <a:pt x="-8106" y="31931"/>
                  <a:pt x="2635" y="27287"/>
                  <a:pt x="32534" y="87086"/>
                </a:cubicBezTo>
                <a:cubicBezTo>
                  <a:pt x="36639" y="95296"/>
                  <a:pt x="37137" y="105001"/>
                  <a:pt x="41242" y="113211"/>
                </a:cubicBezTo>
                <a:cubicBezTo>
                  <a:pt x="59113" y="148954"/>
                  <a:pt x="54474" y="129751"/>
                  <a:pt x="76077" y="156754"/>
                </a:cubicBezTo>
                <a:cubicBezTo>
                  <a:pt x="109255" y="198225"/>
                  <a:pt x="74831" y="170438"/>
                  <a:pt x="119619" y="200297"/>
                </a:cubicBezTo>
                <a:cubicBezTo>
                  <a:pt x="144448" y="197538"/>
                  <a:pt x="194944" y="197469"/>
                  <a:pt x="224122" y="182880"/>
                </a:cubicBezTo>
                <a:cubicBezTo>
                  <a:pt x="233484" y="178199"/>
                  <a:pt x="240684" y="169714"/>
                  <a:pt x="250248" y="165463"/>
                </a:cubicBezTo>
                <a:cubicBezTo>
                  <a:pt x="267025" y="158007"/>
                  <a:pt x="302499" y="148046"/>
                  <a:pt x="302499" y="148046"/>
                </a:cubicBezTo>
                <a:cubicBezTo>
                  <a:pt x="296693" y="130629"/>
                  <a:pt x="302499" y="101600"/>
                  <a:pt x="285082" y="95794"/>
                </a:cubicBezTo>
                <a:lnTo>
                  <a:pt x="232831" y="78377"/>
                </a:lnTo>
                <a:cubicBezTo>
                  <a:pt x="224122" y="75474"/>
                  <a:pt x="214343" y="74760"/>
                  <a:pt x="206705" y="69668"/>
                </a:cubicBezTo>
                <a:lnTo>
                  <a:pt x="180579" y="52251"/>
                </a:lnTo>
                <a:cubicBezTo>
                  <a:pt x="172670" y="40387"/>
                  <a:pt x="159531" y="16979"/>
                  <a:pt x="145745" y="8708"/>
                </a:cubicBezTo>
                <a:cubicBezTo>
                  <a:pt x="137874" y="3985"/>
                  <a:pt x="128328" y="2903"/>
                  <a:pt x="119619" y="0"/>
                </a:cubicBezTo>
                <a:cubicBezTo>
                  <a:pt x="56152" y="12693"/>
                  <a:pt x="20922" y="2903"/>
                  <a:pt x="6408" y="174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Freeform 36"/>
          <p:cNvSpPr/>
          <p:nvPr/>
        </p:nvSpPr>
        <p:spPr>
          <a:xfrm>
            <a:off x="5224126" y="4934023"/>
            <a:ext cx="299611" cy="95586"/>
          </a:xfrm>
          <a:custGeom>
            <a:avLst/>
            <a:gdLst>
              <a:gd name="connsiteX0" fmla="*/ 43543 w 304800"/>
              <a:gd name="connsiteY0" fmla="*/ 278 h 107217"/>
              <a:gd name="connsiteX1" fmla="*/ 148046 w 304800"/>
              <a:gd name="connsiteY1" fmla="*/ 8987 h 107217"/>
              <a:gd name="connsiteX2" fmla="*/ 226423 w 304800"/>
              <a:gd name="connsiteY2" fmla="*/ 43821 h 107217"/>
              <a:gd name="connsiteX3" fmla="*/ 278675 w 304800"/>
              <a:gd name="connsiteY3" fmla="*/ 61238 h 107217"/>
              <a:gd name="connsiteX4" fmla="*/ 304800 w 304800"/>
              <a:gd name="connsiteY4" fmla="*/ 69947 h 107217"/>
              <a:gd name="connsiteX5" fmla="*/ 296092 w 304800"/>
              <a:gd name="connsiteY5" fmla="*/ 104781 h 107217"/>
              <a:gd name="connsiteX6" fmla="*/ 174172 w 304800"/>
              <a:gd name="connsiteY6" fmla="*/ 96072 h 107217"/>
              <a:gd name="connsiteX7" fmla="*/ 34835 w 304800"/>
              <a:gd name="connsiteY7" fmla="*/ 87364 h 107217"/>
              <a:gd name="connsiteX8" fmla="*/ 17417 w 304800"/>
              <a:gd name="connsiteY8" fmla="*/ 69947 h 107217"/>
              <a:gd name="connsiteX9" fmla="*/ 0 w 304800"/>
              <a:gd name="connsiteY9" fmla="*/ 17695 h 107217"/>
              <a:gd name="connsiteX10" fmla="*/ 43543 w 304800"/>
              <a:gd name="connsiteY10" fmla="*/ 278 h 1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07217">
                <a:moveTo>
                  <a:pt x="43543" y="278"/>
                </a:moveTo>
                <a:cubicBezTo>
                  <a:pt x="68217" y="-1173"/>
                  <a:pt x="113567" y="3240"/>
                  <a:pt x="148046" y="8987"/>
                </a:cubicBezTo>
                <a:cubicBezTo>
                  <a:pt x="231016" y="22816"/>
                  <a:pt x="173169" y="20153"/>
                  <a:pt x="226423" y="43821"/>
                </a:cubicBezTo>
                <a:cubicBezTo>
                  <a:pt x="243200" y="51277"/>
                  <a:pt x="261258" y="55432"/>
                  <a:pt x="278675" y="61238"/>
                </a:cubicBezTo>
                <a:lnTo>
                  <a:pt x="304800" y="69947"/>
                </a:lnTo>
                <a:cubicBezTo>
                  <a:pt x="301897" y="81558"/>
                  <a:pt x="307828" y="102434"/>
                  <a:pt x="296092" y="104781"/>
                </a:cubicBezTo>
                <a:cubicBezTo>
                  <a:pt x="256140" y="112771"/>
                  <a:pt x="214825" y="98782"/>
                  <a:pt x="174172" y="96072"/>
                </a:cubicBezTo>
                <a:lnTo>
                  <a:pt x="34835" y="87364"/>
                </a:lnTo>
                <a:cubicBezTo>
                  <a:pt x="29029" y="81558"/>
                  <a:pt x="21089" y="77291"/>
                  <a:pt x="17417" y="69947"/>
                </a:cubicBezTo>
                <a:cubicBezTo>
                  <a:pt x="9206" y="53526"/>
                  <a:pt x="0" y="17695"/>
                  <a:pt x="0" y="17695"/>
                </a:cubicBezTo>
                <a:cubicBezTo>
                  <a:pt x="28541" y="-1332"/>
                  <a:pt x="18869" y="1729"/>
                  <a:pt x="43543" y="2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Freeform 37"/>
          <p:cNvSpPr/>
          <p:nvPr/>
        </p:nvSpPr>
        <p:spPr>
          <a:xfrm>
            <a:off x="4069892" y="4673513"/>
            <a:ext cx="378349" cy="248844"/>
          </a:xfrm>
          <a:custGeom>
            <a:avLst/>
            <a:gdLst>
              <a:gd name="connsiteX0" fmla="*/ 383177 w 384901"/>
              <a:gd name="connsiteY0" fmla="*/ 235580 h 279123"/>
              <a:gd name="connsiteX1" fmla="*/ 313509 w 384901"/>
              <a:gd name="connsiteY1" fmla="*/ 218163 h 279123"/>
              <a:gd name="connsiteX2" fmla="*/ 287383 w 384901"/>
              <a:gd name="connsiteY2" fmla="*/ 200746 h 279123"/>
              <a:gd name="connsiteX3" fmla="*/ 261257 w 384901"/>
              <a:gd name="connsiteY3" fmla="*/ 192037 h 279123"/>
              <a:gd name="connsiteX4" fmla="*/ 209006 w 384901"/>
              <a:gd name="connsiteY4" fmla="*/ 165911 h 279123"/>
              <a:gd name="connsiteX5" fmla="*/ 165463 w 384901"/>
              <a:gd name="connsiteY5" fmla="*/ 113660 h 279123"/>
              <a:gd name="connsiteX6" fmla="*/ 156754 w 384901"/>
              <a:gd name="connsiteY6" fmla="*/ 87534 h 279123"/>
              <a:gd name="connsiteX7" fmla="*/ 113212 w 384901"/>
              <a:gd name="connsiteY7" fmla="*/ 43991 h 279123"/>
              <a:gd name="connsiteX8" fmla="*/ 104503 w 384901"/>
              <a:gd name="connsiteY8" fmla="*/ 17866 h 279123"/>
              <a:gd name="connsiteX9" fmla="*/ 26126 w 384901"/>
              <a:gd name="connsiteY9" fmla="*/ 9157 h 279123"/>
              <a:gd name="connsiteX10" fmla="*/ 0 w 384901"/>
              <a:gd name="connsiteY10" fmla="*/ 61409 h 279123"/>
              <a:gd name="connsiteX11" fmla="*/ 8709 w 384901"/>
              <a:gd name="connsiteY11" fmla="*/ 87534 h 279123"/>
              <a:gd name="connsiteX12" fmla="*/ 34834 w 384901"/>
              <a:gd name="connsiteY12" fmla="*/ 96243 h 279123"/>
              <a:gd name="connsiteX13" fmla="*/ 60960 w 384901"/>
              <a:gd name="connsiteY13" fmla="*/ 113660 h 279123"/>
              <a:gd name="connsiteX14" fmla="*/ 78377 w 384901"/>
              <a:gd name="connsiteY14" fmla="*/ 165911 h 279123"/>
              <a:gd name="connsiteX15" fmla="*/ 139337 w 384901"/>
              <a:gd name="connsiteY15" fmla="*/ 218163 h 279123"/>
              <a:gd name="connsiteX16" fmla="*/ 156754 w 384901"/>
              <a:gd name="connsiteY16" fmla="*/ 244289 h 279123"/>
              <a:gd name="connsiteX17" fmla="*/ 182880 w 384901"/>
              <a:gd name="connsiteY17" fmla="*/ 252997 h 279123"/>
              <a:gd name="connsiteX18" fmla="*/ 235132 w 384901"/>
              <a:gd name="connsiteY18" fmla="*/ 279123 h 279123"/>
              <a:gd name="connsiteX19" fmla="*/ 383177 w 384901"/>
              <a:gd name="connsiteY19" fmla="*/ 235580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901" h="279123">
                <a:moveTo>
                  <a:pt x="383177" y="235580"/>
                </a:moveTo>
                <a:cubicBezTo>
                  <a:pt x="396240" y="225420"/>
                  <a:pt x="331359" y="227088"/>
                  <a:pt x="313509" y="218163"/>
                </a:cubicBezTo>
                <a:cubicBezTo>
                  <a:pt x="304147" y="213482"/>
                  <a:pt x="296744" y="205427"/>
                  <a:pt x="287383" y="200746"/>
                </a:cubicBezTo>
                <a:cubicBezTo>
                  <a:pt x="279172" y="196641"/>
                  <a:pt x="269468" y="196142"/>
                  <a:pt x="261257" y="192037"/>
                </a:cubicBezTo>
                <a:cubicBezTo>
                  <a:pt x="193730" y="158273"/>
                  <a:pt x="274675" y="187802"/>
                  <a:pt x="209006" y="165911"/>
                </a:cubicBezTo>
                <a:cubicBezTo>
                  <a:pt x="189744" y="146650"/>
                  <a:pt x="177588" y="137911"/>
                  <a:pt x="165463" y="113660"/>
                </a:cubicBezTo>
                <a:cubicBezTo>
                  <a:pt x="161358" y="105449"/>
                  <a:pt x="162262" y="94878"/>
                  <a:pt x="156754" y="87534"/>
                </a:cubicBezTo>
                <a:cubicBezTo>
                  <a:pt x="144438" y="71113"/>
                  <a:pt x="113212" y="43991"/>
                  <a:pt x="113212" y="43991"/>
                </a:cubicBezTo>
                <a:cubicBezTo>
                  <a:pt x="110309" y="35283"/>
                  <a:pt x="110238" y="25034"/>
                  <a:pt x="104503" y="17866"/>
                </a:cubicBezTo>
                <a:cubicBezTo>
                  <a:pt x="80492" y="-12146"/>
                  <a:pt x="60347" y="3454"/>
                  <a:pt x="26126" y="9157"/>
                </a:cubicBezTo>
                <a:cubicBezTo>
                  <a:pt x="17321" y="22365"/>
                  <a:pt x="0" y="43382"/>
                  <a:pt x="0" y="61409"/>
                </a:cubicBezTo>
                <a:cubicBezTo>
                  <a:pt x="0" y="70588"/>
                  <a:pt x="2218" y="81043"/>
                  <a:pt x="8709" y="87534"/>
                </a:cubicBezTo>
                <a:cubicBezTo>
                  <a:pt x="15200" y="94025"/>
                  <a:pt x="26624" y="92138"/>
                  <a:pt x="34834" y="96243"/>
                </a:cubicBezTo>
                <a:cubicBezTo>
                  <a:pt x="44195" y="100924"/>
                  <a:pt x="52251" y="107854"/>
                  <a:pt x="60960" y="113660"/>
                </a:cubicBezTo>
                <a:cubicBezTo>
                  <a:pt x="66766" y="131077"/>
                  <a:pt x="65395" y="152929"/>
                  <a:pt x="78377" y="165911"/>
                </a:cubicBezTo>
                <a:cubicBezTo>
                  <a:pt x="120613" y="208147"/>
                  <a:pt x="99549" y="191637"/>
                  <a:pt x="139337" y="218163"/>
                </a:cubicBezTo>
                <a:cubicBezTo>
                  <a:pt x="145143" y="226872"/>
                  <a:pt x="148581" y="237751"/>
                  <a:pt x="156754" y="244289"/>
                </a:cubicBezTo>
                <a:cubicBezTo>
                  <a:pt x="163922" y="250023"/>
                  <a:pt x="174669" y="248892"/>
                  <a:pt x="182880" y="252997"/>
                </a:cubicBezTo>
                <a:cubicBezTo>
                  <a:pt x="250416" y="286764"/>
                  <a:pt x="169457" y="257230"/>
                  <a:pt x="235132" y="279123"/>
                </a:cubicBezTo>
                <a:cubicBezTo>
                  <a:pt x="314922" y="252526"/>
                  <a:pt x="370114" y="245740"/>
                  <a:pt x="383177" y="235580"/>
                </a:cubicBezTo>
                <a:close/>
              </a:path>
            </a:pathLst>
          </a:cu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a:off x="4121261" y="4861806"/>
            <a:ext cx="120713" cy="77967"/>
          </a:xfrm>
          <a:custGeom>
            <a:avLst/>
            <a:gdLst>
              <a:gd name="connsiteX0" fmla="*/ 61843 w 122803"/>
              <a:gd name="connsiteY0" fmla="*/ 368 h 87454"/>
              <a:gd name="connsiteX1" fmla="*/ 18300 w 122803"/>
              <a:gd name="connsiteY1" fmla="*/ 9077 h 87454"/>
              <a:gd name="connsiteX2" fmla="*/ 9591 w 122803"/>
              <a:gd name="connsiteY2" fmla="*/ 78745 h 87454"/>
              <a:gd name="connsiteX3" fmla="*/ 35717 w 122803"/>
              <a:gd name="connsiteY3" fmla="*/ 87454 h 87454"/>
              <a:gd name="connsiteX4" fmla="*/ 70551 w 122803"/>
              <a:gd name="connsiteY4" fmla="*/ 78745 h 87454"/>
              <a:gd name="connsiteX5" fmla="*/ 122803 w 122803"/>
              <a:gd name="connsiteY5" fmla="*/ 61328 h 87454"/>
              <a:gd name="connsiteX6" fmla="*/ 105385 w 122803"/>
              <a:gd name="connsiteY6" fmla="*/ 43911 h 87454"/>
              <a:gd name="connsiteX7" fmla="*/ 87968 w 122803"/>
              <a:gd name="connsiteY7" fmla="*/ 17785 h 87454"/>
              <a:gd name="connsiteX8" fmla="*/ 61843 w 122803"/>
              <a:gd name="connsiteY8" fmla="*/ 368 h 8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03" h="87454">
                <a:moveTo>
                  <a:pt x="61843" y="368"/>
                </a:moveTo>
                <a:cubicBezTo>
                  <a:pt x="50232" y="-1083"/>
                  <a:pt x="31151" y="1733"/>
                  <a:pt x="18300" y="9077"/>
                </a:cubicBezTo>
                <a:cubicBezTo>
                  <a:pt x="-5958" y="22939"/>
                  <a:pt x="-3106" y="59700"/>
                  <a:pt x="9591" y="78745"/>
                </a:cubicBezTo>
                <a:cubicBezTo>
                  <a:pt x="14683" y="86383"/>
                  <a:pt x="27008" y="84551"/>
                  <a:pt x="35717" y="87454"/>
                </a:cubicBezTo>
                <a:cubicBezTo>
                  <a:pt x="47328" y="84551"/>
                  <a:pt x="59087" y="82184"/>
                  <a:pt x="70551" y="78745"/>
                </a:cubicBezTo>
                <a:cubicBezTo>
                  <a:pt x="88136" y="73469"/>
                  <a:pt x="122803" y="61328"/>
                  <a:pt x="122803" y="61328"/>
                </a:cubicBezTo>
                <a:cubicBezTo>
                  <a:pt x="116997" y="55522"/>
                  <a:pt x="110514" y="50322"/>
                  <a:pt x="105385" y="43911"/>
                </a:cubicBezTo>
                <a:cubicBezTo>
                  <a:pt x="98847" y="35738"/>
                  <a:pt x="95369" y="25186"/>
                  <a:pt x="87968" y="17785"/>
                </a:cubicBezTo>
                <a:cubicBezTo>
                  <a:pt x="83378" y="13195"/>
                  <a:pt x="73454" y="1819"/>
                  <a:pt x="61843" y="36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a:off x="4365984" y="4624224"/>
            <a:ext cx="248249" cy="132669"/>
          </a:xfrm>
          <a:custGeom>
            <a:avLst/>
            <a:gdLst>
              <a:gd name="connsiteX0" fmla="*/ 0 w 252548"/>
              <a:gd name="connsiteY0" fmla="*/ 148812 h 148812"/>
              <a:gd name="connsiteX1" fmla="*/ 26125 w 252548"/>
              <a:gd name="connsiteY1" fmla="*/ 105269 h 148812"/>
              <a:gd name="connsiteX2" fmla="*/ 52251 w 252548"/>
              <a:gd name="connsiteY2" fmla="*/ 79143 h 148812"/>
              <a:gd name="connsiteX3" fmla="*/ 78377 w 252548"/>
              <a:gd name="connsiteY3" fmla="*/ 26892 h 148812"/>
              <a:gd name="connsiteX4" fmla="*/ 104502 w 252548"/>
              <a:gd name="connsiteY4" fmla="*/ 18183 h 148812"/>
              <a:gd name="connsiteX5" fmla="*/ 252548 w 252548"/>
              <a:gd name="connsiteY5" fmla="*/ 766 h 1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 h="148812">
                <a:moveTo>
                  <a:pt x="0" y="148812"/>
                </a:moveTo>
                <a:cubicBezTo>
                  <a:pt x="8708" y="134298"/>
                  <a:pt x="15969" y="118810"/>
                  <a:pt x="26125" y="105269"/>
                </a:cubicBezTo>
                <a:cubicBezTo>
                  <a:pt x="33514" y="95416"/>
                  <a:pt x="45419" y="89390"/>
                  <a:pt x="52251" y="79143"/>
                </a:cubicBezTo>
                <a:cubicBezTo>
                  <a:pt x="70282" y="52098"/>
                  <a:pt x="49014" y="50383"/>
                  <a:pt x="78377" y="26892"/>
                </a:cubicBezTo>
                <a:cubicBezTo>
                  <a:pt x="85545" y="21157"/>
                  <a:pt x="95646" y="20598"/>
                  <a:pt x="104502" y="18183"/>
                </a:cubicBezTo>
                <a:cubicBezTo>
                  <a:pt x="191596" y="-5570"/>
                  <a:pt x="158878" y="766"/>
                  <a:pt x="252548" y="7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362064" y="4516471"/>
            <a:ext cx="91574" cy="171220"/>
          </a:xfrm>
          <a:custGeom>
            <a:avLst/>
            <a:gdLst>
              <a:gd name="connsiteX0" fmla="*/ 64880 w 93160"/>
              <a:gd name="connsiteY0" fmla="*/ 191588 h 192054"/>
              <a:gd name="connsiteX1" fmla="*/ 21337 w 93160"/>
              <a:gd name="connsiteY1" fmla="*/ 174171 h 192054"/>
              <a:gd name="connsiteX2" fmla="*/ 3920 w 93160"/>
              <a:gd name="connsiteY2" fmla="*/ 148046 h 192054"/>
              <a:gd name="connsiteX3" fmla="*/ 30045 w 93160"/>
              <a:gd name="connsiteY3" fmla="*/ 8708 h 192054"/>
              <a:gd name="connsiteX4" fmla="*/ 64880 w 93160"/>
              <a:gd name="connsiteY4" fmla="*/ 0 h 192054"/>
              <a:gd name="connsiteX5" fmla="*/ 82297 w 93160"/>
              <a:gd name="connsiteY5" fmla="*/ 26126 h 192054"/>
              <a:gd name="connsiteX6" fmla="*/ 82297 w 93160"/>
              <a:gd name="connsiteY6" fmla="*/ 156754 h 192054"/>
              <a:gd name="connsiteX7" fmla="*/ 64880 w 93160"/>
              <a:gd name="connsiteY7" fmla="*/ 191588 h 1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0" h="192054">
                <a:moveTo>
                  <a:pt x="64880" y="191588"/>
                </a:moveTo>
                <a:cubicBezTo>
                  <a:pt x="54720" y="194491"/>
                  <a:pt x="34058" y="183257"/>
                  <a:pt x="21337" y="174171"/>
                </a:cubicBezTo>
                <a:cubicBezTo>
                  <a:pt x="12820" y="168088"/>
                  <a:pt x="4535" y="158494"/>
                  <a:pt x="3920" y="148046"/>
                </a:cubicBezTo>
                <a:cubicBezTo>
                  <a:pt x="3305" y="137596"/>
                  <a:pt x="-14185" y="30823"/>
                  <a:pt x="30045" y="8708"/>
                </a:cubicBezTo>
                <a:cubicBezTo>
                  <a:pt x="40750" y="3355"/>
                  <a:pt x="53268" y="2903"/>
                  <a:pt x="64880" y="0"/>
                </a:cubicBezTo>
                <a:cubicBezTo>
                  <a:pt x="70686" y="8709"/>
                  <a:pt x="77616" y="16764"/>
                  <a:pt x="82297" y="26126"/>
                </a:cubicBezTo>
                <a:cubicBezTo>
                  <a:pt x="102663" y="66859"/>
                  <a:pt x="89464" y="113753"/>
                  <a:pt x="82297" y="156754"/>
                </a:cubicBezTo>
                <a:cubicBezTo>
                  <a:pt x="81820" y="159618"/>
                  <a:pt x="75040" y="188685"/>
                  <a:pt x="64880" y="19158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41"/>
          <p:cNvSpPr/>
          <p:nvPr/>
        </p:nvSpPr>
        <p:spPr>
          <a:xfrm>
            <a:off x="4378983" y="4591073"/>
            <a:ext cx="45719" cy="72100"/>
          </a:xfrm>
          <a:custGeom>
            <a:avLst/>
            <a:gdLst>
              <a:gd name="connsiteX0" fmla="*/ 4417 w 40854"/>
              <a:gd name="connsiteY0" fmla="*/ 423 h 80873"/>
              <a:gd name="connsiteX1" fmla="*/ 39251 w 40854"/>
              <a:gd name="connsiteY1" fmla="*/ 43965 h 80873"/>
              <a:gd name="connsiteX2" fmla="*/ 30542 w 40854"/>
              <a:gd name="connsiteY2" fmla="*/ 78800 h 80873"/>
              <a:gd name="connsiteX3" fmla="*/ 4417 w 40854"/>
              <a:gd name="connsiteY3" fmla="*/ 70091 h 80873"/>
              <a:gd name="connsiteX4" fmla="*/ 4417 w 40854"/>
              <a:gd name="connsiteY4" fmla="*/ 423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 h="80873">
                <a:moveTo>
                  <a:pt x="4417" y="423"/>
                </a:moveTo>
                <a:cubicBezTo>
                  <a:pt x="10223" y="-3931"/>
                  <a:pt x="33373" y="26332"/>
                  <a:pt x="39251" y="43965"/>
                </a:cubicBezTo>
                <a:cubicBezTo>
                  <a:pt x="43036" y="55320"/>
                  <a:pt x="40117" y="71618"/>
                  <a:pt x="30542" y="78800"/>
                </a:cubicBezTo>
                <a:cubicBezTo>
                  <a:pt x="23198" y="84308"/>
                  <a:pt x="9140" y="77962"/>
                  <a:pt x="4417" y="70091"/>
                </a:cubicBezTo>
                <a:cubicBezTo>
                  <a:pt x="-1557" y="60134"/>
                  <a:pt x="-1389" y="4777"/>
                  <a:pt x="4417" y="42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Freeform 42"/>
          <p:cNvSpPr/>
          <p:nvPr/>
        </p:nvSpPr>
        <p:spPr>
          <a:xfrm>
            <a:off x="4627241" y="4643064"/>
            <a:ext cx="188327" cy="209624"/>
          </a:xfrm>
          <a:custGeom>
            <a:avLst/>
            <a:gdLst>
              <a:gd name="connsiteX0" fmla="*/ 0 w 191588"/>
              <a:gd name="connsiteY0" fmla="*/ 235131 h 235131"/>
              <a:gd name="connsiteX1" fmla="*/ 69668 w 191588"/>
              <a:gd name="connsiteY1" fmla="*/ 217714 h 235131"/>
              <a:gd name="connsiteX2" fmla="*/ 95794 w 191588"/>
              <a:gd name="connsiteY2" fmla="*/ 200297 h 235131"/>
              <a:gd name="connsiteX3" fmla="*/ 130628 w 191588"/>
              <a:gd name="connsiteY3" fmla="*/ 148046 h 235131"/>
              <a:gd name="connsiteX4" fmla="*/ 148045 w 191588"/>
              <a:gd name="connsiteY4" fmla="*/ 121920 h 235131"/>
              <a:gd name="connsiteX5" fmla="*/ 182880 w 191588"/>
              <a:gd name="connsiteY5" fmla="*/ 78377 h 235131"/>
              <a:gd name="connsiteX6" fmla="*/ 191588 w 191588"/>
              <a:gd name="connsiteY6" fmla="*/ 52251 h 235131"/>
              <a:gd name="connsiteX7" fmla="*/ 182880 w 191588"/>
              <a:gd name="connsiteY7" fmla="*/ 0 h 2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 h="235131">
                <a:moveTo>
                  <a:pt x="0" y="235131"/>
                </a:moveTo>
                <a:cubicBezTo>
                  <a:pt x="16568" y="231818"/>
                  <a:pt x="51812" y="226642"/>
                  <a:pt x="69668" y="217714"/>
                </a:cubicBezTo>
                <a:cubicBezTo>
                  <a:pt x="79029" y="213033"/>
                  <a:pt x="87085" y="206103"/>
                  <a:pt x="95794" y="200297"/>
                </a:cubicBezTo>
                <a:lnTo>
                  <a:pt x="130628" y="148046"/>
                </a:lnTo>
                <a:cubicBezTo>
                  <a:pt x="136434" y="139337"/>
                  <a:pt x="140644" y="129321"/>
                  <a:pt x="148045" y="121920"/>
                </a:cubicBezTo>
                <a:cubicBezTo>
                  <a:pt x="172864" y="97102"/>
                  <a:pt x="160909" y="111335"/>
                  <a:pt x="182880" y="78377"/>
                </a:cubicBezTo>
                <a:cubicBezTo>
                  <a:pt x="185783" y="69668"/>
                  <a:pt x="191588" y="61431"/>
                  <a:pt x="191588" y="52251"/>
                </a:cubicBezTo>
                <a:cubicBezTo>
                  <a:pt x="191588" y="34594"/>
                  <a:pt x="182880" y="0"/>
                  <a:pt x="1828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5027836" y="4528701"/>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5154992" y="4530774"/>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5282148" y="4543837"/>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rot="234300">
            <a:off x="5044352" y="4591699"/>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rot="769043">
            <a:off x="5160328" y="4562169"/>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4968374" y="4645126"/>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4640262" y="4248292"/>
            <a:ext cx="690740" cy="186497"/>
          </a:xfrm>
          <a:custGeom>
            <a:avLst/>
            <a:gdLst>
              <a:gd name="connsiteX0" fmla="*/ 6017 w 702702"/>
              <a:gd name="connsiteY0" fmla="*/ 121920 h 209189"/>
              <a:gd name="connsiteX1" fmla="*/ 49560 w 702702"/>
              <a:gd name="connsiteY1" fmla="*/ 78377 h 209189"/>
              <a:gd name="connsiteX2" fmla="*/ 75685 w 702702"/>
              <a:gd name="connsiteY2" fmla="*/ 69669 h 209189"/>
              <a:gd name="connsiteX3" fmla="*/ 84394 w 702702"/>
              <a:gd name="connsiteY3" fmla="*/ 43543 h 209189"/>
              <a:gd name="connsiteX4" fmla="*/ 110520 w 702702"/>
              <a:gd name="connsiteY4" fmla="*/ 34834 h 209189"/>
              <a:gd name="connsiteX5" fmla="*/ 162771 w 702702"/>
              <a:gd name="connsiteY5" fmla="*/ 0 h 209189"/>
              <a:gd name="connsiteX6" fmla="*/ 267274 w 702702"/>
              <a:gd name="connsiteY6" fmla="*/ 8709 h 209189"/>
              <a:gd name="connsiteX7" fmla="*/ 293400 w 702702"/>
              <a:gd name="connsiteY7" fmla="*/ 17417 h 209189"/>
              <a:gd name="connsiteX8" fmla="*/ 345651 w 702702"/>
              <a:gd name="connsiteY8" fmla="*/ 26126 h 209189"/>
              <a:gd name="connsiteX9" fmla="*/ 484988 w 702702"/>
              <a:gd name="connsiteY9" fmla="*/ 34834 h 209189"/>
              <a:gd name="connsiteX10" fmla="*/ 537240 w 702702"/>
              <a:gd name="connsiteY10" fmla="*/ 52252 h 209189"/>
              <a:gd name="connsiteX11" fmla="*/ 563365 w 702702"/>
              <a:gd name="connsiteY11" fmla="*/ 60960 h 209189"/>
              <a:gd name="connsiteX12" fmla="*/ 624325 w 702702"/>
              <a:gd name="connsiteY12" fmla="*/ 78377 h 209189"/>
              <a:gd name="connsiteX13" fmla="*/ 650451 w 702702"/>
              <a:gd name="connsiteY13" fmla="*/ 95794 h 209189"/>
              <a:gd name="connsiteX14" fmla="*/ 702702 w 702702"/>
              <a:gd name="connsiteY14" fmla="*/ 113212 h 209189"/>
              <a:gd name="connsiteX15" fmla="*/ 676577 w 702702"/>
              <a:gd name="connsiteY15" fmla="*/ 174172 h 209189"/>
              <a:gd name="connsiteX16" fmla="*/ 650451 w 702702"/>
              <a:gd name="connsiteY16" fmla="*/ 182880 h 209189"/>
              <a:gd name="connsiteX17" fmla="*/ 633034 w 702702"/>
              <a:gd name="connsiteY17" fmla="*/ 209006 h 209189"/>
              <a:gd name="connsiteX18" fmla="*/ 580782 w 702702"/>
              <a:gd name="connsiteY18" fmla="*/ 191589 h 209189"/>
              <a:gd name="connsiteX19" fmla="*/ 493697 w 702702"/>
              <a:gd name="connsiteY19" fmla="*/ 200297 h 209189"/>
              <a:gd name="connsiteX20" fmla="*/ 397902 w 702702"/>
              <a:gd name="connsiteY20" fmla="*/ 174172 h 209189"/>
              <a:gd name="connsiteX21" fmla="*/ 241148 w 702702"/>
              <a:gd name="connsiteY21" fmla="*/ 156754 h 209189"/>
              <a:gd name="connsiteX22" fmla="*/ 188897 w 702702"/>
              <a:gd name="connsiteY22" fmla="*/ 156754 h 209189"/>
              <a:gd name="connsiteX23" fmla="*/ 6017 w 702702"/>
              <a:gd name="connsiteY23" fmla="*/ 121920 h 2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2702" h="209189">
                <a:moveTo>
                  <a:pt x="6017" y="121920"/>
                </a:moveTo>
                <a:cubicBezTo>
                  <a:pt x="-17206" y="108857"/>
                  <a:pt x="33139" y="90693"/>
                  <a:pt x="49560" y="78377"/>
                </a:cubicBezTo>
                <a:cubicBezTo>
                  <a:pt x="56903" y="72869"/>
                  <a:pt x="69194" y="76160"/>
                  <a:pt x="75685" y="69669"/>
                </a:cubicBezTo>
                <a:cubicBezTo>
                  <a:pt x="82176" y="63178"/>
                  <a:pt x="77903" y="50034"/>
                  <a:pt x="84394" y="43543"/>
                </a:cubicBezTo>
                <a:cubicBezTo>
                  <a:pt x="90885" y="37052"/>
                  <a:pt x="102495" y="39292"/>
                  <a:pt x="110520" y="34834"/>
                </a:cubicBezTo>
                <a:cubicBezTo>
                  <a:pt x="128818" y="24668"/>
                  <a:pt x="162771" y="0"/>
                  <a:pt x="162771" y="0"/>
                </a:cubicBezTo>
                <a:cubicBezTo>
                  <a:pt x="197605" y="2903"/>
                  <a:pt x="232626" y="4089"/>
                  <a:pt x="267274" y="8709"/>
                </a:cubicBezTo>
                <a:cubicBezTo>
                  <a:pt x="276373" y="9922"/>
                  <a:pt x="284439" y="15426"/>
                  <a:pt x="293400" y="17417"/>
                </a:cubicBezTo>
                <a:cubicBezTo>
                  <a:pt x="310637" y="21247"/>
                  <a:pt x="328066" y="24527"/>
                  <a:pt x="345651" y="26126"/>
                </a:cubicBezTo>
                <a:cubicBezTo>
                  <a:pt x="391996" y="30339"/>
                  <a:pt x="438542" y="31931"/>
                  <a:pt x="484988" y="34834"/>
                </a:cubicBezTo>
                <a:lnTo>
                  <a:pt x="537240" y="52252"/>
                </a:lnTo>
                <a:cubicBezTo>
                  <a:pt x="545948" y="55155"/>
                  <a:pt x="554460" y="58734"/>
                  <a:pt x="563365" y="60960"/>
                </a:cubicBezTo>
                <a:cubicBezTo>
                  <a:pt x="607105" y="71895"/>
                  <a:pt x="586845" y="65884"/>
                  <a:pt x="624325" y="78377"/>
                </a:cubicBezTo>
                <a:cubicBezTo>
                  <a:pt x="633034" y="84183"/>
                  <a:pt x="640887" y="91543"/>
                  <a:pt x="650451" y="95794"/>
                </a:cubicBezTo>
                <a:cubicBezTo>
                  <a:pt x="667228" y="103251"/>
                  <a:pt x="702702" y="113212"/>
                  <a:pt x="702702" y="113212"/>
                </a:cubicBezTo>
                <a:cubicBezTo>
                  <a:pt x="696954" y="141955"/>
                  <a:pt x="701925" y="158963"/>
                  <a:pt x="676577" y="174172"/>
                </a:cubicBezTo>
                <a:cubicBezTo>
                  <a:pt x="668706" y="178895"/>
                  <a:pt x="659160" y="179977"/>
                  <a:pt x="650451" y="182880"/>
                </a:cubicBezTo>
                <a:cubicBezTo>
                  <a:pt x="644645" y="191589"/>
                  <a:pt x="643420" y="207708"/>
                  <a:pt x="633034" y="209006"/>
                </a:cubicBezTo>
                <a:cubicBezTo>
                  <a:pt x="614816" y="211283"/>
                  <a:pt x="580782" y="191589"/>
                  <a:pt x="580782" y="191589"/>
                </a:cubicBezTo>
                <a:cubicBezTo>
                  <a:pt x="551754" y="194492"/>
                  <a:pt x="522870" y="200297"/>
                  <a:pt x="493697" y="200297"/>
                </a:cubicBezTo>
                <a:cubicBezTo>
                  <a:pt x="361027" y="200297"/>
                  <a:pt x="467031" y="200096"/>
                  <a:pt x="397902" y="174172"/>
                </a:cubicBezTo>
                <a:cubicBezTo>
                  <a:pt x="364597" y="161682"/>
                  <a:pt x="248038" y="157284"/>
                  <a:pt x="241148" y="156754"/>
                </a:cubicBezTo>
                <a:cubicBezTo>
                  <a:pt x="180186" y="136435"/>
                  <a:pt x="249857" y="153851"/>
                  <a:pt x="188897" y="156754"/>
                </a:cubicBezTo>
                <a:cubicBezTo>
                  <a:pt x="136704" y="159239"/>
                  <a:pt x="29240" y="134983"/>
                  <a:pt x="6017" y="1219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50"/>
          <p:cNvSpPr/>
          <p:nvPr/>
        </p:nvSpPr>
        <p:spPr>
          <a:xfrm>
            <a:off x="5820316" y="4476032"/>
            <a:ext cx="111284" cy="141525"/>
          </a:xfrm>
          <a:custGeom>
            <a:avLst/>
            <a:gdLst>
              <a:gd name="connsiteX0" fmla="*/ 0 w 113211"/>
              <a:gd name="connsiteY0" fmla="*/ 158745 h 158745"/>
              <a:gd name="connsiteX1" fmla="*/ 8709 w 113211"/>
              <a:gd name="connsiteY1" fmla="*/ 89076 h 158745"/>
              <a:gd name="connsiteX2" fmla="*/ 34834 w 113211"/>
              <a:gd name="connsiteY2" fmla="*/ 71659 h 158745"/>
              <a:gd name="connsiteX3" fmla="*/ 52251 w 113211"/>
              <a:gd name="connsiteY3" fmla="*/ 45533 h 158745"/>
              <a:gd name="connsiteX4" fmla="*/ 69669 w 113211"/>
              <a:gd name="connsiteY4" fmla="*/ 28116 h 158745"/>
              <a:gd name="connsiteX5" fmla="*/ 87086 w 113211"/>
              <a:gd name="connsiteY5" fmla="*/ 1991 h 158745"/>
              <a:gd name="connsiteX6" fmla="*/ 113211 w 113211"/>
              <a:gd name="connsiteY6" fmla="*/ 1991 h 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 h="158745">
                <a:moveTo>
                  <a:pt x="0" y="158745"/>
                </a:moveTo>
                <a:cubicBezTo>
                  <a:pt x="2903" y="135522"/>
                  <a:pt x="17" y="110806"/>
                  <a:pt x="8709" y="89076"/>
                </a:cubicBezTo>
                <a:cubicBezTo>
                  <a:pt x="12596" y="79358"/>
                  <a:pt x="27433" y="79060"/>
                  <a:pt x="34834" y="71659"/>
                </a:cubicBezTo>
                <a:cubicBezTo>
                  <a:pt x="42235" y="64258"/>
                  <a:pt x="45713" y="53706"/>
                  <a:pt x="52251" y="45533"/>
                </a:cubicBezTo>
                <a:cubicBezTo>
                  <a:pt x="57380" y="39122"/>
                  <a:pt x="64540" y="34527"/>
                  <a:pt x="69669" y="28116"/>
                </a:cubicBezTo>
                <a:cubicBezTo>
                  <a:pt x="76207" y="19943"/>
                  <a:pt x="78111" y="7376"/>
                  <a:pt x="87086" y="1991"/>
                </a:cubicBezTo>
                <a:cubicBezTo>
                  <a:pt x="94553" y="-2489"/>
                  <a:pt x="104503" y="1991"/>
                  <a:pt x="113211" y="19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829024" y="4602344"/>
            <a:ext cx="119845" cy="67463"/>
          </a:xfrm>
          <a:custGeom>
            <a:avLst/>
            <a:gdLst>
              <a:gd name="connsiteX0" fmla="*/ 0 w 121920"/>
              <a:gd name="connsiteY0" fmla="*/ 75672 h 75672"/>
              <a:gd name="connsiteX1" fmla="*/ 43542 w 121920"/>
              <a:gd name="connsiteY1" fmla="*/ 40838 h 75672"/>
              <a:gd name="connsiteX2" fmla="*/ 113211 w 121920"/>
              <a:gd name="connsiteY2" fmla="*/ 6004 h 75672"/>
              <a:gd name="connsiteX3" fmla="*/ 121920 w 121920"/>
              <a:gd name="connsiteY3" fmla="*/ 14712 h 75672"/>
            </a:gdLst>
            <a:ahLst/>
            <a:cxnLst>
              <a:cxn ang="0">
                <a:pos x="connsiteX0" y="connsiteY0"/>
              </a:cxn>
              <a:cxn ang="0">
                <a:pos x="connsiteX1" y="connsiteY1"/>
              </a:cxn>
              <a:cxn ang="0">
                <a:pos x="connsiteX2" y="connsiteY2"/>
              </a:cxn>
              <a:cxn ang="0">
                <a:pos x="connsiteX3" y="connsiteY3"/>
              </a:cxn>
            </a:cxnLst>
            <a:rect l="l" t="t" r="r" b="b"/>
            <a:pathLst>
              <a:path w="121920" h="75672">
                <a:moveTo>
                  <a:pt x="0" y="75672"/>
                </a:moveTo>
                <a:cubicBezTo>
                  <a:pt x="14514" y="64061"/>
                  <a:pt x="29430" y="52934"/>
                  <a:pt x="43542" y="40838"/>
                </a:cubicBezTo>
                <a:cubicBezTo>
                  <a:pt x="57002" y="29301"/>
                  <a:pt x="91048" y="-16156"/>
                  <a:pt x="113211" y="6004"/>
                </a:cubicBezTo>
                <a:lnTo>
                  <a:pt x="121920" y="147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5837732" y="4728592"/>
            <a:ext cx="111285" cy="45719"/>
          </a:xfrm>
          <a:custGeom>
            <a:avLst/>
            <a:gdLst>
              <a:gd name="connsiteX0" fmla="*/ 0 w 113212"/>
              <a:gd name="connsiteY0" fmla="*/ 0 h 43543"/>
              <a:gd name="connsiteX1" fmla="*/ 43543 w 113212"/>
              <a:gd name="connsiteY1" fmla="*/ 8709 h 43543"/>
              <a:gd name="connsiteX2" fmla="*/ 69669 w 113212"/>
              <a:gd name="connsiteY2" fmla="*/ 26126 h 43543"/>
              <a:gd name="connsiteX3" fmla="*/ 95794 w 113212"/>
              <a:gd name="connsiteY3" fmla="*/ 34835 h 43543"/>
              <a:gd name="connsiteX4" fmla="*/ 113212 w 113212"/>
              <a:gd name="connsiteY4" fmla="*/ 43543 h 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2" h="43543">
                <a:moveTo>
                  <a:pt x="0" y="0"/>
                </a:moveTo>
                <a:cubicBezTo>
                  <a:pt x="14514" y="2903"/>
                  <a:pt x="29684" y="3512"/>
                  <a:pt x="43543" y="8709"/>
                </a:cubicBezTo>
                <a:cubicBezTo>
                  <a:pt x="53343" y="12384"/>
                  <a:pt x="60308" y="21445"/>
                  <a:pt x="69669" y="26126"/>
                </a:cubicBezTo>
                <a:cubicBezTo>
                  <a:pt x="77879" y="30231"/>
                  <a:pt x="87271" y="31426"/>
                  <a:pt x="95794" y="34835"/>
                </a:cubicBezTo>
                <a:cubicBezTo>
                  <a:pt x="101821" y="37246"/>
                  <a:pt x="107406" y="40640"/>
                  <a:pt x="113212" y="4354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5863858" y="4819537"/>
            <a:ext cx="94163" cy="85403"/>
          </a:xfrm>
          <a:custGeom>
            <a:avLst/>
            <a:gdLst>
              <a:gd name="connsiteX0" fmla="*/ 0 w 95794"/>
              <a:gd name="connsiteY0" fmla="*/ 0 h 95795"/>
              <a:gd name="connsiteX1" fmla="*/ 43543 w 95794"/>
              <a:gd name="connsiteY1" fmla="*/ 26126 h 95795"/>
              <a:gd name="connsiteX2" fmla="*/ 60960 w 95794"/>
              <a:gd name="connsiteY2" fmla="*/ 52252 h 95795"/>
              <a:gd name="connsiteX3" fmla="*/ 95794 w 95794"/>
              <a:gd name="connsiteY3" fmla="*/ 95795 h 95795"/>
            </a:gdLst>
            <a:ahLst/>
            <a:cxnLst>
              <a:cxn ang="0">
                <a:pos x="connsiteX0" y="connsiteY0"/>
              </a:cxn>
              <a:cxn ang="0">
                <a:pos x="connsiteX1" y="connsiteY1"/>
              </a:cxn>
              <a:cxn ang="0">
                <a:pos x="connsiteX2" y="connsiteY2"/>
              </a:cxn>
              <a:cxn ang="0">
                <a:pos x="connsiteX3" y="connsiteY3"/>
              </a:cxn>
            </a:cxnLst>
            <a:rect l="l" t="t" r="r" b="b"/>
            <a:pathLst>
              <a:path w="95794" h="95795">
                <a:moveTo>
                  <a:pt x="0" y="0"/>
                </a:moveTo>
                <a:cubicBezTo>
                  <a:pt x="14514" y="8709"/>
                  <a:pt x="30691" y="15110"/>
                  <a:pt x="43543" y="26126"/>
                </a:cubicBezTo>
                <a:cubicBezTo>
                  <a:pt x="51490" y="32938"/>
                  <a:pt x="54260" y="44211"/>
                  <a:pt x="60960" y="52252"/>
                </a:cubicBezTo>
                <a:cubicBezTo>
                  <a:pt x="99354" y="98325"/>
                  <a:pt x="77532" y="59268"/>
                  <a:pt x="95794" y="9579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rot="1566333">
            <a:off x="5409735" y="4587657"/>
            <a:ext cx="129749" cy="128564"/>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4347531" y="5196987"/>
            <a:ext cx="689724" cy="183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a:endCxn id="36" idx="3"/>
          </p:cNvCxnSpPr>
          <p:nvPr/>
        </p:nvCxnSpPr>
        <p:spPr>
          <a:xfrm flipV="1">
            <a:off x="4452970" y="5056943"/>
            <a:ext cx="160289" cy="144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36" idx="6"/>
          </p:cNvCxnSpPr>
          <p:nvPr/>
        </p:nvCxnSpPr>
        <p:spPr>
          <a:xfrm flipH="1" flipV="1">
            <a:off x="4784465" y="5064708"/>
            <a:ext cx="136869" cy="1714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62064" y="5144876"/>
            <a:ext cx="648853" cy="276999"/>
          </a:xfrm>
          <a:prstGeom prst="rect">
            <a:avLst/>
          </a:prstGeom>
          <a:noFill/>
        </p:spPr>
        <p:txBody>
          <a:bodyPr wrap="square" rtlCol="0">
            <a:spAutoFit/>
          </a:bodyPr>
          <a:lstStyle/>
          <a:p>
            <a:pPr algn="ctr"/>
            <a:r>
              <a:rPr lang="en-AU" sz="1200" dirty="0">
                <a:solidFill>
                  <a:schemeClr val="bg1"/>
                </a:solidFill>
                <a:latin typeface="Arial Narrow" panose="020B0606020202030204" pitchFamily="34" charset="0"/>
              </a:rPr>
              <a:t>Frank</a:t>
            </a:r>
          </a:p>
        </p:txBody>
      </p:sp>
      <p:sp>
        <p:nvSpPr>
          <p:cNvPr id="62" name="Freeform 61"/>
          <p:cNvSpPr/>
          <p:nvPr/>
        </p:nvSpPr>
        <p:spPr>
          <a:xfrm>
            <a:off x="4670594" y="4759107"/>
            <a:ext cx="159343" cy="170373"/>
          </a:xfrm>
          <a:custGeom>
            <a:avLst/>
            <a:gdLst>
              <a:gd name="connsiteX0" fmla="*/ 99077 w 194872"/>
              <a:gd name="connsiteY0" fmla="*/ 87086 h 201614"/>
              <a:gd name="connsiteX1" fmla="*/ 55534 w 194872"/>
              <a:gd name="connsiteY1" fmla="*/ 78377 h 201614"/>
              <a:gd name="connsiteX2" fmla="*/ 20700 w 194872"/>
              <a:gd name="connsiteY2" fmla="*/ 156754 h 201614"/>
              <a:gd name="connsiteX3" fmla="*/ 133912 w 194872"/>
              <a:gd name="connsiteY3" fmla="*/ 182880 h 201614"/>
              <a:gd name="connsiteX4" fmla="*/ 160037 w 194872"/>
              <a:gd name="connsiteY4" fmla="*/ 200297 h 201614"/>
              <a:gd name="connsiteX5" fmla="*/ 168746 w 194872"/>
              <a:gd name="connsiteY5" fmla="*/ 156754 h 201614"/>
              <a:gd name="connsiteX6" fmla="*/ 177454 w 194872"/>
              <a:gd name="connsiteY6" fmla="*/ 121920 h 201614"/>
              <a:gd name="connsiteX7" fmla="*/ 194872 w 194872"/>
              <a:gd name="connsiteY7" fmla="*/ 69669 h 201614"/>
              <a:gd name="connsiteX8" fmla="*/ 177454 w 194872"/>
              <a:gd name="connsiteY8" fmla="*/ 8709 h 201614"/>
              <a:gd name="connsiteX9" fmla="*/ 151329 w 194872"/>
              <a:gd name="connsiteY9" fmla="*/ 0 h 201614"/>
              <a:gd name="connsiteX10" fmla="*/ 125203 w 194872"/>
              <a:gd name="connsiteY10" fmla="*/ 17417 h 201614"/>
              <a:gd name="connsiteX11" fmla="*/ 99077 w 194872"/>
              <a:gd name="connsiteY11" fmla="*/ 87086 h 20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872" h="201614">
                <a:moveTo>
                  <a:pt x="99077" y="87086"/>
                </a:moveTo>
                <a:cubicBezTo>
                  <a:pt x="87465" y="97246"/>
                  <a:pt x="70336" y="78377"/>
                  <a:pt x="55534" y="78377"/>
                </a:cubicBezTo>
                <a:cubicBezTo>
                  <a:pt x="10411" y="78377"/>
                  <a:pt x="-23629" y="93427"/>
                  <a:pt x="20700" y="156754"/>
                </a:cubicBezTo>
                <a:cubicBezTo>
                  <a:pt x="31325" y="171933"/>
                  <a:pt x="123088" y="181334"/>
                  <a:pt x="133912" y="182880"/>
                </a:cubicBezTo>
                <a:cubicBezTo>
                  <a:pt x="142620" y="188686"/>
                  <a:pt x="151664" y="206577"/>
                  <a:pt x="160037" y="200297"/>
                </a:cubicBezTo>
                <a:cubicBezTo>
                  <a:pt x="171878" y="191416"/>
                  <a:pt x="165535" y="171203"/>
                  <a:pt x="168746" y="156754"/>
                </a:cubicBezTo>
                <a:cubicBezTo>
                  <a:pt x="171342" y="145070"/>
                  <a:pt x="174015" y="133384"/>
                  <a:pt x="177454" y="121920"/>
                </a:cubicBezTo>
                <a:cubicBezTo>
                  <a:pt x="182730" y="104335"/>
                  <a:pt x="194872" y="69669"/>
                  <a:pt x="194872" y="69669"/>
                </a:cubicBezTo>
                <a:cubicBezTo>
                  <a:pt x="194797" y="69367"/>
                  <a:pt x="181619" y="12874"/>
                  <a:pt x="177454" y="8709"/>
                </a:cubicBezTo>
                <a:cubicBezTo>
                  <a:pt x="170963" y="2218"/>
                  <a:pt x="160037" y="2903"/>
                  <a:pt x="151329" y="0"/>
                </a:cubicBezTo>
                <a:cubicBezTo>
                  <a:pt x="142620" y="5806"/>
                  <a:pt x="131009" y="8708"/>
                  <a:pt x="125203" y="17417"/>
                </a:cubicBezTo>
                <a:cubicBezTo>
                  <a:pt x="115790" y="31536"/>
                  <a:pt x="110689" y="76926"/>
                  <a:pt x="99077" y="87086"/>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TextBox 62"/>
          <p:cNvSpPr txBox="1"/>
          <p:nvPr/>
        </p:nvSpPr>
        <p:spPr>
          <a:xfrm>
            <a:off x="508863" y="7374172"/>
            <a:ext cx="5882676" cy="1384995"/>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Suggested Activity: </a:t>
            </a:r>
            <a:r>
              <a:rPr lang="en-AU" sz="1200" dirty="0">
                <a:latin typeface="Arial Narrow" panose="020B0606020202030204" pitchFamily="34" charset="0"/>
              </a:rPr>
              <a:t>Catch plankton using a plankton net. Identify one of the plankton (imas.utas.edu.au/zooplankton). Explain its own travel profile below (i.e. start to finish of its journey):</a:t>
            </a:r>
          </a:p>
          <a:p>
            <a:endParaRPr lang="en-AU" sz="1200" dirty="0">
              <a:latin typeface="Arial Narrow" panose="020B0606020202030204" pitchFamily="34" charset="0"/>
            </a:endParaRPr>
          </a:p>
          <a:p>
            <a:endParaRPr lang="en-AU" sz="800" dirty="0">
              <a:latin typeface="Arial Narrow" panose="020B0606020202030204" pitchFamily="34" charset="0"/>
            </a:endParaRPr>
          </a:p>
          <a:p>
            <a:endParaRPr lang="en-AU" sz="8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r>
              <a:rPr lang="en-AU" sz="800" dirty="0">
                <a:latin typeface="Arial Narrow" panose="020B0606020202030204" pitchFamily="34" charset="0"/>
              </a:rPr>
              <a:t>.  </a:t>
            </a:r>
          </a:p>
        </p:txBody>
      </p:sp>
      <p:sp>
        <p:nvSpPr>
          <p:cNvPr id="64" name="Rectangle 63"/>
          <p:cNvSpPr/>
          <p:nvPr/>
        </p:nvSpPr>
        <p:spPr>
          <a:xfrm>
            <a:off x="564258" y="7829886"/>
            <a:ext cx="5741120" cy="8710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69" name="Rectangle 68">
            <a:extLst>
              <a:ext uri="{FF2B5EF4-FFF2-40B4-BE49-F238E27FC236}">
                <a16:creationId xmlns:a16="http://schemas.microsoft.com/office/drawing/2014/main" id="{0AD12EF2-E5CF-4A97-A0B6-B83FC7A51546}"/>
              </a:ext>
            </a:extLst>
          </p:cNvPr>
          <p:cNvSpPr/>
          <p:nvPr/>
        </p:nvSpPr>
        <p:spPr>
          <a:xfrm>
            <a:off x="442062" y="969600"/>
            <a:ext cx="6215224" cy="1631216"/>
          </a:xfrm>
          <a:prstGeom prst="rect">
            <a:avLst/>
          </a:prstGeom>
        </p:spPr>
        <p:txBody>
          <a:bodyPr wrap="square">
            <a:spAutoFit/>
          </a:bodyPr>
          <a:lstStyle/>
          <a:p>
            <a:r>
              <a:rPr lang="en-US" sz="1600" b="1" dirty="0">
                <a:latin typeface="Arial Narrow" pitchFamily="34" charset="0"/>
              </a:rPr>
              <a:t>Frank the fish</a:t>
            </a:r>
          </a:p>
          <a:p>
            <a:r>
              <a:rPr lang="en-US" sz="1200" dirty="0">
                <a:latin typeface="Arial Narrow" pitchFamily="34" charset="0"/>
              </a:rPr>
              <a:t>‘Frank’ the fish is getting too big for the nursery grounds in the mangroves </a:t>
            </a:r>
            <a:r>
              <a:rPr lang="en-US" sz="1200" dirty="0">
                <a:highlight>
                  <a:srgbClr val="FFFF00"/>
                </a:highlight>
                <a:latin typeface="Arial Narrow" pitchFamily="34" charset="0"/>
              </a:rPr>
              <a:t>and sea grass beds, </a:t>
            </a:r>
            <a:r>
              <a:rPr lang="en-US" sz="1200" dirty="0">
                <a:latin typeface="Arial Narrow" pitchFamily="34" charset="0"/>
              </a:rPr>
              <a:t>and is now ready to venture out to a nearby coral reef to meet a lady fish and make Frank juniors. The ability for Frank to move between ecosystems is very important. If he can’t, there’s little chance of any Frank Juniors in the future. This is bad news for fishermen. But not only that, it is bad news for coral reefs. You see, Frank is a herbivore and plays an important role on the reef. He eats the macro-algae that compete for space with corals. Following a disturbance, macro-algae can start to win that battle for space. Without Frank (eating </a:t>
            </a:r>
          </a:p>
          <a:p>
            <a:r>
              <a:rPr lang="en-US" sz="1200" dirty="0">
                <a:latin typeface="Arial Narrow" pitchFamily="34" charset="0"/>
              </a:rPr>
              <a:t>the macro-algae) and without connectivity (to get him there), the reef has fewer fish to eat the macro-algae.</a:t>
            </a:r>
            <a:endParaRPr lang="en-US" sz="1200" i="1" dirty="0">
              <a:latin typeface="Arial Narrow" pitchFamily="34" charset="0"/>
            </a:endParaRPr>
          </a:p>
        </p:txBody>
      </p:sp>
      <p:cxnSp>
        <p:nvCxnSpPr>
          <p:cNvPr id="70" name="Straight Connector 69">
            <a:extLst>
              <a:ext uri="{FF2B5EF4-FFF2-40B4-BE49-F238E27FC236}">
                <a16:creationId xmlns:a16="http://schemas.microsoft.com/office/drawing/2014/main" id="{89422E7D-6E99-4FF7-8B80-D3C329220EC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5F17F41-6937-4CF0-AB31-C3E3954B023A}"/>
              </a:ext>
            </a:extLst>
          </p:cNvPr>
          <p:cNvSpPr txBox="1"/>
          <p:nvPr/>
        </p:nvSpPr>
        <p:spPr>
          <a:xfrm>
            <a:off x="1410717" y="61659"/>
            <a:ext cx="3962499" cy="553998"/>
          </a:xfrm>
          <a:prstGeom prst="rect">
            <a:avLst/>
          </a:prstGeom>
          <a:noFill/>
        </p:spPr>
        <p:txBody>
          <a:bodyPr wrap="square" rtlCol="0">
            <a:spAutoFit/>
          </a:bodyPr>
          <a:lstStyle/>
          <a:p>
            <a:r>
              <a:rPr lang="en-US" b="1" dirty="0">
                <a:latin typeface="Arial Narrow" pitchFamily="34" charset="0"/>
              </a:rPr>
              <a:t>Connect…</a:t>
            </a:r>
            <a:r>
              <a:rPr lang="en-US" b="1" dirty="0" err="1">
                <a:latin typeface="Arial Narrow" pitchFamily="34" charset="0"/>
              </a:rPr>
              <a:t>ivity</a:t>
            </a:r>
            <a:r>
              <a:rPr lang="en-US" b="1" dirty="0">
                <a:latin typeface="Arial Narrow" pitchFamily="34" charset="0"/>
              </a:rPr>
              <a:t> – </a:t>
            </a:r>
            <a:r>
              <a:rPr lang="en-US" sz="1200" dirty="0">
                <a:latin typeface="Arial Narrow" pitchFamily="34" charset="0"/>
              </a:rPr>
              <a:t>Describe the implications of connectivity to marine ecosystems </a:t>
            </a:r>
            <a:r>
              <a:rPr lang="en-US" sz="1200" dirty="0">
                <a:highlight>
                  <a:srgbClr val="FFFF00"/>
                </a:highlight>
                <a:latin typeface="Arial Narrow" pitchFamily="34" charset="0"/>
              </a:rPr>
              <a:t>(e.g. estuaries, mangroves, seagrass beds).</a:t>
            </a:r>
            <a:endParaRPr lang="en-US" sz="1100" i="1" dirty="0">
              <a:highlight>
                <a:srgbClr val="FFFF00"/>
              </a:highlight>
              <a:latin typeface="Arial Narrow" pitchFamily="34" charset="0"/>
            </a:endParaRPr>
          </a:p>
        </p:txBody>
      </p:sp>
      <p:sp>
        <p:nvSpPr>
          <p:cNvPr id="72" name="TextBox 17">
            <a:extLst>
              <a:ext uri="{FF2B5EF4-FFF2-40B4-BE49-F238E27FC236}">
                <a16:creationId xmlns:a16="http://schemas.microsoft.com/office/drawing/2014/main" id="{741F15DA-B0E4-411C-AD1E-9737B0E562E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3" name="TextBox 72">
            <a:extLst>
              <a:ext uri="{FF2B5EF4-FFF2-40B4-BE49-F238E27FC236}">
                <a16:creationId xmlns:a16="http://schemas.microsoft.com/office/drawing/2014/main" id="{57BE53D9-57F1-4C85-80F8-9034E334FD6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4" name="TextBox 73">
            <a:extLst>
              <a:ext uri="{FF2B5EF4-FFF2-40B4-BE49-F238E27FC236}">
                <a16:creationId xmlns:a16="http://schemas.microsoft.com/office/drawing/2014/main" id="{A68AD47E-ECCB-442F-8E1F-C4EED11F88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FDD1381-9DB2-0544-2FD5-B977F94619B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3613C407-A529-3614-EEB4-E32BEC55D0B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5A501115-18FB-7675-389D-AE5159340C1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07967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451514" y="973818"/>
            <a:ext cx="5901641" cy="677108"/>
          </a:xfrm>
          <a:prstGeom prst="rect">
            <a:avLst/>
          </a:prstGeom>
          <a:noFill/>
        </p:spPr>
        <p:txBody>
          <a:bodyPr wrap="square" rtlCol="0">
            <a:spAutoFit/>
          </a:bodyPr>
          <a:lstStyle/>
          <a:p>
            <a:r>
              <a:rPr lang="en-US" sz="1600" b="1" dirty="0">
                <a:latin typeface="Arial Narrow" pitchFamily="34" charset="0"/>
              </a:rPr>
              <a:t>Border Security Breach </a:t>
            </a:r>
          </a:p>
          <a:p>
            <a:r>
              <a:rPr lang="en-US" sz="1100" dirty="0">
                <a:latin typeface="Arial Narrow" pitchFamily="34" charset="0"/>
              </a:rPr>
              <a:t>The introduction of a new species to an ecosystem can lead to a loss of diversity. The new species reduces species evenness by outcompeting native species. Which is why customs are so strict!</a:t>
            </a:r>
          </a:p>
        </p:txBody>
      </p:sp>
      <p:sp>
        <p:nvSpPr>
          <p:cNvPr id="13" name="TextBox 12"/>
          <p:cNvSpPr txBox="1"/>
          <p:nvPr/>
        </p:nvSpPr>
        <p:spPr>
          <a:xfrm>
            <a:off x="499267" y="1652436"/>
            <a:ext cx="5844292" cy="861774"/>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Name 1 introduced marine species that caused a loss of diversity and explain how it arrived</a:t>
            </a:r>
          </a:p>
          <a:p>
            <a:endParaRPr lang="en-AU" sz="14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p:txBody>
      </p:sp>
      <p:sp>
        <p:nvSpPr>
          <p:cNvPr id="2" name="Rectangle 1"/>
          <p:cNvSpPr/>
          <p:nvPr/>
        </p:nvSpPr>
        <p:spPr>
          <a:xfrm>
            <a:off x="550775" y="1924579"/>
            <a:ext cx="5756449" cy="55316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14" name="TextBox 13"/>
          <p:cNvSpPr txBox="1"/>
          <p:nvPr/>
        </p:nvSpPr>
        <p:spPr>
          <a:xfrm>
            <a:off x="404581" y="2532045"/>
            <a:ext cx="3379860" cy="2539157"/>
          </a:xfrm>
          <a:prstGeom prst="rect">
            <a:avLst/>
          </a:prstGeom>
          <a:noFill/>
        </p:spPr>
        <p:txBody>
          <a:bodyPr wrap="square" rtlCol="0">
            <a:spAutoFit/>
          </a:bodyPr>
          <a:lstStyle/>
          <a:p>
            <a:pPr algn="just"/>
            <a:r>
              <a:rPr lang="en-US" sz="1600" b="1" dirty="0">
                <a:latin typeface="Arial Narrow" pitchFamily="34" charset="0"/>
              </a:rPr>
              <a:t>Frequent and Severe Natural Hazards</a:t>
            </a:r>
          </a:p>
          <a:p>
            <a:pPr algn="just"/>
            <a:r>
              <a:rPr lang="en-AU" sz="1100" dirty="0">
                <a:latin typeface="Arial Narrow" pitchFamily="34" charset="0"/>
              </a:rPr>
              <a:t>If a natural hazard is too frequent or severe (far left of the graph), only highly resilient, colonising (r-strategists) species survive, resulting in a loss of diversity. Likewise, if a natural hazard is too infrequent or weak (far right of the graph), climax species (K-strategists, that develop in the later stages of succession) will continue to dominate, monopolise the space and eliminate others, resulting in a loss of diversity. Ironically, diversity is highest when natural hazards are of intermediate frequency, duration and size (not too damaging, not too weak). This occurs as competitive exclusion is balanced by the destruction of competitive dominants, whereby more space is created for more species to occupy. The phenomenon has been called the ‘</a:t>
            </a:r>
            <a:r>
              <a:rPr lang="en-AU" sz="1100" i="1" dirty="0">
                <a:latin typeface="Arial Narrow" pitchFamily="34" charset="0"/>
              </a:rPr>
              <a:t>intermediate disturbance hypothesis</a:t>
            </a:r>
            <a:r>
              <a:rPr lang="en-AU" sz="1100" dirty="0">
                <a:latin typeface="Arial Narrow" pitchFamily="34" charset="0"/>
              </a:rPr>
              <a:t>’</a:t>
            </a:r>
            <a:r>
              <a:rPr lang="en-AU" sz="1100" baseline="30000" dirty="0">
                <a:latin typeface="Arial Narrow" pitchFamily="34" charset="0"/>
              </a:rPr>
              <a:t> </a:t>
            </a:r>
            <a:r>
              <a:rPr lang="en-AU" sz="1100" dirty="0">
                <a:latin typeface="Arial Narrow" pitchFamily="34" charset="0"/>
              </a:rPr>
              <a:t>(Fig. 1). </a:t>
            </a:r>
            <a:endParaRPr lang="en-US" sz="1100" dirty="0">
              <a:latin typeface="Comic Sans MS" panose="030F0702030302020204" pitchFamily="66" charset="0"/>
            </a:endParaRPr>
          </a:p>
        </p:txBody>
      </p:sp>
      <p:sp>
        <p:nvSpPr>
          <p:cNvPr id="4" name="TextBox 3"/>
          <p:cNvSpPr txBox="1"/>
          <p:nvPr/>
        </p:nvSpPr>
        <p:spPr>
          <a:xfrm>
            <a:off x="444443" y="8628410"/>
            <a:ext cx="5930642"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From Connell, J. H. (1978). Diversity in Tropical Rain Forests and Coral Reefs.</a:t>
            </a:r>
            <a:r>
              <a:rPr lang="en-AU" sz="600" i="1" dirty="0">
                <a:latin typeface="Arial Narrow" panose="020B0606020202030204" pitchFamily="34" charset="0"/>
              </a:rPr>
              <a:t> Science, New Series, Vol. 199. No. 4335. DOI: DOI: 10.1126/science.199.4335.1302. </a:t>
            </a:r>
            <a:r>
              <a:rPr lang="en-AU" sz="600" dirty="0">
                <a:latin typeface="Arial Narrow" panose="020B0606020202030204" pitchFamily="34" charset="0"/>
              </a:rPr>
              <a:t>Reprinted with permission from AAAS. </a:t>
            </a:r>
          </a:p>
        </p:txBody>
      </p:sp>
      <p:cxnSp>
        <p:nvCxnSpPr>
          <p:cNvPr id="50" name="Straight Connector 49"/>
          <p:cNvCxnSpPr/>
          <p:nvPr/>
        </p:nvCxnSpPr>
        <p:spPr>
          <a:xfrm flipH="1">
            <a:off x="489671" y="255417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840567" y="5240478"/>
            <a:ext cx="2618055" cy="215444"/>
          </a:xfrm>
          <a:prstGeom prst="rect">
            <a:avLst/>
          </a:prstGeom>
          <a:noFill/>
        </p:spPr>
        <p:txBody>
          <a:bodyPr wrap="square" rtlCol="0">
            <a:spAutoFit/>
          </a:bodyPr>
          <a:lstStyle/>
          <a:p>
            <a:r>
              <a:rPr lang="en-AU" sz="800" b="1" dirty="0">
                <a:latin typeface="Arial Narrow" panose="020B0606020202030204" pitchFamily="34" charset="0"/>
              </a:rPr>
              <a:t>Figure 1: Intermediate Disturbance Hypothesis</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47898896"/>
              </p:ext>
            </p:extLst>
          </p:nvPr>
        </p:nvGraphicFramePr>
        <p:xfrm>
          <a:off x="481439" y="5835984"/>
          <a:ext cx="5871716" cy="2826886"/>
        </p:xfrm>
        <a:graphic>
          <a:graphicData uri="http://schemas.openxmlformats.org/drawingml/2006/table">
            <a:tbl>
              <a:tblPr firstRow="1" bandRow="1">
                <a:tableStyleId>{5940675A-B579-460E-94D1-54222C63F5DA}</a:tableStyleId>
              </a:tblPr>
              <a:tblGrid>
                <a:gridCol w="1342230">
                  <a:extLst>
                    <a:ext uri="{9D8B030D-6E8A-4147-A177-3AD203B41FA5}">
                      <a16:colId xmlns:a16="http://schemas.microsoft.com/office/drawing/2014/main" val="20000"/>
                    </a:ext>
                  </a:extLst>
                </a:gridCol>
                <a:gridCol w="4529486">
                  <a:extLst>
                    <a:ext uri="{9D8B030D-6E8A-4147-A177-3AD203B41FA5}">
                      <a16:colId xmlns:a16="http://schemas.microsoft.com/office/drawing/2014/main" val="20001"/>
                    </a:ext>
                  </a:extLst>
                </a:gridCol>
              </a:tblGrid>
              <a:tr h="403185">
                <a:tc>
                  <a:txBody>
                    <a:bodyPr/>
                    <a:lstStyle/>
                    <a:p>
                      <a:pPr algn="ctr"/>
                      <a:r>
                        <a:rPr lang="en-AU" sz="1200" b="1" dirty="0">
                          <a:latin typeface="Arial Narrow" panose="020B0606020202030204" pitchFamily="34" charset="0"/>
                        </a:rPr>
                        <a:t>Factor</a:t>
                      </a:r>
                    </a:p>
                  </a:txBody>
                  <a:tcPr>
                    <a:solidFill>
                      <a:schemeClr val="bg1">
                        <a:lumMod val="85000"/>
                      </a:schemeClr>
                    </a:solidFill>
                  </a:tcPr>
                </a:tc>
                <a:tc>
                  <a:txBody>
                    <a:bodyPr/>
                    <a:lstStyle/>
                    <a:p>
                      <a:pPr algn="ctr"/>
                      <a:r>
                        <a:rPr lang="en-AU" sz="1200" b="1" dirty="0">
                          <a:latin typeface="Arial Narrow" panose="020B0606020202030204" pitchFamily="34" charset="0"/>
                        </a:rPr>
                        <a:t>Case Study</a:t>
                      </a:r>
                      <a:r>
                        <a:rPr lang="en-AU" sz="1200" b="0" baseline="0" dirty="0">
                          <a:latin typeface="Arial Narrow" panose="020B0606020202030204" pitchFamily="34" charset="0"/>
                        </a:rPr>
                        <a:t> </a:t>
                      </a:r>
                      <a:r>
                        <a:rPr lang="en-AU" sz="1200" b="1" baseline="0" dirty="0">
                          <a:latin typeface="Arial Narrow" panose="020B0606020202030204" pitchFamily="34" charset="0"/>
                        </a:rPr>
                        <a:t>Reference: </a:t>
                      </a:r>
                      <a:r>
                        <a:rPr lang="en-AU" sz="1200" b="0" dirty="0">
                          <a:latin typeface="Arial Narrow" panose="020B0606020202030204" pitchFamily="34" charset="0"/>
                        </a:rPr>
                        <a:t>author,</a:t>
                      </a:r>
                      <a:r>
                        <a:rPr lang="en-AU" sz="1200" b="0" baseline="0" dirty="0">
                          <a:latin typeface="Arial Narrow" panose="020B0606020202030204" pitchFamily="34" charset="0"/>
                        </a:rPr>
                        <a:t> date (year), title, source</a:t>
                      </a:r>
                    </a:p>
                    <a:p>
                      <a:pPr algn="ctr"/>
                      <a:r>
                        <a:rPr lang="en-AU" sz="800" b="0" baseline="0" dirty="0">
                          <a:latin typeface="Arial Narrow" panose="020B0606020202030204" pitchFamily="34" charset="0"/>
                        </a:rPr>
                        <a:t>(</a:t>
                      </a:r>
                      <a:r>
                        <a:rPr lang="en-AU" sz="800" b="0" i="1" baseline="0" dirty="0">
                          <a:latin typeface="Arial Narrow" panose="020B0606020202030204" pitchFamily="34" charset="0"/>
                        </a:rPr>
                        <a:t>hint: </a:t>
                      </a:r>
                      <a:r>
                        <a:rPr lang="en-AU" sz="800" b="0" baseline="0" dirty="0">
                          <a:latin typeface="Arial Narrow" panose="020B0606020202030204" pitchFamily="34" charset="0"/>
                        </a:rPr>
                        <a:t>use Google scholar to find journal articles)</a:t>
                      </a:r>
                      <a:endParaRPr lang="en-AU" sz="8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675746">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endParaRPr lang="en-AU" sz="900" i="1"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614656">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endParaRPr lang="en-AU" sz="900" i="1"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599958">
                <a:tc>
                  <a:txBody>
                    <a:bodyPr/>
                    <a:lstStyle/>
                    <a:p>
                      <a:endParaRPr lang="en-AU" sz="1050" dirty="0">
                        <a:solidFill>
                          <a:schemeClr val="bg1">
                            <a:lumMod val="50000"/>
                          </a:schemeClr>
                        </a:solidFill>
                        <a:latin typeface="Comic Sans MS" panose="030F0702030302020204" pitchFamily="66" charset="0"/>
                      </a:endParaRPr>
                    </a:p>
                  </a:txBody>
                  <a:tcPr/>
                </a:tc>
                <a:tc>
                  <a:txBody>
                    <a:bodyPr/>
                    <a:lstStyle/>
                    <a:p>
                      <a:endParaRPr lang="en-AU" sz="900" i="1" baseline="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533341">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endParaRPr lang="en-AU" sz="9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cxnSp>
        <p:nvCxnSpPr>
          <p:cNvPr id="74" name="Straight Connector 73">
            <a:extLst>
              <a:ext uri="{FF2B5EF4-FFF2-40B4-BE49-F238E27FC236}">
                <a16:creationId xmlns:a16="http://schemas.microsoft.com/office/drawing/2014/main" id="{A1F55FFE-28C0-4DF5-B824-EA91FD6ACAD7}"/>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3ACE701-4B33-4A22-8EF9-6E211B74FBFE}"/>
              </a:ext>
            </a:extLst>
          </p:cNvPr>
          <p:cNvSpPr txBox="1"/>
          <p:nvPr/>
        </p:nvSpPr>
        <p:spPr>
          <a:xfrm>
            <a:off x="1410717" y="61659"/>
            <a:ext cx="4191130" cy="738664"/>
          </a:xfrm>
          <a:prstGeom prst="rect">
            <a:avLst/>
          </a:prstGeom>
          <a:noFill/>
        </p:spPr>
        <p:txBody>
          <a:bodyPr wrap="square" rtlCol="0">
            <a:spAutoFit/>
          </a:bodyPr>
          <a:lstStyle/>
          <a:p>
            <a:r>
              <a:rPr lang="en-US" b="1" dirty="0">
                <a:latin typeface="Arial Narrow" pitchFamily="34" charset="0"/>
              </a:rPr>
              <a:t>Security Breach! – </a:t>
            </a:r>
            <a:r>
              <a:rPr lang="en-US" sz="1200" dirty="0">
                <a:latin typeface="Arial Narrow" pitchFamily="34" charset="0"/>
              </a:rPr>
              <a:t>Identify factors that lead to a loss of diversity (e.g. natural hazard, loss/fragmentation of habitat, pollution, exploitation, introduction of new species, disease) </a:t>
            </a:r>
            <a:endParaRPr lang="en-US" sz="1100" i="1" dirty="0">
              <a:latin typeface="Arial Narrow" pitchFamily="34" charset="0"/>
            </a:endParaRPr>
          </a:p>
        </p:txBody>
      </p:sp>
      <p:sp>
        <p:nvSpPr>
          <p:cNvPr id="80" name="TextBox 17">
            <a:extLst>
              <a:ext uri="{FF2B5EF4-FFF2-40B4-BE49-F238E27FC236}">
                <a16:creationId xmlns:a16="http://schemas.microsoft.com/office/drawing/2014/main" id="{61A246C5-C471-4DF2-948D-6E0FD32D9AE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11D3B493-3421-4E5D-B7ED-06D62FCB4E6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2" name="TextBox 81">
            <a:extLst>
              <a:ext uri="{FF2B5EF4-FFF2-40B4-BE49-F238E27FC236}">
                <a16:creationId xmlns:a16="http://schemas.microsoft.com/office/drawing/2014/main" id="{DE316E3C-32BE-4516-B848-2C974E8DA1B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3547E8E5-12E6-46DE-AC31-B8A97070486A}"/>
              </a:ext>
            </a:extLst>
          </p:cNvPr>
          <p:cNvSpPr/>
          <p:nvPr/>
        </p:nvSpPr>
        <p:spPr>
          <a:xfrm>
            <a:off x="489671" y="5455218"/>
            <a:ext cx="5853888" cy="3231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31996F77-DD93-410C-838D-1B3901174D73}"/>
              </a:ext>
            </a:extLst>
          </p:cNvPr>
          <p:cNvSpPr/>
          <p:nvPr/>
        </p:nvSpPr>
        <p:spPr>
          <a:xfrm>
            <a:off x="469305" y="5455922"/>
            <a:ext cx="585140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 Activity: LIST </a:t>
            </a:r>
            <a:r>
              <a:rPr lang="en-US" sz="1200" dirty="0">
                <a:solidFill>
                  <a:schemeClr val="bg1"/>
                </a:solidFill>
                <a:latin typeface="Arial Narrow" pitchFamily="34" charset="0"/>
              </a:rPr>
              <a:t>4 more factors that lead to diversity loss (</a:t>
            </a:r>
            <a:r>
              <a:rPr lang="en-US" sz="1200" i="1" dirty="0">
                <a:solidFill>
                  <a:schemeClr val="bg1"/>
                </a:solidFill>
                <a:latin typeface="Arial Narrow" pitchFamily="34" charset="0"/>
              </a:rPr>
              <a:t>hint: </a:t>
            </a:r>
            <a:r>
              <a:rPr lang="en-US" sz="1200" dirty="0">
                <a:solidFill>
                  <a:schemeClr val="bg1"/>
                </a:solidFill>
                <a:latin typeface="Arial Narrow" pitchFamily="34" charset="0"/>
              </a:rPr>
              <a:t>title). </a:t>
            </a:r>
            <a:r>
              <a:rPr lang="en-US" sz="1200" b="1" dirty="0">
                <a:solidFill>
                  <a:schemeClr val="bg1"/>
                </a:solidFill>
                <a:latin typeface="Arial Narrow" pitchFamily="34" charset="0"/>
              </a:rPr>
              <a:t>Reference</a:t>
            </a:r>
            <a:r>
              <a:rPr lang="en-US" sz="1200" dirty="0">
                <a:solidFill>
                  <a:schemeClr val="bg1"/>
                </a:solidFill>
                <a:latin typeface="Arial Narrow" pitchFamily="34" charset="0"/>
              </a:rPr>
              <a:t> a case study for each  </a:t>
            </a:r>
            <a:endParaRPr lang="en-US" sz="1200" b="1" dirty="0">
              <a:solidFill>
                <a:schemeClr val="bg1"/>
              </a:solidFill>
              <a:latin typeface="Arial Narrow" pitchFamily="34" charset="0"/>
            </a:endParaRPr>
          </a:p>
        </p:txBody>
      </p:sp>
      <p:pic>
        <p:nvPicPr>
          <p:cNvPr id="17" name="Picture 16">
            <a:extLst>
              <a:ext uri="{FF2B5EF4-FFF2-40B4-BE49-F238E27FC236}">
                <a16:creationId xmlns:a16="http://schemas.microsoft.com/office/drawing/2014/main" id="{7FABD84D-FF3C-4CD2-86B8-C220364DE50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834172" y="2621528"/>
            <a:ext cx="2579514" cy="2618597"/>
          </a:xfrm>
          <a:prstGeom prst="rect">
            <a:avLst/>
          </a:prstGeom>
        </p:spPr>
      </p:pic>
      <p:sp>
        <p:nvSpPr>
          <p:cNvPr id="89" name="Rectangle 88">
            <a:extLst>
              <a:ext uri="{FF2B5EF4-FFF2-40B4-BE49-F238E27FC236}">
                <a16:creationId xmlns:a16="http://schemas.microsoft.com/office/drawing/2014/main" id="{65AFB0C0-C9B6-4BAA-83DB-4264EEAC688D}"/>
              </a:ext>
            </a:extLst>
          </p:cNvPr>
          <p:cNvSpPr/>
          <p:nvPr/>
        </p:nvSpPr>
        <p:spPr>
          <a:xfrm>
            <a:off x="489671" y="5069033"/>
            <a:ext cx="3227361" cy="3231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Q. What dominates after many cyclones? Ans.</a:t>
            </a:r>
            <a:endParaRPr lang="en-AU" sz="600" dirty="0">
              <a:solidFill>
                <a:schemeClr val="tx1"/>
              </a:solidFill>
              <a:latin typeface="Arial Narrow" panose="020B0606020202030204" pitchFamily="34" charset="0"/>
            </a:endParaRPr>
          </a:p>
        </p:txBody>
      </p:sp>
      <p:sp>
        <p:nvSpPr>
          <p:cNvPr id="90" name="Rectangle 89">
            <a:extLst>
              <a:ext uri="{FF2B5EF4-FFF2-40B4-BE49-F238E27FC236}">
                <a16:creationId xmlns:a16="http://schemas.microsoft.com/office/drawing/2014/main" id="{5CAAF2DF-A68A-45FA-8AAB-CD0998E76E91}"/>
              </a:ext>
            </a:extLst>
          </p:cNvPr>
          <p:cNvSpPr/>
          <p:nvPr/>
        </p:nvSpPr>
        <p:spPr>
          <a:xfrm>
            <a:off x="3186324" y="5111163"/>
            <a:ext cx="452350" cy="2216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702030302020204" pitchFamily="66" charset="0"/>
            </a:endParaRPr>
          </a:p>
        </p:txBody>
      </p:sp>
      <p:sp>
        <p:nvSpPr>
          <p:cNvPr id="92" name="TextBox 91">
            <a:extLst>
              <a:ext uri="{FF2B5EF4-FFF2-40B4-BE49-F238E27FC236}">
                <a16:creationId xmlns:a16="http://schemas.microsoft.com/office/drawing/2014/main" id="{7EF69A3C-81DC-4146-893C-7B9C75605DEB}"/>
              </a:ext>
            </a:extLst>
          </p:cNvPr>
          <p:cNvSpPr txBox="1"/>
          <p:nvPr/>
        </p:nvSpPr>
        <p:spPr>
          <a:xfrm>
            <a:off x="2579881" y="5208134"/>
            <a:ext cx="612793" cy="215444"/>
          </a:xfrm>
          <a:prstGeom prst="rect">
            <a:avLst/>
          </a:prstGeom>
          <a:noFill/>
        </p:spPr>
        <p:txBody>
          <a:bodyPr wrap="square" rtlCol="0">
            <a:spAutoFit/>
          </a:bodyPr>
          <a:lstStyle/>
          <a:p>
            <a:r>
              <a:rPr lang="en-AU" sz="800" b="1" dirty="0">
                <a:latin typeface="Arial Narrow" panose="020B0606020202030204" pitchFamily="34" charset="0"/>
              </a:rPr>
              <a:t>A, B or C?</a:t>
            </a:r>
          </a:p>
        </p:txBody>
      </p:sp>
      <p:cxnSp>
        <p:nvCxnSpPr>
          <p:cNvPr id="3" name="Straight Connector 2">
            <a:extLst>
              <a:ext uri="{FF2B5EF4-FFF2-40B4-BE49-F238E27FC236}">
                <a16:creationId xmlns:a16="http://schemas.microsoft.com/office/drawing/2014/main" id="{E07AFC00-F835-775F-EF28-92B4C86641E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AE5DE8A8-ED96-0DE5-47E7-FF3AC2E7F63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3BB53227-676D-2473-D359-3F6E8256CAD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676627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421813" y="2077875"/>
            <a:ext cx="6074297" cy="800219"/>
          </a:xfrm>
          <a:prstGeom prst="rect">
            <a:avLst/>
          </a:prstGeom>
          <a:noFill/>
        </p:spPr>
        <p:txBody>
          <a:bodyPr wrap="square" rtlCol="0">
            <a:spAutoFit/>
          </a:bodyPr>
          <a:lstStyle/>
          <a:p>
            <a:r>
              <a:rPr lang="en-US" sz="1200" dirty="0">
                <a:latin typeface="Arial Narrow" pitchFamily="34" charset="0"/>
              </a:rPr>
              <a:t>To answer this question, the Simpsons Diversity Index (SDI) provides a value between 0 and 1 for each reef, indicating their level of species diversity, which you can then compare. If an ecosystem has an SDI of 1 this means it has infinite diversity. Whilst an SDI of 0 means it has zero diversity (i.e. only one species).</a:t>
            </a:r>
            <a:br>
              <a:rPr lang="en-US" sz="1200" dirty="0">
                <a:latin typeface="Arial Narrow" pitchFamily="34" charset="0"/>
              </a:rPr>
            </a:br>
            <a:r>
              <a:rPr lang="en-US" sz="200" dirty="0">
                <a:latin typeface="Arial Narrow" pitchFamily="34" charset="0"/>
              </a:rPr>
              <a:t> </a:t>
            </a:r>
          </a:p>
          <a:p>
            <a:r>
              <a:rPr lang="en-US" sz="800" dirty="0">
                <a:latin typeface="Arial Narrow" pitchFamily="34" charset="0"/>
              </a:rPr>
              <a:t>Note: SDI is actually calculating the probability that 2 randomly selected individuals will be of 2 </a:t>
            </a:r>
            <a:r>
              <a:rPr lang="en-US" sz="800" i="1" dirty="0">
                <a:latin typeface="Arial Narrow" pitchFamily="34" charset="0"/>
              </a:rPr>
              <a:t>different</a:t>
            </a:r>
            <a:r>
              <a:rPr lang="en-US" sz="800" dirty="0">
                <a:latin typeface="Arial Narrow" pitchFamily="34" charset="0"/>
              </a:rPr>
              <a:t> species (or categories). 100% = 1.0 and 0% = 0. </a:t>
            </a:r>
          </a:p>
        </p:txBody>
      </p:sp>
      <p:graphicFrame>
        <p:nvGraphicFramePr>
          <p:cNvPr id="69" name="Table 68"/>
          <p:cNvGraphicFramePr>
            <a:graphicFrameLocks noGrp="1"/>
          </p:cNvGraphicFramePr>
          <p:nvPr/>
        </p:nvGraphicFramePr>
        <p:xfrm>
          <a:off x="517533" y="5079501"/>
          <a:ext cx="2893075" cy="3373730"/>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54599">
                <a:tc gridSpan="3">
                  <a:txBody>
                    <a:bodyPr/>
                    <a:lstStyle/>
                    <a:p>
                      <a:pPr algn="ctr"/>
                      <a:r>
                        <a:rPr lang="en-AU" sz="1200" b="1" baseline="0" dirty="0">
                          <a:latin typeface="Arial Narrow" panose="020B0606020202030204" pitchFamily="34" charset="0"/>
                        </a:rPr>
                        <a:t>INSHORE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198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54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39466">
                <a:tc>
                  <a:txBody>
                    <a:bodyPr/>
                    <a:lstStyle/>
                    <a:p>
                      <a:endParaRPr lang="en-AU" sz="1200" dirty="0">
                        <a:solidFill>
                          <a:schemeClr val="bg1">
                            <a:lumMod val="50000"/>
                          </a:schemeClr>
                        </a:solidFill>
                        <a:latin typeface="Comic Sans MS" panose="030F0702030302020204" pitchFamily="66"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39466">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39466">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39466">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39466">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42503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25036">
                <a:tc>
                  <a:txBody>
                    <a:bodyPr/>
                    <a:lstStyle/>
                    <a:p>
                      <a:pPr algn="r"/>
                      <a:r>
                        <a:rPr lang="en-AU" sz="1200" b="1" dirty="0">
                          <a:latin typeface="Arial Narrow" panose="020B0606020202030204" pitchFamily="34" charset="0"/>
                        </a:rPr>
                        <a:t>Simpsons Diversity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 </a:t>
                      </a:r>
                    </a:p>
                    <a:p>
                      <a:pPr algn="ctr"/>
                      <a:endParaRPr lang="en-AU" sz="1200" b="0" dirty="0">
                        <a:solidFill>
                          <a:schemeClr val="bg1">
                            <a:lumMod val="50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0" u="none" dirty="0">
                          <a:latin typeface="Arial Narrow" panose="020B0606020202030204" pitchFamily="34" charset="0"/>
                        </a:rPr>
                        <a:t>SDI</a:t>
                      </a:r>
                      <a:r>
                        <a:rPr lang="en-AU" sz="1000" b="0" u="none" baseline="0" dirty="0">
                          <a:latin typeface="Arial Narrow" panose="020B0606020202030204" pitchFamily="34" charset="0"/>
                        </a:rPr>
                        <a:t> =</a:t>
                      </a:r>
                      <a:endParaRPr lang="en-AU" sz="1000" b="1" u="sng" dirty="0">
                        <a:latin typeface="Arial Narrow" panose="020B0606020202030204" pitchFamily="34" charset="0"/>
                      </a:endParaRP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516040" y="3437654"/>
            <a:ext cx="1884963" cy="1517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p:cNvSpPr/>
          <p:nvPr/>
        </p:nvSpPr>
        <p:spPr>
          <a:xfrm>
            <a:off x="2583680" y="3437654"/>
            <a:ext cx="1884963" cy="15101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981032" y="3217730"/>
            <a:ext cx="1354777" cy="276999"/>
          </a:xfrm>
          <a:prstGeom prst="rect">
            <a:avLst/>
          </a:prstGeom>
          <a:noFill/>
        </p:spPr>
        <p:txBody>
          <a:bodyPr wrap="square" rtlCol="0">
            <a:spAutoFit/>
          </a:bodyPr>
          <a:lstStyle/>
          <a:p>
            <a:r>
              <a:rPr lang="en-AU" sz="1200" dirty="0"/>
              <a:t>Inshore Reef</a:t>
            </a:r>
          </a:p>
        </p:txBody>
      </p:sp>
      <p:sp>
        <p:nvSpPr>
          <p:cNvPr id="113" name="TextBox 112"/>
          <p:cNvSpPr txBox="1"/>
          <p:nvPr/>
        </p:nvSpPr>
        <p:spPr>
          <a:xfrm>
            <a:off x="2979887" y="3208240"/>
            <a:ext cx="1354777" cy="276999"/>
          </a:xfrm>
          <a:prstGeom prst="rect">
            <a:avLst/>
          </a:prstGeom>
          <a:noFill/>
        </p:spPr>
        <p:txBody>
          <a:bodyPr wrap="square" rtlCol="0">
            <a:spAutoFit/>
          </a:bodyPr>
          <a:lstStyle/>
          <a:p>
            <a:r>
              <a:rPr lang="en-AU" sz="1200" dirty="0"/>
              <a:t>Offshore Reef</a:t>
            </a:r>
          </a:p>
        </p:txBody>
      </p:sp>
      <p:sp>
        <p:nvSpPr>
          <p:cNvPr id="19" name="Isosceles Triangle 18"/>
          <p:cNvSpPr/>
          <p:nvPr/>
        </p:nvSpPr>
        <p:spPr>
          <a:xfrm>
            <a:off x="699476" y="3689224"/>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Isosceles Triangle 113"/>
          <p:cNvSpPr/>
          <p:nvPr/>
        </p:nvSpPr>
        <p:spPr>
          <a:xfrm>
            <a:off x="2161334" y="353783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5" name="Isosceles Triangle 114"/>
          <p:cNvSpPr/>
          <p:nvPr/>
        </p:nvSpPr>
        <p:spPr>
          <a:xfrm>
            <a:off x="2056252" y="438516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Isosceles Triangle 116"/>
          <p:cNvSpPr/>
          <p:nvPr/>
        </p:nvSpPr>
        <p:spPr>
          <a:xfrm>
            <a:off x="984828" y="4537322"/>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Oval 24"/>
          <p:cNvSpPr/>
          <p:nvPr/>
        </p:nvSpPr>
        <p:spPr>
          <a:xfrm>
            <a:off x="1851604" y="3635862"/>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Isosceles Triangle 119"/>
          <p:cNvSpPr/>
          <p:nvPr/>
        </p:nvSpPr>
        <p:spPr>
          <a:xfrm>
            <a:off x="1025242" y="401172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Isosceles Triangle 120"/>
          <p:cNvSpPr/>
          <p:nvPr/>
        </p:nvSpPr>
        <p:spPr>
          <a:xfrm>
            <a:off x="1508724" y="4381848"/>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Can 27"/>
          <p:cNvSpPr/>
          <p:nvPr/>
        </p:nvSpPr>
        <p:spPr>
          <a:xfrm>
            <a:off x="2134293" y="377912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Isosceles Triangle 123"/>
          <p:cNvSpPr/>
          <p:nvPr/>
        </p:nvSpPr>
        <p:spPr>
          <a:xfrm>
            <a:off x="2776332" y="3689224"/>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Isosceles Triangle 124"/>
          <p:cNvSpPr/>
          <p:nvPr/>
        </p:nvSpPr>
        <p:spPr>
          <a:xfrm>
            <a:off x="3395722" y="351785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Isosceles Triangle 125"/>
          <p:cNvSpPr/>
          <p:nvPr/>
        </p:nvSpPr>
        <p:spPr>
          <a:xfrm>
            <a:off x="2861762" y="458073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Isosceles Triangle 126"/>
          <p:cNvSpPr/>
          <p:nvPr/>
        </p:nvSpPr>
        <p:spPr>
          <a:xfrm>
            <a:off x="3807192" y="463956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159548" y="4093134"/>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4099364" y="3607954"/>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0" name="Oval 129"/>
          <p:cNvSpPr/>
          <p:nvPr/>
        </p:nvSpPr>
        <p:spPr>
          <a:xfrm>
            <a:off x="3628555" y="3683715"/>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Oval 130"/>
          <p:cNvSpPr/>
          <p:nvPr/>
        </p:nvSpPr>
        <p:spPr>
          <a:xfrm>
            <a:off x="4023235" y="4400335"/>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Can 131"/>
          <p:cNvSpPr/>
          <p:nvPr/>
        </p:nvSpPr>
        <p:spPr>
          <a:xfrm>
            <a:off x="2642133" y="409282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3" name="Can 132"/>
          <p:cNvSpPr/>
          <p:nvPr/>
        </p:nvSpPr>
        <p:spPr>
          <a:xfrm>
            <a:off x="3069029" y="354885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Oval 28"/>
          <p:cNvSpPr/>
          <p:nvPr/>
        </p:nvSpPr>
        <p:spPr>
          <a:xfrm>
            <a:off x="2631943" y="3481252"/>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p:cNvSpPr/>
          <p:nvPr/>
        </p:nvSpPr>
        <p:spPr>
          <a:xfrm>
            <a:off x="3318965" y="3807530"/>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p:cNvSpPr/>
          <p:nvPr/>
        </p:nvSpPr>
        <p:spPr>
          <a:xfrm>
            <a:off x="3546021" y="4410107"/>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p:cNvSpPr/>
          <p:nvPr/>
        </p:nvSpPr>
        <p:spPr>
          <a:xfrm>
            <a:off x="3945904" y="3986413"/>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5-Point Star 29"/>
          <p:cNvSpPr/>
          <p:nvPr/>
        </p:nvSpPr>
        <p:spPr>
          <a:xfrm>
            <a:off x="2898597" y="4042438"/>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5-Point Star 136"/>
          <p:cNvSpPr/>
          <p:nvPr/>
        </p:nvSpPr>
        <p:spPr>
          <a:xfrm>
            <a:off x="3302147" y="4525864"/>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8" name="5-Point Star 137"/>
          <p:cNvSpPr/>
          <p:nvPr/>
        </p:nvSpPr>
        <p:spPr>
          <a:xfrm>
            <a:off x="3622405" y="4005760"/>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Oval 138"/>
          <p:cNvSpPr/>
          <p:nvPr/>
        </p:nvSpPr>
        <p:spPr>
          <a:xfrm>
            <a:off x="4715269" y="3763346"/>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Isosceles Triangle 139"/>
          <p:cNvSpPr/>
          <p:nvPr/>
        </p:nvSpPr>
        <p:spPr>
          <a:xfrm>
            <a:off x="4751273" y="350491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1" name="Can 140"/>
          <p:cNvSpPr/>
          <p:nvPr/>
        </p:nvSpPr>
        <p:spPr>
          <a:xfrm>
            <a:off x="4758736" y="4064359"/>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5-Point Star 141"/>
          <p:cNvSpPr/>
          <p:nvPr/>
        </p:nvSpPr>
        <p:spPr>
          <a:xfrm>
            <a:off x="4747952" y="4424498"/>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3" name="Oval 142"/>
          <p:cNvSpPr/>
          <p:nvPr/>
        </p:nvSpPr>
        <p:spPr>
          <a:xfrm>
            <a:off x="4738995" y="4711574"/>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4943116" y="3441478"/>
            <a:ext cx="1467447" cy="276999"/>
          </a:xfrm>
          <a:prstGeom prst="rect">
            <a:avLst/>
          </a:prstGeom>
          <a:noFill/>
        </p:spPr>
        <p:txBody>
          <a:bodyPr wrap="square" rtlCol="0">
            <a:spAutoFit/>
          </a:bodyPr>
          <a:lstStyle/>
          <a:p>
            <a:r>
              <a:rPr lang="en-AU" sz="1200" dirty="0">
                <a:latin typeface="Arial Narrow" panose="020B0606020202030204" pitchFamily="34" charset="0"/>
              </a:rPr>
              <a:t>Species A</a:t>
            </a:r>
          </a:p>
        </p:txBody>
      </p:sp>
      <p:sp>
        <p:nvSpPr>
          <p:cNvPr id="144" name="TextBox 143"/>
          <p:cNvSpPr txBox="1"/>
          <p:nvPr/>
        </p:nvSpPr>
        <p:spPr>
          <a:xfrm>
            <a:off x="4944473" y="3736150"/>
            <a:ext cx="1467447" cy="276999"/>
          </a:xfrm>
          <a:prstGeom prst="rect">
            <a:avLst/>
          </a:prstGeom>
          <a:noFill/>
        </p:spPr>
        <p:txBody>
          <a:bodyPr wrap="square" rtlCol="0">
            <a:spAutoFit/>
          </a:bodyPr>
          <a:lstStyle/>
          <a:p>
            <a:r>
              <a:rPr lang="en-AU" sz="1200" dirty="0">
                <a:latin typeface="Arial Narrow" panose="020B0606020202030204" pitchFamily="34" charset="0"/>
              </a:rPr>
              <a:t>Species B</a:t>
            </a:r>
          </a:p>
        </p:txBody>
      </p:sp>
      <p:sp>
        <p:nvSpPr>
          <p:cNvPr id="145" name="TextBox 144"/>
          <p:cNvSpPr txBox="1"/>
          <p:nvPr/>
        </p:nvSpPr>
        <p:spPr>
          <a:xfrm>
            <a:off x="4949510" y="4031823"/>
            <a:ext cx="1467447" cy="276999"/>
          </a:xfrm>
          <a:prstGeom prst="rect">
            <a:avLst/>
          </a:prstGeom>
          <a:noFill/>
        </p:spPr>
        <p:txBody>
          <a:bodyPr wrap="square" rtlCol="0">
            <a:spAutoFit/>
          </a:bodyPr>
          <a:lstStyle/>
          <a:p>
            <a:r>
              <a:rPr lang="en-AU" sz="1200" dirty="0">
                <a:latin typeface="Arial Narrow" panose="020B0606020202030204" pitchFamily="34" charset="0"/>
              </a:rPr>
              <a:t>Species C</a:t>
            </a:r>
          </a:p>
        </p:txBody>
      </p:sp>
      <p:sp>
        <p:nvSpPr>
          <p:cNvPr id="146" name="TextBox 145"/>
          <p:cNvSpPr txBox="1"/>
          <p:nvPr/>
        </p:nvSpPr>
        <p:spPr>
          <a:xfrm>
            <a:off x="4945090" y="4354532"/>
            <a:ext cx="1467447" cy="276999"/>
          </a:xfrm>
          <a:prstGeom prst="rect">
            <a:avLst/>
          </a:prstGeom>
          <a:noFill/>
        </p:spPr>
        <p:txBody>
          <a:bodyPr wrap="square" rtlCol="0">
            <a:spAutoFit/>
          </a:bodyPr>
          <a:lstStyle/>
          <a:p>
            <a:r>
              <a:rPr lang="en-AU" sz="1200" dirty="0">
                <a:latin typeface="Arial Narrow" panose="020B0606020202030204" pitchFamily="34" charset="0"/>
              </a:rPr>
              <a:t>Species D</a:t>
            </a:r>
          </a:p>
        </p:txBody>
      </p:sp>
      <p:sp>
        <p:nvSpPr>
          <p:cNvPr id="147" name="TextBox 146"/>
          <p:cNvSpPr txBox="1"/>
          <p:nvPr/>
        </p:nvSpPr>
        <p:spPr>
          <a:xfrm>
            <a:off x="4944474" y="4648258"/>
            <a:ext cx="1467447" cy="276999"/>
          </a:xfrm>
          <a:prstGeom prst="rect">
            <a:avLst/>
          </a:prstGeom>
          <a:noFill/>
        </p:spPr>
        <p:txBody>
          <a:bodyPr wrap="square" rtlCol="0">
            <a:spAutoFit/>
          </a:bodyPr>
          <a:lstStyle/>
          <a:p>
            <a:r>
              <a:rPr lang="en-AU" sz="1200" dirty="0">
                <a:latin typeface="Arial Narrow" panose="020B0606020202030204" pitchFamily="34" charset="0"/>
              </a:rPr>
              <a:t>Species E</a:t>
            </a:r>
          </a:p>
        </p:txBody>
      </p:sp>
      <p:graphicFrame>
        <p:nvGraphicFramePr>
          <p:cNvPr id="148" name="Table 147"/>
          <p:cNvGraphicFramePr>
            <a:graphicFrameLocks noGrp="1"/>
          </p:cNvGraphicFramePr>
          <p:nvPr/>
        </p:nvGraphicFramePr>
        <p:xfrm>
          <a:off x="3470601" y="5077672"/>
          <a:ext cx="2893075" cy="3383518"/>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75116">
                <a:tc gridSpan="3">
                  <a:txBody>
                    <a:bodyPr/>
                    <a:lstStyle/>
                    <a:p>
                      <a:pPr algn="ctr"/>
                      <a:r>
                        <a:rPr lang="en-AU" sz="1200" b="1" baseline="0" dirty="0">
                          <a:latin typeface="Arial Narrow" panose="020B0606020202030204" pitchFamily="34" charset="0"/>
                        </a:rPr>
                        <a:t>OFFSHORE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7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40451">
                <a:tc>
                  <a:txBody>
                    <a:bodyPr/>
                    <a:lstStyle/>
                    <a:p>
                      <a:endParaRPr lang="en-AU" sz="1200" dirty="0">
                        <a:solidFill>
                          <a:schemeClr val="bg1">
                            <a:lumMod val="50000"/>
                          </a:schemeClr>
                        </a:solidFill>
                        <a:latin typeface="Comic Sans MS" panose="030F0702030302020204" pitchFamily="66"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45852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58526">
                <a:tc>
                  <a:txBody>
                    <a:bodyPr/>
                    <a:lstStyle/>
                    <a:p>
                      <a:pPr algn="r"/>
                      <a:r>
                        <a:rPr lang="en-AU" sz="1200" b="1" dirty="0">
                          <a:latin typeface="Arial Narrow" panose="020B0606020202030204" pitchFamily="34" charset="0"/>
                        </a:rPr>
                        <a:t>Simpsons Diversity</a:t>
                      </a:r>
                      <a:r>
                        <a:rPr lang="en-AU" sz="1200" b="1" baseline="0" dirty="0">
                          <a:latin typeface="Arial Narrow" panose="020B0606020202030204" pitchFamily="34" charset="0"/>
                        </a:rPr>
                        <a:t> Index Calculations</a:t>
                      </a:r>
                      <a:endParaRPr lang="en-AU" sz="1200" b="1"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a:t>
                      </a:r>
                    </a:p>
                    <a:p>
                      <a:pPr algn="ctr"/>
                      <a:r>
                        <a:rPr lang="en-AU" sz="1000" dirty="0">
                          <a:latin typeface="Arial Narrow" panose="020B0606020202030204" pitchFamily="34" charset="0"/>
                        </a:rPr>
                        <a:t> </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000" b="0" dirty="0">
                          <a:latin typeface="Arial Narrow" panose="020B0606020202030204" pitchFamily="34" charset="0"/>
                        </a:rPr>
                        <a:t>SDI =</a:t>
                      </a: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
        <p:nvSpPr>
          <p:cNvPr id="151" name="5-Point Star 150"/>
          <p:cNvSpPr/>
          <p:nvPr/>
        </p:nvSpPr>
        <p:spPr>
          <a:xfrm>
            <a:off x="1419599" y="4098537"/>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Oval 151"/>
          <p:cNvSpPr/>
          <p:nvPr/>
        </p:nvSpPr>
        <p:spPr>
          <a:xfrm>
            <a:off x="965737" y="3736981"/>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Oval 152"/>
          <p:cNvSpPr/>
          <p:nvPr/>
        </p:nvSpPr>
        <p:spPr>
          <a:xfrm>
            <a:off x="742191" y="4287804"/>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p:cNvSpPr txBox="1"/>
          <p:nvPr/>
        </p:nvSpPr>
        <p:spPr>
          <a:xfrm>
            <a:off x="442181" y="961011"/>
            <a:ext cx="6083163" cy="707886"/>
          </a:xfrm>
          <a:prstGeom prst="rect">
            <a:avLst/>
          </a:prstGeom>
          <a:noFill/>
        </p:spPr>
        <p:txBody>
          <a:bodyPr wrap="square" rtlCol="0">
            <a:spAutoFit/>
          </a:bodyPr>
          <a:lstStyle/>
          <a:p>
            <a:r>
              <a:rPr lang="en-US" sz="1600" b="1" dirty="0">
                <a:latin typeface="Arial Narrow" pitchFamily="34" charset="0"/>
              </a:rPr>
              <a:t>Research Question </a:t>
            </a:r>
          </a:p>
          <a:p>
            <a:r>
              <a:rPr lang="en-US" sz="1200" dirty="0">
                <a:latin typeface="Arial Narrow" pitchFamily="34" charset="0"/>
              </a:rPr>
              <a:t>When carrying out an investigation or conducting research, you always have a research QUESTION. The question must be </a:t>
            </a:r>
            <a:r>
              <a:rPr lang="en-US" sz="1200" i="1" dirty="0">
                <a:latin typeface="Arial Narrow" pitchFamily="34" charset="0"/>
              </a:rPr>
              <a:t>specific</a:t>
            </a:r>
            <a:r>
              <a:rPr lang="en-US" sz="1200" dirty="0">
                <a:latin typeface="Arial Narrow" pitchFamily="34" charset="0"/>
              </a:rPr>
              <a:t> (so the answer is specific) and have a dependent and independent variable.</a:t>
            </a:r>
          </a:p>
        </p:txBody>
      </p:sp>
      <p:sp>
        <p:nvSpPr>
          <p:cNvPr id="73" name="TextBox 72"/>
          <p:cNvSpPr txBox="1"/>
          <p:nvPr/>
        </p:nvSpPr>
        <p:spPr>
          <a:xfrm>
            <a:off x="519446" y="8501655"/>
            <a:ext cx="5844230"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Q </a:t>
            </a:r>
            <a:r>
              <a:rPr lang="en-AU" sz="1200" dirty="0">
                <a:solidFill>
                  <a:schemeClr val="bg1"/>
                </a:solidFill>
                <a:latin typeface="Arial Narrow" panose="020B0606020202030204" pitchFamily="34" charset="0"/>
              </a:rPr>
              <a:t>Is there a difference in </a:t>
            </a:r>
            <a:r>
              <a:rPr lang="en-AU" sz="1200" u="sng" dirty="0">
                <a:solidFill>
                  <a:schemeClr val="bg1"/>
                </a:solidFill>
                <a:latin typeface="Arial Narrow" panose="020B0606020202030204" pitchFamily="34" charset="0"/>
              </a:rPr>
              <a:t>species diversity</a:t>
            </a:r>
            <a:r>
              <a:rPr lang="en-AU" sz="1200" dirty="0">
                <a:solidFill>
                  <a:schemeClr val="bg1"/>
                </a:solidFill>
                <a:latin typeface="Arial Narrow" panose="020B0606020202030204" pitchFamily="34" charset="0"/>
              </a:rPr>
              <a:t> between the </a:t>
            </a:r>
            <a:r>
              <a:rPr lang="en-AU" sz="1200" u="sng" dirty="0">
                <a:solidFill>
                  <a:schemeClr val="bg1"/>
                </a:solidFill>
                <a:latin typeface="Arial Narrow" panose="020B0606020202030204" pitchFamily="34" charset="0"/>
              </a:rPr>
              <a:t>inshore reef </a:t>
            </a:r>
            <a:r>
              <a:rPr lang="en-AU" sz="1200" dirty="0">
                <a:solidFill>
                  <a:schemeClr val="bg1"/>
                </a:solidFill>
                <a:latin typeface="Arial Narrow" panose="020B0606020202030204" pitchFamily="34" charset="0"/>
              </a:rPr>
              <a:t>and </a:t>
            </a:r>
            <a:r>
              <a:rPr lang="en-AU" sz="1200" u="sng" dirty="0">
                <a:solidFill>
                  <a:schemeClr val="bg1"/>
                </a:solidFill>
                <a:latin typeface="Arial Narrow" panose="020B0606020202030204" pitchFamily="34" charset="0"/>
              </a:rPr>
              <a:t>offshore reef</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Ans.</a:t>
            </a:r>
          </a:p>
        </p:txBody>
      </p:sp>
      <p:sp>
        <p:nvSpPr>
          <p:cNvPr id="74" name="Rectangle 73"/>
          <p:cNvSpPr/>
          <p:nvPr/>
        </p:nvSpPr>
        <p:spPr>
          <a:xfrm>
            <a:off x="5721062" y="8550858"/>
            <a:ext cx="600451" cy="18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75" name="TextBox 74"/>
          <p:cNvSpPr txBox="1"/>
          <p:nvPr/>
        </p:nvSpPr>
        <p:spPr>
          <a:xfrm>
            <a:off x="5647605" y="8495286"/>
            <a:ext cx="848505"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cxnSp>
        <p:nvCxnSpPr>
          <p:cNvPr id="84" name="Straight Connector 83">
            <a:extLst>
              <a:ext uri="{FF2B5EF4-FFF2-40B4-BE49-F238E27FC236}">
                <a16:creationId xmlns:a16="http://schemas.microsoft.com/office/drawing/2014/main" id="{BFC58D2A-C979-46ED-9E8F-3EF1715DC691}"/>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01ADD41-4228-4338-B874-BE16F4C16275}"/>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Homer’s Index – </a:t>
            </a:r>
            <a:r>
              <a:rPr lang="en-US" sz="1200" dirty="0">
                <a:latin typeface="Arial Narrow" pitchFamily="34" charset="0"/>
              </a:rPr>
              <a:t>Calculate the biodiversity of a marine ecosystem using Simpson’s diversity index (SDI)</a:t>
            </a:r>
          </a:p>
        </p:txBody>
      </p:sp>
      <p:sp>
        <p:nvSpPr>
          <p:cNvPr id="86" name="TextBox 17">
            <a:extLst>
              <a:ext uri="{FF2B5EF4-FFF2-40B4-BE49-F238E27FC236}">
                <a16:creationId xmlns:a16="http://schemas.microsoft.com/office/drawing/2014/main" id="{664DD7C6-2EFE-4683-B0EF-1AE67464F68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7" name="TextBox 86">
            <a:extLst>
              <a:ext uri="{FF2B5EF4-FFF2-40B4-BE49-F238E27FC236}">
                <a16:creationId xmlns:a16="http://schemas.microsoft.com/office/drawing/2014/main" id="{4875F6BF-54C5-4169-9EDD-4072F43B97A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87">
            <a:extLst>
              <a:ext uri="{FF2B5EF4-FFF2-40B4-BE49-F238E27FC236}">
                <a16:creationId xmlns:a16="http://schemas.microsoft.com/office/drawing/2014/main" id="{C5FE8F2E-D494-4481-B7A1-04A2CF8D02B1}"/>
              </a:ext>
            </a:extLst>
          </p:cNvPr>
          <p:cNvSpPr txBox="1"/>
          <p:nvPr/>
        </p:nvSpPr>
        <p:spPr>
          <a:xfrm>
            <a:off x="4368220" y="522332"/>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89" name="TextBox 88">
            <a:extLst>
              <a:ext uri="{FF2B5EF4-FFF2-40B4-BE49-F238E27FC236}">
                <a16:creationId xmlns:a16="http://schemas.microsoft.com/office/drawing/2014/main" id="{CC03C274-4FDE-45F1-A6EF-43B677B7348D}"/>
              </a:ext>
            </a:extLst>
          </p:cNvPr>
          <p:cNvSpPr txBox="1"/>
          <p:nvPr/>
        </p:nvSpPr>
        <p:spPr>
          <a:xfrm>
            <a:off x="4699210" y="413715"/>
            <a:ext cx="841046" cy="584775"/>
          </a:xfrm>
          <a:prstGeom prst="rect">
            <a:avLst/>
          </a:prstGeom>
          <a:noFill/>
        </p:spPr>
        <p:txBody>
          <a:bodyPr wrap="square" rtlCol="0">
            <a:spAutoFit/>
          </a:bodyPr>
          <a:lstStyle/>
          <a:p>
            <a:r>
              <a:rPr lang="en-AU" sz="1400" dirty="0">
                <a:latin typeface="Arial Narrow" panose="020B0606020202030204" pitchFamily="34" charset="0"/>
              </a:rPr>
              <a:t>∑</a:t>
            </a:r>
            <a:r>
              <a:rPr lang="en-AU" sz="1600" dirty="0">
                <a:latin typeface="Arial Narrow" panose="020B0606020202030204" pitchFamily="34" charset="0"/>
              </a:rPr>
              <a:t>n(n-1)</a:t>
            </a:r>
          </a:p>
          <a:p>
            <a:r>
              <a:rPr lang="en-AU" sz="1600" dirty="0">
                <a:latin typeface="Arial Narrow" panose="020B0606020202030204" pitchFamily="34" charset="0"/>
              </a:rPr>
              <a:t> N(N-1)</a:t>
            </a:r>
          </a:p>
        </p:txBody>
      </p:sp>
      <p:sp>
        <p:nvSpPr>
          <p:cNvPr id="90" name="Double Bracket 89">
            <a:extLst>
              <a:ext uri="{FF2B5EF4-FFF2-40B4-BE49-F238E27FC236}">
                <a16:creationId xmlns:a16="http://schemas.microsoft.com/office/drawing/2014/main" id="{C597096A-D14D-498F-83F9-04C814C95392}"/>
              </a:ext>
            </a:extLst>
          </p:cNvPr>
          <p:cNvSpPr/>
          <p:nvPr/>
        </p:nvSpPr>
        <p:spPr>
          <a:xfrm>
            <a:off x="4670267" y="501105"/>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91" name="Straight Connector 90">
            <a:extLst>
              <a:ext uri="{FF2B5EF4-FFF2-40B4-BE49-F238E27FC236}">
                <a16:creationId xmlns:a16="http://schemas.microsoft.com/office/drawing/2014/main" id="{E8A0BF37-28ED-4F52-BCFC-A21E4862662E}"/>
              </a:ext>
            </a:extLst>
          </p:cNvPr>
          <p:cNvCxnSpPr/>
          <p:nvPr/>
        </p:nvCxnSpPr>
        <p:spPr>
          <a:xfrm flipV="1">
            <a:off x="4769662" y="7281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1280E85-D118-446B-8CF8-5B8C54163289}"/>
              </a:ext>
            </a:extLst>
          </p:cNvPr>
          <p:cNvSpPr/>
          <p:nvPr/>
        </p:nvSpPr>
        <p:spPr>
          <a:xfrm>
            <a:off x="1522725" y="513235"/>
            <a:ext cx="3006592" cy="369332"/>
          </a:xfrm>
          <a:prstGeom prst="rect">
            <a:avLst/>
          </a:prstGeom>
        </p:spPr>
        <p:txBody>
          <a:bodyPr wrap="none">
            <a:spAutoFit/>
          </a:bodyPr>
          <a:lstStyle/>
          <a:p>
            <a:r>
              <a:rPr lang="en-US" i="1" dirty="0">
                <a:latin typeface="Arial Narrow" pitchFamily="34" charset="0"/>
              </a:rPr>
              <a:t>Simpson’s Diversity Index (SDI) =</a:t>
            </a:r>
            <a:endParaRPr lang="en-US" sz="1600" i="1" dirty="0">
              <a:latin typeface="Arial Narrow" pitchFamily="34" charset="0"/>
            </a:endParaRPr>
          </a:p>
        </p:txBody>
      </p:sp>
      <p:sp>
        <p:nvSpPr>
          <p:cNvPr id="93" name="TextBox 92">
            <a:extLst>
              <a:ext uri="{FF2B5EF4-FFF2-40B4-BE49-F238E27FC236}">
                <a16:creationId xmlns:a16="http://schemas.microsoft.com/office/drawing/2014/main" id="{636D3767-1BBA-4721-A3F8-27C59ABD4AD9}"/>
              </a:ext>
            </a:extLst>
          </p:cNvPr>
          <p:cNvSpPr txBox="1"/>
          <p:nvPr/>
        </p:nvSpPr>
        <p:spPr>
          <a:xfrm>
            <a:off x="1512371" y="775550"/>
            <a:ext cx="3875267" cy="215444"/>
          </a:xfrm>
          <a:prstGeom prst="rect">
            <a:avLst/>
          </a:prstGeom>
          <a:noFill/>
        </p:spPr>
        <p:txBody>
          <a:bodyPr wrap="square" rtlCol="0">
            <a:spAutoFit/>
          </a:bodyPr>
          <a:lstStyle/>
          <a:p>
            <a:r>
              <a:rPr lang="en-AU" sz="800" dirty="0">
                <a:latin typeface="Arial Narrow" panose="020B0606020202030204" pitchFamily="34" charset="0"/>
              </a:rPr>
              <a:t>N=total number of organisms of all species; n=number of organisms of one species</a:t>
            </a:r>
          </a:p>
        </p:txBody>
      </p:sp>
      <p:sp>
        <p:nvSpPr>
          <p:cNvPr id="94" name="TextBox 93">
            <a:extLst>
              <a:ext uri="{FF2B5EF4-FFF2-40B4-BE49-F238E27FC236}">
                <a16:creationId xmlns:a16="http://schemas.microsoft.com/office/drawing/2014/main" id="{946A0604-92DC-47A6-B66F-0DDB64EF2F5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0FF384CF-2C4E-45F8-9F6F-B934A477BF38}"/>
              </a:ext>
            </a:extLst>
          </p:cNvPr>
          <p:cNvSpPr/>
          <p:nvPr/>
        </p:nvSpPr>
        <p:spPr>
          <a:xfrm>
            <a:off x="508863" y="2878094"/>
            <a:ext cx="5863484" cy="338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917E6FA1-CD37-482F-99B5-90A33DC2E7BD}"/>
              </a:ext>
            </a:extLst>
          </p:cNvPr>
          <p:cNvSpPr/>
          <p:nvPr/>
        </p:nvSpPr>
        <p:spPr>
          <a:xfrm>
            <a:off x="508863" y="2900137"/>
            <a:ext cx="5512425" cy="276999"/>
          </a:xfrm>
          <a:prstGeom prst="rect">
            <a:avLst/>
          </a:prstGeom>
          <a:noFill/>
          <a:ln w="19050">
            <a:solidFill>
              <a:schemeClr val="tx1"/>
            </a:solidFill>
          </a:ln>
          <a:effectLst/>
        </p:spPr>
        <p:txBody>
          <a:bodyPr wrap="square">
            <a:spAutoFit/>
          </a:bodyPr>
          <a:lstStyle/>
          <a:p>
            <a:r>
              <a:rPr lang="en-US" sz="1200" b="1" dirty="0">
                <a:solidFill>
                  <a:schemeClr val="bg1"/>
                </a:solidFill>
                <a:latin typeface="Arial Narrow" pitchFamily="34" charset="0"/>
              </a:rPr>
              <a:t>Activity: Complete the tables below using the following data </a:t>
            </a:r>
          </a:p>
        </p:txBody>
      </p:sp>
      <p:sp>
        <p:nvSpPr>
          <p:cNvPr id="8" name="TextBox 7">
            <a:extLst>
              <a:ext uri="{FF2B5EF4-FFF2-40B4-BE49-F238E27FC236}">
                <a16:creationId xmlns:a16="http://schemas.microsoft.com/office/drawing/2014/main" id="{0D7923EE-D936-45E6-AD09-9AE670F3D166}"/>
              </a:ext>
            </a:extLst>
          </p:cNvPr>
          <p:cNvSpPr txBox="1"/>
          <p:nvPr/>
        </p:nvSpPr>
        <p:spPr>
          <a:xfrm>
            <a:off x="520669" y="1673192"/>
            <a:ext cx="5844230" cy="400110"/>
          </a:xfrm>
          <a:prstGeom prst="rect">
            <a:avLst/>
          </a:prstGeom>
          <a:solidFill>
            <a:schemeClr val="tx1"/>
          </a:solidFill>
          <a:ln w="19050">
            <a:solidFill>
              <a:schemeClr val="tx1"/>
            </a:solidFill>
          </a:ln>
        </p:spPr>
        <p:txBody>
          <a:bodyPr wrap="square" rtlCol="0">
            <a:spAutoFit/>
          </a:bodyPr>
          <a:lstStyle/>
          <a:p>
            <a:r>
              <a:rPr lang="en-AU" sz="1200" b="1" dirty="0">
                <a:solidFill>
                  <a:schemeClr val="bg1"/>
                </a:solidFill>
                <a:latin typeface="Arial Narrow" panose="020B0606020202030204" pitchFamily="34" charset="0"/>
              </a:rPr>
              <a:t>E.g. Is there a difference in </a:t>
            </a:r>
            <a:r>
              <a:rPr lang="en-AU" sz="1200" b="1" u="sng" dirty="0">
                <a:solidFill>
                  <a:schemeClr val="bg1"/>
                </a:solidFill>
                <a:latin typeface="Arial Narrow" panose="020B0606020202030204" pitchFamily="34" charset="0"/>
              </a:rPr>
              <a:t>species diversity</a:t>
            </a:r>
            <a:r>
              <a:rPr lang="en-AU" sz="1200" b="1" dirty="0">
                <a:solidFill>
                  <a:schemeClr val="bg1"/>
                </a:solidFill>
                <a:latin typeface="Arial Narrow" panose="020B0606020202030204" pitchFamily="34" charset="0"/>
              </a:rPr>
              <a:t> between the </a:t>
            </a:r>
            <a:r>
              <a:rPr lang="en-AU" sz="1200" b="1" u="sng" dirty="0">
                <a:solidFill>
                  <a:schemeClr val="bg1"/>
                </a:solidFill>
                <a:latin typeface="Arial Narrow" panose="020B0606020202030204" pitchFamily="34" charset="0"/>
              </a:rPr>
              <a:t>inshore reef</a:t>
            </a:r>
            <a:r>
              <a:rPr lang="en-AU" sz="1200" b="1" dirty="0">
                <a:solidFill>
                  <a:schemeClr val="bg1"/>
                </a:solidFill>
                <a:latin typeface="Arial Narrow" panose="020B0606020202030204" pitchFamily="34" charset="0"/>
              </a:rPr>
              <a:t> and </a:t>
            </a:r>
            <a:r>
              <a:rPr lang="en-AU" sz="1200" b="1" u="sng" dirty="0">
                <a:solidFill>
                  <a:schemeClr val="bg1"/>
                </a:solidFill>
                <a:latin typeface="Arial Narrow" panose="020B0606020202030204" pitchFamily="34" charset="0"/>
              </a:rPr>
              <a:t>offshore reef</a:t>
            </a:r>
            <a:r>
              <a:rPr lang="en-AU" sz="1200" b="1" dirty="0">
                <a:solidFill>
                  <a:schemeClr val="bg1"/>
                </a:solidFill>
                <a:latin typeface="Arial Narrow" panose="020B0606020202030204" pitchFamily="34" charset="0"/>
              </a:rPr>
              <a:t>?</a:t>
            </a:r>
          </a:p>
          <a:p>
            <a:endParaRPr lang="en-AU" sz="800" b="1" dirty="0">
              <a:latin typeface="Arial Narrow" panose="020B0606020202030204" pitchFamily="34" charset="0"/>
            </a:endParaRPr>
          </a:p>
        </p:txBody>
      </p:sp>
      <p:sp>
        <p:nvSpPr>
          <p:cNvPr id="9" name="TextBox 8">
            <a:extLst>
              <a:ext uri="{FF2B5EF4-FFF2-40B4-BE49-F238E27FC236}">
                <a16:creationId xmlns:a16="http://schemas.microsoft.com/office/drawing/2014/main" id="{6B9A6E53-11B1-4B45-AB80-AF2663D208D5}"/>
              </a:ext>
            </a:extLst>
          </p:cNvPr>
          <p:cNvSpPr txBox="1"/>
          <p:nvPr/>
        </p:nvSpPr>
        <p:spPr>
          <a:xfrm>
            <a:off x="2265394" y="1851614"/>
            <a:ext cx="1788307" cy="215444"/>
          </a:xfrm>
          <a:prstGeom prst="rect">
            <a:avLst/>
          </a:prstGeom>
          <a:noFill/>
        </p:spPr>
        <p:txBody>
          <a:bodyPr wrap="square" rtlCol="0">
            <a:spAutoFit/>
          </a:bodyPr>
          <a:lstStyle/>
          <a:p>
            <a:r>
              <a:rPr lang="en-US" sz="800" dirty="0">
                <a:latin typeface="Arial Narrow" pitchFamily="34" charset="0"/>
              </a:rPr>
              <a:t> </a:t>
            </a:r>
            <a:r>
              <a:rPr lang="en-US" sz="800" dirty="0">
                <a:solidFill>
                  <a:schemeClr val="bg1"/>
                </a:solidFill>
                <a:latin typeface="Arial Narrow" pitchFamily="34" charset="0"/>
              </a:rPr>
              <a:t>(dependent variable)</a:t>
            </a:r>
          </a:p>
        </p:txBody>
      </p:sp>
      <p:sp>
        <p:nvSpPr>
          <p:cNvPr id="10" name="TextBox 9">
            <a:extLst>
              <a:ext uri="{FF2B5EF4-FFF2-40B4-BE49-F238E27FC236}">
                <a16:creationId xmlns:a16="http://schemas.microsoft.com/office/drawing/2014/main" id="{75D15ECB-81E0-48F7-9F6B-954E8835FAD6}"/>
              </a:ext>
            </a:extLst>
          </p:cNvPr>
          <p:cNvSpPr txBox="1"/>
          <p:nvPr/>
        </p:nvSpPr>
        <p:spPr>
          <a:xfrm>
            <a:off x="549364" y="1854498"/>
            <a:ext cx="1788307" cy="215444"/>
          </a:xfrm>
          <a:prstGeom prst="rect">
            <a:avLst/>
          </a:prstGeom>
          <a:noFill/>
        </p:spPr>
        <p:txBody>
          <a:bodyPr wrap="square" rtlCol="0">
            <a:spAutoFit/>
          </a:bodyPr>
          <a:lstStyle/>
          <a:p>
            <a:r>
              <a:rPr lang="en-US" sz="800" dirty="0">
                <a:solidFill>
                  <a:schemeClr val="bg1"/>
                </a:solidFill>
                <a:latin typeface="Arial Narrow" pitchFamily="34" charset="0"/>
              </a:rPr>
              <a:t>(A good start is to compare two groups)</a:t>
            </a:r>
          </a:p>
        </p:txBody>
      </p:sp>
      <p:sp>
        <p:nvSpPr>
          <p:cNvPr id="11" name="TextBox 10">
            <a:extLst>
              <a:ext uri="{FF2B5EF4-FFF2-40B4-BE49-F238E27FC236}">
                <a16:creationId xmlns:a16="http://schemas.microsoft.com/office/drawing/2014/main" id="{9D37F9A3-0BE2-437A-AF11-EFBDC1D06B8C}"/>
              </a:ext>
            </a:extLst>
          </p:cNvPr>
          <p:cNvSpPr txBox="1"/>
          <p:nvPr/>
        </p:nvSpPr>
        <p:spPr>
          <a:xfrm>
            <a:off x="3366227" y="1870610"/>
            <a:ext cx="3250045"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(independent variable: e.g. two groups to compare)</a:t>
            </a:r>
            <a:endParaRPr lang="en-AU" sz="500" b="1" dirty="0">
              <a:solidFill>
                <a:schemeClr val="bg1"/>
              </a:solidFill>
              <a:latin typeface="Arial Narrow" panose="020B0606020202030204" pitchFamily="34" charset="0"/>
            </a:endParaRPr>
          </a:p>
        </p:txBody>
      </p:sp>
      <p:cxnSp>
        <p:nvCxnSpPr>
          <p:cNvPr id="3" name="Straight Connector 2">
            <a:extLst>
              <a:ext uri="{FF2B5EF4-FFF2-40B4-BE49-F238E27FC236}">
                <a16:creationId xmlns:a16="http://schemas.microsoft.com/office/drawing/2014/main" id="{89A0A5EE-F293-3D23-A8E0-FF2ECB51EDE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0739928C-5792-13EE-2023-0ED2FDBB65B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25021670-C481-6279-A328-66A5B77E8A8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8714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18817566"/>
              </p:ext>
            </p:extLst>
          </p:nvPr>
        </p:nvGraphicFramePr>
        <p:xfrm>
          <a:off x="518459" y="3497850"/>
          <a:ext cx="5844292" cy="5237087"/>
        </p:xfrm>
        <a:graphic>
          <a:graphicData uri="http://schemas.openxmlformats.org/drawingml/2006/table">
            <a:tbl>
              <a:tblPr firstRow="1" bandRow="1">
                <a:effectLst/>
                <a:tableStyleId>{5940675A-B579-460E-94D1-54222C63F5DA}</a:tableStyleId>
              </a:tblPr>
              <a:tblGrid>
                <a:gridCol w="326112">
                  <a:extLst>
                    <a:ext uri="{9D8B030D-6E8A-4147-A177-3AD203B41FA5}">
                      <a16:colId xmlns:a16="http://schemas.microsoft.com/office/drawing/2014/main" val="20000"/>
                    </a:ext>
                  </a:extLst>
                </a:gridCol>
                <a:gridCol w="853515">
                  <a:extLst>
                    <a:ext uri="{9D8B030D-6E8A-4147-A177-3AD203B41FA5}">
                      <a16:colId xmlns:a16="http://schemas.microsoft.com/office/drawing/2014/main" val="20001"/>
                    </a:ext>
                  </a:extLst>
                </a:gridCol>
                <a:gridCol w="4664665">
                  <a:extLst>
                    <a:ext uri="{9D8B030D-6E8A-4147-A177-3AD203B41FA5}">
                      <a16:colId xmlns:a16="http://schemas.microsoft.com/office/drawing/2014/main" val="20002"/>
                    </a:ext>
                  </a:extLst>
                </a:gridCol>
              </a:tblGrid>
              <a:tr h="461730">
                <a:tc gridSpan="2">
                  <a:txBody>
                    <a:bodyPr/>
                    <a:lstStyle/>
                    <a:p>
                      <a:pPr algn="ctr"/>
                      <a:r>
                        <a:rPr lang="en-AU" sz="1200" b="1" dirty="0">
                          <a:latin typeface="Arial Narrow" panose="020B0606020202030204" pitchFamily="34" charset="0"/>
                        </a:rPr>
                        <a:t>Bathymetric Feature</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tc>
                  <a:txBody>
                    <a:bodyPr/>
                    <a:lstStyle/>
                    <a:p>
                      <a:pPr algn="l"/>
                      <a:r>
                        <a:rPr lang="en-AU" sz="1200" b="1" dirty="0">
                          <a:latin typeface="Arial Narrow" panose="020B0606020202030204" pitchFamily="34" charset="0"/>
                        </a:rPr>
                        <a:t>Description     </a:t>
                      </a:r>
                    </a:p>
                  </a:txBody>
                  <a:tcPr anchor="ctr">
                    <a:solidFill>
                      <a:schemeClr val="bg1">
                        <a:lumMod val="85000"/>
                      </a:schemeClr>
                    </a:solidFill>
                  </a:tcPr>
                </a:tc>
                <a:extLst>
                  <a:ext uri="{0D108BD9-81ED-4DB2-BD59-A6C34878D82A}">
                    <a16:rowId xmlns:a16="http://schemas.microsoft.com/office/drawing/2014/main" val="10000"/>
                  </a:ext>
                </a:extLst>
              </a:tr>
              <a:tr h="670157">
                <a:tc rowSpan="4">
                  <a:txBody>
                    <a:bodyPr/>
                    <a:lstStyle/>
                    <a:p>
                      <a:pPr algn="ctr"/>
                      <a:r>
                        <a:rPr lang="en-AU" sz="1200" b="1" dirty="0">
                          <a:latin typeface="Arial Narrow" panose="020B0606020202030204" pitchFamily="34" charset="0"/>
                        </a:rPr>
                        <a:t>Deep</a:t>
                      </a:r>
                      <a:r>
                        <a:rPr lang="en-AU" sz="1200" b="1" baseline="0" dirty="0">
                          <a:latin typeface="Arial Narrow" panose="020B0606020202030204" pitchFamily="34" charset="0"/>
                        </a:rPr>
                        <a:t> o</a:t>
                      </a:r>
                      <a:r>
                        <a:rPr lang="en-AU" sz="1200" b="1" dirty="0">
                          <a:latin typeface="Arial Narrow" panose="020B0606020202030204" pitchFamily="34" charset="0"/>
                        </a:rPr>
                        <a:t>cean-basin</a:t>
                      </a:r>
                      <a:r>
                        <a:rPr lang="en-AU" sz="1200" b="1" baseline="0" dirty="0">
                          <a:latin typeface="Arial Narrow" panose="020B0606020202030204" pitchFamily="34" charset="0"/>
                        </a:rPr>
                        <a:t> Floor</a:t>
                      </a:r>
                      <a:endParaRPr lang="en-AU" sz="1200" b="1" dirty="0">
                        <a:latin typeface="Arial Narrow" panose="020B0606020202030204" pitchFamily="34" charset="0"/>
                      </a:endParaRPr>
                    </a:p>
                  </a:txBody>
                  <a:tcPr vert="vert270">
                    <a:solidFill>
                      <a:schemeClr val="bg1">
                        <a:lumMod val="85000"/>
                      </a:schemeClr>
                    </a:solidFill>
                  </a:tcPr>
                </a:tc>
                <a:tc>
                  <a:txBody>
                    <a:bodyPr/>
                    <a:lstStyle/>
                    <a:p>
                      <a:pPr algn="r"/>
                      <a:r>
                        <a:rPr lang="en-AU" sz="1200" b="0" dirty="0">
                          <a:latin typeface="Arial Narrow" panose="020B0606020202030204" pitchFamily="34" charset="0"/>
                        </a:rPr>
                        <a:t>Mid-ocean ridge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Seamount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12286">
                <a:tc vMerge="1">
                  <a:txBody>
                    <a:bodyPr/>
                    <a:lstStyle/>
                    <a:p>
                      <a:endParaRPr lang="en-AU"/>
                    </a:p>
                  </a:txBody>
                  <a:tcPr/>
                </a:tc>
                <a:tc>
                  <a:txBody>
                    <a:bodyPr/>
                    <a:lstStyle/>
                    <a:p>
                      <a:pPr algn="r"/>
                      <a:r>
                        <a:rPr lang="en-AU" sz="1200" b="0" dirty="0">
                          <a:latin typeface="Arial Narrow" panose="020B0606020202030204" pitchFamily="34" charset="0"/>
                        </a:rPr>
                        <a:t>Deep-sea</a:t>
                      </a:r>
                      <a:r>
                        <a:rPr lang="en-AU" sz="1200" b="0" baseline="0" dirty="0">
                          <a:latin typeface="Arial Narrow" panose="020B0606020202030204" pitchFamily="34" charset="0"/>
                        </a:rPr>
                        <a:t> Trench</a:t>
                      </a:r>
                      <a:endParaRPr lang="en-AU" sz="1200" b="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3"/>
                  </a:ext>
                </a:extLst>
              </a:tr>
              <a:tr h="712286">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Abyssal Plain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4"/>
                  </a:ext>
                </a:extLst>
              </a:tr>
              <a:tr h="670157">
                <a:tc rowSpan="3">
                  <a:txBody>
                    <a:bodyPr/>
                    <a:lstStyle/>
                    <a:p>
                      <a:pPr algn="ctr"/>
                      <a:r>
                        <a:rPr lang="en-AU" sz="1200" b="1" dirty="0">
                          <a:latin typeface="Arial Narrow" panose="020B0606020202030204" pitchFamily="34" charset="0"/>
                        </a:rPr>
                        <a:t>Continental Margin</a:t>
                      </a:r>
                    </a:p>
                  </a:txBody>
                  <a:tcPr vert="vert270">
                    <a:solidFill>
                      <a:schemeClr val="bg1">
                        <a:lumMod val="85000"/>
                      </a:schemeClr>
                    </a:solidFill>
                  </a:tcPr>
                </a:tc>
                <a:tc>
                  <a:txBody>
                    <a:bodyPr/>
                    <a:lstStyle/>
                    <a:p>
                      <a:pPr algn="r"/>
                      <a:r>
                        <a:rPr lang="en-AU" sz="1200" b="0" dirty="0">
                          <a:latin typeface="Arial Narrow" panose="020B0606020202030204" pitchFamily="34" charset="0"/>
                        </a:rPr>
                        <a:t>Continental Rise</a:t>
                      </a:r>
                    </a:p>
                  </a:txBody>
                  <a:tcPr>
                    <a:solidFill>
                      <a:schemeClr val="bg1">
                        <a:lumMod val="85000"/>
                      </a:schemeClr>
                    </a:solidFill>
                  </a:tcPr>
                </a:tc>
                <a:tc>
                  <a:txBody>
                    <a:bodyPr/>
                    <a:lstStyle/>
                    <a:p>
                      <a:pPr algn="l"/>
                      <a:endParaRPr lang="en-AU" sz="1200" baseline="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5"/>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Slope</a:t>
                      </a:r>
                    </a:p>
                  </a:txBody>
                  <a:tcPr>
                    <a:solidFill>
                      <a:schemeClr val="bg1">
                        <a:lumMod val="85000"/>
                      </a:schemeClr>
                    </a:solidFill>
                  </a:tcPr>
                </a:tc>
                <a:tc>
                  <a:txBody>
                    <a:bodyPr/>
                    <a:lstStyle/>
                    <a:p>
                      <a:pPr algn="l"/>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6"/>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Shelf</a:t>
                      </a:r>
                    </a:p>
                  </a:txBody>
                  <a:tcPr>
                    <a:solidFill>
                      <a:schemeClr val="bg1">
                        <a:lumMod val="85000"/>
                      </a:schemeClr>
                    </a:solidFill>
                  </a:tcPr>
                </a:tc>
                <a:tc>
                  <a:txBody>
                    <a:bodyPr/>
                    <a:lstStyle/>
                    <a:p>
                      <a:pPr algn="l"/>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7"/>
                  </a:ext>
                </a:extLst>
              </a:tr>
            </a:tbl>
          </a:graphicData>
        </a:graphic>
      </p:graphicFrame>
      <p:sp>
        <p:nvSpPr>
          <p:cNvPr id="64" name="TextBox 63"/>
          <p:cNvSpPr txBox="1"/>
          <p:nvPr/>
        </p:nvSpPr>
        <p:spPr>
          <a:xfrm>
            <a:off x="463783" y="952959"/>
            <a:ext cx="5934451" cy="1815882"/>
          </a:xfrm>
          <a:prstGeom prst="rect">
            <a:avLst/>
          </a:prstGeom>
          <a:noFill/>
        </p:spPr>
        <p:txBody>
          <a:bodyPr wrap="square" rtlCol="0">
            <a:spAutoFit/>
          </a:bodyPr>
          <a:lstStyle/>
          <a:p>
            <a:r>
              <a:rPr lang="en-US" sz="1600" b="1" dirty="0">
                <a:latin typeface="Arial Narrow" pitchFamily="34" charset="0"/>
              </a:rPr>
              <a:t>Sub-marine Exploring </a:t>
            </a:r>
            <a:r>
              <a:rPr lang="en-US" sz="1200" dirty="0">
                <a:latin typeface="Arial Narrow" pitchFamily="34" charset="0"/>
              </a:rPr>
              <a:t> </a:t>
            </a:r>
            <a:endParaRPr lang="en-US" sz="1200" dirty="0">
              <a:latin typeface="Comic Sans MS" panose="030F0702030302020204" pitchFamily="66" charset="0"/>
            </a:endParaRPr>
          </a:p>
          <a:p>
            <a:pPr algn="just"/>
            <a:r>
              <a:rPr lang="en-US" sz="1200" dirty="0">
                <a:latin typeface="Arial Narrow" pitchFamily="34" charset="0"/>
              </a:rPr>
              <a:t>Three thousand meters underwater, the lights of a submarine illuminate black smoke venting out of the sea floor. Interestingly, life is plentiful at this alien-like location. It is a hydrothermal vent situated along a </a:t>
            </a:r>
            <a:r>
              <a:rPr lang="en-US" sz="1200" b="1" dirty="0">
                <a:latin typeface="Arial Narrow" pitchFamily="34" charset="0"/>
              </a:rPr>
              <a:t>mid-ocean ridge</a:t>
            </a:r>
            <a:r>
              <a:rPr lang="en-US" sz="1200" dirty="0">
                <a:latin typeface="Arial Narrow" pitchFamily="34" charset="0"/>
              </a:rPr>
              <a:t> (the longest and largest mountain ranges on Earth) on the deep </a:t>
            </a:r>
            <a:r>
              <a:rPr lang="en-US" sz="1200" b="1" dirty="0">
                <a:latin typeface="Arial Narrow" pitchFamily="34" charset="0"/>
              </a:rPr>
              <a:t>ocean-basin floor. </a:t>
            </a:r>
            <a:r>
              <a:rPr lang="en-US" sz="1200" dirty="0">
                <a:latin typeface="Arial Narrow" pitchFamily="34" charset="0"/>
              </a:rPr>
              <a:t>Other </a:t>
            </a:r>
            <a:r>
              <a:rPr lang="en-US" sz="1200" b="1" dirty="0">
                <a:latin typeface="Arial Narrow" pitchFamily="34" charset="0"/>
              </a:rPr>
              <a:t>ocean-basin floor </a:t>
            </a:r>
            <a:r>
              <a:rPr lang="en-US" sz="1200" dirty="0">
                <a:latin typeface="Arial Narrow" pitchFamily="34" charset="0"/>
              </a:rPr>
              <a:t>features include </a:t>
            </a:r>
            <a:r>
              <a:rPr lang="en-US" sz="1200" b="1" dirty="0">
                <a:latin typeface="Arial Narrow" pitchFamily="34" charset="0"/>
              </a:rPr>
              <a:t>seamounts </a:t>
            </a:r>
            <a:r>
              <a:rPr lang="en-US" sz="1200" dirty="0">
                <a:latin typeface="Arial Narrow" pitchFamily="34" charset="0"/>
              </a:rPr>
              <a:t>(undersea volcanoes &gt;1km high), </a:t>
            </a:r>
            <a:r>
              <a:rPr lang="en-US" sz="1200" b="1" dirty="0">
                <a:latin typeface="Arial Narrow" pitchFamily="34" charset="0"/>
              </a:rPr>
              <a:t>abyssal plains </a:t>
            </a:r>
            <a:r>
              <a:rPr lang="en-US" sz="1200" dirty="0">
                <a:latin typeface="Arial Narrow" pitchFamily="34" charset="0"/>
              </a:rPr>
              <a:t>(undersea deserts that are the flattest areas on Earth) and </a:t>
            </a:r>
            <a:r>
              <a:rPr lang="en-US" sz="1200" b="1" dirty="0">
                <a:latin typeface="Arial Narrow" pitchFamily="34" charset="0"/>
              </a:rPr>
              <a:t>deep-sea trenches </a:t>
            </a:r>
            <a:r>
              <a:rPr lang="en-US" sz="1200" dirty="0">
                <a:latin typeface="Arial Narrow" pitchFamily="34" charset="0"/>
              </a:rPr>
              <a:t>(the deepest regions on Earth). Later, the submarine will steer towards a </a:t>
            </a:r>
            <a:r>
              <a:rPr lang="en-US" sz="1200" b="1" dirty="0">
                <a:latin typeface="Arial Narrow" pitchFamily="34" charset="0"/>
              </a:rPr>
              <a:t>continental margin</a:t>
            </a:r>
            <a:r>
              <a:rPr lang="en-US" sz="1200" dirty="0">
                <a:latin typeface="Arial Narrow" pitchFamily="34" charset="0"/>
              </a:rPr>
              <a:t>, starting with a gradual </a:t>
            </a:r>
            <a:r>
              <a:rPr lang="en-US" sz="1200" i="1" dirty="0">
                <a:latin typeface="Arial Narrow" pitchFamily="34" charset="0"/>
              </a:rPr>
              <a:t>rise</a:t>
            </a:r>
            <a:r>
              <a:rPr lang="en-US" sz="1200" dirty="0">
                <a:latin typeface="Arial Narrow" pitchFamily="34" charset="0"/>
              </a:rPr>
              <a:t> in depth, called the </a:t>
            </a:r>
            <a:r>
              <a:rPr lang="en-US" sz="1200" b="1" dirty="0">
                <a:latin typeface="Arial Narrow" pitchFamily="34" charset="0"/>
              </a:rPr>
              <a:t>continental </a:t>
            </a:r>
            <a:r>
              <a:rPr lang="en-US" sz="1200" b="1" i="1" dirty="0">
                <a:latin typeface="Arial Narrow" pitchFamily="34" charset="0"/>
              </a:rPr>
              <a:t>rise</a:t>
            </a:r>
            <a:r>
              <a:rPr lang="en-US" sz="1200" dirty="0">
                <a:latin typeface="Arial Narrow" pitchFamily="34" charset="0"/>
              </a:rPr>
              <a:t>, followed by a steep climb towards the sunlit zone, called the </a:t>
            </a:r>
            <a:r>
              <a:rPr lang="en-US" sz="1200" b="1" dirty="0">
                <a:latin typeface="Arial Narrow" pitchFamily="34" charset="0"/>
              </a:rPr>
              <a:t>continental slope</a:t>
            </a:r>
            <a:r>
              <a:rPr lang="en-US" sz="1200" dirty="0">
                <a:latin typeface="Arial Narrow" pitchFamily="34" charset="0"/>
              </a:rPr>
              <a:t>,</a:t>
            </a:r>
            <a:r>
              <a:rPr lang="en-US" sz="1200" b="1" dirty="0">
                <a:latin typeface="Arial Narrow" pitchFamily="34" charset="0"/>
              </a:rPr>
              <a:t> </a:t>
            </a:r>
            <a:r>
              <a:rPr lang="en-US" sz="1200" dirty="0">
                <a:latin typeface="Arial Narrow" pitchFamily="34" charset="0"/>
              </a:rPr>
              <a:t>and finishing on a bright, shallow extension of the land, called the </a:t>
            </a:r>
            <a:r>
              <a:rPr lang="en-US" sz="1200" b="1" dirty="0">
                <a:latin typeface="Arial Narrow" pitchFamily="34" charset="0"/>
              </a:rPr>
              <a:t>continent shelf. </a:t>
            </a:r>
            <a:endParaRPr lang="en-US" sz="1200" dirty="0">
              <a:latin typeface="Arial Narrow" pitchFamily="34" charset="0"/>
            </a:endParaRPr>
          </a:p>
        </p:txBody>
      </p:sp>
      <p:sp>
        <p:nvSpPr>
          <p:cNvPr id="13" name="TextBox 12"/>
          <p:cNvSpPr txBox="1"/>
          <p:nvPr/>
        </p:nvSpPr>
        <p:spPr>
          <a:xfrm>
            <a:off x="508862" y="2785482"/>
            <a:ext cx="5844292" cy="646331"/>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Search </a:t>
            </a:r>
            <a:r>
              <a:rPr lang="en-AU" sz="1200" b="1" dirty="0">
                <a:solidFill>
                  <a:schemeClr val="bg1"/>
                </a:solidFill>
                <a:latin typeface="Arial Narrow" panose="020B0606020202030204" pitchFamily="34" charset="0"/>
              </a:rPr>
              <a:t>Google Maps </a:t>
            </a:r>
            <a:r>
              <a:rPr lang="en-AU" sz="1200" dirty="0">
                <a:solidFill>
                  <a:schemeClr val="bg1"/>
                </a:solidFill>
                <a:latin typeface="Arial Narrow" panose="020B0606020202030204" pitchFamily="34" charset="0"/>
              </a:rPr>
              <a:t>to gain a visualisation of the depths and bathymetry of the ocean. Zoom in to </a:t>
            </a:r>
            <a:r>
              <a:rPr lang="en-AU" sz="1200" b="1" dirty="0">
                <a:solidFill>
                  <a:schemeClr val="bg1"/>
                </a:solidFill>
                <a:latin typeface="Arial Narrow" panose="020B0606020202030204" pitchFamily="34" charset="0"/>
              </a:rPr>
              <a:t>find</a:t>
            </a:r>
            <a:r>
              <a:rPr lang="en-AU" sz="1200" dirty="0">
                <a:solidFill>
                  <a:schemeClr val="bg1"/>
                </a:solidFill>
                <a:latin typeface="Arial Narrow" panose="020B0606020202030204" pitchFamily="34" charset="0"/>
              </a:rPr>
              <a:t> each of the bathymetric features listed in the table below. </a:t>
            </a:r>
            <a:r>
              <a:rPr lang="en-AU" sz="1200" b="1" dirty="0">
                <a:solidFill>
                  <a:schemeClr val="bg1"/>
                </a:solidFill>
                <a:latin typeface="Arial Narrow" panose="020B0606020202030204" pitchFamily="34" charset="0"/>
              </a:rPr>
              <a:t>Research </a:t>
            </a:r>
            <a:r>
              <a:rPr lang="en-AU" sz="1200" dirty="0">
                <a:solidFill>
                  <a:schemeClr val="bg1"/>
                </a:solidFill>
                <a:latin typeface="Arial Narrow" panose="020B0606020202030204" pitchFamily="34" charset="0"/>
              </a:rPr>
              <a:t>them in more detail using various resources. </a:t>
            </a:r>
            <a:r>
              <a:rPr lang="en-AU" sz="1200" b="1" dirty="0">
                <a:solidFill>
                  <a:schemeClr val="bg1"/>
                </a:solidFill>
                <a:latin typeface="Arial Narrow" panose="020B0606020202030204" pitchFamily="34" charset="0"/>
              </a:rPr>
              <a:t>Complete</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table below. </a:t>
            </a:r>
            <a:r>
              <a:rPr lang="en-AU" sz="1200" dirty="0">
                <a:solidFill>
                  <a:schemeClr val="bg1"/>
                </a:solidFill>
                <a:latin typeface="Arial Narrow" panose="020B0606020202030204" pitchFamily="34" charset="0"/>
              </a:rPr>
              <a:t>Provide descriptions </a:t>
            </a:r>
            <a:r>
              <a:rPr lang="en-AU" sz="1200" b="1" dirty="0">
                <a:solidFill>
                  <a:schemeClr val="bg1"/>
                </a:solidFill>
                <a:latin typeface="Arial Narrow" panose="020B0606020202030204" pitchFamily="34" charset="0"/>
              </a:rPr>
              <a:t>in your own words.</a:t>
            </a:r>
          </a:p>
        </p:txBody>
      </p:sp>
      <p:cxnSp>
        <p:nvCxnSpPr>
          <p:cNvPr id="17" name="Straight Connector 16">
            <a:extLst>
              <a:ext uri="{FF2B5EF4-FFF2-40B4-BE49-F238E27FC236}">
                <a16:creationId xmlns:a16="http://schemas.microsoft.com/office/drawing/2014/main" id="{A3BD2D01-7C44-48A1-BDD4-A866C0496B5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8A7FEB-2435-4F9B-B1BC-550C4D030F6A}"/>
              </a:ext>
            </a:extLst>
          </p:cNvPr>
          <p:cNvSpPr txBox="1"/>
          <p:nvPr/>
        </p:nvSpPr>
        <p:spPr>
          <a:xfrm>
            <a:off x="1410717" y="61659"/>
            <a:ext cx="4191130" cy="907941"/>
          </a:xfrm>
          <a:prstGeom prst="rect">
            <a:avLst/>
          </a:prstGeom>
          <a:noFill/>
        </p:spPr>
        <p:txBody>
          <a:bodyPr wrap="square" rtlCol="0">
            <a:spAutoFit/>
          </a:bodyPr>
          <a:lstStyle/>
          <a:p>
            <a:r>
              <a:rPr lang="en-US" b="1" dirty="0">
                <a:latin typeface="Arial Narrow" pitchFamily="34" charset="0"/>
              </a:rPr>
              <a:t>Explore the Floor– </a:t>
            </a:r>
            <a:r>
              <a:rPr lang="en-US" sz="1200" dirty="0">
                <a:latin typeface="Arial Narrow" pitchFamily="34" charset="0"/>
              </a:rPr>
              <a:t>Describe the bathymetric features of the ocean floor including the continental margin, ocean-basin floor, deep-sea trenches, mid-ocean ridges, abyssal plain </a:t>
            </a:r>
          </a:p>
          <a:p>
            <a:r>
              <a:rPr lang="en-US" sz="1100" i="1" dirty="0">
                <a:latin typeface="Arial Narrow" pitchFamily="34" charset="0"/>
              </a:rPr>
              <a:t>(Note: bathymetric </a:t>
            </a:r>
            <a:r>
              <a:rPr lang="en-US" sz="1100" dirty="0">
                <a:latin typeface="Arial Narrow" pitchFamily="34" charset="0"/>
              </a:rPr>
              <a:t>means</a:t>
            </a:r>
            <a:r>
              <a:rPr lang="en-US" sz="1100" i="1" dirty="0">
                <a:latin typeface="Arial Narrow" pitchFamily="34" charset="0"/>
              </a:rPr>
              <a:t> the depths and shapes of underwater features </a:t>
            </a:r>
            <a:r>
              <a:rPr lang="en-US" sz="1100" dirty="0">
                <a:latin typeface="Arial Narrow" pitchFamily="34" charset="0"/>
                <a:sym typeface="Wingdings" panose="05000000000000000000" pitchFamily="2" charset="2"/>
              </a:rPr>
              <a:t></a:t>
            </a:r>
            <a:r>
              <a:rPr lang="en-US" sz="1100" i="1" dirty="0">
                <a:latin typeface="Arial Narrow" pitchFamily="34" charset="0"/>
              </a:rPr>
              <a:t>)</a:t>
            </a:r>
          </a:p>
        </p:txBody>
      </p:sp>
      <p:sp>
        <p:nvSpPr>
          <p:cNvPr id="21" name="TextBox 17">
            <a:extLst>
              <a:ext uri="{FF2B5EF4-FFF2-40B4-BE49-F238E27FC236}">
                <a16:creationId xmlns:a16="http://schemas.microsoft.com/office/drawing/2014/main" id="{751C4347-D516-4A4F-835A-789F0884E09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 name="Straight Connector 5">
            <a:extLst>
              <a:ext uri="{FF2B5EF4-FFF2-40B4-BE49-F238E27FC236}">
                <a16:creationId xmlns:a16="http://schemas.microsoft.com/office/drawing/2014/main" id="{852EC06F-B3A9-14B4-F595-879D8CA9B27D}"/>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04326AA9-8128-005B-B59D-F2B93330D512}"/>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3A51F9EA-19D5-8B9B-3A7C-2A43EBF7427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94452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6763" y="987358"/>
            <a:ext cx="5988928" cy="1077218"/>
          </a:xfrm>
          <a:prstGeom prst="rect">
            <a:avLst/>
          </a:prstGeom>
          <a:noFill/>
        </p:spPr>
        <p:txBody>
          <a:bodyPr wrap="square" rtlCol="0">
            <a:spAutoFit/>
          </a:bodyPr>
          <a:lstStyle/>
          <a:p>
            <a:r>
              <a:rPr lang="en-US" sz="1600" b="1" dirty="0">
                <a:latin typeface="Arial Narrow" pitchFamily="34" charset="0"/>
              </a:rPr>
              <a:t>Life in a number</a:t>
            </a:r>
          </a:p>
          <a:p>
            <a:r>
              <a:rPr lang="en-US" sz="1200" dirty="0">
                <a:latin typeface="Arial Narrow" pitchFamily="34" charset="0"/>
              </a:rPr>
              <a:t>The beauty of (and perhaps the frightening part about) diversity indices is that something as complex as biodiversity is brought down to just one single value. That value is used to compare ecosystems (i.e. previous worksheet), rank ecosystems (i.e. high to low diversity) or to classify ecosystems (i.e. to determine trigger values for water quality guidelines). The table below features indices commonly used:</a:t>
            </a:r>
          </a:p>
        </p:txBody>
      </p:sp>
      <p:graphicFrame>
        <p:nvGraphicFramePr>
          <p:cNvPr id="4" name="Table 3"/>
          <p:cNvGraphicFramePr>
            <a:graphicFrameLocks noGrp="1"/>
          </p:cNvGraphicFramePr>
          <p:nvPr>
            <p:extLst>
              <p:ext uri="{D42A27DB-BD31-4B8C-83A1-F6EECF244321}">
                <p14:modId xmlns:p14="http://schemas.microsoft.com/office/powerpoint/2010/main" val="2729477501"/>
              </p:ext>
            </p:extLst>
          </p:nvPr>
        </p:nvGraphicFramePr>
        <p:xfrm>
          <a:off x="544989" y="2139759"/>
          <a:ext cx="5808091" cy="3749040"/>
        </p:xfrm>
        <a:graphic>
          <a:graphicData uri="http://schemas.openxmlformats.org/drawingml/2006/table">
            <a:tbl>
              <a:tblPr firstRow="1" bandRow="1">
                <a:tableStyleId>{5940675A-B579-460E-94D1-54222C63F5DA}</a:tableStyleId>
              </a:tblPr>
              <a:tblGrid>
                <a:gridCol w="1517895">
                  <a:extLst>
                    <a:ext uri="{9D8B030D-6E8A-4147-A177-3AD203B41FA5}">
                      <a16:colId xmlns:a16="http://schemas.microsoft.com/office/drawing/2014/main" val="20000"/>
                    </a:ext>
                  </a:extLst>
                </a:gridCol>
                <a:gridCol w="105881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2223268">
                  <a:extLst>
                    <a:ext uri="{9D8B030D-6E8A-4147-A177-3AD203B41FA5}">
                      <a16:colId xmlns:a16="http://schemas.microsoft.com/office/drawing/2014/main" val="20003"/>
                    </a:ext>
                  </a:extLst>
                </a:gridCol>
              </a:tblGrid>
              <a:tr h="235475">
                <a:tc>
                  <a:txBody>
                    <a:bodyPr/>
                    <a:lstStyle/>
                    <a:p>
                      <a:r>
                        <a:rPr lang="en-AU" sz="1200" b="1" dirty="0">
                          <a:latin typeface="Arial Narrow" panose="020B0606020202030204" pitchFamily="34" charset="0"/>
                        </a:rPr>
                        <a:t>Indices</a:t>
                      </a:r>
                    </a:p>
                  </a:txBody>
                  <a:tcPr>
                    <a:solidFill>
                      <a:schemeClr val="bg1">
                        <a:lumMod val="85000"/>
                      </a:schemeClr>
                    </a:solidFill>
                  </a:tcPr>
                </a:tc>
                <a:tc>
                  <a:txBody>
                    <a:bodyPr/>
                    <a:lstStyle/>
                    <a:p>
                      <a:r>
                        <a:rPr lang="en-AU" sz="1200" b="1" dirty="0">
                          <a:latin typeface="Arial Narrow" panose="020B0606020202030204" pitchFamily="34" charset="0"/>
                        </a:rPr>
                        <a:t>Formula</a:t>
                      </a:r>
                    </a:p>
                  </a:txBody>
                  <a:tcPr>
                    <a:solidFill>
                      <a:schemeClr val="bg1">
                        <a:lumMod val="85000"/>
                      </a:schemeClr>
                    </a:solidFill>
                  </a:tcPr>
                </a:tc>
                <a:tc>
                  <a:txBody>
                    <a:bodyPr/>
                    <a:lstStyle/>
                    <a:p>
                      <a:r>
                        <a:rPr lang="en-AU" sz="1200" b="1" dirty="0">
                          <a:latin typeface="Arial Narrow" panose="020B0606020202030204" pitchFamily="34" charset="0"/>
                        </a:rPr>
                        <a:t>Interpretation</a:t>
                      </a:r>
                    </a:p>
                  </a:txBody>
                  <a:tcPr>
                    <a:solidFill>
                      <a:schemeClr val="bg1">
                        <a:lumMod val="85000"/>
                      </a:schemeClr>
                    </a:solidFill>
                  </a:tcPr>
                </a:tc>
                <a:tc>
                  <a:txBody>
                    <a:bodyPr/>
                    <a:lstStyle/>
                    <a:p>
                      <a:r>
                        <a:rPr lang="en-AU" sz="1200" b="1" dirty="0">
                          <a:latin typeface="Arial Narrow" panose="020B0606020202030204" pitchFamily="34" charset="0"/>
                        </a:rPr>
                        <a:t>Explanation</a:t>
                      </a:r>
                    </a:p>
                  </a:txBody>
                  <a:tcPr>
                    <a:solidFill>
                      <a:schemeClr val="bg1">
                        <a:lumMod val="85000"/>
                      </a:schemeClr>
                    </a:solidFill>
                  </a:tcPr>
                </a:tc>
                <a:extLst>
                  <a:ext uri="{0D108BD9-81ED-4DB2-BD59-A6C34878D82A}">
                    <a16:rowId xmlns:a16="http://schemas.microsoft.com/office/drawing/2014/main" val="10000"/>
                  </a:ext>
                </a:extLst>
              </a:tr>
              <a:tr h="235475">
                <a:tc>
                  <a:txBody>
                    <a:bodyPr/>
                    <a:lstStyle/>
                    <a:p>
                      <a:r>
                        <a:rPr lang="en-AU" sz="1200" dirty="0">
                          <a:latin typeface="Arial Narrow" panose="020B0606020202030204" pitchFamily="34" charset="0"/>
                        </a:rPr>
                        <a:t>Simpsons Diversity Index (SDI)</a:t>
                      </a:r>
                    </a:p>
                    <a:p>
                      <a:endParaRPr lang="en-AU" sz="1000" dirty="0">
                        <a:latin typeface="Arial Narrow" panose="020B0606020202030204" pitchFamily="34" charset="0"/>
                      </a:endParaRPr>
                    </a:p>
                  </a:txBody>
                  <a:tcPr/>
                </a:tc>
                <a:tc>
                  <a:txBody>
                    <a:bodyPr/>
                    <a:lstStyle/>
                    <a:p>
                      <a:r>
                        <a:rPr lang="en-AU" sz="1200" b="1" dirty="0">
                          <a:latin typeface="Arial Narrow" panose="020B0606020202030204" pitchFamily="34" charset="0"/>
                        </a:rPr>
                        <a:t>1-  ∑ </a:t>
                      </a:r>
                      <a:r>
                        <a:rPr lang="en-AU" sz="1200" b="1" u="sng" dirty="0">
                          <a:latin typeface="Arial Narrow" panose="020B0606020202030204" pitchFamily="34" charset="0"/>
                        </a:rPr>
                        <a:t>n(n-1)</a:t>
                      </a:r>
                    </a:p>
                    <a:p>
                      <a:r>
                        <a:rPr lang="en-AU" sz="1200" b="1" u="none" baseline="0" dirty="0">
                          <a:latin typeface="Arial Narrow" panose="020B0606020202030204" pitchFamily="34" charset="0"/>
                        </a:rPr>
                        <a:t>        </a:t>
                      </a:r>
                      <a:r>
                        <a:rPr lang="en-AU" sz="1200" b="1" u="none" dirty="0">
                          <a:latin typeface="Arial Narrow" panose="020B0606020202030204" pitchFamily="34" charset="0"/>
                        </a:rPr>
                        <a:t>N(N-1)</a:t>
                      </a:r>
                      <a:endParaRPr lang="en-AU" sz="1200" u="sng"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b="0" dirty="0">
                          <a:latin typeface="Arial Narrow" panose="020B0606020202030204" pitchFamily="34" charset="0"/>
                        </a:rPr>
                        <a:t>0</a:t>
                      </a:r>
                      <a:r>
                        <a:rPr lang="en-AU" sz="800" b="0" baseline="0" dirty="0">
                          <a:latin typeface="Arial Narrow" panose="020B0606020202030204" pitchFamily="34" charset="0"/>
                        </a:rPr>
                        <a:t> = no diversity</a:t>
                      </a:r>
                    </a:p>
                    <a:p>
                      <a:r>
                        <a:rPr lang="en-AU" sz="800" b="0" baseline="0" dirty="0">
                          <a:latin typeface="Arial Narrow" panose="020B0606020202030204" pitchFamily="34" charset="0"/>
                        </a:rPr>
                        <a:t>1 = infinite diversity</a:t>
                      </a:r>
                      <a:endParaRPr lang="en-AU" sz="800" b="0" dirty="0">
                        <a:latin typeface="Arial Narrow" panose="020B0606020202030204" pitchFamily="34" charset="0"/>
                      </a:endParaRPr>
                    </a:p>
                  </a:txBody>
                  <a:tcPr/>
                </a:tc>
                <a:tc>
                  <a:txBody>
                    <a:bodyPr/>
                    <a:lstStyle/>
                    <a:p>
                      <a:r>
                        <a:rPr lang="en-US" sz="1000" dirty="0">
                          <a:latin typeface="Arial Narrow" pitchFamily="34" charset="0"/>
                        </a:rPr>
                        <a:t>The probability that 2 randomly selected individuals will</a:t>
                      </a:r>
                      <a:r>
                        <a:rPr lang="en-US" sz="1000" i="1" dirty="0">
                          <a:latin typeface="Arial Narrow" pitchFamily="34" charset="0"/>
                        </a:rPr>
                        <a:t> </a:t>
                      </a:r>
                      <a:r>
                        <a:rPr lang="en-US" sz="1000" dirty="0">
                          <a:latin typeface="Arial Narrow" pitchFamily="34" charset="0"/>
                        </a:rPr>
                        <a:t>be</a:t>
                      </a:r>
                      <a:r>
                        <a:rPr lang="en-US" sz="1000" baseline="0" dirty="0">
                          <a:latin typeface="Arial Narrow" pitchFamily="34" charset="0"/>
                        </a:rPr>
                        <a:t> 2 </a:t>
                      </a:r>
                      <a:r>
                        <a:rPr lang="en-US" sz="1000" dirty="0">
                          <a:latin typeface="Arial Narrow" pitchFamily="34" charset="0"/>
                        </a:rPr>
                        <a:t>different species</a:t>
                      </a:r>
                      <a:r>
                        <a:rPr lang="en-US" sz="1000" baseline="0" dirty="0">
                          <a:latin typeface="Arial Narrow" pitchFamily="34" charset="0"/>
                        </a:rPr>
                        <a:t> (or categories)</a:t>
                      </a:r>
                      <a:r>
                        <a:rPr lang="en-US" sz="1000" dirty="0">
                          <a:latin typeface="Arial Narrow" pitchFamily="34" charset="0"/>
                        </a:rPr>
                        <a:t>. 100%</a:t>
                      </a:r>
                      <a:r>
                        <a:rPr lang="en-US" sz="1000" baseline="0" dirty="0">
                          <a:latin typeface="Arial Narrow" pitchFamily="34" charset="0"/>
                        </a:rPr>
                        <a:t> chance = infinite diversity</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235475">
                <a:tc>
                  <a:txBody>
                    <a:bodyPr/>
                    <a:lstStyle/>
                    <a:p>
                      <a:r>
                        <a:rPr lang="en-AU" sz="1200" dirty="0">
                          <a:latin typeface="Arial Narrow" panose="020B0606020202030204" pitchFamily="34" charset="0"/>
                        </a:rPr>
                        <a:t>Shannon-Wiener Diversity Index (H)</a:t>
                      </a:r>
                    </a:p>
                    <a:p>
                      <a:endParaRPr lang="en-AU" sz="1200" dirty="0">
                        <a:latin typeface="Arial Narrow" panose="020B0606020202030204" pitchFamily="34" charset="0"/>
                      </a:endParaRPr>
                    </a:p>
                  </a:txBody>
                  <a:tcPr/>
                </a:tc>
                <a:tc>
                  <a:txBody>
                    <a:bodyPr/>
                    <a:lstStyle/>
                    <a:p>
                      <a:r>
                        <a:rPr lang="en-AU" sz="1200" b="1" dirty="0">
                          <a:latin typeface="Arial Narrow" panose="020B0606020202030204" pitchFamily="34" charset="0"/>
                        </a:rPr>
                        <a:t>-∑(n/N)</a:t>
                      </a:r>
                      <a:r>
                        <a:rPr lang="en-AU" sz="1200" b="1" baseline="0" dirty="0">
                          <a:latin typeface="Arial Narrow" panose="020B0606020202030204" pitchFamily="34" charset="0"/>
                        </a:rPr>
                        <a:t> In(n/N)</a:t>
                      </a:r>
                    </a:p>
                    <a:p>
                      <a:r>
                        <a:rPr lang="en-AU" sz="800" b="0" baseline="0" dirty="0">
                          <a:latin typeface="Arial Narrow" panose="020B0606020202030204" pitchFamily="34" charset="0"/>
                        </a:rPr>
                        <a:t>(</a:t>
                      </a:r>
                      <a:r>
                        <a:rPr lang="en-AU" sz="800" b="0" i="1" baseline="0" dirty="0">
                          <a:latin typeface="Arial Narrow" panose="020B0606020202030204" pitchFamily="34" charset="0"/>
                        </a:rPr>
                        <a:t>note</a:t>
                      </a:r>
                      <a:r>
                        <a:rPr lang="en-AU" sz="800" b="0" baseline="0" dirty="0">
                          <a:latin typeface="Arial Narrow" panose="020B0606020202030204" pitchFamily="34" charset="0"/>
                        </a:rPr>
                        <a:t>: n/N is often written as </a:t>
                      </a:r>
                      <a:r>
                        <a:rPr lang="en-AU" sz="1000" b="0" baseline="0" dirty="0">
                          <a:latin typeface="Arial Narrow" panose="020B0606020202030204" pitchFamily="34" charset="0"/>
                        </a:rPr>
                        <a:t>P</a:t>
                      </a:r>
                      <a:r>
                        <a:rPr lang="en-AU" sz="800" b="0" baseline="0" dirty="0">
                          <a:latin typeface="Arial Narrow" panose="020B0606020202030204" pitchFamily="34" charset="0"/>
                        </a:rPr>
                        <a:t>i)</a:t>
                      </a:r>
                    </a:p>
                  </a:txBody>
                  <a:tcPr/>
                </a:tc>
                <a:tc>
                  <a:txBody>
                    <a:bodyPr/>
                    <a:lstStyle/>
                    <a:p>
                      <a:r>
                        <a:rPr lang="en-AU" sz="1200" b="1" dirty="0">
                          <a:latin typeface="Arial Narrow" panose="020B0606020202030204" pitchFamily="34" charset="0"/>
                        </a:rPr>
                        <a:t>0 – 5</a:t>
                      </a:r>
                    </a:p>
                    <a:p>
                      <a:r>
                        <a:rPr lang="en-AU" sz="800" b="0" dirty="0">
                          <a:latin typeface="Arial Narrow" panose="020B0606020202030204" pitchFamily="34" charset="0"/>
                        </a:rPr>
                        <a:t>&lt;1 =</a:t>
                      </a:r>
                      <a:r>
                        <a:rPr lang="en-AU" sz="800" b="0" baseline="0" dirty="0">
                          <a:latin typeface="Arial Narrow" panose="020B0606020202030204" pitchFamily="34" charset="0"/>
                        </a:rPr>
                        <a:t> </a:t>
                      </a:r>
                      <a:r>
                        <a:rPr lang="en-AU" sz="800" b="0" baseline="0" dirty="0">
                          <a:latin typeface="Arial Narrow" panose="020B0606020202030204" pitchFamily="34" charset="0"/>
                          <a:sym typeface="Wingdings" panose="05000000000000000000" pitchFamily="2" charset="2"/>
                        </a:rPr>
                        <a:t></a:t>
                      </a:r>
                    </a:p>
                    <a:p>
                      <a:r>
                        <a:rPr lang="en-AU" sz="800" b="0" baseline="0" dirty="0">
                          <a:latin typeface="Arial Narrow" panose="020B0606020202030204" pitchFamily="34" charset="0"/>
                          <a:sym typeface="Wingdings" panose="05000000000000000000" pitchFamily="2" charset="2"/>
                        </a:rPr>
                        <a:t>&gt;3 = </a:t>
                      </a:r>
                      <a:endParaRPr lang="en-AU" sz="800" b="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The</a:t>
                      </a:r>
                      <a:r>
                        <a:rPr lang="en-AU" sz="1000" baseline="0" dirty="0">
                          <a:latin typeface="Arial Narrow" panose="020B0606020202030204" pitchFamily="34" charset="0"/>
                        </a:rPr>
                        <a:t> degree of uncertainty surrounding the identity of an unknown individual. For example, if highly diverse, it could belong to any species (in contrast, </a:t>
                      </a:r>
                      <a:r>
                        <a:rPr lang="en-AU" sz="1000" dirty="0">
                          <a:latin typeface="Arial Narrow" panose="020B0606020202030204" pitchFamily="34" charset="0"/>
                        </a:rPr>
                        <a:t>a</a:t>
                      </a:r>
                      <a:r>
                        <a:rPr lang="en-AU" sz="1000" baseline="0" dirty="0">
                          <a:latin typeface="Arial Narrow" panose="020B0606020202030204" pitchFamily="34" charset="0"/>
                        </a:rPr>
                        <a:t> community with only 1 species would have a H value of 0).</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235475">
                <a:tc>
                  <a:txBody>
                    <a:bodyPr/>
                    <a:lstStyle/>
                    <a:p>
                      <a:r>
                        <a:rPr lang="en-AU" sz="1200" dirty="0" err="1">
                          <a:latin typeface="Arial Narrow" panose="020B0606020202030204" pitchFamily="34" charset="0"/>
                        </a:rPr>
                        <a:t>Sorrensen</a:t>
                      </a:r>
                      <a:r>
                        <a:rPr lang="en-AU" sz="1200" baseline="0" dirty="0">
                          <a:latin typeface="Arial Narrow" panose="020B0606020202030204" pitchFamily="34" charset="0"/>
                        </a:rPr>
                        <a:t> Index/Similarity </a:t>
                      </a:r>
                      <a:r>
                        <a:rPr lang="en-AU" sz="1200" dirty="0">
                          <a:latin typeface="Arial Narrow" panose="020B0606020202030204" pitchFamily="34" charset="0"/>
                        </a:rPr>
                        <a:t>Coefficient</a:t>
                      </a:r>
                      <a:r>
                        <a:rPr lang="en-AU" sz="1200" baseline="0" dirty="0">
                          <a:latin typeface="Arial Narrow" panose="020B0606020202030204" pitchFamily="34" charset="0"/>
                        </a:rPr>
                        <a:t> (CC)</a:t>
                      </a:r>
                      <a:endParaRPr lang="en-AU" sz="1200" dirty="0">
                        <a:latin typeface="Arial Narrow" panose="020B0606020202030204" pitchFamily="34" charset="0"/>
                      </a:endParaRPr>
                    </a:p>
                  </a:txBody>
                  <a:tcPr/>
                </a:tc>
                <a:tc>
                  <a:txBody>
                    <a:bodyPr/>
                    <a:lstStyle/>
                    <a:p>
                      <a:r>
                        <a:rPr lang="en-AU" sz="1200" b="1" dirty="0">
                          <a:latin typeface="Arial Narrow" panose="020B0606020202030204" pitchFamily="34" charset="0"/>
                        </a:rPr>
                        <a:t>2C / (S1+S2)</a:t>
                      </a:r>
                    </a:p>
                    <a:p>
                      <a:r>
                        <a:rPr lang="en-AU" sz="800" dirty="0">
                          <a:latin typeface="Arial Narrow" panose="020B0606020202030204" pitchFamily="34" charset="0"/>
                        </a:rPr>
                        <a:t>C=no. of species</a:t>
                      </a:r>
                      <a:r>
                        <a:rPr lang="en-AU" sz="800" baseline="0" dirty="0">
                          <a:latin typeface="Arial Narrow" panose="020B0606020202030204" pitchFamily="34" charset="0"/>
                        </a:rPr>
                        <a:t> the same in </a:t>
                      </a:r>
                      <a:r>
                        <a:rPr lang="en-AU" sz="800" i="1" dirty="0">
                          <a:latin typeface="Arial Narrow" panose="020B0606020202030204" pitchFamily="34" charset="0"/>
                        </a:rPr>
                        <a:t>both</a:t>
                      </a:r>
                      <a:r>
                        <a:rPr lang="en-AU" sz="800" baseline="0" dirty="0">
                          <a:latin typeface="Arial Narrow" panose="020B0606020202030204" pitchFamily="34" charset="0"/>
                        </a:rPr>
                        <a:t> samples</a:t>
                      </a:r>
                    </a:p>
                    <a:p>
                      <a:r>
                        <a:rPr lang="en-AU" sz="800" baseline="0" dirty="0">
                          <a:latin typeface="Arial Narrow" panose="020B0606020202030204" pitchFamily="34" charset="0"/>
                        </a:rPr>
                        <a:t>S1=species richness in sample 1</a:t>
                      </a:r>
                    </a:p>
                    <a:p>
                      <a:r>
                        <a:rPr lang="en-AU" sz="800" baseline="0" dirty="0">
                          <a:latin typeface="Arial Narrow" panose="020B0606020202030204" pitchFamily="34" charset="0"/>
                        </a:rPr>
                        <a:t>S2=species richness in sample 2</a:t>
                      </a:r>
                      <a:endParaRPr lang="en-AU" sz="800"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dirty="0">
                          <a:latin typeface="Arial Narrow" panose="020B0606020202030204" pitchFamily="34" charset="0"/>
                        </a:rPr>
                        <a:t>0 = complete</a:t>
                      </a:r>
                      <a:r>
                        <a:rPr lang="en-AU" sz="800" baseline="0" dirty="0">
                          <a:latin typeface="Arial Narrow" panose="020B0606020202030204" pitchFamily="34" charset="0"/>
                        </a:rPr>
                        <a:t> dissimilarity &amp; no overlap</a:t>
                      </a:r>
                    </a:p>
                    <a:p>
                      <a:r>
                        <a:rPr lang="en-AU" sz="800" baseline="0" dirty="0">
                          <a:latin typeface="Arial Narrow" panose="020B0606020202030204" pitchFamily="34" charset="0"/>
                        </a:rPr>
                        <a:t>1 = complete similarity &amp; overlap</a:t>
                      </a:r>
                      <a:endParaRPr lang="en-AU" sz="800" dirty="0">
                        <a:latin typeface="Arial Narrow" panose="020B0606020202030204" pitchFamily="34" charset="0"/>
                      </a:endParaRPr>
                    </a:p>
                  </a:txBody>
                  <a:tcPr/>
                </a:tc>
                <a:tc>
                  <a:txBody>
                    <a:bodyPr/>
                    <a:lstStyle/>
                    <a:p>
                      <a:r>
                        <a:rPr lang="en-AU" sz="1000" dirty="0">
                          <a:latin typeface="Arial Narrow" panose="020B0606020202030204" pitchFamily="34" charset="0"/>
                        </a:rPr>
                        <a:t>Amount</a:t>
                      </a:r>
                      <a:r>
                        <a:rPr lang="en-AU" sz="1000" baseline="0" dirty="0">
                          <a:latin typeface="Arial Narrow" panose="020B0606020202030204" pitchFamily="34" charset="0"/>
                        </a:rPr>
                        <a:t> of </a:t>
                      </a:r>
                      <a:r>
                        <a:rPr lang="en-AU" sz="1000" dirty="0">
                          <a:latin typeface="Arial Narrow" panose="020B0606020202030204" pitchFamily="34" charset="0"/>
                        </a:rPr>
                        <a:t>overlap or similarities in species composition between two samples.</a:t>
                      </a:r>
                      <a:r>
                        <a:rPr lang="en-AU" sz="1000" baseline="0" dirty="0">
                          <a:latin typeface="Arial Narrow" panose="020B0606020202030204" pitchFamily="34" charset="0"/>
                        </a:rPr>
                        <a:t> For example, if sample1 has 20 species and sample2 has 25 species, and between them they have 5 species in common….</a:t>
                      </a:r>
                    </a:p>
                    <a:p>
                      <a:r>
                        <a:rPr lang="en-AU" sz="1000" baseline="0" dirty="0">
                          <a:latin typeface="Arial Narrow" panose="020B0606020202030204" pitchFamily="34" charset="0"/>
                        </a:rPr>
                        <a:t>CC=(2x5)/(20+25)=10/45=0.222 (dissimilar)</a:t>
                      </a:r>
                      <a:endParaRPr lang="en-AU" sz="1000" dirty="0">
                        <a:latin typeface="Arial Narrow" panose="020B0606020202030204" pitchFamily="34" charset="0"/>
                      </a:endParaRPr>
                    </a:p>
                  </a:txBody>
                  <a:tcPr/>
                </a:tc>
                <a:extLst>
                  <a:ext uri="{0D108BD9-81ED-4DB2-BD59-A6C34878D82A}">
                    <a16:rowId xmlns:a16="http://schemas.microsoft.com/office/drawing/2014/main" val="10003"/>
                  </a:ext>
                </a:extLst>
              </a:tr>
              <a:tr h="235475">
                <a:tc>
                  <a:txBody>
                    <a:bodyPr/>
                    <a:lstStyle/>
                    <a:p>
                      <a:r>
                        <a:rPr lang="en-AU" sz="1200" dirty="0" err="1">
                          <a:latin typeface="Arial Narrow" panose="020B0606020202030204" pitchFamily="34" charset="0"/>
                        </a:rPr>
                        <a:t>Jaccard</a:t>
                      </a:r>
                      <a:r>
                        <a:rPr lang="en-AU" sz="1200" baseline="0" dirty="0">
                          <a:latin typeface="Arial Narrow" panose="020B0606020202030204" pitchFamily="34" charset="0"/>
                        </a:rPr>
                        <a:t> Index/Similarity Coefficient (T)</a:t>
                      </a:r>
                      <a:endParaRPr lang="en-AU" sz="1200" dirty="0">
                        <a:latin typeface="Arial Narrow" panose="020B0606020202030204" pitchFamily="34" charset="0"/>
                      </a:endParaRPr>
                    </a:p>
                    <a:p>
                      <a:endParaRPr lang="en-AU" sz="1200" baseline="0" dirty="0">
                        <a:latin typeface="Arial Narrow" panose="020B0606020202030204" pitchFamily="34" charset="0"/>
                      </a:endParaRPr>
                    </a:p>
                  </a:txBody>
                  <a:tcPr/>
                </a:tc>
                <a:tc>
                  <a:txBody>
                    <a:bodyPr/>
                    <a:lstStyle/>
                    <a:p>
                      <a:r>
                        <a:rPr lang="en-AU" sz="1200" b="1" dirty="0">
                          <a:latin typeface="Arial Narrow" panose="020B0606020202030204" pitchFamily="34" charset="0"/>
                        </a:rPr>
                        <a:t>a</a:t>
                      </a:r>
                      <a:r>
                        <a:rPr lang="en-AU" sz="1200" b="1" baseline="0" dirty="0">
                          <a:latin typeface="Arial Narrow" panose="020B0606020202030204" pitchFamily="34" charset="0"/>
                        </a:rPr>
                        <a:t> / (</a:t>
                      </a:r>
                      <a:r>
                        <a:rPr lang="en-AU" sz="1200" b="1" baseline="0" dirty="0" err="1">
                          <a:latin typeface="Arial Narrow" panose="020B0606020202030204" pitchFamily="34" charset="0"/>
                        </a:rPr>
                        <a:t>a+b+c</a:t>
                      </a:r>
                      <a:r>
                        <a:rPr lang="en-AU" sz="1200" b="1" baseline="0" dirty="0">
                          <a:latin typeface="Arial Narrow" panose="020B0606020202030204" pitchFamily="34" charset="0"/>
                        </a:rPr>
                        <a:t>)</a:t>
                      </a:r>
                    </a:p>
                    <a:p>
                      <a:r>
                        <a:rPr lang="en-AU" sz="800" b="0" dirty="0">
                          <a:latin typeface="Arial Narrow" panose="020B0606020202030204" pitchFamily="34" charset="0"/>
                        </a:rPr>
                        <a:t>a</a:t>
                      </a:r>
                      <a:r>
                        <a:rPr lang="en-AU" sz="800" b="0" baseline="0" dirty="0">
                          <a:latin typeface="Arial Narrow" panose="020B0606020202030204" pitchFamily="34" charset="0"/>
                        </a:rPr>
                        <a:t> = no. of species the same in </a:t>
                      </a:r>
                      <a:r>
                        <a:rPr lang="en-AU" sz="800" b="0" i="1" baseline="0" dirty="0">
                          <a:latin typeface="Arial Narrow" panose="020B0606020202030204" pitchFamily="34" charset="0"/>
                        </a:rPr>
                        <a:t>both</a:t>
                      </a:r>
                      <a:r>
                        <a:rPr lang="en-AU" sz="800" b="0" baseline="0" dirty="0">
                          <a:latin typeface="Arial Narrow" panose="020B0606020202030204" pitchFamily="34" charset="0"/>
                        </a:rPr>
                        <a:t> samples b = no. of species unique to sample 1</a:t>
                      </a:r>
                    </a:p>
                    <a:p>
                      <a:r>
                        <a:rPr lang="en-AU" sz="800" b="0" baseline="0" dirty="0">
                          <a:latin typeface="Arial Narrow" panose="020B0606020202030204" pitchFamily="34" charset="0"/>
                        </a:rPr>
                        <a:t>c = no. of species unique to sample 2</a:t>
                      </a:r>
                      <a:endParaRPr lang="en-AU" sz="800" b="0"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b="0" dirty="0">
                          <a:latin typeface="Arial Narrow" panose="020B0606020202030204" pitchFamily="34" charset="0"/>
                        </a:rPr>
                        <a:t>0 = complete</a:t>
                      </a:r>
                      <a:r>
                        <a:rPr lang="en-AU" sz="800" b="0" baseline="0" dirty="0">
                          <a:latin typeface="Arial Narrow" panose="020B0606020202030204" pitchFamily="34" charset="0"/>
                        </a:rPr>
                        <a:t> dissimilarity &amp; no overlap</a:t>
                      </a:r>
                    </a:p>
                    <a:p>
                      <a:r>
                        <a:rPr lang="en-AU" sz="800" b="0" baseline="0" dirty="0">
                          <a:latin typeface="Arial Narrow" panose="020B0606020202030204" pitchFamily="34" charset="0"/>
                        </a:rPr>
                        <a:t>1 = complete similarity &amp; overlap</a:t>
                      </a:r>
                      <a:endParaRPr lang="en-AU" sz="800" b="0" dirty="0">
                        <a:latin typeface="Arial Narrow" panose="020B0606020202030204" pitchFamily="34" charset="0"/>
                      </a:endParaRPr>
                    </a:p>
                  </a:txBody>
                  <a:tcPr/>
                </a:tc>
                <a:tc>
                  <a:txBody>
                    <a:bodyPr/>
                    <a:lstStyle/>
                    <a:p>
                      <a:r>
                        <a:rPr lang="en-AU" sz="1000" dirty="0">
                          <a:latin typeface="Arial Narrow" panose="020B0606020202030204" pitchFamily="34" charset="0"/>
                        </a:rPr>
                        <a:t>Compares the similarity</a:t>
                      </a:r>
                      <a:r>
                        <a:rPr lang="en-AU" sz="1000" baseline="0" dirty="0">
                          <a:latin typeface="Arial Narrow" panose="020B0606020202030204" pitchFamily="34" charset="0"/>
                        </a:rPr>
                        <a:t> between two finite samples. It is essentially the size of their overlap divided by the size of their union. For example, </a:t>
                      </a:r>
                    </a:p>
                    <a:p>
                      <a:r>
                        <a:rPr lang="en-AU" sz="1000" baseline="0" dirty="0">
                          <a:latin typeface="Arial Narrow" panose="020B0606020202030204" pitchFamily="34" charset="0"/>
                        </a:rPr>
                        <a:t>2 in overlap, 5 in union,</a:t>
                      </a:r>
                    </a:p>
                    <a:p>
                      <a:r>
                        <a:rPr lang="en-AU" sz="1000" baseline="0" dirty="0" err="1">
                          <a:latin typeface="Arial Narrow" panose="020B0606020202030204" pitchFamily="34" charset="0"/>
                        </a:rPr>
                        <a:t>Jaccard</a:t>
                      </a:r>
                      <a:r>
                        <a:rPr lang="en-AU" sz="1000" baseline="0" dirty="0">
                          <a:latin typeface="Arial Narrow" panose="020B0606020202030204" pitchFamily="34" charset="0"/>
                        </a:rPr>
                        <a:t> Index = 2/5</a:t>
                      </a:r>
                    </a:p>
                  </a:txBody>
                  <a:tcPr/>
                </a:tc>
                <a:extLst>
                  <a:ext uri="{0D108BD9-81ED-4DB2-BD59-A6C34878D82A}">
                    <a16:rowId xmlns:a16="http://schemas.microsoft.com/office/drawing/2014/main" val="10004"/>
                  </a:ext>
                </a:extLst>
              </a:tr>
            </a:tbl>
          </a:graphicData>
        </a:graphic>
      </p:graphicFrame>
      <p:sp>
        <p:nvSpPr>
          <p:cNvPr id="17" name="TextBox 16"/>
          <p:cNvSpPr txBox="1"/>
          <p:nvPr/>
        </p:nvSpPr>
        <p:spPr>
          <a:xfrm>
            <a:off x="482813" y="6514860"/>
            <a:ext cx="5915584" cy="430887"/>
          </a:xfrm>
          <a:prstGeom prst="rect">
            <a:avLst/>
          </a:prstGeom>
          <a:noFill/>
        </p:spPr>
        <p:txBody>
          <a:bodyPr wrap="square" rtlCol="0">
            <a:spAutoFit/>
          </a:bodyPr>
          <a:lstStyle/>
          <a:p>
            <a:r>
              <a:rPr lang="en-US" sz="800" b="1" dirty="0">
                <a:latin typeface="Arial Narrow" pitchFamily="34" charset="0"/>
              </a:rPr>
              <a:t>Note</a:t>
            </a:r>
            <a:r>
              <a:rPr lang="en-US" sz="800" dirty="0">
                <a:latin typeface="Arial Narrow" pitchFamily="34" charset="0"/>
              </a:rPr>
              <a:t>: Simpson’s index is more sensitive to species evenness than species richness. Shannon index, in turn, does not provide information on rare species which are very important in studies of biodiversity*. Thus, it is advisable to use more than one indices when determining the biodiversity of an ecosystem.</a:t>
            </a:r>
          </a:p>
          <a:p>
            <a:r>
              <a:rPr lang="en-US" sz="600" dirty="0">
                <a:latin typeface="Arial Narrow" pitchFamily="34" charset="0"/>
              </a:rPr>
              <a:t>*Shah, J.A. &amp; </a:t>
            </a:r>
            <a:r>
              <a:rPr lang="en-US" sz="600" dirty="0" err="1">
                <a:latin typeface="Arial Narrow" pitchFamily="34" charset="0"/>
              </a:rPr>
              <a:t>Pandit</a:t>
            </a:r>
            <a:r>
              <a:rPr lang="en-US" sz="600" dirty="0">
                <a:latin typeface="Arial Narrow" pitchFamily="34" charset="0"/>
              </a:rPr>
              <a:t>, A.K. (2013) Application of diversity </a:t>
            </a:r>
            <a:r>
              <a:rPr lang="en-US" sz="600" dirty="0" err="1">
                <a:latin typeface="Arial Narrow" pitchFamily="34" charset="0"/>
              </a:rPr>
              <a:t>indicies</a:t>
            </a:r>
            <a:r>
              <a:rPr lang="en-US" sz="600" dirty="0">
                <a:latin typeface="Arial Narrow" pitchFamily="34" charset="0"/>
              </a:rPr>
              <a:t> to crustacean community of </a:t>
            </a:r>
            <a:r>
              <a:rPr lang="en-US" sz="600" dirty="0" err="1">
                <a:latin typeface="Arial Narrow" pitchFamily="34" charset="0"/>
              </a:rPr>
              <a:t>Wular</a:t>
            </a:r>
            <a:r>
              <a:rPr lang="en-US" sz="600" dirty="0">
                <a:latin typeface="Arial Narrow" pitchFamily="34" charset="0"/>
              </a:rPr>
              <a:t> Lake, Kashmir Himalaya. </a:t>
            </a:r>
            <a:r>
              <a:rPr lang="en-US" sz="600" i="1" dirty="0">
                <a:latin typeface="Arial Narrow" pitchFamily="34" charset="0"/>
              </a:rPr>
              <a:t>International Journal of Biodiversity and Conservation</a:t>
            </a:r>
            <a:r>
              <a:rPr lang="en-US" sz="600" dirty="0">
                <a:latin typeface="Arial Narrow" pitchFamily="34" charset="0"/>
              </a:rPr>
              <a:t>. Vol. 5(6). Pp311-316</a:t>
            </a:r>
          </a:p>
        </p:txBody>
      </p:sp>
      <p:sp>
        <p:nvSpPr>
          <p:cNvPr id="9" name="Oval 8"/>
          <p:cNvSpPr/>
          <p:nvPr/>
        </p:nvSpPr>
        <p:spPr>
          <a:xfrm>
            <a:off x="5516541" y="5522048"/>
            <a:ext cx="49306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5762527" y="5519383"/>
            <a:ext cx="49306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5804573" y="559802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 name="Oval 10"/>
          <p:cNvSpPr/>
          <p:nvPr/>
        </p:nvSpPr>
        <p:spPr>
          <a:xfrm flipH="1">
            <a:off x="5892337" y="5620887"/>
            <a:ext cx="56250"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Oval 13"/>
          <p:cNvSpPr/>
          <p:nvPr/>
        </p:nvSpPr>
        <p:spPr>
          <a:xfrm>
            <a:off x="5660557" y="559802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Oval 21"/>
          <p:cNvSpPr/>
          <p:nvPr/>
        </p:nvSpPr>
        <p:spPr>
          <a:xfrm>
            <a:off x="6050558" y="55751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Oval 29"/>
          <p:cNvSpPr/>
          <p:nvPr/>
        </p:nvSpPr>
        <p:spPr>
          <a:xfrm>
            <a:off x="6148854" y="56208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Left Bracket 4"/>
          <p:cNvSpPr/>
          <p:nvPr/>
        </p:nvSpPr>
        <p:spPr>
          <a:xfrm>
            <a:off x="2276871" y="2456480"/>
            <a:ext cx="144016" cy="36004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Right Bracket 5"/>
          <p:cNvSpPr/>
          <p:nvPr/>
        </p:nvSpPr>
        <p:spPr>
          <a:xfrm>
            <a:off x="2852935" y="2456480"/>
            <a:ext cx="72008" cy="3613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aphicFrame>
        <p:nvGraphicFramePr>
          <p:cNvPr id="25" name="Table 24"/>
          <p:cNvGraphicFramePr>
            <a:graphicFrameLocks noGrp="1"/>
          </p:cNvGraphicFramePr>
          <p:nvPr>
            <p:extLst>
              <p:ext uri="{D42A27DB-BD31-4B8C-83A1-F6EECF244321}">
                <p14:modId xmlns:p14="http://schemas.microsoft.com/office/powerpoint/2010/main" val="4220874093"/>
              </p:ext>
            </p:extLst>
          </p:nvPr>
        </p:nvGraphicFramePr>
        <p:xfrm>
          <a:off x="545184" y="6964438"/>
          <a:ext cx="5819716" cy="1295159"/>
        </p:xfrm>
        <a:graphic>
          <a:graphicData uri="http://schemas.openxmlformats.org/drawingml/2006/table">
            <a:tbl>
              <a:tblPr firstRow="1" bandRow="1">
                <a:tableStyleId>{5940675A-B579-460E-94D1-54222C63F5DA}</a:tableStyleId>
              </a:tblPr>
              <a:tblGrid>
                <a:gridCol w="969953">
                  <a:extLst>
                    <a:ext uri="{9D8B030D-6E8A-4147-A177-3AD203B41FA5}">
                      <a16:colId xmlns:a16="http://schemas.microsoft.com/office/drawing/2014/main" val="20000"/>
                    </a:ext>
                  </a:extLst>
                </a:gridCol>
                <a:gridCol w="785025">
                  <a:extLst>
                    <a:ext uri="{9D8B030D-6E8A-4147-A177-3AD203B41FA5}">
                      <a16:colId xmlns:a16="http://schemas.microsoft.com/office/drawing/2014/main" val="20001"/>
                    </a:ext>
                  </a:extLst>
                </a:gridCol>
                <a:gridCol w="1266255">
                  <a:extLst>
                    <a:ext uri="{9D8B030D-6E8A-4147-A177-3AD203B41FA5}">
                      <a16:colId xmlns:a16="http://schemas.microsoft.com/office/drawing/2014/main" val="20002"/>
                    </a:ext>
                  </a:extLst>
                </a:gridCol>
                <a:gridCol w="858577">
                  <a:extLst>
                    <a:ext uri="{9D8B030D-6E8A-4147-A177-3AD203B41FA5}">
                      <a16:colId xmlns:a16="http://schemas.microsoft.com/office/drawing/2014/main" val="20003"/>
                    </a:ext>
                  </a:extLst>
                </a:gridCol>
                <a:gridCol w="969953">
                  <a:extLst>
                    <a:ext uri="{9D8B030D-6E8A-4147-A177-3AD203B41FA5}">
                      <a16:colId xmlns:a16="http://schemas.microsoft.com/office/drawing/2014/main" val="20004"/>
                    </a:ext>
                  </a:extLst>
                </a:gridCol>
                <a:gridCol w="969953">
                  <a:extLst>
                    <a:ext uri="{9D8B030D-6E8A-4147-A177-3AD203B41FA5}">
                      <a16:colId xmlns:a16="http://schemas.microsoft.com/office/drawing/2014/main" val="20005"/>
                    </a:ext>
                  </a:extLst>
                </a:gridCol>
              </a:tblGrid>
              <a:tr h="517161">
                <a:tc>
                  <a:txBody>
                    <a:bodyPr/>
                    <a:lstStyle/>
                    <a:p>
                      <a:r>
                        <a:rPr lang="en-AU" sz="1200" dirty="0">
                          <a:latin typeface="Arial Narrow" panose="020B0606020202030204" pitchFamily="34" charset="0"/>
                        </a:rPr>
                        <a:t>Diversity Indices</a:t>
                      </a:r>
                    </a:p>
                  </a:txBody>
                  <a:tcPr>
                    <a:solidFill>
                      <a:schemeClr val="bg1">
                        <a:lumMod val="85000"/>
                      </a:schemeClr>
                    </a:solidFill>
                  </a:tcPr>
                </a:tc>
                <a:tc>
                  <a:txBody>
                    <a:bodyPr/>
                    <a:lstStyle/>
                    <a:p>
                      <a:r>
                        <a:rPr lang="en-AU" sz="1200" dirty="0">
                          <a:latin typeface="Arial Narrow" panose="020B0606020202030204" pitchFamily="34" charset="0"/>
                        </a:rPr>
                        <a:t>Species Richness</a:t>
                      </a:r>
                    </a:p>
                  </a:txBody>
                  <a:tcPr>
                    <a:solidFill>
                      <a:schemeClr val="bg1">
                        <a:lumMod val="85000"/>
                      </a:schemeClr>
                    </a:solidFill>
                  </a:tcPr>
                </a:tc>
                <a:tc>
                  <a:txBody>
                    <a:bodyPr/>
                    <a:lstStyle/>
                    <a:p>
                      <a:r>
                        <a:rPr lang="en-AU" sz="1200" dirty="0">
                          <a:latin typeface="Arial Narrow" panose="020B0606020202030204" pitchFamily="34" charset="0"/>
                        </a:rPr>
                        <a:t>Simpsons Diversity (SDI)</a:t>
                      </a:r>
                    </a:p>
                  </a:txBody>
                  <a:tcPr>
                    <a:solidFill>
                      <a:schemeClr val="bg1">
                        <a:lumMod val="85000"/>
                      </a:schemeClr>
                    </a:solidFill>
                  </a:tcPr>
                </a:tc>
                <a:tc>
                  <a:txBody>
                    <a:bodyPr/>
                    <a:lstStyle/>
                    <a:p>
                      <a:r>
                        <a:rPr lang="en-AU" sz="1200" dirty="0">
                          <a:latin typeface="Arial Narrow" panose="020B0606020202030204" pitchFamily="34" charset="0"/>
                        </a:rPr>
                        <a:t>Shannon-Weiner</a:t>
                      </a:r>
                      <a:r>
                        <a:rPr lang="en-AU" sz="1200" baseline="0" dirty="0">
                          <a:latin typeface="Arial Narrow" panose="020B0606020202030204" pitchFamily="34" charset="0"/>
                        </a:rPr>
                        <a:t> (H)</a:t>
                      </a:r>
                      <a:endParaRPr lang="en-AU" sz="1200" dirty="0">
                        <a:latin typeface="Arial Narrow" panose="020B0606020202030204" pitchFamily="34" charset="0"/>
                      </a:endParaRPr>
                    </a:p>
                  </a:txBody>
                  <a:tcPr>
                    <a:solidFill>
                      <a:schemeClr val="bg1">
                        <a:lumMod val="85000"/>
                      </a:schemeClr>
                    </a:solidFill>
                  </a:tcPr>
                </a:tc>
                <a:tc>
                  <a:txBody>
                    <a:bodyPr/>
                    <a:lstStyle/>
                    <a:p>
                      <a:r>
                        <a:rPr lang="en-AU" sz="1200" dirty="0" err="1">
                          <a:latin typeface="Arial Narrow" panose="020B0606020202030204" pitchFamily="34" charset="0"/>
                        </a:rPr>
                        <a:t>Sorrensen</a:t>
                      </a:r>
                      <a:endParaRPr lang="en-AU" sz="1200" dirty="0">
                        <a:latin typeface="Arial Narrow" panose="020B0606020202030204" pitchFamily="34" charset="0"/>
                      </a:endParaRPr>
                    </a:p>
                    <a:p>
                      <a:r>
                        <a:rPr lang="en-AU" sz="1200" dirty="0">
                          <a:latin typeface="Arial Narrow" panose="020B0606020202030204" pitchFamily="34" charset="0"/>
                        </a:rPr>
                        <a:t>(CC)</a:t>
                      </a:r>
                    </a:p>
                  </a:txBody>
                  <a:tcPr>
                    <a:solidFill>
                      <a:schemeClr val="bg1">
                        <a:lumMod val="85000"/>
                      </a:schemeClr>
                    </a:solidFill>
                  </a:tcPr>
                </a:tc>
                <a:tc>
                  <a:txBody>
                    <a:bodyPr/>
                    <a:lstStyle/>
                    <a:p>
                      <a:r>
                        <a:rPr lang="en-AU" sz="1200" dirty="0" err="1">
                          <a:latin typeface="Arial Narrow" panose="020B0606020202030204" pitchFamily="34" charset="0"/>
                        </a:rPr>
                        <a:t>Jaccard</a:t>
                      </a:r>
                      <a:r>
                        <a:rPr lang="en-AU" sz="1200" dirty="0">
                          <a:latin typeface="Arial Narrow" panose="020B0606020202030204" pitchFamily="34" charset="0"/>
                        </a:rPr>
                        <a:t> (T)</a:t>
                      </a:r>
                    </a:p>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88999">
                <a:tc>
                  <a:txBody>
                    <a:bodyPr/>
                    <a:lstStyle/>
                    <a:p>
                      <a:r>
                        <a:rPr lang="en-AU" sz="1200" dirty="0">
                          <a:latin typeface="Arial Narrow" panose="020B0606020202030204" pitchFamily="34" charset="0"/>
                        </a:rPr>
                        <a:t>Inshore Reef</a:t>
                      </a:r>
                    </a:p>
                  </a:txBody>
                  <a:tcPr>
                    <a:solidFill>
                      <a:schemeClr val="bg1">
                        <a:lumMod val="85000"/>
                      </a:schemeClr>
                    </a:solidFill>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bg1">
                            <a:lumMod val="50000"/>
                          </a:schemeClr>
                        </a:solidFill>
                        <a:latin typeface="Comic Sans MS" panose="030F0702030302020204" pitchFamily="66"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388999">
                <a:tc>
                  <a:txBody>
                    <a:bodyPr/>
                    <a:lstStyle/>
                    <a:p>
                      <a:r>
                        <a:rPr lang="en-AU" sz="1200" dirty="0">
                          <a:latin typeface="Arial Narrow" panose="020B0606020202030204" pitchFamily="34" charset="0"/>
                        </a:rPr>
                        <a:t>Offshore Reef</a:t>
                      </a:r>
                    </a:p>
                  </a:txBody>
                  <a:tcPr>
                    <a:solidFill>
                      <a:schemeClr val="bg1">
                        <a:lumMod val="85000"/>
                      </a:schemeClr>
                    </a:solidFill>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vMerge="1">
                  <a:txBody>
                    <a:bodyPr/>
                    <a:lstStyle/>
                    <a:p>
                      <a:endParaRPr lang="en-AU" sz="1200" dirty="0">
                        <a:latin typeface="Arial Narrow" panose="020B0606020202030204" pitchFamily="34" charset="0"/>
                      </a:endParaRPr>
                    </a:p>
                  </a:txBody>
                  <a:tcPr/>
                </a:tc>
                <a:tc v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507106" y="8238400"/>
            <a:ext cx="6349137" cy="276999"/>
          </a:xfrm>
          <a:prstGeom prst="rect">
            <a:avLst/>
          </a:prstGeom>
          <a:noFill/>
        </p:spPr>
        <p:txBody>
          <a:bodyPr wrap="square" rtlCol="0">
            <a:spAutoFit/>
          </a:bodyPr>
          <a:lstStyle/>
          <a:p>
            <a:r>
              <a:rPr lang="en-AU" sz="1200" b="1" dirty="0">
                <a:latin typeface="Arial Narrow" panose="020B0606020202030204" pitchFamily="34" charset="0"/>
              </a:rPr>
              <a:t>Q. Is your answer still the same as the previous worksheet? Respond by answering the question</a:t>
            </a:r>
            <a:r>
              <a:rPr lang="en-AU" sz="1200" dirty="0">
                <a:latin typeface="Arial Narrow" panose="020B0606020202030204" pitchFamily="34" charset="0"/>
              </a:rPr>
              <a:t>: </a:t>
            </a:r>
          </a:p>
        </p:txBody>
      </p:sp>
      <p:sp>
        <p:nvSpPr>
          <p:cNvPr id="36" name="TextBox 35"/>
          <p:cNvSpPr txBox="1"/>
          <p:nvPr/>
        </p:nvSpPr>
        <p:spPr>
          <a:xfrm>
            <a:off x="544989" y="5955508"/>
            <a:ext cx="5808091" cy="569387"/>
          </a:xfrm>
          <a:prstGeom prst="rect">
            <a:avLst/>
          </a:prstGeom>
          <a:solidFill>
            <a:schemeClr val="tx1"/>
          </a:solidFill>
          <a:ln w="19050">
            <a:solidFill>
              <a:schemeClr val="tx1"/>
            </a:solidFill>
          </a:ln>
          <a:effectLst/>
        </p:spPr>
        <p:txBody>
          <a:bodyPr wrap="square" rtlCol="0" anchor="t">
            <a:spAutoFit/>
          </a:bodyPr>
          <a:lstStyle/>
          <a:p>
            <a:pPr algn="ctr"/>
            <a:endParaRPr lang="en-AU" sz="5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Activity: Use data from the previous worksheet </a:t>
            </a:r>
            <a:r>
              <a:rPr lang="en-AU" sz="1200" dirty="0">
                <a:solidFill>
                  <a:schemeClr val="bg1"/>
                </a:solidFill>
                <a:latin typeface="Arial Narrow" panose="020B0606020202030204" pitchFamily="34" charset="0"/>
              </a:rPr>
              <a:t>(titled Homer’s Index) </a:t>
            </a:r>
            <a:r>
              <a:rPr lang="en-AU" sz="1200" b="1" dirty="0">
                <a:solidFill>
                  <a:schemeClr val="bg1"/>
                </a:solidFill>
                <a:latin typeface="Arial Narrow" panose="020B0606020202030204" pitchFamily="34" charset="0"/>
              </a:rPr>
              <a:t>to complete the table:</a:t>
            </a:r>
          </a:p>
          <a:p>
            <a:pPr algn="ctr"/>
            <a:endParaRPr lang="en-AU" sz="600" b="1" dirty="0">
              <a:solidFill>
                <a:schemeClr val="bg1"/>
              </a:solidFill>
              <a:latin typeface="Arial Narrow" panose="020B0606020202030204" pitchFamily="34" charset="0"/>
            </a:endParaRPr>
          </a:p>
          <a:p>
            <a:pPr algn="ctr"/>
            <a:r>
              <a:rPr lang="en-US" sz="800" b="1" dirty="0">
                <a:solidFill>
                  <a:schemeClr val="bg1"/>
                </a:solidFill>
                <a:latin typeface="Arial Narrow" pitchFamily="34" charset="0"/>
              </a:rPr>
              <a:t>See next worksheet (</a:t>
            </a:r>
            <a:r>
              <a:rPr lang="en-US" sz="800" dirty="0">
                <a:solidFill>
                  <a:schemeClr val="bg1"/>
                </a:solidFill>
                <a:latin typeface="Arial Narrow" pitchFamily="34" charset="0"/>
              </a:rPr>
              <a:t>titled </a:t>
            </a:r>
            <a:r>
              <a:rPr lang="en-US" sz="800" dirty="0" err="1">
                <a:solidFill>
                  <a:schemeClr val="bg1"/>
                </a:solidFill>
                <a:latin typeface="Arial Narrow" pitchFamily="34" charset="0"/>
              </a:rPr>
              <a:t>Examplar</a:t>
            </a:r>
            <a:r>
              <a:rPr lang="en-US" sz="800" dirty="0">
                <a:solidFill>
                  <a:schemeClr val="bg1"/>
                </a:solidFill>
                <a:latin typeface="Arial Narrow" pitchFamily="34" charset="0"/>
              </a:rPr>
              <a:t> Data Sheet) </a:t>
            </a:r>
            <a:r>
              <a:rPr lang="en-US" sz="800" b="1" dirty="0">
                <a:solidFill>
                  <a:schemeClr val="bg1"/>
                </a:solidFill>
                <a:latin typeface="Arial Narrow" pitchFamily="34" charset="0"/>
              </a:rPr>
              <a:t>to help you get started </a:t>
            </a:r>
            <a:r>
              <a:rPr lang="en-US" sz="800" b="1" dirty="0">
                <a:solidFill>
                  <a:schemeClr val="bg1"/>
                </a:solidFill>
                <a:latin typeface="Arial Narrow" pitchFamily="34" charset="0"/>
                <a:sym typeface="Wingdings" panose="05000000000000000000" pitchFamily="2" charset="2"/>
              </a:rPr>
              <a:t></a:t>
            </a:r>
            <a:endParaRPr lang="en-US" sz="800" b="1" dirty="0">
              <a:solidFill>
                <a:schemeClr val="bg1"/>
              </a:solidFill>
              <a:latin typeface="Arial Narrow" pitchFamily="34" charset="0"/>
            </a:endParaRPr>
          </a:p>
        </p:txBody>
      </p:sp>
      <p:cxnSp>
        <p:nvCxnSpPr>
          <p:cNvPr id="35" name="Straight Connector 34">
            <a:extLst>
              <a:ext uri="{FF2B5EF4-FFF2-40B4-BE49-F238E27FC236}">
                <a16:creationId xmlns:a16="http://schemas.microsoft.com/office/drawing/2014/main" id="{FCA20942-A2A7-4630-AC78-D252D630111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154A7D1-1B71-4E4F-9EAE-C6156F346E14}"/>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Formula Feast – </a:t>
            </a:r>
            <a:r>
              <a:rPr lang="en-US" sz="1200" dirty="0">
                <a:latin typeface="Arial Narrow" pitchFamily="34" charset="0"/>
              </a:rPr>
              <a:t>Apply data to determine the biodiversity of a marine ecosystem using diversity indices </a:t>
            </a:r>
          </a:p>
        </p:txBody>
      </p:sp>
      <p:sp>
        <p:nvSpPr>
          <p:cNvPr id="42" name="TextBox 17">
            <a:extLst>
              <a:ext uri="{FF2B5EF4-FFF2-40B4-BE49-F238E27FC236}">
                <a16:creationId xmlns:a16="http://schemas.microsoft.com/office/drawing/2014/main" id="{B676CEE4-F4D7-4031-9C2A-F96BEB9E039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C25E1CAB-BF7E-4907-A6A5-E8EBEF56EE9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516309A3-27B1-4899-91AE-A3DEDA95501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0" name="TextBox 49">
            <a:extLst>
              <a:ext uri="{FF2B5EF4-FFF2-40B4-BE49-F238E27FC236}">
                <a16:creationId xmlns:a16="http://schemas.microsoft.com/office/drawing/2014/main" id="{6DAD0BCD-8A6D-4EE3-9D81-ABA31D68F4AC}"/>
              </a:ext>
            </a:extLst>
          </p:cNvPr>
          <p:cNvSpPr txBox="1"/>
          <p:nvPr/>
        </p:nvSpPr>
        <p:spPr>
          <a:xfrm>
            <a:off x="519446" y="8501655"/>
            <a:ext cx="5844230"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Q </a:t>
            </a:r>
            <a:r>
              <a:rPr lang="en-AU" sz="1200" dirty="0">
                <a:solidFill>
                  <a:schemeClr val="bg1"/>
                </a:solidFill>
                <a:latin typeface="Arial Narrow" panose="020B0606020202030204" pitchFamily="34" charset="0"/>
              </a:rPr>
              <a:t>Is there a difference in </a:t>
            </a:r>
            <a:r>
              <a:rPr lang="en-AU" sz="1200" u="sng" dirty="0">
                <a:solidFill>
                  <a:schemeClr val="bg1"/>
                </a:solidFill>
                <a:latin typeface="Arial Narrow" panose="020B0606020202030204" pitchFamily="34" charset="0"/>
              </a:rPr>
              <a:t>species diversity</a:t>
            </a:r>
            <a:r>
              <a:rPr lang="en-AU" sz="1200" dirty="0">
                <a:solidFill>
                  <a:schemeClr val="bg1"/>
                </a:solidFill>
                <a:latin typeface="Arial Narrow" panose="020B0606020202030204" pitchFamily="34" charset="0"/>
              </a:rPr>
              <a:t> between the </a:t>
            </a:r>
            <a:r>
              <a:rPr lang="en-AU" sz="1200" u="sng" dirty="0">
                <a:solidFill>
                  <a:schemeClr val="bg1"/>
                </a:solidFill>
                <a:latin typeface="Arial Narrow" panose="020B0606020202030204" pitchFamily="34" charset="0"/>
              </a:rPr>
              <a:t>inshore reef </a:t>
            </a:r>
            <a:r>
              <a:rPr lang="en-AU" sz="1200" dirty="0">
                <a:solidFill>
                  <a:schemeClr val="bg1"/>
                </a:solidFill>
                <a:latin typeface="Arial Narrow" panose="020B0606020202030204" pitchFamily="34" charset="0"/>
              </a:rPr>
              <a:t>and </a:t>
            </a:r>
            <a:r>
              <a:rPr lang="en-AU" sz="1200" u="sng" dirty="0">
                <a:solidFill>
                  <a:schemeClr val="bg1"/>
                </a:solidFill>
                <a:latin typeface="Arial Narrow" panose="020B0606020202030204" pitchFamily="34" charset="0"/>
              </a:rPr>
              <a:t>offshore reef</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Ans.</a:t>
            </a:r>
          </a:p>
        </p:txBody>
      </p:sp>
      <p:sp>
        <p:nvSpPr>
          <p:cNvPr id="51" name="Rectangle 50">
            <a:extLst>
              <a:ext uri="{FF2B5EF4-FFF2-40B4-BE49-F238E27FC236}">
                <a16:creationId xmlns:a16="http://schemas.microsoft.com/office/drawing/2014/main" id="{7890C8EB-A7F6-406E-9687-A314C60B5F24}"/>
              </a:ext>
            </a:extLst>
          </p:cNvPr>
          <p:cNvSpPr/>
          <p:nvPr/>
        </p:nvSpPr>
        <p:spPr>
          <a:xfrm>
            <a:off x="5721062" y="8550858"/>
            <a:ext cx="600451" cy="18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52" name="TextBox 51">
            <a:extLst>
              <a:ext uri="{FF2B5EF4-FFF2-40B4-BE49-F238E27FC236}">
                <a16:creationId xmlns:a16="http://schemas.microsoft.com/office/drawing/2014/main" id="{7B987FC2-6FE6-4CFE-B76A-34F9153FA025}"/>
              </a:ext>
            </a:extLst>
          </p:cNvPr>
          <p:cNvSpPr txBox="1"/>
          <p:nvPr/>
        </p:nvSpPr>
        <p:spPr>
          <a:xfrm>
            <a:off x="5647605" y="8495286"/>
            <a:ext cx="848505"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cxnSp>
        <p:nvCxnSpPr>
          <p:cNvPr id="3" name="Straight Connector 2">
            <a:extLst>
              <a:ext uri="{FF2B5EF4-FFF2-40B4-BE49-F238E27FC236}">
                <a16:creationId xmlns:a16="http://schemas.microsoft.com/office/drawing/2014/main" id="{D9FD7BED-281A-9CD1-4B4B-E3970F70A41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30C79BB5-7B70-E476-B956-7521987C9CF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85A71680-27F8-E39A-FFAC-37A97C3EB91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580473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3235" y="1016596"/>
            <a:ext cx="5869112" cy="338554"/>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Is there a difference in </a:t>
            </a:r>
            <a:r>
              <a:rPr lang="en-AU" sz="1200" b="1" dirty="0">
                <a:solidFill>
                  <a:schemeClr val="bg1">
                    <a:lumMod val="65000"/>
                  </a:schemeClr>
                </a:solidFill>
                <a:latin typeface="Arial Narrow" panose="020B0606020202030204" pitchFamily="34" charset="0"/>
              </a:rPr>
              <a:t>                     </a:t>
            </a:r>
            <a:r>
              <a:rPr lang="en-AU" sz="1200" b="1" u="sng" dirty="0">
                <a:latin typeface="Arial Narrow" panose="020B0606020202030204" pitchFamily="34" charset="0"/>
              </a:rPr>
              <a:t>diversity</a:t>
            </a:r>
            <a:r>
              <a:rPr lang="en-AU" sz="1200" b="1" dirty="0">
                <a:solidFill>
                  <a:schemeClr val="bg1">
                    <a:lumMod val="65000"/>
                  </a:schemeClr>
                </a:solidFill>
                <a:latin typeface="Arial Narrow" panose="020B0606020202030204" pitchFamily="34" charset="0"/>
              </a:rPr>
              <a:t>  </a:t>
            </a:r>
            <a:r>
              <a:rPr lang="en-AU" sz="1200" b="1" dirty="0">
                <a:latin typeface="Arial Narrow" panose="020B0606020202030204" pitchFamily="34" charset="0"/>
              </a:rPr>
              <a:t>between                            &amp;                               ?</a:t>
            </a:r>
            <a:endParaRPr lang="en-AU" sz="800" b="1" dirty="0">
              <a:latin typeface="Arial Narrow" panose="020B0606020202030204" pitchFamily="34" charset="0"/>
            </a:endParaRPr>
          </a:p>
          <a:p>
            <a:endParaRPr lang="en-AU" sz="400" b="1" dirty="0">
              <a:latin typeface="Arial Narrow" panose="020B0606020202030204" pitchFamily="34" charset="0"/>
            </a:endParaRPr>
          </a:p>
        </p:txBody>
      </p:sp>
      <p:sp>
        <p:nvSpPr>
          <p:cNvPr id="18" name="Rectangle 17"/>
          <p:cNvSpPr/>
          <p:nvPr/>
        </p:nvSpPr>
        <p:spPr>
          <a:xfrm>
            <a:off x="3993006" y="1071370"/>
            <a:ext cx="819416"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1</a:t>
            </a:r>
          </a:p>
        </p:txBody>
      </p:sp>
      <p:sp>
        <p:nvSpPr>
          <p:cNvPr id="19" name="Rectangle 18"/>
          <p:cNvSpPr/>
          <p:nvPr/>
        </p:nvSpPr>
        <p:spPr>
          <a:xfrm>
            <a:off x="5159475" y="1071370"/>
            <a:ext cx="819416"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2</a:t>
            </a:r>
          </a:p>
        </p:txBody>
      </p:sp>
      <p:sp>
        <p:nvSpPr>
          <p:cNvPr id="20" name="Rectangle 19"/>
          <p:cNvSpPr/>
          <p:nvPr/>
        </p:nvSpPr>
        <p:spPr>
          <a:xfrm>
            <a:off x="2185799" y="1067551"/>
            <a:ext cx="595129" cy="21981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FISH</a:t>
            </a:r>
          </a:p>
        </p:txBody>
      </p:sp>
      <p:graphicFrame>
        <p:nvGraphicFramePr>
          <p:cNvPr id="21" name="Table 20"/>
          <p:cNvGraphicFramePr>
            <a:graphicFrameLocks noGrp="1"/>
          </p:cNvGraphicFramePr>
          <p:nvPr/>
        </p:nvGraphicFramePr>
        <p:xfrm>
          <a:off x="503233" y="7067030"/>
          <a:ext cx="5861665" cy="1295160"/>
        </p:xfrm>
        <a:graphic>
          <a:graphicData uri="http://schemas.openxmlformats.org/drawingml/2006/table">
            <a:tbl>
              <a:tblPr firstRow="1" bandRow="1">
                <a:tableStyleId>{5940675A-B579-460E-94D1-54222C63F5DA}</a:tableStyleId>
              </a:tblPr>
              <a:tblGrid>
                <a:gridCol w="976944">
                  <a:extLst>
                    <a:ext uri="{9D8B030D-6E8A-4147-A177-3AD203B41FA5}">
                      <a16:colId xmlns:a16="http://schemas.microsoft.com/office/drawing/2014/main" val="20000"/>
                    </a:ext>
                  </a:extLst>
                </a:gridCol>
                <a:gridCol w="790684">
                  <a:extLst>
                    <a:ext uri="{9D8B030D-6E8A-4147-A177-3AD203B41FA5}">
                      <a16:colId xmlns:a16="http://schemas.microsoft.com/office/drawing/2014/main" val="20001"/>
                    </a:ext>
                  </a:extLst>
                </a:gridCol>
                <a:gridCol w="1275383">
                  <a:extLst>
                    <a:ext uri="{9D8B030D-6E8A-4147-A177-3AD203B41FA5}">
                      <a16:colId xmlns:a16="http://schemas.microsoft.com/office/drawing/2014/main" val="20002"/>
                    </a:ext>
                  </a:extLst>
                </a:gridCol>
                <a:gridCol w="864766">
                  <a:extLst>
                    <a:ext uri="{9D8B030D-6E8A-4147-A177-3AD203B41FA5}">
                      <a16:colId xmlns:a16="http://schemas.microsoft.com/office/drawing/2014/main" val="20003"/>
                    </a:ext>
                  </a:extLst>
                </a:gridCol>
                <a:gridCol w="976944">
                  <a:extLst>
                    <a:ext uri="{9D8B030D-6E8A-4147-A177-3AD203B41FA5}">
                      <a16:colId xmlns:a16="http://schemas.microsoft.com/office/drawing/2014/main" val="20004"/>
                    </a:ext>
                  </a:extLst>
                </a:gridCol>
                <a:gridCol w="976944">
                  <a:extLst>
                    <a:ext uri="{9D8B030D-6E8A-4147-A177-3AD203B41FA5}">
                      <a16:colId xmlns:a16="http://schemas.microsoft.com/office/drawing/2014/main" val="20005"/>
                    </a:ext>
                  </a:extLst>
                </a:gridCol>
              </a:tblGrid>
              <a:tr h="472200">
                <a:tc>
                  <a:txBody>
                    <a:bodyPr/>
                    <a:lstStyle/>
                    <a:p>
                      <a:r>
                        <a:rPr lang="en-AU" sz="1200" dirty="0">
                          <a:latin typeface="Arial Narrow" panose="020B0606020202030204" pitchFamily="34" charset="0"/>
                        </a:rPr>
                        <a:t>Diversity Indices</a:t>
                      </a:r>
                    </a:p>
                  </a:txBody>
                  <a:tcPr>
                    <a:solidFill>
                      <a:schemeClr val="bg1">
                        <a:lumMod val="85000"/>
                      </a:schemeClr>
                    </a:solidFill>
                  </a:tcPr>
                </a:tc>
                <a:tc>
                  <a:txBody>
                    <a:bodyPr/>
                    <a:lstStyle/>
                    <a:p>
                      <a:r>
                        <a:rPr lang="en-AU" sz="1200" dirty="0">
                          <a:latin typeface="Arial Narrow" panose="020B0606020202030204" pitchFamily="34" charset="0"/>
                        </a:rPr>
                        <a:t>Species Richness</a:t>
                      </a:r>
                    </a:p>
                  </a:txBody>
                  <a:tcPr>
                    <a:solidFill>
                      <a:schemeClr val="bg1">
                        <a:lumMod val="85000"/>
                      </a:schemeClr>
                    </a:solidFill>
                  </a:tcPr>
                </a:tc>
                <a:tc>
                  <a:txBody>
                    <a:bodyPr/>
                    <a:lstStyle/>
                    <a:p>
                      <a:r>
                        <a:rPr lang="en-AU" sz="1200" dirty="0">
                          <a:latin typeface="Arial Narrow" panose="020B0606020202030204" pitchFamily="34" charset="0"/>
                        </a:rPr>
                        <a:t>Simpsons Diversity (SDI)</a:t>
                      </a:r>
                    </a:p>
                  </a:txBody>
                  <a:tcPr>
                    <a:solidFill>
                      <a:schemeClr val="bg1">
                        <a:lumMod val="85000"/>
                      </a:schemeClr>
                    </a:solidFill>
                  </a:tcPr>
                </a:tc>
                <a:tc>
                  <a:txBody>
                    <a:bodyPr/>
                    <a:lstStyle/>
                    <a:p>
                      <a:r>
                        <a:rPr lang="en-AU" sz="1200" dirty="0">
                          <a:latin typeface="Arial Narrow" panose="020B0606020202030204" pitchFamily="34" charset="0"/>
                        </a:rPr>
                        <a:t>Shannon-Weiner</a:t>
                      </a:r>
                      <a:r>
                        <a:rPr lang="en-AU" sz="1200" baseline="0" dirty="0">
                          <a:latin typeface="Arial Narrow" panose="020B0606020202030204" pitchFamily="34" charset="0"/>
                        </a:rPr>
                        <a:t> (H)</a:t>
                      </a:r>
                      <a:endParaRPr lang="en-AU" sz="1200" dirty="0">
                        <a:latin typeface="Arial Narrow" panose="020B0606020202030204" pitchFamily="34" charset="0"/>
                      </a:endParaRPr>
                    </a:p>
                  </a:txBody>
                  <a:tcPr>
                    <a:solidFill>
                      <a:schemeClr val="bg1">
                        <a:lumMod val="85000"/>
                      </a:schemeClr>
                    </a:solidFill>
                  </a:tcPr>
                </a:tc>
                <a:tc>
                  <a:txBody>
                    <a:bodyPr/>
                    <a:lstStyle/>
                    <a:p>
                      <a:r>
                        <a:rPr lang="en-AU" sz="1200" dirty="0" err="1">
                          <a:latin typeface="Arial Narrow" panose="020B0606020202030204" pitchFamily="34" charset="0"/>
                        </a:rPr>
                        <a:t>Sorrensen</a:t>
                      </a:r>
                      <a:endParaRPr lang="en-AU" sz="1200" dirty="0">
                        <a:latin typeface="Arial Narrow" panose="020B0606020202030204" pitchFamily="34" charset="0"/>
                      </a:endParaRPr>
                    </a:p>
                    <a:p>
                      <a:r>
                        <a:rPr lang="en-AU" sz="1200" dirty="0">
                          <a:latin typeface="Arial Narrow" panose="020B0606020202030204" pitchFamily="34" charset="0"/>
                        </a:rPr>
                        <a:t>(CC)</a:t>
                      </a:r>
                    </a:p>
                  </a:txBody>
                  <a:tcPr>
                    <a:solidFill>
                      <a:schemeClr val="bg1">
                        <a:lumMod val="85000"/>
                      </a:schemeClr>
                    </a:solidFill>
                  </a:tcPr>
                </a:tc>
                <a:tc>
                  <a:txBody>
                    <a:bodyPr/>
                    <a:lstStyle/>
                    <a:p>
                      <a:r>
                        <a:rPr lang="en-AU" sz="1200" dirty="0" err="1">
                          <a:latin typeface="Arial Narrow" panose="020B0606020202030204" pitchFamily="34" charset="0"/>
                        </a:rPr>
                        <a:t>Jaccard</a:t>
                      </a:r>
                      <a:r>
                        <a:rPr lang="en-AU" sz="1200" dirty="0">
                          <a:latin typeface="Arial Narrow" panose="020B0606020202030204" pitchFamily="34" charset="0"/>
                        </a:rPr>
                        <a:t> (T)</a:t>
                      </a:r>
                    </a:p>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55180">
                <a:tc>
                  <a:txBody>
                    <a:bodyPr/>
                    <a:lstStyle/>
                    <a:p>
                      <a:r>
                        <a:rPr lang="en-AU" sz="1200" dirty="0">
                          <a:latin typeface="Arial Narrow" panose="020B0606020202030204" pitchFamily="34" charset="0"/>
                        </a:rPr>
                        <a:t>Sample</a:t>
                      </a:r>
                      <a:r>
                        <a:rPr lang="en-AU" sz="1200" baseline="0" dirty="0">
                          <a:latin typeface="Arial Narrow" panose="020B0606020202030204" pitchFamily="34" charset="0"/>
                        </a:rPr>
                        <a:t> </a:t>
                      </a:r>
                      <a:r>
                        <a:rPr lang="en-AU" sz="1200" dirty="0">
                          <a:latin typeface="Arial Narrow" panose="020B0606020202030204" pitchFamily="34" charset="0"/>
                        </a:rPr>
                        <a:t>1</a:t>
                      </a:r>
                    </a:p>
                  </a:txBody>
                  <a:tcPr>
                    <a:solidFill>
                      <a:schemeClr val="bg1">
                        <a:lumMod val="85000"/>
                      </a:schemeClr>
                    </a:solidFill>
                  </a:tcPr>
                </a:tc>
                <a:tc>
                  <a:txBody>
                    <a:bodyPr/>
                    <a:lstStyle/>
                    <a:p>
                      <a:pPr algn="ctr"/>
                      <a:r>
                        <a:rPr lang="en-AU" sz="1200" dirty="0">
                          <a:latin typeface="Arial Narrow" panose="020B0606020202030204" pitchFamily="34" charset="0"/>
                        </a:rPr>
                        <a:t>9</a:t>
                      </a:r>
                    </a:p>
                  </a:txBody>
                  <a:tcPr/>
                </a:tc>
                <a:tc>
                  <a:txBody>
                    <a:bodyPr/>
                    <a:lstStyle/>
                    <a:p>
                      <a:pPr algn="ctr"/>
                      <a:r>
                        <a:rPr lang="en-AU" sz="800" dirty="0">
                          <a:latin typeface="Arial Narrow" panose="020B0606020202030204" pitchFamily="34" charset="0"/>
                        </a:rPr>
                        <a:t>1-[48/(23*22)]</a:t>
                      </a:r>
                    </a:p>
                    <a:p>
                      <a:pPr algn="ctr"/>
                      <a:r>
                        <a:rPr lang="en-AU" sz="1200" dirty="0">
                          <a:latin typeface="Arial Narrow" panose="020B0606020202030204" pitchFamily="34" charset="0"/>
                        </a:rPr>
                        <a:t>0.905</a:t>
                      </a:r>
                    </a:p>
                  </a:txBody>
                  <a:tcPr/>
                </a:tc>
                <a:tc>
                  <a:txBody>
                    <a:bodyPr/>
                    <a:lstStyle/>
                    <a:p>
                      <a:pPr algn="ctr"/>
                      <a:r>
                        <a:rPr lang="en-AU" sz="1200" dirty="0">
                          <a:latin typeface="Arial Narrow" panose="020B0606020202030204" pitchFamily="34" charset="0"/>
                        </a:rPr>
                        <a:t>2.088</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2C / (S1+S2)</a:t>
                      </a:r>
                    </a:p>
                    <a:p>
                      <a:r>
                        <a:rPr lang="en-AU" sz="800" dirty="0">
                          <a:latin typeface="Arial Narrow" panose="020B0606020202030204" pitchFamily="34" charset="0"/>
                        </a:rPr>
                        <a:t>C=1   S1=9    S2=3</a:t>
                      </a:r>
                    </a:p>
                    <a:p>
                      <a:r>
                        <a:rPr lang="en-AU" sz="800" dirty="0">
                          <a:latin typeface="Arial Narrow" panose="020B0606020202030204" pitchFamily="34" charset="0"/>
                        </a:rPr>
                        <a:t>2(1) / (9+3)</a:t>
                      </a:r>
                    </a:p>
                    <a:p>
                      <a:endParaRPr lang="en-AU" sz="800" baseline="0" dirty="0">
                        <a:latin typeface="Arial Narrow" panose="020B0606020202030204" pitchFamily="34" charset="0"/>
                      </a:endParaRPr>
                    </a:p>
                    <a:p>
                      <a:r>
                        <a:rPr lang="en-AU" sz="1200" dirty="0">
                          <a:latin typeface="Arial Narrow" panose="020B0606020202030204" pitchFamily="34" charset="0"/>
                        </a:rPr>
                        <a:t>0.1666’</a:t>
                      </a:r>
                      <a:endParaRPr lang="en-AU" sz="800" dirty="0">
                        <a:latin typeface="Arial Narrow" panose="020B060602020203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a</a:t>
                      </a:r>
                      <a:r>
                        <a:rPr lang="en-AU" sz="1200" b="1" baseline="0" dirty="0">
                          <a:latin typeface="Arial Narrow" panose="020B0606020202030204" pitchFamily="34" charset="0"/>
                        </a:rPr>
                        <a:t> / (</a:t>
                      </a:r>
                      <a:r>
                        <a:rPr lang="en-AU" sz="1200" b="1" baseline="0" dirty="0" err="1">
                          <a:latin typeface="Arial Narrow" panose="020B0606020202030204" pitchFamily="34" charset="0"/>
                        </a:rPr>
                        <a:t>a+b+c</a:t>
                      </a:r>
                      <a:r>
                        <a:rPr lang="en-AU" sz="1200" b="1" baseline="0" dirty="0">
                          <a:latin typeface="Arial Narrow" panose="020B0606020202030204" pitchFamily="34" charset="0"/>
                        </a:rPr>
                        <a:t>)</a:t>
                      </a:r>
                    </a:p>
                    <a:p>
                      <a:r>
                        <a:rPr lang="en-AU" sz="800" dirty="0">
                          <a:latin typeface="Arial Narrow" panose="020B0606020202030204" pitchFamily="34" charset="0"/>
                        </a:rPr>
                        <a:t>a=1</a:t>
                      </a:r>
                      <a:r>
                        <a:rPr lang="en-AU" sz="800" baseline="0" dirty="0">
                          <a:latin typeface="Arial Narrow" panose="020B0606020202030204" pitchFamily="34" charset="0"/>
                        </a:rPr>
                        <a:t>   b=8   c=2</a:t>
                      </a:r>
                    </a:p>
                    <a:p>
                      <a:r>
                        <a:rPr lang="en-AU" sz="800" baseline="0" dirty="0">
                          <a:latin typeface="Arial Narrow" panose="020B0606020202030204" pitchFamily="34" charset="0"/>
                        </a:rPr>
                        <a:t>1 / (1+8+2)</a:t>
                      </a:r>
                    </a:p>
                    <a:p>
                      <a:endParaRPr lang="en-AU" sz="800" baseline="0" dirty="0">
                        <a:latin typeface="Arial Narrow" panose="020B0606020202030204" pitchFamily="34" charset="0"/>
                      </a:endParaRPr>
                    </a:p>
                    <a:p>
                      <a:r>
                        <a:rPr lang="en-AU" sz="1200" baseline="0" dirty="0">
                          <a:latin typeface="Arial Narrow" panose="020B0606020202030204" pitchFamily="34" charset="0"/>
                        </a:rPr>
                        <a:t>0.09091</a:t>
                      </a: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55180">
                <a:tc>
                  <a:txBody>
                    <a:bodyPr/>
                    <a:lstStyle/>
                    <a:p>
                      <a:r>
                        <a:rPr lang="en-AU" sz="1200" dirty="0">
                          <a:latin typeface="Arial Narrow" panose="020B0606020202030204" pitchFamily="34" charset="0"/>
                        </a:rPr>
                        <a:t>Sample </a:t>
                      </a:r>
                      <a:r>
                        <a:rPr lang="en-AU" sz="1200" baseline="0" dirty="0">
                          <a:latin typeface="Arial Narrow" panose="020B0606020202030204" pitchFamily="34" charset="0"/>
                        </a:rPr>
                        <a:t>2</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dirty="0">
                          <a:latin typeface="Arial Narrow" panose="020B0606020202030204" pitchFamily="34" charset="0"/>
                        </a:rPr>
                        <a:t>3</a:t>
                      </a:r>
                    </a:p>
                  </a:txBody>
                  <a:tcPr/>
                </a:tc>
                <a:tc>
                  <a:txBody>
                    <a:bodyPr/>
                    <a:lstStyle/>
                    <a:p>
                      <a:pPr algn="ctr"/>
                      <a:r>
                        <a:rPr lang="en-AU" sz="800" dirty="0">
                          <a:latin typeface="Arial Narrow" panose="020B0606020202030204" pitchFamily="34" charset="0"/>
                        </a:rPr>
                        <a:t>1-[602/(28*27)]</a:t>
                      </a:r>
                    </a:p>
                    <a:p>
                      <a:pPr algn="ctr"/>
                      <a:r>
                        <a:rPr lang="en-AU" sz="1200" dirty="0">
                          <a:latin typeface="Arial Narrow" panose="020B0606020202030204" pitchFamily="34" charset="0"/>
                        </a:rPr>
                        <a:t>0.2037</a:t>
                      </a:r>
                    </a:p>
                  </a:txBody>
                  <a:tcPr/>
                </a:tc>
                <a:tc>
                  <a:txBody>
                    <a:bodyPr/>
                    <a:lstStyle/>
                    <a:p>
                      <a:pPr algn="ctr"/>
                      <a:r>
                        <a:rPr lang="en-AU" sz="1200" dirty="0">
                          <a:latin typeface="Arial Narrow" panose="020B0606020202030204" pitchFamily="34" charset="0"/>
                        </a:rPr>
                        <a:t>0.409</a:t>
                      </a:r>
                    </a:p>
                  </a:txBody>
                  <a:tcPr/>
                </a:tc>
                <a:tc vMerge="1">
                  <a:txBody>
                    <a:bodyPr/>
                    <a:lstStyle/>
                    <a:p>
                      <a:endParaRPr lang="en-AU" sz="1200" dirty="0">
                        <a:latin typeface="Arial Narrow" panose="020B0606020202030204" pitchFamily="34" charset="0"/>
                      </a:endParaRPr>
                    </a:p>
                  </a:txBody>
                  <a:tcPr/>
                </a:tc>
                <a:tc v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nvGraphicFramePr>
        <p:xfrm>
          <a:off x="503235" y="1504192"/>
          <a:ext cx="5861664" cy="3360303"/>
        </p:xfrm>
        <a:graphic>
          <a:graphicData uri="http://schemas.openxmlformats.org/drawingml/2006/table">
            <a:tbl>
              <a:tblPr firstRow="1" bandRow="1">
                <a:tableStyleId>{5940675A-B579-460E-94D1-54222C63F5DA}</a:tableStyleId>
              </a:tblPr>
              <a:tblGrid>
                <a:gridCol w="26146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47667">
                  <a:extLst>
                    <a:ext uri="{9D8B030D-6E8A-4147-A177-3AD203B41FA5}">
                      <a16:colId xmlns:a16="http://schemas.microsoft.com/office/drawing/2014/main" val="20006"/>
                    </a:ext>
                  </a:extLst>
                </a:gridCol>
              </a:tblGrid>
              <a:tr h="276262">
                <a:tc gridSpan="7">
                  <a:txBody>
                    <a:bodyPr/>
                    <a:lstStyle/>
                    <a:p>
                      <a:pPr algn="l"/>
                      <a:r>
                        <a:rPr lang="en-AU" sz="1200" b="1" dirty="0">
                          <a:latin typeface="Arial Narrow" panose="020B0606020202030204" pitchFamily="34" charset="0"/>
                        </a:rPr>
                        <a:t>SAMPLE</a:t>
                      </a:r>
                      <a:r>
                        <a:rPr lang="en-AU" sz="1200" b="1" baseline="0" dirty="0">
                          <a:latin typeface="Arial Narrow" panose="020B0606020202030204" pitchFamily="34" charset="0"/>
                        </a:rPr>
                        <a:t> 1: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0"/>
                  </a:ext>
                </a:extLst>
              </a:tr>
              <a:tr h="214870">
                <a:tc gridSpan="2">
                  <a:txBody>
                    <a:bodyPr/>
                    <a:lstStyle/>
                    <a:p>
                      <a:pPr algn="l"/>
                      <a:r>
                        <a:rPr lang="en-AU" sz="800" b="1" dirty="0">
                          <a:latin typeface="Arial Narrow" panose="020B0606020202030204" pitchFamily="34" charset="0"/>
                        </a:rPr>
                        <a:t>IDENTIFY</a:t>
                      </a:r>
                    </a:p>
                  </a:txBody>
                  <a:tcPr>
                    <a:solidFill>
                      <a:schemeClr val="bg1"/>
                    </a:solidFill>
                  </a:tcPr>
                </a:tc>
                <a:tc hMerge="1">
                  <a:txBody>
                    <a:bodyPr/>
                    <a:lstStyle/>
                    <a:p>
                      <a:pPr algn="l"/>
                      <a:endParaRPr lang="en-AU" sz="800" b="1"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Simpson</a:t>
                      </a:r>
                    </a:p>
                  </a:txBody>
                  <a:tcPr>
                    <a:solidFill>
                      <a:schemeClr val="bg1"/>
                    </a:solidFill>
                  </a:tcPr>
                </a:tc>
                <a:tc gridSpan="3">
                  <a:txBody>
                    <a:bodyPr/>
                    <a:lstStyle/>
                    <a:p>
                      <a:pPr algn="ctr"/>
                      <a:r>
                        <a:rPr lang="en-AU" sz="800" b="1" dirty="0">
                          <a:latin typeface="Arial Narrow" panose="020B0606020202030204" pitchFamily="34" charset="0"/>
                        </a:rPr>
                        <a:t>Shannon-Wiener </a:t>
                      </a:r>
                      <a:r>
                        <a:rPr lang="en-AU" sz="800" b="0" dirty="0">
                          <a:latin typeface="Arial Narrow" panose="020B0606020202030204" pitchFamily="34" charset="0"/>
                        </a:rPr>
                        <a:t>(“In” is the Inverse button on calculator)</a:t>
                      </a: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276262">
                <a:tc gridSpan="2">
                  <a:txBody>
                    <a:bodyPr/>
                    <a:lstStyle/>
                    <a:p>
                      <a:pPr algn="l"/>
                      <a:r>
                        <a:rPr lang="en-AU" sz="1100" b="1" dirty="0">
                          <a:latin typeface="Arial Narrow" panose="020B0606020202030204" pitchFamily="34" charset="0"/>
                        </a:rPr>
                        <a:t>Name</a:t>
                      </a: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a:txBody>
                    <a:bodyPr/>
                    <a:lstStyle/>
                    <a:p>
                      <a:pPr algn="ctr"/>
                      <a:r>
                        <a:rPr lang="en-AU" sz="1100" b="1" baseline="0" dirty="0">
                          <a:latin typeface="Arial Narrow" panose="020B0606020202030204" pitchFamily="34" charset="0"/>
                        </a:rPr>
                        <a:t>n</a:t>
                      </a:r>
                    </a:p>
                  </a:txBody>
                  <a:tcPr>
                    <a:solidFill>
                      <a:schemeClr val="bg1">
                        <a:lumMod val="85000"/>
                      </a:schemeClr>
                    </a:solidFill>
                  </a:tcPr>
                </a:tc>
                <a:tc>
                  <a:txBody>
                    <a:bodyPr/>
                    <a:lstStyle/>
                    <a:p>
                      <a:pPr algn="ctr"/>
                      <a:r>
                        <a:rPr lang="en-AU" sz="1100" b="1" dirty="0">
                          <a:latin typeface="Arial Narrow" panose="020B0606020202030204" pitchFamily="34" charset="0"/>
                        </a:rPr>
                        <a:t>n(n -1)</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In</a:t>
                      </a:r>
                      <a:r>
                        <a:rPr lang="en-AU" sz="1100" b="1" baseline="0" dirty="0">
                          <a:latin typeface="Arial Narrow" panose="020B0606020202030204" pitchFamily="34" charset="0"/>
                        </a:rPr>
                        <a:t>(n/N)</a:t>
                      </a:r>
                      <a:endParaRPr lang="en-AU" sz="1100" b="1" dirty="0">
                        <a:latin typeface="Arial Narrow" panose="020B060602020203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r>
                        <a:rPr lang="en-AU" sz="1100" b="1" baseline="0" dirty="0">
                          <a:latin typeface="Arial Narrow" panose="020B0606020202030204" pitchFamily="34" charset="0"/>
                        </a:rPr>
                        <a:t> In(n/N) </a:t>
                      </a:r>
                    </a:p>
                  </a:txBody>
                  <a:tcPr>
                    <a:solidFill>
                      <a:schemeClr val="bg1">
                        <a:lumMod val="85000"/>
                      </a:schemeClr>
                    </a:solidFill>
                  </a:tcPr>
                </a:tc>
                <a:extLst>
                  <a:ext uri="{0D108BD9-81ED-4DB2-BD59-A6C34878D82A}">
                    <a16:rowId xmlns:a16="http://schemas.microsoft.com/office/drawing/2014/main" val="10002"/>
                  </a:ext>
                </a:extLst>
              </a:tr>
              <a:tr h="237301">
                <a:tc>
                  <a:txBody>
                    <a:bodyPr/>
                    <a:lstStyle/>
                    <a:p>
                      <a:r>
                        <a:rPr lang="en-AU" sz="800" i="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Cromileptes</a:t>
                      </a:r>
                      <a:r>
                        <a:rPr lang="en-AU" sz="800" i="1" dirty="0">
                          <a:latin typeface="Arial Narrow" panose="020B0606020202030204" pitchFamily="34" charset="0"/>
                        </a:rPr>
                        <a:t> </a:t>
                      </a:r>
                      <a:r>
                        <a:rPr lang="en-AU" sz="800" i="1" dirty="0" err="1">
                          <a:latin typeface="Arial Narrow" panose="020B0606020202030204" pitchFamily="34" charset="0"/>
                        </a:rPr>
                        <a:t>altivelis</a:t>
                      </a:r>
                      <a:r>
                        <a:rPr lang="en-AU" sz="800" i="1" baseline="0" dirty="0">
                          <a:latin typeface="Arial Narrow" panose="020B0606020202030204" pitchFamily="34" charset="0"/>
                        </a:rPr>
                        <a:t> </a:t>
                      </a:r>
                      <a:r>
                        <a:rPr lang="en-AU" sz="800" i="0" dirty="0">
                          <a:latin typeface="Arial Narrow" panose="020B0606020202030204" pitchFamily="34" charset="0"/>
                        </a:rPr>
                        <a:t>(Barramundi</a:t>
                      </a:r>
                      <a:r>
                        <a:rPr lang="en-AU" sz="800" i="0" baseline="0" dirty="0">
                          <a:latin typeface="Arial Narrow" panose="020B0606020202030204" pitchFamily="34" charset="0"/>
                        </a:rPr>
                        <a:t> cod)</a:t>
                      </a:r>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0.08695652174</a:t>
                      </a:r>
                    </a:p>
                  </a:txBody>
                  <a:tcPr/>
                </a:tc>
                <a:tc>
                  <a:txBody>
                    <a:bodyPr/>
                    <a:lstStyle/>
                    <a:p>
                      <a:pPr algn="ctr"/>
                      <a:r>
                        <a:rPr lang="en-AU" sz="800" b="0" dirty="0">
                          <a:latin typeface="Arial Narrow" panose="020B0606020202030204" pitchFamily="34" charset="0"/>
                        </a:rPr>
                        <a:t>-2.442347035      </a:t>
                      </a:r>
                    </a:p>
                  </a:txBody>
                  <a:tcPr/>
                </a:tc>
                <a:tc>
                  <a:txBody>
                    <a:bodyPr/>
                    <a:lstStyle/>
                    <a:p>
                      <a:pPr algn="ctr"/>
                      <a:r>
                        <a:rPr lang="en-AU" sz="800" b="0" dirty="0">
                          <a:latin typeface="Arial Narrow" panose="020B0606020202030204" pitchFamily="34" charset="0"/>
                        </a:rPr>
                        <a:t>-0.212378003</a:t>
                      </a:r>
                    </a:p>
                  </a:txBody>
                  <a:tcPr/>
                </a:tc>
                <a:extLst>
                  <a:ext uri="{0D108BD9-81ED-4DB2-BD59-A6C34878D82A}">
                    <a16:rowId xmlns:a16="http://schemas.microsoft.com/office/drawing/2014/main" val="10003"/>
                  </a:ext>
                </a:extLst>
              </a:tr>
              <a:tr h="237301">
                <a:tc>
                  <a:txBody>
                    <a:bodyPr/>
                    <a:lstStyle/>
                    <a:p>
                      <a:r>
                        <a:rPr lang="en-AU" sz="80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Epinephelus</a:t>
                      </a:r>
                      <a:r>
                        <a:rPr lang="en-AU" sz="800" i="1" baseline="0" dirty="0">
                          <a:latin typeface="Arial Narrow" panose="020B0606020202030204" pitchFamily="34" charset="0"/>
                        </a:rPr>
                        <a:t> </a:t>
                      </a:r>
                      <a:r>
                        <a:rPr lang="en-AU" sz="800" i="1" baseline="0" dirty="0" err="1">
                          <a:latin typeface="Arial Narrow" panose="020B0606020202030204" pitchFamily="34" charset="0"/>
                        </a:rPr>
                        <a:t>tukula</a:t>
                      </a:r>
                      <a:r>
                        <a:rPr lang="en-AU" sz="800" i="1" baseline="0" dirty="0">
                          <a:latin typeface="Arial Narrow" panose="020B0606020202030204" pitchFamily="34" charset="0"/>
                        </a:rPr>
                        <a:t> </a:t>
                      </a:r>
                      <a:r>
                        <a:rPr lang="en-AU" sz="800" i="0" baseline="0" dirty="0">
                          <a:latin typeface="Arial Narrow" panose="020B0606020202030204" pitchFamily="34" charset="0"/>
                        </a:rPr>
                        <a:t>(Potato cod)</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algn="ctr"/>
                      <a:r>
                        <a:rPr lang="en-AU" sz="800" b="0" dirty="0">
                          <a:latin typeface="Arial Narrow" panose="020B0606020202030204" pitchFamily="34" charset="0"/>
                        </a:rPr>
                        <a:t>0.04347826087</a:t>
                      </a:r>
                    </a:p>
                  </a:txBody>
                  <a:tcPr/>
                </a:tc>
                <a:tc>
                  <a:txBody>
                    <a:bodyPr/>
                    <a:lstStyle/>
                    <a:p>
                      <a:pPr algn="ctr"/>
                      <a:r>
                        <a:rPr lang="en-AU" sz="800" b="0" dirty="0">
                          <a:latin typeface="Arial Narrow" panose="020B0606020202030204" pitchFamily="34" charset="0"/>
                        </a:rPr>
                        <a:t>-3.135494216</a:t>
                      </a:r>
                    </a:p>
                  </a:txBody>
                  <a:tcPr/>
                </a:tc>
                <a:tc>
                  <a:txBody>
                    <a:bodyPr/>
                    <a:lstStyle/>
                    <a:p>
                      <a:pPr algn="ctr"/>
                      <a:r>
                        <a:rPr lang="en-AU" sz="800" b="0" dirty="0">
                          <a:latin typeface="Arial Narrow" panose="020B0606020202030204" pitchFamily="34" charset="0"/>
                        </a:rPr>
                        <a:t>-0.136325835</a:t>
                      </a:r>
                    </a:p>
                  </a:txBody>
                  <a:tcPr/>
                </a:tc>
                <a:extLst>
                  <a:ext uri="{0D108BD9-81ED-4DB2-BD59-A6C34878D82A}">
                    <a16:rowId xmlns:a16="http://schemas.microsoft.com/office/drawing/2014/main" val="10004"/>
                  </a:ext>
                </a:extLst>
              </a:tr>
              <a:tr h="237301">
                <a:tc>
                  <a:txBody>
                    <a:bodyPr/>
                    <a:lstStyle/>
                    <a:p>
                      <a:r>
                        <a:rPr lang="en-AU" sz="80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Lutjanus</a:t>
                      </a:r>
                      <a:r>
                        <a:rPr lang="en-AU" sz="800" i="1" dirty="0">
                          <a:latin typeface="Arial Narrow" panose="020B0606020202030204" pitchFamily="34" charset="0"/>
                        </a:rPr>
                        <a:t> </a:t>
                      </a:r>
                      <a:r>
                        <a:rPr lang="en-AU" sz="800" i="1" dirty="0" err="1">
                          <a:latin typeface="Arial Narrow" panose="020B0606020202030204" pitchFamily="34" charset="0"/>
                        </a:rPr>
                        <a:t>sebae</a:t>
                      </a:r>
                      <a:r>
                        <a:rPr lang="en-AU" sz="800" i="1" baseline="0" dirty="0">
                          <a:latin typeface="Arial Narrow" panose="020B0606020202030204" pitchFamily="34" charset="0"/>
                        </a:rPr>
                        <a:t> </a:t>
                      </a:r>
                      <a:r>
                        <a:rPr lang="en-AU" sz="800" i="0" dirty="0">
                          <a:latin typeface="Arial Narrow" panose="020B0606020202030204" pitchFamily="34" charset="0"/>
                        </a:rPr>
                        <a:t>(Red Emperor)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0.04347826087</a:t>
                      </a:r>
                    </a:p>
                  </a:txBody>
                  <a:tcPr/>
                </a:tc>
                <a:tc>
                  <a:txBody>
                    <a:bodyPr/>
                    <a:lstStyle/>
                    <a:p>
                      <a:pPr algn="ctr"/>
                      <a:r>
                        <a:rPr lang="en-AU" sz="800" b="0" dirty="0">
                          <a:latin typeface="Arial Narrow" panose="020B0606020202030204" pitchFamily="34" charset="0"/>
                        </a:rPr>
                        <a:t>-3.135494216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-0.136325835</a:t>
                      </a:r>
                    </a:p>
                  </a:txBody>
                  <a:tcPr/>
                </a:tc>
                <a:extLst>
                  <a:ext uri="{0D108BD9-81ED-4DB2-BD59-A6C34878D82A}">
                    <a16:rowId xmlns:a16="http://schemas.microsoft.com/office/drawing/2014/main" val="10005"/>
                  </a:ext>
                </a:extLst>
              </a:tr>
              <a:tr h="237301">
                <a:tc>
                  <a:txBody>
                    <a:bodyPr/>
                    <a:lstStyle/>
                    <a:p>
                      <a:r>
                        <a:rPr lang="en-AU" sz="800" dirty="0">
                          <a:latin typeface="Arial Narrow" panose="020B0606020202030204" pitchFamily="34"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Synodus</a:t>
                      </a:r>
                      <a:r>
                        <a:rPr lang="en-AU" sz="800" i="1" baseline="0" dirty="0">
                          <a:latin typeface="Arial Narrow" panose="020B0606020202030204" pitchFamily="34" charset="0"/>
                        </a:rPr>
                        <a:t> </a:t>
                      </a:r>
                      <a:r>
                        <a:rPr lang="en-AU" sz="800" i="1" baseline="0" dirty="0" err="1">
                          <a:latin typeface="Arial Narrow" panose="020B0606020202030204" pitchFamily="34" charset="0"/>
                        </a:rPr>
                        <a:t>dermatogenys</a:t>
                      </a:r>
                      <a:r>
                        <a:rPr lang="en-AU" sz="800" i="1" baseline="0" dirty="0">
                          <a:latin typeface="Arial Narrow" panose="020B0606020202030204" pitchFamily="34" charset="0"/>
                        </a:rPr>
                        <a:t> </a:t>
                      </a:r>
                      <a:r>
                        <a:rPr lang="en-AU" sz="800" i="0" baseline="0" dirty="0">
                          <a:latin typeface="Arial Narrow" panose="020B0606020202030204" pitchFamily="34" charset="0"/>
                        </a:rPr>
                        <a:t>(Two-spot Lizardfish)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algn="ct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algn="ctr"/>
                      <a:r>
                        <a:rPr lang="en-AU" sz="800" b="0" dirty="0">
                          <a:latin typeface="Arial Narrow" panose="020B0606020202030204" pitchFamily="34" charset="0"/>
                        </a:rPr>
                        <a:t>-0.304208670</a:t>
                      </a:r>
                    </a:p>
                  </a:txBody>
                  <a:tcPr/>
                </a:tc>
                <a:extLst>
                  <a:ext uri="{0D108BD9-81ED-4DB2-BD59-A6C34878D82A}">
                    <a16:rowId xmlns:a16="http://schemas.microsoft.com/office/drawing/2014/main" val="10006"/>
                  </a:ext>
                </a:extLst>
              </a:tr>
              <a:tr h="237301">
                <a:tc>
                  <a:txBody>
                    <a:bodyPr/>
                    <a:lstStyle/>
                    <a:p>
                      <a:r>
                        <a:rPr lang="en-AU" sz="800" dirty="0">
                          <a:latin typeface="Arial Narrow" panose="020B0606020202030204" pitchFamily="34" charset="0"/>
                        </a:rPr>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Forcipiger</a:t>
                      </a:r>
                      <a:r>
                        <a:rPr lang="en-AU" sz="800" i="1" dirty="0">
                          <a:latin typeface="Arial Narrow" panose="020B0606020202030204" pitchFamily="34" charset="0"/>
                        </a:rPr>
                        <a:t> </a:t>
                      </a:r>
                      <a:r>
                        <a:rPr lang="en-AU" sz="800" i="1" dirty="0" err="1">
                          <a:latin typeface="Arial Narrow" panose="020B0606020202030204" pitchFamily="34" charset="0"/>
                        </a:rPr>
                        <a:t>flavissimus</a:t>
                      </a:r>
                      <a:r>
                        <a:rPr lang="en-AU" sz="800" i="1" baseline="0" dirty="0">
                          <a:latin typeface="Arial Narrow" panose="020B0606020202030204" pitchFamily="34" charset="0"/>
                        </a:rPr>
                        <a:t> </a:t>
                      </a:r>
                      <a:r>
                        <a:rPr lang="en-AU" sz="800" i="0" dirty="0">
                          <a:latin typeface="Arial Narrow" panose="020B0606020202030204" pitchFamily="34" charset="0"/>
                        </a:rPr>
                        <a:t>(Long-nosed Butterflyfish)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algn="ct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algn="ctr"/>
                      <a:r>
                        <a:rPr lang="en-AU" sz="800" b="0" dirty="0">
                          <a:latin typeface="Arial Narrow" panose="020B0606020202030204" pitchFamily="34" charset="0"/>
                        </a:rPr>
                        <a:t>-0.304208670</a:t>
                      </a:r>
                    </a:p>
                  </a:txBody>
                  <a:tcPr/>
                </a:tc>
                <a:extLst>
                  <a:ext uri="{0D108BD9-81ED-4DB2-BD59-A6C34878D82A}">
                    <a16:rowId xmlns:a16="http://schemas.microsoft.com/office/drawing/2014/main" val="10007"/>
                  </a:ext>
                </a:extLst>
              </a:tr>
              <a:tr h="237301">
                <a:tc>
                  <a:txBody>
                    <a:bodyPr/>
                    <a:lstStyle/>
                    <a:p>
                      <a:r>
                        <a:rPr lang="en-AU" sz="800" dirty="0">
                          <a:latin typeface="Arial Narrow" panose="020B0606020202030204" pitchFamily="34" charset="0"/>
                        </a:rPr>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Pomacanthus</a:t>
                      </a:r>
                      <a:r>
                        <a:rPr lang="en-AU" sz="800" i="1" dirty="0">
                          <a:latin typeface="Arial Narrow" panose="020B0606020202030204" pitchFamily="34" charset="0"/>
                        </a:rPr>
                        <a:t> imperator</a:t>
                      </a:r>
                      <a:r>
                        <a:rPr lang="en-AU" sz="800" i="1" baseline="0" dirty="0">
                          <a:latin typeface="Arial Narrow" panose="020B0606020202030204" pitchFamily="34" charset="0"/>
                        </a:rPr>
                        <a:t> </a:t>
                      </a:r>
                      <a:r>
                        <a:rPr lang="en-AU" sz="800" i="0" dirty="0">
                          <a:latin typeface="Arial Narrow" panose="020B0606020202030204" pitchFamily="34" charset="0"/>
                        </a:rPr>
                        <a:t>(Emperor Angelfish)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0.08695652174</a:t>
                      </a:r>
                    </a:p>
                  </a:txBody>
                  <a:tcPr/>
                </a:tc>
                <a:tc>
                  <a:txBody>
                    <a:bodyPr/>
                    <a:lstStyle/>
                    <a:p>
                      <a:pPr algn="ctr"/>
                      <a:r>
                        <a:rPr lang="en-AU" sz="800" b="0" dirty="0">
                          <a:latin typeface="Arial Narrow" panose="020B0606020202030204" pitchFamily="34" charset="0"/>
                        </a:rPr>
                        <a:t>-2.442347035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-0.212378003</a:t>
                      </a:r>
                    </a:p>
                  </a:txBody>
                  <a:tcPr/>
                </a:tc>
                <a:extLst>
                  <a:ext uri="{0D108BD9-81ED-4DB2-BD59-A6C34878D82A}">
                    <a16:rowId xmlns:a16="http://schemas.microsoft.com/office/drawing/2014/main" val="10008"/>
                  </a:ext>
                </a:extLst>
              </a:tr>
              <a:tr h="237301">
                <a:tc>
                  <a:txBody>
                    <a:bodyPr/>
                    <a:lstStyle/>
                    <a:p>
                      <a:r>
                        <a:rPr lang="en-AU" sz="800" dirty="0">
                          <a:latin typeface="Arial Narrow" panose="020B0606020202030204" pitchFamily="34" charset="0"/>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Abudefduf</a:t>
                      </a:r>
                      <a:r>
                        <a:rPr lang="en-AU" sz="800" i="1" dirty="0">
                          <a:latin typeface="Arial Narrow" panose="020B0606020202030204" pitchFamily="34" charset="0"/>
                        </a:rPr>
                        <a:t> </a:t>
                      </a:r>
                      <a:r>
                        <a:rPr lang="en-AU" sz="800" i="1" dirty="0" err="1">
                          <a:latin typeface="Arial Narrow" panose="020B0606020202030204" pitchFamily="34" charset="0"/>
                        </a:rPr>
                        <a:t>sexfasciatus</a:t>
                      </a:r>
                      <a:r>
                        <a:rPr lang="en-AU" sz="800" i="1" baseline="0" dirty="0">
                          <a:latin typeface="Arial Narrow" panose="020B0606020202030204" pitchFamily="34" charset="0"/>
                        </a:rPr>
                        <a:t> </a:t>
                      </a:r>
                      <a:r>
                        <a:rPr lang="en-AU" sz="800" i="0" dirty="0">
                          <a:latin typeface="Arial Narrow" panose="020B0606020202030204" pitchFamily="34" charset="0"/>
                        </a:rPr>
                        <a:t>(Scissortail</a:t>
                      </a:r>
                      <a:r>
                        <a:rPr lang="en-AU" sz="800" i="0" baseline="0" dirty="0">
                          <a:latin typeface="Arial Narrow" panose="020B0606020202030204" pitchFamily="34" charset="0"/>
                        </a:rPr>
                        <a:t> Sergeant)</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-0.304208670</a:t>
                      </a:r>
                    </a:p>
                  </a:txBody>
                  <a:tcPr/>
                </a:tc>
                <a:extLst>
                  <a:ext uri="{0D108BD9-81ED-4DB2-BD59-A6C34878D82A}">
                    <a16:rowId xmlns:a16="http://schemas.microsoft.com/office/drawing/2014/main" val="10009"/>
                  </a:ext>
                </a:extLst>
              </a:tr>
              <a:tr h="237301">
                <a:tc>
                  <a:txBody>
                    <a:bodyPr/>
                    <a:lstStyle/>
                    <a:p>
                      <a:r>
                        <a:rPr lang="en-AU" sz="800" dirty="0">
                          <a:latin typeface="Arial Narrow" panose="020B0606020202030204" pitchFamily="34" charset="0"/>
                        </a:rPr>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Labrichthys</a:t>
                      </a:r>
                      <a:r>
                        <a:rPr lang="en-AU" sz="800" i="1" baseline="0" dirty="0">
                          <a:latin typeface="Arial Narrow" panose="020B0606020202030204" pitchFamily="34" charset="0"/>
                        </a:rPr>
                        <a:t> </a:t>
                      </a:r>
                      <a:r>
                        <a:rPr lang="en-AU" sz="800" i="1" baseline="0" dirty="0" err="1">
                          <a:latin typeface="Arial Narrow" panose="020B0606020202030204" pitchFamily="34" charset="0"/>
                        </a:rPr>
                        <a:t>unilineatus</a:t>
                      </a:r>
                      <a:r>
                        <a:rPr lang="en-AU" sz="800" i="1" baseline="0" dirty="0">
                          <a:latin typeface="Arial Narrow" panose="020B0606020202030204" pitchFamily="34" charset="0"/>
                        </a:rPr>
                        <a:t> </a:t>
                      </a:r>
                      <a:r>
                        <a:rPr lang="en-AU" sz="800" i="0" baseline="0" dirty="0">
                          <a:latin typeface="Arial Narrow" panose="020B0606020202030204" pitchFamily="34" charset="0"/>
                        </a:rPr>
                        <a:t>(</a:t>
                      </a:r>
                      <a:r>
                        <a:rPr lang="en-AU" sz="800" i="0" baseline="0" dirty="0" err="1">
                          <a:latin typeface="Arial Narrow" panose="020B0606020202030204" pitchFamily="34" charset="0"/>
                        </a:rPr>
                        <a:t>Cleanerfish</a:t>
                      </a:r>
                      <a:r>
                        <a:rPr lang="en-AU" sz="800" i="0" baseline="0" dirty="0">
                          <a:latin typeface="Arial Narrow" panose="020B0606020202030204" pitchFamily="34" charset="0"/>
                        </a:rPr>
                        <a:t>)</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3</a:t>
                      </a:r>
                    </a:p>
                  </a:txBody>
                  <a:tcPr>
                    <a:solidFill>
                      <a:schemeClr val="bg1"/>
                    </a:solidFill>
                  </a:tcPr>
                </a:tc>
                <a:tc>
                  <a:txBody>
                    <a:bodyPr/>
                    <a:lstStyle/>
                    <a:p>
                      <a:pPr algn="ctr"/>
                      <a:r>
                        <a:rPr lang="en-AU" sz="800" b="0" dirty="0">
                          <a:latin typeface="Arial Narrow" panose="020B0606020202030204" pitchFamily="34" charset="0"/>
                        </a:rPr>
                        <a:t>6</a:t>
                      </a:r>
                    </a:p>
                  </a:txBody>
                  <a:tcPr/>
                </a:tc>
                <a:tc>
                  <a:txBody>
                    <a:bodyPr/>
                    <a:lstStyle/>
                    <a:p>
                      <a:pPr algn="ctr"/>
                      <a:r>
                        <a:rPr lang="en-AU" sz="800" b="0" dirty="0">
                          <a:latin typeface="Arial Narrow" panose="020B0606020202030204" pitchFamily="34" charset="0"/>
                        </a:rPr>
                        <a:t>0.13043478261</a:t>
                      </a:r>
                    </a:p>
                  </a:txBody>
                  <a:tcPr/>
                </a:tc>
                <a:tc>
                  <a:txBody>
                    <a:bodyPr/>
                    <a:lstStyle/>
                    <a:p>
                      <a:pPr algn="ctr"/>
                      <a:r>
                        <a:rPr lang="en-AU" sz="800" b="0" dirty="0">
                          <a:latin typeface="Arial Narrow" panose="020B0606020202030204" pitchFamily="34" charset="0"/>
                        </a:rPr>
                        <a:t>-2.036881927</a:t>
                      </a:r>
                    </a:p>
                  </a:txBody>
                  <a:tcPr/>
                </a:tc>
                <a:tc>
                  <a:txBody>
                    <a:bodyPr/>
                    <a:lstStyle/>
                    <a:p>
                      <a:pPr algn="ctr"/>
                      <a:r>
                        <a:rPr lang="en-AU" sz="800" b="0" dirty="0">
                          <a:latin typeface="Arial Narrow" panose="020B0606020202030204" pitchFamily="34" charset="0"/>
                        </a:rPr>
                        <a:t>-0.265680251</a:t>
                      </a:r>
                    </a:p>
                  </a:txBody>
                  <a:tcPr/>
                </a:tc>
                <a:extLst>
                  <a:ext uri="{0D108BD9-81ED-4DB2-BD59-A6C34878D82A}">
                    <a16:rowId xmlns:a16="http://schemas.microsoft.com/office/drawing/2014/main" val="10010"/>
                  </a:ext>
                </a:extLst>
              </a:tr>
              <a:tr h="237301">
                <a:tc>
                  <a:txBody>
                    <a:bodyPr/>
                    <a:lstStyle/>
                    <a:p>
                      <a:r>
                        <a:rPr lang="en-AU" sz="800" dirty="0">
                          <a:latin typeface="Arial Narrow" panose="020B0606020202030204" pitchFamily="34" charset="0"/>
                        </a:rPr>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Chlorurus</a:t>
                      </a:r>
                      <a:r>
                        <a:rPr lang="en-AU" sz="800" i="1" baseline="0" dirty="0">
                          <a:latin typeface="Arial Narrow" panose="020B0606020202030204" pitchFamily="34" charset="0"/>
                        </a:rPr>
                        <a:t> frontalis </a:t>
                      </a:r>
                      <a:r>
                        <a:rPr lang="en-AU" sz="800" i="0" baseline="0" dirty="0">
                          <a:latin typeface="Arial Narrow" panose="020B0606020202030204" pitchFamily="34" charset="0"/>
                        </a:rPr>
                        <a:t>(</a:t>
                      </a:r>
                      <a:r>
                        <a:rPr lang="en-AU" sz="800" i="0" baseline="0" dirty="0" err="1">
                          <a:latin typeface="Arial Narrow" panose="020B0606020202030204" pitchFamily="34" charset="0"/>
                        </a:rPr>
                        <a:t>Reefcrest</a:t>
                      </a:r>
                      <a:r>
                        <a:rPr lang="en-AU" sz="800" i="0" baseline="0" dirty="0">
                          <a:latin typeface="Arial Narrow" panose="020B0606020202030204" pitchFamily="34" charset="0"/>
                        </a:rPr>
                        <a:t> Parrotfish)</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0.08695652174</a:t>
                      </a:r>
                    </a:p>
                  </a:txBody>
                  <a:tcPr>
                    <a:lnB w="12700" cap="flat" cmpd="sng" algn="ctr">
                      <a:solidFill>
                        <a:schemeClr val="tx1"/>
                      </a:solidFill>
                      <a:prstDash val="solid"/>
                      <a:round/>
                      <a:headEnd type="none" w="med" len="med"/>
                      <a:tailEnd type="none" w="med" len="med"/>
                    </a:lnB>
                  </a:tcPr>
                </a:tc>
                <a:tc>
                  <a:txBody>
                    <a:bodyPr/>
                    <a:lstStyle/>
                    <a:p>
                      <a:pPr algn="ctr"/>
                      <a:r>
                        <a:rPr lang="en-AU" sz="800" b="0" dirty="0">
                          <a:latin typeface="Arial Narrow" panose="020B0606020202030204" pitchFamily="34" charset="0"/>
                        </a:rPr>
                        <a:t>-2.442347035</a:t>
                      </a:r>
                    </a:p>
                  </a:txBody>
                  <a:tcPr>
                    <a:lnB w="12700" cap="flat" cmpd="sng" algn="ctr">
                      <a:solidFill>
                        <a:schemeClr val="tx1"/>
                      </a:solidFill>
                      <a:prstDash val="solid"/>
                      <a:round/>
                      <a:headEnd type="none" w="med" len="med"/>
                      <a:tailEnd type="none" w="med" len="med"/>
                    </a:lnB>
                  </a:tcPr>
                </a:tc>
                <a:tc>
                  <a:txBody>
                    <a:bodyPr/>
                    <a:lstStyle/>
                    <a:p>
                      <a:pPr algn="ctr"/>
                      <a:r>
                        <a:rPr lang="en-AU" sz="800" b="0">
                          <a:latin typeface="Arial Narrow" panose="020B0606020202030204" pitchFamily="34" charset="0"/>
                        </a:rPr>
                        <a:t>-0.212378003</a:t>
                      </a:r>
                      <a:endParaRPr lang="en-AU" sz="800" b="0" dirty="0">
                        <a:latin typeface="Arial Narrow" panose="020B0606020202030204" pitchFamily="34" charset="0"/>
                      </a:endParaRPr>
                    </a:p>
                  </a:txBody>
                  <a:tcPr/>
                </a:tc>
                <a:extLst>
                  <a:ext uri="{0D108BD9-81ED-4DB2-BD59-A6C34878D82A}">
                    <a16:rowId xmlns:a16="http://schemas.microsoft.com/office/drawing/2014/main" val="10011"/>
                  </a:ext>
                </a:extLst>
              </a:tr>
              <a:tr h="399045">
                <a:tc>
                  <a:txBody>
                    <a:bodyPr/>
                    <a:lstStyle/>
                    <a:p>
                      <a:pPr algn="r"/>
                      <a:endParaRPr lang="en-AU" sz="1200" b="1"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br>
                        <a:rPr lang="en-AU" sz="1000" b="1" dirty="0">
                          <a:latin typeface="Arial Narrow" panose="020B0606020202030204" pitchFamily="34" charset="0"/>
                        </a:rPr>
                      </a:br>
                      <a:endParaRPr lang="en-AU" sz="400" b="1" dirty="0">
                        <a:latin typeface="Arial Narrow" panose="020B0606020202030204" pitchFamily="34" charset="0"/>
                      </a:endParaRPr>
                    </a:p>
                    <a:p>
                      <a:pPr algn="ctr"/>
                      <a:r>
                        <a:rPr lang="en-AU" sz="1000" b="0" dirty="0">
                          <a:latin typeface="Arial Narrow" panose="020B060602020203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∑n(n-1)</a:t>
                      </a:r>
                      <a:br>
                        <a:rPr lang="en-AU" sz="800" dirty="0">
                          <a:latin typeface="Arial Narrow" panose="020B0606020202030204" pitchFamily="34" charset="0"/>
                        </a:rPr>
                      </a:br>
                      <a:endParaRPr lang="en-AU" sz="600" b="1" dirty="0">
                        <a:latin typeface="Arial Narrow" panose="020B0606020202030204" pitchFamily="34" charset="0"/>
                      </a:endParaRPr>
                    </a:p>
                    <a:p>
                      <a:pPr algn="ctr"/>
                      <a:r>
                        <a:rPr lang="en-AU" sz="1000" b="0" dirty="0">
                          <a:latin typeface="Arial Narrow" panose="020B060602020203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-∑(n/N) In(n/N)</a:t>
                      </a:r>
                    </a:p>
                    <a:p>
                      <a:pPr algn="ctr"/>
                      <a:endParaRPr lang="en-AU" sz="400" b="1" dirty="0">
                        <a:latin typeface="Arial Narrow" panose="020B0606020202030204" pitchFamily="34" charset="0"/>
                      </a:endParaRPr>
                    </a:p>
                    <a:p>
                      <a:pPr algn="ctr"/>
                      <a:r>
                        <a:rPr lang="en-AU" sz="1000" b="0" dirty="0">
                          <a:latin typeface="Arial Narrow" panose="020B0606020202030204" pitchFamily="34" charset="0"/>
                        </a:rPr>
                        <a:t>2.088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bl>
          </a:graphicData>
        </a:graphic>
      </p:graphicFrame>
      <p:sp>
        <p:nvSpPr>
          <p:cNvPr id="23" name="Rectangle 22"/>
          <p:cNvSpPr/>
          <p:nvPr/>
        </p:nvSpPr>
        <p:spPr>
          <a:xfrm>
            <a:off x="1356346" y="1535980"/>
            <a:ext cx="4952974" cy="20324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Arial Narrow" panose="020B0606020202030204" pitchFamily="34" charset="0"/>
              </a:rPr>
              <a:t>Reef 1: Structurally complex coral reef</a:t>
            </a:r>
          </a:p>
        </p:txBody>
      </p:sp>
      <p:graphicFrame>
        <p:nvGraphicFramePr>
          <p:cNvPr id="26" name="Table 25"/>
          <p:cNvGraphicFramePr>
            <a:graphicFrameLocks noGrp="1"/>
          </p:cNvGraphicFramePr>
          <p:nvPr/>
        </p:nvGraphicFramePr>
        <p:xfrm>
          <a:off x="503235" y="5012966"/>
          <a:ext cx="5861663" cy="1936497"/>
        </p:xfrm>
        <a:graphic>
          <a:graphicData uri="http://schemas.openxmlformats.org/drawingml/2006/table">
            <a:tbl>
              <a:tblPr firstRow="1" bandRow="1">
                <a:tableStyleId>{5940675A-B579-460E-94D1-54222C63F5DA}</a:tableStyleId>
              </a:tblPr>
              <a:tblGrid>
                <a:gridCol w="26146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92087">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gridCol w="847666">
                  <a:extLst>
                    <a:ext uri="{9D8B030D-6E8A-4147-A177-3AD203B41FA5}">
                      <a16:colId xmlns:a16="http://schemas.microsoft.com/office/drawing/2014/main" val="20006"/>
                    </a:ext>
                  </a:extLst>
                </a:gridCol>
              </a:tblGrid>
              <a:tr h="276262">
                <a:tc gridSpan="7">
                  <a:txBody>
                    <a:bodyPr/>
                    <a:lstStyle/>
                    <a:p>
                      <a:pPr algn="l"/>
                      <a:r>
                        <a:rPr lang="en-AU" sz="1200" b="1" dirty="0">
                          <a:latin typeface="Arial Narrow" panose="020B0606020202030204" pitchFamily="34" charset="0"/>
                        </a:rPr>
                        <a:t>SAMPLE</a:t>
                      </a:r>
                      <a:r>
                        <a:rPr lang="en-AU" sz="1200" b="1" baseline="0" dirty="0">
                          <a:latin typeface="Arial Narrow" panose="020B0606020202030204" pitchFamily="34" charset="0"/>
                        </a:rPr>
                        <a:t> 2: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0"/>
                  </a:ext>
                </a:extLst>
              </a:tr>
              <a:tr h="214870">
                <a:tc gridSpan="2">
                  <a:txBody>
                    <a:bodyPr/>
                    <a:lstStyle/>
                    <a:p>
                      <a:pPr algn="l"/>
                      <a:r>
                        <a:rPr lang="en-AU" sz="800" b="1" dirty="0">
                          <a:latin typeface="Arial Narrow" panose="020B0606020202030204" pitchFamily="34" charset="0"/>
                        </a:rPr>
                        <a:t>IDENTIFY</a:t>
                      </a:r>
                    </a:p>
                  </a:txBody>
                  <a:tcPr>
                    <a:solidFill>
                      <a:schemeClr val="bg1"/>
                    </a:solidFill>
                  </a:tcPr>
                </a:tc>
                <a:tc hMerge="1">
                  <a:txBody>
                    <a:bodyPr/>
                    <a:lstStyle/>
                    <a:p>
                      <a:pPr algn="l"/>
                      <a:endParaRPr lang="en-AU" sz="800" b="1"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Simpson</a:t>
                      </a:r>
                    </a:p>
                  </a:txBody>
                  <a:tcPr>
                    <a:solidFill>
                      <a:schemeClr val="bg1"/>
                    </a:solidFill>
                  </a:tcPr>
                </a:tc>
                <a:tc gridSpan="3">
                  <a:txBody>
                    <a:bodyPr/>
                    <a:lstStyle/>
                    <a:p>
                      <a:pPr algn="ctr"/>
                      <a:r>
                        <a:rPr lang="en-AU" sz="800" b="1" dirty="0">
                          <a:latin typeface="Arial Narrow" panose="020B0606020202030204" pitchFamily="34" charset="0"/>
                        </a:rPr>
                        <a:t>Shannon-Wiener</a:t>
                      </a:r>
                      <a:endParaRPr lang="en-AU" sz="800" b="0"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276262">
                <a:tc gridSpan="2">
                  <a:txBody>
                    <a:bodyPr/>
                    <a:lstStyle/>
                    <a:p>
                      <a:pPr algn="l"/>
                      <a:r>
                        <a:rPr lang="en-AU" sz="1200" b="1" dirty="0">
                          <a:latin typeface="Arial Narrow" panose="020B0606020202030204" pitchFamily="34" charset="0"/>
                        </a:rPr>
                        <a:t>Name</a:t>
                      </a: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a:txBody>
                    <a:bodyPr/>
                    <a:lstStyle/>
                    <a:p>
                      <a:pPr algn="ctr"/>
                      <a:r>
                        <a:rPr lang="en-AU" sz="1100" b="1" baseline="0" dirty="0">
                          <a:latin typeface="Arial Narrow" panose="020B0606020202030204" pitchFamily="34" charset="0"/>
                        </a:rPr>
                        <a:t>n</a:t>
                      </a:r>
                    </a:p>
                  </a:txBody>
                  <a:tcPr>
                    <a:solidFill>
                      <a:schemeClr val="bg1">
                        <a:lumMod val="85000"/>
                      </a:schemeClr>
                    </a:solidFill>
                  </a:tcPr>
                </a:tc>
                <a:tc>
                  <a:txBody>
                    <a:bodyPr/>
                    <a:lstStyle/>
                    <a:p>
                      <a:pPr algn="ctr"/>
                      <a:r>
                        <a:rPr lang="en-AU" sz="1100" b="1" dirty="0">
                          <a:latin typeface="Arial Narrow" panose="020B0606020202030204" pitchFamily="34" charset="0"/>
                        </a:rPr>
                        <a:t>n(n -1)</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In</a:t>
                      </a:r>
                      <a:r>
                        <a:rPr lang="en-AU" sz="1100" b="1" baseline="0" dirty="0">
                          <a:latin typeface="Arial Narrow" panose="020B0606020202030204" pitchFamily="34" charset="0"/>
                        </a:rPr>
                        <a:t>(n/N)</a:t>
                      </a:r>
                      <a:endParaRPr lang="en-AU" sz="1100" b="1" dirty="0">
                        <a:latin typeface="Arial Narrow" panose="020B060602020203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r>
                        <a:rPr lang="en-AU" sz="1100" b="1" baseline="0" dirty="0">
                          <a:latin typeface="Arial Narrow" panose="020B0606020202030204" pitchFamily="34" charset="0"/>
                        </a:rPr>
                        <a:t> In(n/N)</a:t>
                      </a:r>
                    </a:p>
                  </a:txBody>
                  <a:tcPr>
                    <a:solidFill>
                      <a:schemeClr val="bg1">
                        <a:lumMod val="85000"/>
                      </a:schemeClr>
                    </a:solidFill>
                  </a:tcPr>
                </a:tc>
                <a:extLst>
                  <a:ext uri="{0D108BD9-81ED-4DB2-BD59-A6C34878D82A}">
                    <a16:rowId xmlns:a16="http://schemas.microsoft.com/office/drawing/2014/main" val="10002"/>
                  </a:ext>
                </a:extLst>
              </a:tr>
              <a:tr h="237301">
                <a:tc>
                  <a:txBody>
                    <a:bodyPr/>
                    <a:lstStyle/>
                    <a:p>
                      <a:r>
                        <a:rPr lang="en-AU" sz="800" i="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0" dirty="0" err="1">
                          <a:latin typeface="Arial Narrow" panose="020B0606020202030204" pitchFamily="34" charset="0"/>
                        </a:rPr>
                        <a:t>Scorpaenodes</a:t>
                      </a:r>
                      <a:r>
                        <a:rPr lang="en-AU" sz="800" i="0" baseline="0" dirty="0">
                          <a:latin typeface="Arial Narrow" panose="020B0606020202030204" pitchFamily="34" charset="0"/>
                        </a:rPr>
                        <a:t> </a:t>
                      </a:r>
                      <a:r>
                        <a:rPr lang="en-AU" sz="800" i="0" baseline="0" dirty="0" err="1">
                          <a:latin typeface="Arial Narrow" panose="020B0606020202030204" pitchFamily="34" charset="0"/>
                        </a:rPr>
                        <a:t>varipinnis</a:t>
                      </a:r>
                      <a:r>
                        <a:rPr lang="en-AU" sz="800" i="0" baseline="0" dirty="0">
                          <a:latin typeface="Arial Narrow" panose="020B0606020202030204" pitchFamily="34" charset="0"/>
                        </a:rPr>
                        <a:t> (Ornate Scorpionfish)</a:t>
                      </a:r>
                      <a:endParaRPr lang="en-AU" sz="800" i="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0.07142857143</a:t>
                      </a:r>
                    </a:p>
                  </a:txBody>
                  <a:tcPr/>
                </a:tc>
                <a:tc>
                  <a:txBody>
                    <a:bodyPr/>
                    <a:lstStyle/>
                    <a:p>
                      <a:pPr algn="ctr"/>
                      <a:r>
                        <a:rPr lang="en-AU" sz="800" b="0" dirty="0">
                          <a:latin typeface="Arial Narrow" panose="020B0606020202030204" pitchFamily="34" charset="0"/>
                        </a:rPr>
                        <a:t>-2.63905733</a:t>
                      </a:r>
                    </a:p>
                  </a:txBody>
                  <a:tcPr/>
                </a:tc>
                <a:tc>
                  <a:txBody>
                    <a:bodyPr/>
                    <a:lstStyle/>
                    <a:p>
                      <a:pPr algn="ctr"/>
                      <a:r>
                        <a:rPr lang="en-AU" sz="800" b="0" dirty="0">
                          <a:latin typeface="Arial Narrow" panose="020B0606020202030204" pitchFamily="34" charset="0"/>
                        </a:rPr>
                        <a:t>-0.188504095</a:t>
                      </a:r>
                    </a:p>
                  </a:txBody>
                  <a:tcPr/>
                </a:tc>
                <a:extLst>
                  <a:ext uri="{0D108BD9-81ED-4DB2-BD59-A6C34878D82A}">
                    <a16:rowId xmlns:a16="http://schemas.microsoft.com/office/drawing/2014/main" val="10003"/>
                  </a:ext>
                </a:extLst>
              </a:tr>
              <a:tr h="237301">
                <a:tc>
                  <a:txBody>
                    <a:bodyPr/>
                    <a:lstStyle/>
                    <a:p>
                      <a:r>
                        <a:rPr lang="en-AU" sz="80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1" dirty="0" err="1">
                          <a:latin typeface="Arial Narrow" panose="020B0606020202030204" pitchFamily="34" charset="0"/>
                        </a:rPr>
                        <a:t>Hemiramphus</a:t>
                      </a:r>
                      <a:r>
                        <a:rPr lang="en-AU" sz="800" i="1" dirty="0">
                          <a:latin typeface="Arial Narrow" panose="020B0606020202030204" pitchFamily="34" charset="0"/>
                        </a:rPr>
                        <a:t> far </a:t>
                      </a:r>
                      <a:r>
                        <a:rPr lang="en-AU" sz="800" i="0" dirty="0">
                          <a:latin typeface="Arial Narrow" panose="020B0606020202030204" pitchFamily="34" charset="0"/>
                        </a:rPr>
                        <a:t>(Barred</a:t>
                      </a:r>
                      <a:r>
                        <a:rPr lang="en-AU" sz="800" i="0" baseline="0" dirty="0">
                          <a:latin typeface="Arial Narrow" panose="020B0606020202030204" pitchFamily="34" charset="0"/>
                        </a:rPr>
                        <a:t> Garfish)</a:t>
                      </a:r>
                      <a:endParaRPr lang="en-AU" sz="800" i="1"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25</a:t>
                      </a:r>
                    </a:p>
                  </a:txBody>
                  <a:tcPr>
                    <a:solidFill>
                      <a:schemeClr val="bg1"/>
                    </a:solidFill>
                  </a:tcPr>
                </a:tc>
                <a:tc>
                  <a:txBody>
                    <a:bodyPr/>
                    <a:lstStyle/>
                    <a:p>
                      <a:pPr algn="ctr"/>
                      <a:r>
                        <a:rPr lang="en-AU" sz="800" b="0" dirty="0">
                          <a:latin typeface="Arial Narrow" panose="020B0606020202030204" pitchFamily="34" charset="0"/>
                        </a:rPr>
                        <a:t>600</a:t>
                      </a:r>
                    </a:p>
                  </a:txBody>
                  <a:tcPr/>
                </a:tc>
                <a:tc>
                  <a:txBody>
                    <a:bodyPr/>
                    <a:lstStyle/>
                    <a:p>
                      <a:pPr algn="ctr"/>
                      <a:r>
                        <a:rPr lang="en-AU" sz="800" b="0" dirty="0">
                          <a:latin typeface="Arial Narrow" panose="020B0606020202030204" pitchFamily="34" charset="0"/>
                        </a:rPr>
                        <a:t>0.89285714286</a:t>
                      </a:r>
                    </a:p>
                  </a:txBody>
                  <a:tcPr/>
                </a:tc>
                <a:tc>
                  <a:txBody>
                    <a:bodyPr/>
                    <a:lstStyle/>
                    <a:p>
                      <a:pPr algn="ctr"/>
                      <a:r>
                        <a:rPr lang="en-AU" sz="800" b="0" dirty="0">
                          <a:latin typeface="Arial Narrow" panose="020B0606020202030204" pitchFamily="34" charset="0"/>
                        </a:rPr>
                        <a:t>-0.11332868</a:t>
                      </a:r>
                    </a:p>
                  </a:txBody>
                  <a:tcPr/>
                </a:tc>
                <a:tc>
                  <a:txBody>
                    <a:bodyPr/>
                    <a:lstStyle/>
                    <a:p>
                      <a:pPr algn="ctr"/>
                      <a:r>
                        <a:rPr lang="en-AU" sz="800" b="0" dirty="0">
                          <a:latin typeface="Arial Narrow" panose="020B0606020202030204" pitchFamily="34" charset="0"/>
                        </a:rPr>
                        <a:t>-0.10118632</a:t>
                      </a:r>
                    </a:p>
                  </a:txBody>
                  <a:tcPr/>
                </a:tc>
                <a:extLst>
                  <a:ext uri="{0D108BD9-81ED-4DB2-BD59-A6C34878D82A}">
                    <a16:rowId xmlns:a16="http://schemas.microsoft.com/office/drawing/2014/main" val="10004"/>
                  </a:ext>
                </a:extLst>
              </a:tr>
              <a:tr h="237301">
                <a:tc>
                  <a:txBody>
                    <a:bodyPr/>
                    <a:lstStyle/>
                    <a:p>
                      <a:r>
                        <a:rPr lang="en-AU" sz="80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1" dirty="0" err="1">
                          <a:latin typeface="Arial Narrow" panose="020B0606020202030204" pitchFamily="34" charset="0"/>
                        </a:rPr>
                        <a:t>Synodus</a:t>
                      </a:r>
                      <a:r>
                        <a:rPr lang="en-AU" sz="800" i="1" baseline="0" dirty="0">
                          <a:latin typeface="Arial Narrow" panose="020B0606020202030204" pitchFamily="34" charset="0"/>
                        </a:rPr>
                        <a:t> </a:t>
                      </a:r>
                      <a:r>
                        <a:rPr lang="en-AU" sz="800" i="1" baseline="0" dirty="0" err="1">
                          <a:latin typeface="Arial Narrow" panose="020B0606020202030204" pitchFamily="34" charset="0"/>
                        </a:rPr>
                        <a:t>dermatogenys</a:t>
                      </a:r>
                      <a:r>
                        <a:rPr lang="en-AU" sz="800" i="1" baseline="0" dirty="0">
                          <a:latin typeface="Arial Narrow" panose="020B0606020202030204" pitchFamily="34" charset="0"/>
                        </a:rPr>
                        <a:t> </a:t>
                      </a:r>
                      <a:r>
                        <a:rPr lang="en-AU" sz="800" i="0" baseline="0" dirty="0">
                          <a:latin typeface="Arial Narrow" panose="020B0606020202030204" pitchFamily="34" charset="0"/>
                        </a:rPr>
                        <a:t>(Two-spot Lizardfish)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algn="ctr"/>
                      <a:r>
                        <a:rPr lang="en-AU" sz="800" b="0" dirty="0">
                          <a:latin typeface="Arial Narrow" panose="020B0606020202030204" pitchFamily="34" charset="0"/>
                        </a:rPr>
                        <a:t>0.03571428571</a:t>
                      </a:r>
                    </a:p>
                  </a:txBody>
                  <a:tcPr/>
                </a:tc>
                <a:tc>
                  <a:txBody>
                    <a:bodyPr/>
                    <a:lstStyle/>
                    <a:p>
                      <a:pPr algn="ctr"/>
                      <a:r>
                        <a:rPr lang="en-AU" sz="800" b="0" dirty="0">
                          <a:latin typeface="Arial Narrow" panose="020B0606020202030204" pitchFamily="34" charset="0"/>
                        </a:rPr>
                        <a:t>-3.33220451</a:t>
                      </a:r>
                    </a:p>
                  </a:txBody>
                  <a:tcPr/>
                </a:tc>
                <a:tc>
                  <a:txBody>
                    <a:bodyPr/>
                    <a:lstStyle/>
                    <a:p>
                      <a:pPr algn="ctr"/>
                      <a:r>
                        <a:rPr lang="en-AU" sz="800" b="0" dirty="0">
                          <a:latin typeface="Arial Narrow" panose="020B0606020202030204" pitchFamily="34" charset="0"/>
                        </a:rPr>
                        <a:t>-0.119007304</a:t>
                      </a:r>
                    </a:p>
                  </a:txBody>
                  <a:tcPr/>
                </a:tc>
                <a:extLst>
                  <a:ext uri="{0D108BD9-81ED-4DB2-BD59-A6C34878D82A}">
                    <a16:rowId xmlns:a16="http://schemas.microsoft.com/office/drawing/2014/main" val="10005"/>
                  </a:ext>
                </a:extLst>
              </a:tr>
              <a:tr h="399045">
                <a:tc>
                  <a:txBody>
                    <a:bodyPr/>
                    <a:lstStyle/>
                    <a:p>
                      <a:pPr algn="r"/>
                      <a:endParaRPr lang="en-AU" sz="1200" b="1"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br>
                        <a:rPr lang="en-AU" sz="1000" b="1" dirty="0">
                          <a:latin typeface="Arial Narrow" panose="020B0606020202030204" pitchFamily="34" charset="0"/>
                        </a:rPr>
                      </a:br>
                      <a:endParaRPr lang="en-AU" sz="400" b="1" dirty="0">
                        <a:latin typeface="Arial Narrow" panose="020B0606020202030204" pitchFamily="34" charset="0"/>
                      </a:endParaRPr>
                    </a:p>
                    <a:p>
                      <a:pPr algn="ctr"/>
                      <a:r>
                        <a:rPr lang="en-AU" sz="1000" b="0" dirty="0">
                          <a:latin typeface="Arial Narrow" panose="020B060602020203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∑n(n-1)</a:t>
                      </a:r>
                      <a:br>
                        <a:rPr lang="en-AU" sz="800" dirty="0">
                          <a:latin typeface="Arial Narrow" panose="020B0606020202030204" pitchFamily="34" charset="0"/>
                        </a:rPr>
                      </a:br>
                      <a:endParaRPr lang="en-AU" sz="600" b="1" dirty="0">
                        <a:latin typeface="Arial Narrow" panose="020B0606020202030204" pitchFamily="34" charset="0"/>
                      </a:endParaRPr>
                    </a:p>
                    <a:p>
                      <a:pPr algn="ctr"/>
                      <a:r>
                        <a:rPr lang="en-AU" sz="1000" b="0" dirty="0">
                          <a:latin typeface="Arial Narrow" panose="020B0606020202030204" pitchFamily="34" charset="0"/>
                        </a:rPr>
                        <a:t>602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-∑(n/N) In(n/N)</a:t>
                      </a:r>
                    </a:p>
                    <a:p>
                      <a:pPr algn="ctr"/>
                      <a:endParaRPr lang="en-AU" sz="400" b="1" dirty="0">
                        <a:latin typeface="Arial Narrow" panose="020B0606020202030204" pitchFamily="34" charset="0"/>
                      </a:endParaRPr>
                    </a:p>
                    <a:p>
                      <a:pPr algn="ctr"/>
                      <a:r>
                        <a:rPr lang="en-AU" sz="1000" b="0" dirty="0">
                          <a:latin typeface="Arial Narrow" panose="020B0606020202030204" pitchFamily="34" charset="0"/>
                        </a:rPr>
                        <a:t>0.409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bl>
          </a:graphicData>
        </a:graphic>
      </p:graphicFrame>
      <p:sp>
        <p:nvSpPr>
          <p:cNvPr id="27" name="Rectangle 26"/>
          <p:cNvSpPr/>
          <p:nvPr/>
        </p:nvSpPr>
        <p:spPr>
          <a:xfrm>
            <a:off x="1347539" y="5046401"/>
            <a:ext cx="4952974" cy="20324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Arial Narrow" panose="020B0606020202030204" pitchFamily="34" charset="0"/>
              </a:rPr>
              <a:t>Reef 2: Flattened, algae-dominated reef</a:t>
            </a:r>
          </a:p>
        </p:txBody>
      </p:sp>
      <p:sp>
        <p:nvSpPr>
          <p:cNvPr id="34" name="TextBox 33"/>
          <p:cNvSpPr txBox="1"/>
          <p:nvPr/>
        </p:nvSpPr>
        <p:spPr>
          <a:xfrm>
            <a:off x="503233" y="8416392"/>
            <a:ext cx="5869112" cy="338554"/>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Is there a difference in </a:t>
            </a:r>
            <a:r>
              <a:rPr lang="en-AU" sz="1200" b="1" dirty="0">
                <a:solidFill>
                  <a:schemeClr val="bg1">
                    <a:lumMod val="65000"/>
                  </a:schemeClr>
                </a:solidFill>
                <a:latin typeface="Arial Narrow" panose="020B0606020202030204" pitchFamily="34" charset="0"/>
              </a:rPr>
              <a:t>                  </a:t>
            </a:r>
            <a:r>
              <a:rPr lang="en-AU" sz="1200" b="1" u="sng" dirty="0">
                <a:latin typeface="Arial Narrow" panose="020B0606020202030204" pitchFamily="34" charset="0"/>
              </a:rPr>
              <a:t>diversity</a:t>
            </a:r>
            <a:r>
              <a:rPr lang="en-AU" sz="1200" b="1" dirty="0">
                <a:solidFill>
                  <a:schemeClr val="bg1">
                    <a:lumMod val="65000"/>
                  </a:schemeClr>
                </a:solidFill>
                <a:latin typeface="Arial Narrow" panose="020B0606020202030204" pitchFamily="34" charset="0"/>
              </a:rPr>
              <a:t>  </a:t>
            </a:r>
            <a:r>
              <a:rPr lang="en-AU" sz="1200" b="1" dirty="0">
                <a:latin typeface="Arial Narrow" panose="020B0606020202030204" pitchFamily="34" charset="0"/>
              </a:rPr>
              <a:t>between                      &amp;                       ? Ans. </a:t>
            </a:r>
            <a:endParaRPr lang="en-AU" sz="800" b="1" dirty="0">
              <a:latin typeface="Arial Narrow" panose="020B0606020202030204" pitchFamily="34" charset="0"/>
            </a:endParaRPr>
          </a:p>
          <a:p>
            <a:endParaRPr lang="en-AU" sz="400" b="1" dirty="0">
              <a:latin typeface="Arial Narrow" panose="020B0606020202030204" pitchFamily="34" charset="0"/>
            </a:endParaRPr>
          </a:p>
        </p:txBody>
      </p:sp>
      <p:sp>
        <p:nvSpPr>
          <p:cNvPr id="35" name="Rectangle 34"/>
          <p:cNvSpPr/>
          <p:nvPr/>
        </p:nvSpPr>
        <p:spPr>
          <a:xfrm>
            <a:off x="3870204" y="8470618"/>
            <a:ext cx="652260"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1</a:t>
            </a:r>
          </a:p>
        </p:txBody>
      </p:sp>
      <p:sp>
        <p:nvSpPr>
          <p:cNvPr id="36" name="Rectangle 35"/>
          <p:cNvSpPr/>
          <p:nvPr/>
        </p:nvSpPr>
        <p:spPr>
          <a:xfrm>
            <a:off x="4786782" y="8470618"/>
            <a:ext cx="645689"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2</a:t>
            </a:r>
          </a:p>
        </p:txBody>
      </p:sp>
      <p:sp>
        <p:nvSpPr>
          <p:cNvPr id="37" name="Rectangle 36"/>
          <p:cNvSpPr/>
          <p:nvPr/>
        </p:nvSpPr>
        <p:spPr>
          <a:xfrm>
            <a:off x="2157580" y="8462943"/>
            <a:ext cx="515003" cy="21981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FISH</a:t>
            </a:r>
          </a:p>
        </p:txBody>
      </p:sp>
      <p:sp>
        <p:nvSpPr>
          <p:cNvPr id="38" name="Rectangle 37"/>
          <p:cNvSpPr/>
          <p:nvPr/>
        </p:nvSpPr>
        <p:spPr>
          <a:xfrm>
            <a:off x="5929832" y="8470618"/>
            <a:ext cx="362809" cy="206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39" name="TextBox 38"/>
          <p:cNvSpPr txBox="1"/>
          <p:nvPr/>
        </p:nvSpPr>
        <p:spPr>
          <a:xfrm>
            <a:off x="5929832" y="8428300"/>
            <a:ext cx="401326" cy="276999"/>
          </a:xfrm>
          <a:prstGeom prst="rect">
            <a:avLst/>
          </a:prstGeom>
          <a:noFill/>
        </p:spPr>
        <p:txBody>
          <a:bodyPr wrap="square" rtlCol="0">
            <a:spAutoFit/>
          </a:bodyPr>
          <a:lstStyle/>
          <a:p>
            <a:r>
              <a:rPr lang="en-AU" sz="1200" dirty="0">
                <a:latin typeface="Arial Narrow" panose="020B0606020202030204" pitchFamily="34" charset="0"/>
              </a:rPr>
              <a:t>Yes </a:t>
            </a:r>
          </a:p>
        </p:txBody>
      </p:sp>
      <p:sp>
        <p:nvSpPr>
          <p:cNvPr id="30" name="TextBox 29"/>
          <p:cNvSpPr txBox="1"/>
          <p:nvPr/>
        </p:nvSpPr>
        <p:spPr>
          <a:xfrm>
            <a:off x="404664" y="1335394"/>
            <a:ext cx="6150923" cy="184666"/>
          </a:xfrm>
          <a:prstGeom prst="rect">
            <a:avLst/>
          </a:prstGeom>
          <a:noFill/>
        </p:spPr>
        <p:txBody>
          <a:bodyPr wrap="square" rtlCol="0">
            <a:spAutoFit/>
          </a:bodyPr>
          <a:lstStyle/>
          <a:p>
            <a:r>
              <a:rPr lang="en-AU" sz="600" dirty="0">
                <a:latin typeface="Arial Narrow" panose="020B0606020202030204" pitchFamily="34" charset="0"/>
              </a:rPr>
              <a:t>Method: Data was collected using BRUV (baited remote underwater video). Analysis: Footage was paused every 5 seconds to I.D and count. Averages were calculated (excluding zero counts) and recorded as ‘n’. </a:t>
            </a:r>
          </a:p>
        </p:txBody>
      </p:sp>
      <p:cxnSp>
        <p:nvCxnSpPr>
          <p:cNvPr id="32" name="Straight Connector 31">
            <a:extLst>
              <a:ext uri="{FF2B5EF4-FFF2-40B4-BE49-F238E27FC236}">
                <a16:creationId xmlns:a16="http://schemas.microsoft.com/office/drawing/2014/main" id="{AF24E595-A51B-427E-A051-13070A42C8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7D72073-EED7-411D-AD7A-CEAEFD7C5682}"/>
              </a:ext>
            </a:extLst>
          </p:cNvPr>
          <p:cNvSpPr txBox="1"/>
          <p:nvPr/>
        </p:nvSpPr>
        <p:spPr>
          <a:xfrm>
            <a:off x="1410717" y="61659"/>
            <a:ext cx="4191130" cy="738664"/>
          </a:xfrm>
          <a:prstGeom prst="rect">
            <a:avLst/>
          </a:prstGeom>
          <a:noFill/>
        </p:spPr>
        <p:txBody>
          <a:bodyPr wrap="square" rtlCol="0">
            <a:spAutoFit/>
          </a:bodyPr>
          <a:lstStyle/>
          <a:p>
            <a:pPr algn="ctr"/>
            <a:r>
              <a:rPr lang="en-US" b="1" dirty="0">
                <a:latin typeface="Arial Narrow" pitchFamily="34" charset="0"/>
              </a:rPr>
              <a:t>EXAMPLAR DATA SHEET </a:t>
            </a:r>
          </a:p>
          <a:p>
            <a:pPr algn="ctr"/>
            <a:endParaRPr lang="en-US" sz="1200" b="1" dirty="0">
              <a:latin typeface="Arial Narrow" pitchFamily="34" charset="0"/>
            </a:endParaRPr>
          </a:p>
          <a:p>
            <a:pPr algn="ctr"/>
            <a:r>
              <a:rPr lang="en-US" sz="1200" dirty="0">
                <a:latin typeface="Arial Narrow" pitchFamily="34" charset="0"/>
              </a:rPr>
              <a:t>* EXAMPLE PURPOSES ONLY*</a:t>
            </a:r>
          </a:p>
        </p:txBody>
      </p:sp>
      <p:sp>
        <p:nvSpPr>
          <p:cNvPr id="40" name="TextBox 17">
            <a:extLst>
              <a:ext uri="{FF2B5EF4-FFF2-40B4-BE49-F238E27FC236}">
                <a16:creationId xmlns:a16="http://schemas.microsoft.com/office/drawing/2014/main" id="{E46CF9BF-259E-4CB1-AAE0-03C862AB96F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5979B409-2F1B-4EF3-84C2-E758FE82C1A1}"/>
              </a:ext>
            </a:extLst>
          </p:cNvPr>
          <p:cNvSpPr txBox="1"/>
          <p:nvPr/>
        </p:nvSpPr>
        <p:spPr>
          <a:xfrm>
            <a:off x="564258" y="221223"/>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79F3AA0E-BB15-4925-A029-7767AFF199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AD521325-EF95-116F-756F-4E2E69D1003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FC681B0-5ED1-4384-AD31-0E5C16DD7F1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E50FCB72-28C3-15D1-59E2-9EC6811759F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431193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4123417" y="3474465"/>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7709" y="4195125"/>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Up Arrow 20"/>
          <p:cNvSpPr/>
          <p:nvPr/>
        </p:nvSpPr>
        <p:spPr>
          <a:xfrm>
            <a:off x="4201966" y="4103037"/>
            <a:ext cx="45719" cy="720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 name="Straight Connector 22"/>
          <p:cNvCxnSpPr/>
          <p:nvPr/>
        </p:nvCxnSpPr>
        <p:spPr>
          <a:xfrm>
            <a:off x="4056985" y="3547053"/>
            <a:ext cx="780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46720" y="3547053"/>
            <a:ext cx="591069" cy="21523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45701" y="4067206"/>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99992" y="3433675"/>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30" name="TextBox 29"/>
          <p:cNvSpPr txBox="1"/>
          <p:nvPr/>
        </p:nvSpPr>
        <p:spPr>
          <a:xfrm>
            <a:off x="3896939" y="3943575"/>
            <a:ext cx="204429" cy="221229"/>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32" name="TextBox 31"/>
          <p:cNvSpPr txBox="1"/>
          <p:nvPr/>
        </p:nvSpPr>
        <p:spPr>
          <a:xfrm>
            <a:off x="4767463" y="3654565"/>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33" name="TextBox 32"/>
          <p:cNvSpPr txBox="1"/>
          <p:nvPr/>
        </p:nvSpPr>
        <p:spPr>
          <a:xfrm>
            <a:off x="3916818" y="3292189"/>
            <a:ext cx="288032" cy="215444"/>
          </a:xfrm>
          <a:prstGeom prst="rect">
            <a:avLst/>
          </a:prstGeom>
          <a:noFill/>
        </p:spPr>
        <p:txBody>
          <a:bodyPr wrap="square" rtlCol="0">
            <a:spAutoFit/>
          </a:bodyPr>
          <a:lstStyle/>
          <a:p>
            <a:r>
              <a:rPr lang="en-AU" sz="800" dirty="0">
                <a:latin typeface="Arial Narrow" panose="020B0606020202030204" pitchFamily="34" charset="0"/>
              </a:rPr>
              <a:t>(a)</a:t>
            </a:r>
          </a:p>
        </p:txBody>
      </p:sp>
      <p:sp>
        <p:nvSpPr>
          <p:cNvPr id="34" name="TextBox 33"/>
          <p:cNvSpPr txBox="1"/>
          <p:nvPr/>
        </p:nvSpPr>
        <p:spPr>
          <a:xfrm>
            <a:off x="4140109" y="3163033"/>
            <a:ext cx="726470" cy="246221"/>
          </a:xfrm>
          <a:prstGeom prst="rect">
            <a:avLst/>
          </a:prstGeom>
          <a:solidFill>
            <a:schemeClr val="bg1">
              <a:lumMod val="85000"/>
            </a:schemeClr>
          </a:solidFill>
        </p:spPr>
        <p:txBody>
          <a:bodyPr wrap="square" rtlCol="0">
            <a:spAutoFit/>
          </a:bodyPr>
          <a:lstStyle/>
          <a:p>
            <a:r>
              <a:rPr lang="en-AU" sz="1000" dirty="0">
                <a:latin typeface="Arial Narrow" panose="020B0606020202030204" pitchFamily="34" charset="0"/>
              </a:rPr>
              <a:t>Resistance</a:t>
            </a:r>
          </a:p>
        </p:txBody>
      </p:sp>
      <p:sp>
        <p:nvSpPr>
          <p:cNvPr id="29" name="TextBox 28"/>
          <p:cNvSpPr txBox="1"/>
          <p:nvPr/>
        </p:nvSpPr>
        <p:spPr>
          <a:xfrm>
            <a:off x="3892591" y="3576743"/>
            <a:ext cx="307777" cy="414445"/>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52" name="TextBox 51"/>
          <p:cNvSpPr txBox="1"/>
          <p:nvPr/>
        </p:nvSpPr>
        <p:spPr>
          <a:xfrm>
            <a:off x="4762804" y="3439330"/>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53" name="Straight Connector 52"/>
          <p:cNvCxnSpPr/>
          <p:nvPr/>
        </p:nvCxnSpPr>
        <p:spPr>
          <a:xfrm flipH="1">
            <a:off x="5410003" y="3474465"/>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10003" y="4194916"/>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Up Arrow 54"/>
          <p:cNvSpPr/>
          <p:nvPr/>
        </p:nvSpPr>
        <p:spPr>
          <a:xfrm>
            <a:off x="5468965" y="3995417"/>
            <a:ext cx="117307" cy="17991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6" name="Straight Connector 55"/>
          <p:cNvCxnSpPr/>
          <p:nvPr/>
        </p:nvCxnSpPr>
        <p:spPr>
          <a:xfrm>
            <a:off x="5349279" y="3546844"/>
            <a:ext cx="199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39014" y="3546844"/>
            <a:ext cx="596180" cy="3864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7995" y="4066997"/>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192246" y="3439121"/>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61" name="TextBox 60"/>
          <p:cNvSpPr txBox="1"/>
          <p:nvPr/>
        </p:nvSpPr>
        <p:spPr>
          <a:xfrm>
            <a:off x="5189773" y="3944638"/>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62" name="TextBox 61"/>
          <p:cNvSpPr txBox="1"/>
          <p:nvPr/>
        </p:nvSpPr>
        <p:spPr>
          <a:xfrm>
            <a:off x="6055098" y="3802623"/>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63" name="TextBox 62"/>
          <p:cNvSpPr txBox="1"/>
          <p:nvPr/>
        </p:nvSpPr>
        <p:spPr>
          <a:xfrm>
            <a:off x="5203851" y="3293013"/>
            <a:ext cx="288032" cy="215444"/>
          </a:xfrm>
          <a:prstGeom prst="rect">
            <a:avLst/>
          </a:prstGeom>
          <a:noFill/>
        </p:spPr>
        <p:txBody>
          <a:bodyPr wrap="square" rtlCol="0">
            <a:spAutoFit/>
          </a:bodyPr>
          <a:lstStyle/>
          <a:p>
            <a:r>
              <a:rPr lang="en-AU" sz="800" dirty="0">
                <a:latin typeface="Arial Narrow" panose="020B0606020202030204" pitchFamily="34" charset="0"/>
              </a:rPr>
              <a:t>(b)</a:t>
            </a:r>
          </a:p>
        </p:txBody>
      </p:sp>
      <p:sp>
        <p:nvSpPr>
          <p:cNvPr id="64" name="TextBox 63"/>
          <p:cNvSpPr txBox="1"/>
          <p:nvPr/>
        </p:nvSpPr>
        <p:spPr>
          <a:xfrm>
            <a:off x="5184106" y="3576776"/>
            <a:ext cx="307777" cy="410315"/>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65" name="TextBox 64"/>
          <p:cNvSpPr txBox="1"/>
          <p:nvPr/>
        </p:nvSpPr>
        <p:spPr>
          <a:xfrm>
            <a:off x="6053364" y="3607531"/>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66" name="Straight Connector 65"/>
          <p:cNvCxnSpPr/>
          <p:nvPr/>
        </p:nvCxnSpPr>
        <p:spPr>
          <a:xfrm flipH="1">
            <a:off x="4122368" y="4636222"/>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13936" y="5362937"/>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Up Arrow 67"/>
          <p:cNvSpPr/>
          <p:nvPr/>
        </p:nvSpPr>
        <p:spPr>
          <a:xfrm>
            <a:off x="4193588" y="5278001"/>
            <a:ext cx="45719" cy="720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9" name="Straight Connector 68"/>
          <p:cNvCxnSpPr/>
          <p:nvPr/>
        </p:nvCxnSpPr>
        <p:spPr>
          <a:xfrm>
            <a:off x="4056986" y="4714865"/>
            <a:ext cx="208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325432" y="4721397"/>
            <a:ext cx="437373" cy="2524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45702" y="5201971"/>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06344" y="4600014"/>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73" name="TextBox 72"/>
          <p:cNvSpPr txBox="1"/>
          <p:nvPr/>
        </p:nvSpPr>
        <p:spPr>
          <a:xfrm>
            <a:off x="3895050" y="5083574"/>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74" name="TextBox 73"/>
          <p:cNvSpPr txBox="1"/>
          <p:nvPr/>
        </p:nvSpPr>
        <p:spPr>
          <a:xfrm>
            <a:off x="4650555" y="4544613"/>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75" name="TextBox 74"/>
          <p:cNvSpPr txBox="1"/>
          <p:nvPr/>
        </p:nvSpPr>
        <p:spPr>
          <a:xfrm>
            <a:off x="3928941" y="4439654"/>
            <a:ext cx="288032" cy="215444"/>
          </a:xfrm>
          <a:prstGeom prst="rect">
            <a:avLst/>
          </a:prstGeom>
          <a:noFill/>
        </p:spPr>
        <p:txBody>
          <a:bodyPr wrap="square" rtlCol="0">
            <a:spAutoFit/>
          </a:bodyPr>
          <a:lstStyle/>
          <a:p>
            <a:r>
              <a:rPr lang="en-AU" sz="800" dirty="0">
                <a:latin typeface="Arial Narrow" panose="020B0606020202030204" pitchFamily="34" charset="0"/>
              </a:rPr>
              <a:t>(c)</a:t>
            </a:r>
          </a:p>
        </p:txBody>
      </p:sp>
      <p:sp>
        <p:nvSpPr>
          <p:cNvPr id="76" name="TextBox 75"/>
          <p:cNvSpPr txBox="1"/>
          <p:nvPr/>
        </p:nvSpPr>
        <p:spPr>
          <a:xfrm>
            <a:off x="3892592" y="4738891"/>
            <a:ext cx="307777" cy="414093"/>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77" name="TextBox 76"/>
          <p:cNvSpPr txBox="1"/>
          <p:nvPr/>
        </p:nvSpPr>
        <p:spPr>
          <a:xfrm>
            <a:off x="4399106" y="4544613"/>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80" name="Straight Connector 79"/>
          <p:cNvCxnSpPr/>
          <p:nvPr/>
        </p:nvCxnSpPr>
        <p:spPr>
          <a:xfrm>
            <a:off x="4265806" y="4714865"/>
            <a:ext cx="65382" cy="258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331188" y="4714761"/>
            <a:ext cx="197808" cy="259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27544" y="4714761"/>
            <a:ext cx="306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210918" y="4420778"/>
            <a:ext cx="288032" cy="215444"/>
          </a:xfrm>
          <a:prstGeom prst="rect">
            <a:avLst/>
          </a:prstGeom>
          <a:noFill/>
        </p:spPr>
        <p:txBody>
          <a:bodyPr wrap="square" rtlCol="0">
            <a:spAutoFit/>
          </a:bodyPr>
          <a:lstStyle/>
          <a:p>
            <a:r>
              <a:rPr lang="en-AU" sz="800" dirty="0">
                <a:latin typeface="Arial Narrow" panose="020B0606020202030204" pitchFamily="34" charset="0"/>
              </a:rPr>
              <a:t>(d)</a:t>
            </a:r>
          </a:p>
        </p:txBody>
      </p:sp>
      <p:sp>
        <p:nvSpPr>
          <p:cNvPr id="101" name="TextBox 100"/>
          <p:cNvSpPr txBox="1"/>
          <p:nvPr/>
        </p:nvSpPr>
        <p:spPr>
          <a:xfrm>
            <a:off x="4140109" y="4338693"/>
            <a:ext cx="726469" cy="246221"/>
          </a:xfrm>
          <a:prstGeom prst="rect">
            <a:avLst/>
          </a:prstGeom>
          <a:solidFill>
            <a:schemeClr val="bg1">
              <a:lumMod val="85000"/>
            </a:schemeClr>
          </a:solidFill>
        </p:spPr>
        <p:txBody>
          <a:bodyPr wrap="square" rtlCol="0">
            <a:spAutoFit/>
          </a:bodyPr>
          <a:lstStyle/>
          <a:p>
            <a:r>
              <a:rPr lang="en-AU" sz="1000" dirty="0">
                <a:latin typeface="Arial Narrow" panose="020B0606020202030204" pitchFamily="34" charset="0"/>
              </a:rPr>
              <a:t>Resilience</a:t>
            </a:r>
          </a:p>
        </p:txBody>
      </p:sp>
      <p:cxnSp>
        <p:nvCxnSpPr>
          <p:cNvPr id="102" name="Straight Connector 101"/>
          <p:cNvCxnSpPr/>
          <p:nvPr/>
        </p:nvCxnSpPr>
        <p:spPr>
          <a:xfrm flipH="1">
            <a:off x="5410456" y="4629929"/>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02024" y="535664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45074" y="4708572"/>
            <a:ext cx="208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635574" y="5054472"/>
            <a:ext cx="309049" cy="1412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33790" y="519567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191081" y="4600014"/>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109" name="TextBox 108"/>
          <p:cNvSpPr txBox="1"/>
          <p:nvPr/>
        </p:nvSpPr>
        <p:spPr>
          <a:xfrm>
            <a:off x="5183003" y="5083574"/>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110" name="TextBox 109"/>
          <p:cNvSpPr txBox="1"/>
          <p:nvPr/>
        </p:nvSpPr>
        <p:spPr>
          <a:xfrm>
            <a:off x="6039873" y="5093612"/>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112" name="TextBox 111"/>
          <p:cNvSpPr txBox="1"/>
          <p:nvPr/>
        </p:nvSpPr>
        <p:spPr>
          <a:xfrm>
            <a:off x="5180680" y="4715208"/>
            <a:ext cx="307777" cy="431483"/>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113" name="TextBox 112"/>
          <p:cNvSpPr txBox="1"/>
          <p:nvPr/>
        </p:nvSpPr>
        <p:spPr>
          <a:xfrm>
            <a:off x="6037939" y="4597614"/>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114" name="Straight Connector 113"/>
          <p:cNvCxnSpPr/>
          <p:nvPr/>
        </p:nvCxnSpPr>
        <p:spPr>
          <a:xfrm>
            <a:off x="5549175" y="4702331"/>
            <a:ext cx="93909" cy="359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651994" y="4705917"/>
            <a:ext cx="320508" cy="350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966593" y="4705336"/>
            <a:ext cx="142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45794" y="5191296"/>
            <a:ext cx="184290" cy="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6" name="Up Arrow 125"/>
          <p:cNvSpPr/>
          <p:nvPr/>
        </p:nvSpPr>
        <p:spPr>
          <a:xfrm>
            <a:off x="5466400" y="5155293"/>
            <a:ext cx="117307" cy="17991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TextBox 126"/>
          <p:cNvSpPr txBox="1"/>
          <p:nvPr/>
        </p:nvSpPr>
        <p:spPr>
          <a:xfrm>
            <a:off x="4240890" y="5323192"/>
            <a:ext cx="640428" cy="215444"/>
          </a:xfrm>
          <a:prstGeom prst="rect">
            <a:avLst/>
          </a:prstGeom>
          <a:noFill/>
        </p:spPr>
        <p:txBody>
          <a:bodyPr wrap="square" rtlCol="0">
            <a:spAutoFit/>
          </a:bodyPr>
          <a:lstStyle/>
          <a:p>
            <a:r>
              <a:rPr lang="en-AU" sz="800" dirty="0">
                <a:latin typeface="Arial Narrow" panose="020B0606020202030204" pitchFamily="34" charset="0"/>
              </a:rPr>
              <a:t>Recovery</a:t>
            </a:r>
          </a:p>
        </p:txBody>
      </p:sp>
      <p:sp>
        <p:nvSpPr>
          <p:cNvPr id="128" name="TextBox 127"/>
          <p:cNvSpPr txBox="1"/>
          <p:nvPr/>
        </p:nvSpPr>
        <p:spPr>
          <a:xfrm>
            <a:off x="5542434" y="5317185"/>
            <a:ext cx="640428" cy="215444"/>
          </a:xfrm>
          <a:prstGeom prst="rect">
            <a:avLst/>
          </a:prstGeom>
          <a:noFill/>
        </p:spPr>
        <p:txBody>
          <a:bodyPr wrap="square" rtlCol="0">
            <a:spAutoFit/>
          </a:bodyPr>
          <a:lstStyle/>
          <a:p>
            <a:r>
              <a:rPr lang="en-AU" sz="800" dirty="0">
                <a:latin typeface="Arial Narrow" panose="020B0606020202030204" pitchFamily="34" charset="0"/>
              </a:rPr>
              <a:t>Recovery</a:t>
            </a:r>
          </a:p>
        </p:txBody>
      </p:sp>
      <p:sp>
        <p:nvSpPr>
          <p:cNvPr id="129" name="TextBox 128"/>
          <p:cNvSpPr txBox="1"/>
          <p:nvPr/>
        </p:nvSpPr>
        <p:spPr>
          <a:xfrm>
            <a:off x="4891981" y="5471422"/>
            <a:ext cx="595583" cy="276999"/>
          </a:xfrm>
          <a:prstGeom prst="rect">
            <a:avLst/>
          </a:prstGeom>
          <a:noFill/>
        </p:spPr>
        <p:txBody>
          <a:bodyPr wrap="square" rtlCol="0">
            <a:spAutoFit/>
          </a:bodyPr>
          <a:lstStyle/>
          <a:p>
            <a:r>
              <a:rPr lang="en-AU" sz="1200" b="1" dirty="0">
                <a:latin typeface="Arial Narrow" panose="020B0606020202030204" pitchFamily="34" charset="0"/>
              </a:rPr>
              <a:t>Time</a:t>
            </a:r>
          </a:p>
        </p:txBody>
      </p:sp>
      <p:sp>
        <p:nvSpPr>
          <p:cNvPr id="130" name="TextBox 129"/>
          <p:cNvSpPr txBox="1"/>
          <p:nvPr/>
        </p:nvSpPr>
        <p:spPr>
          <a:xfrm>
            <a:off x="3486192" y="3121989"/>
            <a:ext cx="369332" cy="2355872"/>
          </a:xfrm>
          <a:prstGeom prst="rect">
            <a:avLst/>
          </a:prstGeom>
          <a:noFill/>
        </p:spPr>
        <p:txBody>
          <a:bodyPr vert="vert270" wrap="square" rtlCol="0">
            <a:spAutoFit/>
          </a:bodyPr>
          <a:lstStyle/>
          <a:p>
            <a:r>
              <a:rPr lang="en-AU" sz="1200" b="1" dirty="0">
                <a:latin typeface="Arial Narrow" panose="020B0606020202030204" pitchFamily="34" charset="0"/>
              </a:rPr>
              <a:t>Population level or community state</a:t>
            </a:r>
          </a:p>
        </p:txBody>
      </p:sp>
      <p:cxnSp>
        <p:nvCxnSpPr>
          <p:cNvPr id="24" name="Straight Connector 23"/>
          <p:cNvCxnSpPr/>
          <p:nvPr/>
        </p:nvCxnSpPr>
        <p:spPr>
          <a:xfrm>
            <a:off x="5525053" y="3541397"/>
            <a:ext cx="584231" cy="174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38663" y="25015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08862" y="577552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01415" y="6804469"/>
            <a:ext cx="5863484" cy="19436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100" dirty="0">
                <a:solidFill>
                  <a:schemeClr val="tx1"/>
                </a:solidFill>
                <a:latin typeface="Arial Narrow" panose="020B0606020202030204" pitchFamily="34" charset="0"/>
              </a:rPr>
              <a:t>Go to   </a:t>
            </a:r>
            <a:r>
              <a:rPr lang="en-AU" sz="1100" i="1" dirty="0">
                <a:solidFill>
                  <a:schemeClr val="tx1"/>
                </a:solidFill>
                <a:latin typeface="Arial Narrow" panose="020B0606020202030204" pitchFamily="34" charset="0"/>
              </a:rPr>
              <a:t>www.reefresilience.org</a:t>
            </a:r>
            <a:r>
              <a:rPr lang="en-AU" sz="1100" dirty="0">
                <a:solidFill>
                  <a:schemeClr val="tx1"/>
                </a:solidFill>
                <a:latin typeface="Arial Narrow" panose="020B0606020202030204" pitchFamily="34" charset="0"/>
              </a:rPr>
              <a:t>    to learn about reef resilience (e.g. enrol in online training course) </a:t>
            </a:r>
          </a:p>
          <a:p>
            <a:r>
              <a:rPr lang="en-AU" sz="1200" b="1" dirty="0">
                <a:solidFill>
                  <a:schemeClr val="tx1"/>
                </a:solidFill>
                <a:latin typeface="Arial Narrow" panose="020B0606020202030204" pitchFamily="34" charset="0"/>
              </a:rPr>
              <a:t>Q. What makes a coral reef more resilient (what strengthens its immunity)?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88" name="Rectangle 87"/>
          <p:cNvSpPr/>
          <p:nvPr/>
        </p:nvSpPr>
        <p:spPr>
          <a:xfrm>
            <a:off x="601068" y="7302555"/>
            <a:ext cx="5697837" cy="13818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E.g. high biodiversity</a:t>
            </a:r>
          </a:p>
          <a:p>
            <a:endParaRPr lang="en-AU" sz="400" dirty="0">
              <a:solidFill>
                <a:schemeClr val="bg1">
                  <a:lumMod val="50000"/>
                </a:schemeClr>
              </a:solidFill>
              <a:latin typeface="Comic Sans MS" panose="030F0702030302020204" pitchFamily="66" charset="0"/>
            </a:endParaRPr>
          </a:p>
          <a:p>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89" name="TextBox 88">
            <a:extLst>
              <a:ext uri="{FF2B5EF4-FFF2-40B4-BE49-F238E27FC236}">
                <a16:creationId xmlns:a16="http://schemas.microsoft.com/office/drawing/2014/main" id="{0B2306B0-17E9-4E55-88FF-1362BA14C1EB}"/>
              </a:ext>
            </a:extLst>
          </p:cNvPr>
          <p:cNvSpPr txBox="1"/>
          <p:nvPr/>
        </p:nvSpPr>
        <p:spPr>
          <a:xfrm>
            <a:off x="448324" y="5787296"/>
            <a:ext cx="6047277" cy="1031051"/>
          </a:xfrm>
          <a:prstGeom prst="rect">
            <a:avLst/>
          </a:prstGeom>
          <a:noFill/>
        </p:spPr>
        <p:txBody>
          <a:bodyPr wrap="square" rtlCol="0">
            <a:spAutoFit/>
          </a:bodyPr>
          <a:lstStyle/>
          <a:p>
            <a:r>
              <a:rPr lang="en-US" sz="1600" b="1" dirty="0">
                <a:latin typeface="Arial Narrow" pitchFamily="34" charset="0"/>
              </a:rPr>
              <a:t>Giving the reef a fighting chance</a:t>
            </a:r>
          </a:p>
          <a:p>
            <a:r>
              <a:rPr lang="en-US" sz="1100" dirty="0">
                <a:latin typeface="Arial Narrow" pitchFamily="34" charset="0"/>
              </a:rPr>
              <a:t>We know ‘bad’ is coming. Disturbances such as coral bleaching events and severe weather events are predicted to increase in severity and frequency with climate change. What’s our strategy for giving the reef every chance of survival to avoid a phase shift from a coral dominated state to an algae dominated state? Resilience! </a:t>
            </a:r>
          </a:p>
          <a:p>
            <a:r>
              <a:rPr lang="en-US" sz="1100" dirty="0">
                <a:latin typeface="Arial Narrow" pitchFamily="34" charset="0"/>
              </a:rPr>
              <a:t>Boosting the reef’s immune system! How do we do that? There are a number of strategies…</a:t>
            </a:r>
          </a:p>
        </p:txBody>
      </p:sp>
      <p:sp>
        <p:nvSpPr>
          <p:cNvPr id="92" name="TextBox 91">
            <a:extLst>
              <a:ext uri="{FF2B5EF4-FFF2-40B4-BE49-F238E27FC236}">
                <a16:creationId xmlns:a16="http://schemas.microsoft.com/office/drawing/2014/main" id="{E5A181A8-C40F-49AD-BDF5-35208013A016}"/>
              </a:ext>
            </a:extLst>
          </p:cNvPr>
          <p:cNvSpPr txBox="1"/>
          <p:nvPr/>
        </p:nvSpPr>
        <p:spPr>
          <a:xfrm>
            <a:off x="446767" y="2499856"/>
            <a:ext cx="6069252" cy="600164"/>
          </a:xfrm>
          <a:prstGeom prst="rect">
            <a:avLst/>
          </a:prstGeom>
          <a:noFill/>
        </p:spPr>
        <p:txBody>
          <a:bodyPr wrap="square" rtlCol="0">
            <a:spAutoFit/>
          </a:bodyPr>
          <a:lstStyle/>
          <a:p>
            <a:r>
              <a:rPr lang="en-US" sz="1100" dirty="0">
                <a:latin typeface="Arial Narrow" pitchFamily="34" charset="0"/>
              </a:rPr>
              <a:t>For example, Figure 1</a:t>
            </a:r>
            <a:r>
              <a:rPr lang="en-US" sz="1100" baseline="30000" dirty="0">
                <a:latin typeface="Arial Narrow" pitchFamily="34" charset="0"/>
              </a:rPr>
              <a:t>[1]</a:t>
            </a:r>
            <a:r>
              <a:rPr lang="en-US" sz="1100" dirty="0">
                <a:latin typeface="Arial Narrow" pitchFamily="34" charset="0"/>
              </a:rPr>
              <a:t> depicts </a:t>
            </a:r>
            <a:r>
              <a:rPr lang="en-US" sz="1100" b="1" dirty="0">
                <a:latin typeface="Arial Narrow" pitchFamily="34" charset="0"/>
              </a:rPr>
              <a:t>resistance to </a:t>
            </a:r>
            <a:r>
              <a:rPr lang="en-US" sz="1100" dirty="0">
                <a:latin typeface="Arial Narrow" pitchFamily="34" charset="0"/>
              </a:rPr>
              <a:t>(a, b)  and </a:t>
            </a:r>
            <a:r>
              <a:rPr lang="en-US" sz="1100" b="1" dirty="0">
                <a:latin typeface="Arial Narrow" pitchFamily="34" charset="0"/>
              </a:rPr>
              <a:t>resilience following </a:t>
            </a:r>
            <a:r>
              <a:rPr lang="en-US" sz="1100" dirty="0">
                <a:latin typeface="Arial Narrow" pitchFamily="34" charset="0"/>
              </a:rPr>
              <a:t>(c, d) small and large intensities of natural disturbance, as indicated by the arrows, for two populations or communities (where X is more resistant and resilient than Y) and where 1 and 2 represent levels of population abundance or community states.  </a:t>
            </a:r>
          </a:p>
        </p:txBody>
      </p:sp>
      <p:sp>
        <p:nvSpPr>
          <p:cNvPr id="93" name="TextBox 92">
            <a:extLst>
              <a:ext uri="{FF2B5EF4-FFF2-40B4-BE49-F238E27FC236}">
                <a16:creationId xmlns:a16="http://schemas.microsoft.com/office/drawing/2014/main" id="{48BCCAB5-A2D6-4021-B4F2-CEB588478448}"/>
              </a:ext>
            </a:extLst>
          </p:cNvPr>
          <p:cNvSpPr txBox="1"/>
          <p:nvPr/>
        </p:nvSpPr>
        <p:spPr>
          <a:xfrm>
            <a:off x="448324" y="971898"/>
            <a:ext cx="6047277" cy="1523494"/>
          </a:xfrm>
          <a:prstGeom prst="rect">
            <a:avLst/>
          </a:prstGeom>
          <a:noFill/>
        </p:spPr>
        <p:txBody>
          <a:bodyPr wrap="square" rtlCol="0">
            <a:spAutoFit/>
          </a:bodyPr>
          <a:lstStyle/>
          <a:p>
            <a:r>
              <a:rPr lang="en-US" sz="1600" b="1" dirty="0">
                <a:latin typeface="Arial Narrow" pitchFamily="34" charset="0"/>
              </a:rPr>
              <a:t>Medical Terms for the Environment</a:t>
            </a:r>
          </a:p>
          <a:p>
            <a:pPr marL="171450" indent="-171450">
              <a:buFont typeface="Arial" panose="020B0604020202020204" pitchFamily="34" charset="0"/>
              <a:buChar char="•"/>
            </a:pPr>
            <a:r>
              <a:rPr lang="en-AU" sz="1100" b="1" dirty="0">
                <a:latin typeface="Arial Narrow" pitchFamily="34" charset="0"/>
              </a:rPr>
              <a:t>Resistance</a:t>
            </a:r>
            <a:r>
              <a:rPr lang="en-AU" sz="1100" dirty="0">
                <a:latin typeface="Arial Narrow" pitchFamily="34" charset="0"/>
              </a:rPr>
              <a:t> is the capacity to withstand a disturbance </a:t>
            </a:r>
            <a:r>
              <a:rPr lang="en-AU" sz="1100" dirty="0">
                <a:solidFill>
                  <a:schemeClr val="bg1">
                    <a:lumMod val="50000"/>
                  </a:schemeClr>
                </a:solidFill>
                <a:latin typeface="Arial Narrow" pitchFamily="34" charset="0"/>
              </a:rPr>
              <a:t>(e.g. to </a:t>
            </a:r>
            <a:r>
              <a:rPr lang="en-AU" sz="1100" i="1" dirty="0">
                <a:solidFill>
                  <a:schemeClr val="bg1">
                    <a:lumMod val="50000"/>
                  </a:schemeClr>
                </a:solidFill>
                <a:latin typeface="Arial Narrow" pitchFamily="34" charset="0"/>
              </a:rPr>
              <a:t>not</a:t>
            </a:r>
            <a:r>
              <a:rPr lang="en-AU" sz="1100" dirty="0">
                <a:solidFill>
                  <a:schemeClr val="bg1">
                    <a:lumMod val="50000"/>
                  </a:schemeClr>
                </a:solidFill>
                <a:latin typeface="Arial Narrow" pitchFamily="34" charset="0"/>
              </a:rPr>
              <a:t> get sick in the first place)</a:t>
            </a:r>
            <a:endParaRPr lang="en-US" sz="1100" dirty="0">
              <a:solidFill>
                <a:schemeClr val="bg1">
                  <a:lumMod val="50000"/>
                </a:schemeClr>
              </a:solidFill>
              <a:latin typeface="Arial Narrow" pitchFamily="34" charset="0"/>
            </a:endParaRPr>
          </a:p>
          <a:p>
            <a:pPr marL="171450" indent="-171450" algn="just">
              <a:buFont typeface="Arial" panose="020B0604020202020204" pitchFamily="34" charset="0"/>
              <a:buChar char="•"/>
            </a:pPr>
            <a:r>
              <a:rPr lang="en-AU" sz="1100" b="1" dirty="0">
                <a:latin typeface="Arial Narrow" pitchFamily="34" charset="0"/>
              </a:rPr>
              <a:t>Resilience </a:t>
            </a:r>
            <a:r>
              <a:rPr lang="en-AU" sz="1100" dirty="0">
                <a:latin typeface="Arial Narrow" pitchFamily="34" charset="0"/>
              </a:rPr>
              <a:t>is the capacity to </a:t>
            </a:r>
            <a:r>
              <a:rPr lang="en-AU" sz="1100" i="1" u="sng" dirty="0">
                <a:latin typeface="Arial Narrow" pitchFamily="34" charset="0"/>
              </a:rPr>
              <a:t>recover</a:t>
            </a:r>
            <a:r>
              <a:rPr lang="en-AU" sz="1100" i="1" dirty="0">
                <a:latin typeface="Arial Narrow" pitchFamily="34" charset="0"/>
              </a:rPr>
              <a:t> </a:t>
            </a:r>
            <a:r>
              <a:rPr lang="en-AU" sz="1100" dirty="0">
                <a:latin typeface="Arial Narrow" pitchFamily="34" charset="0"/>
              </a:rPr>
              <a:t>from a disturbance or withstand ongoing pressures </a:t>
            </a:r>
            <a:r>
              <a:rPr lang="en-AU" sz="1100" dirty="0">
                <a:solidFill>
                  <a:schemeClr val="bg1">
                    <a:lumMod val="50000"/>
                  </a:schemeClr>
                </a:solidFill>
                <a:latin typeface="Arial Narrow" pitchFamily="34" charset="0"/>
              </a:rPr>
              <a:t>(e.g. immunity)</a:t>
            </a:r>
          </a:p>
          <a:p>
            <a:pPr marL="171450" indent="-171450" algn="just">
              <a:buFont typeface="Arial" panose="020B0604020202020204" pitchFamily="34" charset="0"/>
              <a:buChar char="•"/>
            </a:pPr>
            <a:r>
              <a:rPr lang="en-AU" sz="1100" b="1" dirty="0">
                <a:latin typeface="Arial Narrow" pitchFamily="34" charset="0"/>
              </a:rPr>
              <a:t>Disturbance</a:t>
            </a:r>
            <a:r>
              <a:rPr lang="en-AU" sz="1100" dirty="0">
                <a:latin typeface="Arial Narrow" pitchFamily="34" charset="0"/>
              </a:rPr>
              <a:t> is an event of intense environmental stress, forcing change upon an ecosystem </a:t>
            </a:r>
            <a:r>
              <a:rPr lang="en-AU" sz="1100" dirty="0">
                <a:solidFill>
                  <a:schemeClr val="bg1">
                    <a:lumMod val="50000"/>
                  </a:schemeClr>
                </a:solidFill>
                <a:latin typeface="Arial Narrow" pitchFamily="34" charset="0"/>
              </a:rPr>
              <a:t>(e.g. virus)</a:t>
            </a:r>
          </a:p>
          <a:p>
            <a:pPr marL="171450" indent="-171450" algn="just">
              <a:buFont typeface="Arial" panose="020B0604020202020204" pitchFamily="34" charset="0"/>
              <a:buChar char="•"/>
            </a:pPr>
            <a:r>
              <a:rPr lang="en-AU" sz="1100" b="1" dirty="0">
                <a:latin typeface="Arial Narrow" pitchFamily="34" charset="0"/>
              </a:rPr>
              <a:t>Recovery </a:t>
            </a:r>
            <a:r>
              <a:rPr lang="en-AU" sz="1100" dirty="0">
                <a:latin typeface="Arial Narrow" pitchFamily="34" charset="0"/>
              </a:rPr>
              <a:t>refers to the return of a damaged ecological system and associated ecosystem services to a stable state (i.e. an identifiable abundance and composition of species)</a:t>
            </a:r>
            <a:r>
              <a:rPr lang="en-AU" sz="1100" dirty="0">
                <a:solidFill>
                  <a:schemeClr val="bg1">
                    <a:lumMod val="50000"/>
                  </a:schemeClr>
                </a:solidFill>
                <a:latin typeface="Arial Narrow" pitchFamily="34" charset="0"/>
              </a:rPr>
              <a:t> (e.g. getting better again)</a:t>
            </a:r>
          </a:p>
          <a:p>
            <a:pPr marL="171450" indent="-171450" algn="just">
              <a:buFont typeface="Arial" panose="020B0604020202020204" pitchFamily="34" charset="0"/>
              <a:buChar char="•"/>
            </a:pPr>
            <a:r>
              <a:rPr lang="en-AU" sz="1100" b="1" dirty="0">
                <a:latin typeface="Arial Narrow" pitchFamily="34" charset="0"/>
              </a:rPr>
              <a:t>Elasticity</a:t>
            </a:r>
            <a:r>
              <a:rPr lang="en-AU" sz="1100" dirty="0">
                <a:latin typeface="Arial Narrow" pitchFamily="34" charset="0"/>
              </a:rPr>
              <a:t> measures the </a:t>
            </a:r>
            <a:r>
              <a:rPr lang="en-AU" sz="1100" i="1" dirty="0">
                <a:latin typeface="Arial Narrow" pitchFamily="34" charset="0"/>
              </a:rPr>
              <a:t>speed </a:t>
            </a:r>
            <a:r>
              <a:rPr lang="en-AU" sz="1100" dirty="0">
                <a:latin typeface="Arial Narrow" pitchFamily="34" charset="0"/>
              </a:rPr>
              <a:t>of return to its original state </a:t>
            </a:r>
            <a:r>
              <a:rPr lang="en-AU" sz="1100" dirty="0">
                <a:solidFill>
                  <a:schemeClr val="bg1">
                    <a:lumMod val="50000"/>
                  </a:schemeClr>
                </a:solidFill>
                <a:latin typeface="Arial Narrow" pitchFamily="34" charset="0"/>
              </a:rPr>
              <a:t>(e.g. how long it takes?). </a:t>
            </a:r>
            <a:r>
              <a:rPr lang="en-AU" sz="1100" dirty="0">
                <a:latin typeface="Arial Narrow" pitchFamily="34" charset="0"/>
              </a:rPr>
              <a:t>If it does </a:t>
            </a:r>
            <a:r>
              <a:rPr lang="en-AU" sz="1100" i="1" dirty="0">
                <a:latin typeface="Arial Narrow" pitchFamily="34" charset="0"/>
              </a:rPr>
              <a:t>not</a:t>
            </a:r>
            <a:r>
              <a:rPr lang="en-AU" sz="1100" dirty="0">
                <a:latin typeface="Arial Narrow" pitchFamily="34" charset="0"/>
              </a:rPr>
              <a:t> return to its original state, it will shift to a fundamentally different state (called a ‘</a:t>
            </a:r>
            <a:r>
              <a:rPr lang="en-AU" sz="1100" b="1" dirty="0">
                <a:latin typeface="Arial Narrow" pitchFamily="34" charset="0"/>
              </a:rPr>
              <a:t>phase shift</a:t>
            </a:r>
            <a:r>
              <a:rPr lang="en-AU" sz="1100" dirty="0">
                <a:latin typeface="Arial Narrow" pitchFamily="34" charset="0"/>
              </a:rPr>
              <a:t>’) </a:t>
            </a:r>
            <a:r>
              <a:rPr lang="en-AU" sz="1100" dirty="0">
                <a:solidFill>
                  <a:schemeClr val="bg1">
                    <a:lumMod val="50000"/>
                  </a:schemeClr>
                </a:solidFill>
                <a:latin typeface="Arial Narrow" pitchFamily="34" charset="0"/>
              </a:rPr>
              <a:t>(e.g. life changes!). </a:t>
            </a:r>
          </a:p>
        </p:txBody>
      </p:sp>
      <p:cxnSp>
        <p:nvCxnSpPr>
          <p:cNvPr id="95" name="Straight Connector 94">
            <a:extLst>
              <a:ext uri="{FF2B5EF4-FFF2-40B4-BE49-F238E27FC236}">
                <a16:creationId xmlns:a16="http://schemas.microsoft.com/office/drawing/2014/main" id="{F525109C-FD5B-41B8-8207-B005B707ADB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17">
            <a:extLst>
              <a:ext uri="{FF2B5EF4-FFF2-40B4-BE49-F238E27FC236}">
                <a16:creationId xmlns:a16="http://schemas.microsoft.com/office/drawing/2014/main" id="{25387469-C5D4-4245-B402-2F804BFA3C3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8" name="TextBox 97">
            <a:extLst>
              <a:ext uri="{FF2B5EF4-FFF2-40B4-BE49-F238E27FC236}">
                <a16:creationId xmlns:a16="http://schemas.microsoft.com/office/drawing/2014/main" id="{72FF890E-98FC-4813-97CA-C933CD43DE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9" name="TextBox 98">
            <a:extLst>
              <a:ext uri="{FF2B5EF4-FFF2-40B4-BE49-F238E27FC236}">
                <a16:creationId xmlns:a16="http://schemas.microsoft.com/office/drawing/2014/main" id="{C666ED65-1C3A-4386-8EE3-8CB90EE05920}"/>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Environmental Medical – </a:t>
            </a:r>
            <a:r>
              <a:rPr lang="en-US" sz="1200" dirty="0">
                <a:latin typeface="Arial Narrow" pitchFamily="34" charset="0"/>
              </a:rPr>
              <a:t>Define ecosystem resilience, disturbance and recovery</a:t>
            </a:r>
          </a:p>
        </p:txBody>
      </p:sp>
      <p:sp>
        <p:nvSpPr>
          <p:cNvPr id="104" name="TextBox 103">
            <a:extLst>
              <a:ext uri="{FF2B5EF4-FFF2-40B4-BE49-F238E27FC236}">
                <a16:creationId xmlns:a16="http://schemas.microsoft.com/office/drawing/2014/main" id="{D4C8EFA6-5BEA-48A5-9A91-11B9CED46E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1" name="TextBox 90">
            <a:extLst>
              <a:ext uri="{FF2B5EF4-FFF2-40B4-BE49-F238E27FC236}">
                <a16:creationId xmlns:a16="http://schemas.microsoft.com/office/drawing/2014/main" id="{E958A7F7-079A-4D4E-8B5A-645E89F58C9A}"/>
              </a:ext>
            </a:extLst>
          </p:cNvPr>
          <p:cNvSpPr txBox="1"/>
          <p:nvPr/>
        </p:nvSpPr>
        <p:spPr>
          <a:xfrm>
            <a:off x="538663" y="3159284"/>
            <a:ext cx="2887562" cy="2369880"/>
          </a:xfrm>
          <a:prstGeom prst="rect">
            <a:avLst/>
          </a:prstGeom>
          <a:solidFill>
            <a:schemeClr val="bg1">
              <a:lumMod val="85000"/>
            </a:schemeClr>
          </a:solidFill>
          <a:ln>
            <a:noFill/>
          </a:ln>
        </p:spPr>
        <p:txBody>
          <a:bodyPr wrap="square" rtlCol="0">
            <a:spAutoFit/>
          </a:bodyPr>
          <a:lstStyle/>
          <a:p>
            <a:pPr algn="just"/>
            <a:r>
              <a:rPr lang="en-US" sz="1200" b="1" dirty="0">
                <a:latin typeface="Arial Narrow" pitchFamily="34" charset="0"/>
              </a:rPr>
              <a:t>Figure 1:</a:t>
            </a:r>
          </a:p>
          <a:p>
            <a:pPr algn="just"/>
            <a:endParaRPr lang="en-US" sz="1200" b="1" dirty="0">
              <a:latin typeface="Arial Narrow" pitchFamily="34" charset="0"/>
            </a:endParaRPr>
          </a:p>
          <a:p>
            <a:pPr algn="just"/>
            <a:r>
              <a:rPr lang="en-US" sz="1100" dirty="0">
                <a:latin typeface="Arial Narrow" pitchFamily="34" charset="0"/>
              </a:rPr>
              <a:t>(a) X resists the small disturbance, but Y is impacted. </a:t>
            </a:r>
          </a:p>
          <a:p>
            <a:pPr algn="just"/>
            <a:r>
              <a:rPr lang="en-US" sz="1100" dirty="0">
                <a:latin typeface="Arial Narrow" pitchFamily="34" charset="0"/>
              </a:rPr>
              <a:t>(b) X is impacted by the large disturbance, but Y is even more severely impacted. </a:t>
            </a:r>
          </a:p>
          <a:p>
            <a:pPr algn="just"/>
            <a:r>
              <a:rPr lang="en-US" sz="1100" dirty="0">
                <a:latin typeface="Arial Narrow" pitchFamily="34" charset="0"/>
              </a:rPr>
              <a:t>(c) X recovers more quickly than Y for the same intensity and severity of disturbance. </a:t>
            </a:r>
          </a:p>
          <a:p>
            <a:pPr algn="just"/>
            <a:r>
              <a:rPr lang="en-US" sz="1100" dirty="0">
                <a:latin typeface="Arial Narrow" pitchFamily="34" charset="0"/>
              </a:rPr>
              <a:t>(d) X is resilient and recovers from a more intense and severe disturbance, but Y is not resilient and shifts to a new population level or community state</a:t>
            </a:r>
            <a:r>
              <a:rPr lang="en-US" sz="1100" baseline="30000" dirty="0">
                <a:latin typeface="Arial Narrow" pitchFamily="34" charset="0"/>
              </a:rPr>
              <a:t>[1]</a:t>
            </a:r>
            <a:r>
              <a:rPr lang="en-US" sz="1100" dirty="0">
                <a:latin typeface="Arial Narrow" pitchFamily="34" charset="0"/>
              </a:rPr>
              <a:t>.</a:t>
            </a:r>
          </a:p>
          <a:p>
            <a:pPr algn="just"/>
            <a:endParaRPr lang="en-US" sz="800" dirty="0">
              <a:latin typeface="Arial Narrow" pitchFamily="34" charset="0"/>
            </a:endParaRPr>
          </a:p>
          <a:p>
            <a:pPr algn="just"/>
            <a:r>
              <a:rPr lang="en-US" sz="800" baseline="30000" dirty="0">
                <a:latin typeface="Arial Narrow" pitchFamily="34" charset="0"/>
              </a:rPr>
              <a:t>[1] </a:t>
            </a:r>
            <a:r>
              <a:rPr lang="en-US" sz="800" dirty="0">
                <a:latin typeface="Arial Narrow" pitchFamily="34" charset="0"/>
              </a:rPr>
              <a:t>Adapted from: Sean D. Connell and Bronwyn M. </a:t>
            </a:r>
            <a:r>
              <a:rPr lang="en-US" sz="800" dirty="0" err="1">
                <a:latin typeface="Arial Narrow" pitchFamily="34" charset="0"/>
              </a:rPr>
              <a:t>Gillanders</a:t>
            </a:r>
            <a:r>
              <a:rPr lang="en-US" sz="800" dirty="0">
                <a:latin typeface="Arial Narrow" pitchFamily="34" charset="0"/>
              </a:rPr>
              <a:t> (2007). Marine Ecology. Oxford University Press. Victoria. Australia. p147. </a:t>
            </a:r>
            <a:br>
              <a:rPr lang="en-US" sz="800" dirty="0">
                <a:latin typeface="Arial Narrow" pitchFamily="34" charset="0"/>
              </a:rPr>
            </a:br>
            <a:r>
              <a:rPr lang="en-US" sz="800" dirty="0">
                <a:latin typeface="Arial Narrow" pitchFamily="34" charset="0"/>
              </a:rPr>
              <a:t>ISBN: 0195553020.</a:t>
            </a:r>
          </a:p>
        </p:txBody>
      </p:sp>
      <p:cxnSp>
        <p:nvCxnSpPr>
          <p:cNvPr id="2" name="Straight Connector 1">
            <a:extLst>
              <a:ext uri="{FF2B5EF4-FFF2-40B4-BE49-F238E27FC236}">
                <a16:creationId xmlns:a16="http://schemas.microsoft.com/office/drawing/2014/main" id="{4738C101-3A09-27CD-669C-FDDDD45E060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E77C64A-E035-CA6C-5399-572CD5F7067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B1EFA265-FF0F-7590-2545-A557057937E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108374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96943" y="121784"/>
            <a:ext cx="4106515" cy="830997"/>
          </a:xfrm>
          <a:prstGeom prst="rect">
            <a:avLst/>
          </a:prstGeom>
          <a:noFill/>
        </p:spPr>
        <p:txBody>
          <a:bodyPr wrap="square" rtlCol="0">
            <a:spAutoFit/>
          </a:bodyPr>
          <a:lstStyle/>
          <a:p>
            <a:r>
              <a:rPr lang="en-US" b="1" dirty="0">
                <a:latin typeface="Arial Narrow" pitchFamily="34" charset="0"/>
              </a:rPr>
              <a:t>SDI Formula - </a:t>
            </a:r>
            <a:r>
              <a:rPr lang="en-US" sz="1000" dirty="0">
                <a:highlight>
                  <a:srgbClr val="FFFF00"/>
                </a:highlight>
                <a:latin typeface="Arial Narrow" pitchFamily="34" charset="0"/>
              </a:rPr>
              <a:t>The formula used to quantify biodiversity of a habitat is Simpson’s Diversity Index (SDI), shown as 𝑆𝐷𝐼 = 1 − (∑ 𝑛(𝑛−1)) 𝑁(𝑁−1) where:</a:t>
            </a:r>
          </a:p>
          <a:p>
            <a:r>
              <a:rPr lang="en-US" sz="1000" dirty="0">
                <a:highlight>
                  <a:srgbClr val="FFFF00"/>
                </a:highlight>
                <a:latin typeface="Arial Narrow" pitchFamily="34" charset="0"/>
              </a:rPr>
              <a:t>N = total number of organisms of all species  </a:t>
            </a:r>
          </a:p>
          <a:p>
            <a:r>
              <a:rPr lang="en-US" sz="1000" dirty="0">
                <a:highlight>
                  <a:srgbClr val="FFFF00"/>
                </a:highlight>
                <a:latin typeface="Arial Narrow" pitchFamily="34" charset="0"/>
              </a:rPr>
              <a:t>n = number of organisms of one species.</a:t>
            </a:r>
            <a:endParaRPr lang="en-US" sz="9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76C43810-2BD3-4775-42E4-3F57852E361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4A85688C-FA72-31F1-87E9-0ABAE5CF1ED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B2CAD187-EF3B-6ED8-8A61-BD70CDEF0AF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3030480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a:off x="515520" y="311449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8863" y="1862172"/>
            <a:ext cx="5863484" cy="11743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biotic environment</a:t>
            </a:r>
            <a:r>
              <a:rPr lang="en-AU" sz="1200" b="1" dirty="0">
                <a:solidFill>
                  <a:schemeClr val="tx1"/>
                </a:solidFill>
                <a:latin typeface="Arial Narrow" panose="020B0606020202030204" pitchFamily="34" charset="0"/>
              </a:rPr>
              <a:t>’ in the definition above?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Identify 5 biotic components of marine ecosystems? </a:t>
            </a:r>
            <a:r>
              <a:rPr lang="en-AU" sz="1200" b="1" i="1" dirty="0">
                <a:solidFill>
                  <a:schemeClr val="tx1"/>
                </a:solidFill>
                <a:latin typeface="Arial Narrow" panose="020B0606020202030204" pitchFamily="34" charset="0"/>
              </a:rPr>
              <a:t>(hint</a:t>
            </a:r>
            <a:r>
              <a:rPr lang="en-AU" sz="1200" b="1" dirty="0">
                <a:solidFill>
                  <a:schemeClr val="tx1"/>
                </a:solidFill>
                <a:latin typeface="Arial Narrow" panose="020B0606020202030204" pitchFamily="34" charset="0"/>
              </a:rPr>
              <a:t>: title)  Ans. </a:t>
            </a:r>
          </a:p>
        </p:txBody>
      </p:sp>
      <p:sp>
        <p:nvSpPr>
          <p:cNvPr id="11" name="Rectangle 10"/>
          <p:cNvSpPr/>
          <p:nvPr/>
        </p:nvSpPr>
        <p:spPr>
          <a:xfrm>
            <a:off x="564258" y="2140465"/>
            <a:ext cx="5745062"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83" name="TextBox 82"/>
          <p:cNvSpPr txBox="1"/>
          <p:nvPr/>
        </p:nvSpPr>
        <p:spPr>
          <a:xfrm>
            <a:off x="463133" y="3113426"/>
            <a:ext cx="2372169" cy="1077218"/>
          </a:xfrm>
          <a:prstGeom prst="rect">
            <a:avLst/>
          </a:prstGeom>
          <a:noFill/>
        </p:spPr>
        <p:txBody>
          <a:bodyPr wrap="square" rtlCol="0">
            <a:spAutoFit/>
          </a:bodyPr>
          <a:lstStyle/>
          <a:p>
            <a:pPr algn="just"/>
            <a:r>
              <a:rPr lang="en-US" sz="1600" b="1" dirty="0">
                <a:latin typeface="Arial Narrow" pitchFamily="34" charset="0"/>
              </a:rPr>
              <a:t>Distribution </a:t>
            </a:r>
            <a:r>
              <a:rPr lang="en-AU" sz="1200" dirty="0">
                <a:latin typeface="Arial Narrow" pitchFamily="34" charset="0"/>
              </a:rPr>
              <a:t>means “</a:t>
            </a:r>
            <a:r>
              <a:rPr lang="en-AU" sz="1200" i="1" dirty="0">
                <a:latin typeface="Arial Narrow" pitchFamily="34" charset="0"/>
              </a:rPr>
              <a:t>where</a:t>
            </a:r>
            <a:r>
              <a:rPr lang="en-AU" sz="1200" dirty="0">
                <a:latin typeface="Arial Narrow" pitchFamily="34" charset="0"/>
              </a:rPr>
              <a:t> they are found”. All species have a limited geographical range (i.e. certain species are only found in certain places). What limits a species geographical range?</a:t>
            </a:r>
          </a:p>
        </p:txBody>
      </p:sp>
      <p:sp>
        <p:nvSpPr>
          <p:cNvPr id="22" name="TextBox 21"/>
          <p:cNvSpPr txBox="1"/>
          <p:nvPr/>
        </p:nvSpPr>
        <p:spPr>
          <a:xfrm>
            <a:off x="2975703" y="3159296"/>
            <a:ext cx="1753288" cy="246221"/>
          </a:xfrm>
          <a:prstGeom prst="rect">
            <a:avLst/>
          </a:prstGeom>
          <a:noFill/>
        </p:spPr>
        <p:txBody>
          <a:bodyPr wrap="square" rtlCol="0">
            <a:spAutoFit/>
          </a:bodyPr>
          <a:lstStyle/>
          <a:p>
            <a:pPr algn="ctr"/>
            <a:r>
              <a:rPr lang="en-AU" sz="1000" b="1" dirty="0">
                <a:latin typeface="Arial Narrow" panose="020B0606020202030204" pitchFamily="34" charset="0"/>
              </a:rPr>
              <a:t>Species absent because of…</a:t>
            </a:r>
          </a:p>
        </p:txBody>
      </p:sp>
      <p:sp>
        <p:nvSpPr>
          <p:cNvPr id="84" name="TextBox 83"/>
          <p:cNvSpPr txBox="1"/>
          <p:nvPr/>
        </p:nvSpPr>
        <p:spPr>
          <a:xfrm>
            <a:off x="3426529" y="3588253"/>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Dispersal</a:t>
            </a:r>
          </a:p>
        </p:txBody>
      </p:sp>
      <p:sp>
        <p:nvSpPr>
          <p:cNvPr id="85" name="TextBox 84"/>
          <p:cNvSpPr txBox="1"/>
          <p:nvPr/>
        </p:nvSpPr>
        <p:spPr>
          <a:xfrm>
            <a:off x="4159157" y="3940171"/>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Behaviour</a:t>
            </a:r>
          </a:p>
        </p:txBody>
      </p:sp>
      <p:sp>
        <p:nvSpPr>
          <p:cNvPr id="86" name="TextBox 85"/>
          <p:cNvSpPr txBox="1"/>
          <p:nvPr/>
        </p:nvSpPr>
        <p:spPr>
          <a:xfrm>
            <a:off x="4731594" y="4296315"/>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Other Species</a:t>
            </a:r>
          </a:p>
        </p:txBody>
      </p:sp>
      <p:sp>
        <p:nvSpPr>
          <p:cNvPr id="87" name="TextBox 86"/>
          <p:cNvSpPr txBox="1"/>
          <p:nvPr/>
        </p:nvSpPr>
        <p:spPr>
          <a:xfrm>
            <a:off x="5420840" y="4651079"/>
            <a:ext cx="902485" cy="33855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Physical &amp; Chemical Factors</a:t>
            </a:r>
          </a:p>
        </p:txBody>
      </p:sp>
      <p:cxnSp>
        <p:nvCxnSpPr>
          <p:cNvPr id="26" name="Straight Arrow Connector 25"/>
          <p:cNvCxnSpPr>
            <a:endCxn id="84" idx="0"/>
          </p:cNvCxnSpPr>
          <p:nvPr/>
        </p:nvCxnSpPr>
        <p:spPr>
          <a:xfrm>
            <a:off x="3822573" y="3394860"/>
            <a:ext cx="0" cy="19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555201" y="3755009"/>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09179" y="411115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859350" y="4465467"/>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4" idx="1"/>
          </p:cNvCxnSpPr>
          <p:nvPr/>
        </p:nvCxnSpPr>
        <p:spPr>
          <a:xfrm flipH="1" flipV="1">
            <a:off x="3228674" y="3691972"/>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3961302" y="4041800"/>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4533739" y="4404037"/>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4" idx="3"/>
          </p:cNvCxnSpPr>
          <p:nvPr/>
        </p:nvCxnSpPr>
        <p:spPr>
          <a:xfrm flipV="1">
            <a:off x="4218617" y="3691972"/>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945624" y="4041800"/>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5523682" y="4393705"/>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153536" y="3587329"/>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19" name="TextBox 118"/>
          <p:cNvSpPr txBox="1"/>
          <p:nvPr/>
        </p:nvSpPr>
        <p:spPr>
          <a:xfrm>
            <a:off x="4913135" y="3925563"/>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21" name="TextBox 120"/>
          <p:cNvSpPr txBox="1"/>
          <p:nvPr/>
        </p:nvSpPr>
        <p:spPr>
          <a:xfrm>
            <a:off x="5463306" y="4297474"/>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22" name="TextBox 121"/>
          <p:cNvSpPr txBox="1"/>
          <p:nvPr/>
        </p:nvSpPr>
        <p:spPr>
          <a:xfrm>
            <a:off x="2732092" y="3595509"/>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23" name="TextBox 122"/>
          <p:cNvSpPr txBox="1"/>
          <p:nvPr/>
        </p:nvSpPr>
        <p:spPr>
          <a:xfrm>
            <a:off x="3456303" y="3947172"/>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24" name="TextBox 123"/>
          <p:cNvSpPr txBox="1"/>
          <p:nvPr/>
        </p:nvSpPr>
        <p:spPr>
          <a:xfrm>
            <a:off x="4029485" y="4302762"/>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34" name="TextBox 133"/>
          <p:cNvSpPr txBox="1"/>
          <p:nvPr/>
        </p:nvSpPr>
        <p:spPr>
          <a:xfrm>
            <a:off x="2741500" y="3689271"/>
            <a:ext cx="705736" cy="369332"/>
          </a:xfrm>
          <a:prstGeom prst="rect">
            <a:avLst/>
          </a:prstGeom>
          <a:noFill/>
        </p:spPr>
        <p:txBody>
          <a:bodyPr wrap="square" rtlCol="0">
            <a:spAutoFit/>
          </a:bodyPr>
          <a:lstStyle/>
          <a:p>
            <a:pPr algn="r"/>
            <a:r>
              <a:rPr lang="en-AU" sz="600" dirty="0">
                <a:latin typeface="Arial Narrow" panose="020B0606020202030204" pitchFamily="34" charset="0"/>
              </a:rPr>
              <a:t>Area inaccessible or insufficient time</a:t>
            </a:r>
          </a:p>
          <a:p>
            <a:pPr algn="r"/>
            <a:r>
              <a:rPr lang="en-AU" sz="600" dirty="0">
                <a:latin typeface="Arial Narrow" panose="020B0606020202030204" pitchFamily="34" charset="0"/>
              </a:rPr>
              <a:t>(can’t get there)</a:t>
            </a:r>
          </a:p>
        </p:txBody>
      </p:sp>
      <p:sp>
        <p:nvSpPr>
          <p:cNvPr id="135" name="TextBox 134"/>
          <p:cNvSpPr txBox="1"/>
          <p:nvPr/>
        </p:nvSpPr>
        <p:spPr>
          <a:xfrm>
            <a:off x="3158754" y="4072476"/>
            <a:ext cx="899070" cy="276999"/>
          </a:xfrm>
          <a:prstGeom prst="rect">
            <a:avLst/>
          </a:prstGeom>
          <a:noFill/>
        </p:spPr>
        <p:txBody>
          <a:bodyPr wrap="square" rtlCol="0">
            <a:spAutoFit/>
          </a:bodyPr>
          <a:lstStyle/>
          <a:p>
            <a:pPr algn="r"/>
            <a:r>
              <a:rPr lang="en-AU" sz="600" dirty="0">
                <a:latin typeface="Arial Narrow" panose="020B0606020202030204" pitchFamily="34" charset="0"/>
              </a:rPr>
              <a:t>Habitat selection (chooses </a:t>
            </a:r>
            <a:r>
              <a:rPr lang="en-AU" sz="600" i="1" dirty="0">
                <a:latin typeface="Arial Narrow" panose="020B0606020202030204" pitchFamily="34" charset="0"/>
              </a:rPr>
              <a:t>not</a:t>
            </a:r>
            <a:r>
              <a:rPr lang="en-AU" sz="600" dirty="0">
                <a:latin typeface="Arial Narrow" panose="020B0606020202030204" pitchFamily="34" charset="0"/>
              </a:rPr>
              <a:t> to be there)</a:t>
            </a:r>
          </a:p>
        </p:txBody>
      </p:sp>
      <p:sp>
        <p:nvSpPr>
          <p:cNvPr id="136" name="TextBox 135"/>
          <p:cNvSpPr txBox="1"/>
          <p:nvPr/>
        </p:nvSpPr>
        <p:spPr>
          <a:xfrm>
            <a:off x="3716835" y="4431566"/>
            <a:ext cx="899070" cy="276999"/>
          </a:xfrm>
          <a:prstGeom prst="rect">
            <a:avLst/>
          </a:prstGeom>
          <a:noFill/>
        </p:spPr>
        <p:txBody>
          <a:bodyPr wrap="square" rtlCol="0">
            <a:spAutoFit/>
          </a:bodyPr>
          <a:lstStyle/>
          <a:p>
            <a:pPr algn="r"/>
            <a:r>
              <a:rPr lang="en-AU" sz="600" dirty="0">
                <a:latin typeface="Arial Narrow" panose="020B0606020202030204" pitchFamily="34" charset="0"/>
              </a:rPr>
              <a:t>Predation, competition, parasitism, disease</a:t>
            </a:r>
          </a:p>
        </p:txBody>
      </p:sp>
      <p:sp>
        <p:nvSpPr>
          <p:cNvPr id="141" name="Rectangle 140"/>
          <p:cNvSpPr/>
          <p:nvPr/>
        </p:nvSpPr>
        <p:spPr>
          <a:xfrm>
            <a:off x="541736" y="5562250"/>
            <a:ext cx="5863484" cy="100942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a:t>
            </a:r>
            <a:r>
              <a:rPr lang="en-AU" sz="1200" b="1" dirty="0" err="1">
                <a:solidFill>
                  <a:schemeClr val="tx1"/>
                </a:solidFill>
                <a:latin typeface="Arial Narrow" panose="020B0606020202030204" pitchFamily="34" charset="0"/>
              </a:rPr>
              <a:t>Kreb’s</a:t>
            </a:r>
            <a:r>
              <a:rPr lang="en-AU" sz="1200" b="1" dirty="0">
                <a:solidFill>
                  <a:schemeClr val="tx1"/>
                </a:solidFill>
                <a:latin typeface="Arial Narrow" panose="020B0606020202030204" pitchFamily="34" charset="0"/>
              </a:rPr>
              <a:t> flow chart, what is meant by ‘</a:t>
            </a:r>
            <a:r>
              <a:rPr lang="en-AU" sz="1200" b="1" i="1" dirty="0">
                <a:solidFill>
                  <a:schemeClr val="tx1"/>
                </a:solidFill>
                <a:latin typeface="Arial Narrow" panose="020B0606020202030204" pitchFamily="34" charset="0"/>
              </a:rPr>
              <a:t>other species</a:t>
            </a:r>
            <a:r>
              <a:rPr lang="en-AU" sz="1200" b="1" dirty="0">
                <a:solidFill>
                  <a:schemeClr val="tx1"/>
                </a:solidFill>
                <a:latin typeface="Arial Narrow" panose="020B0606020202030204" pitchFamily="34" charset="0"/>
              </a:rPr>
              <a:t>’? Ans. </a:t>
            </a:r>
          </a:p>
        </p:txBody>
      </p:sp>
      <p:sp>
        <p:nvSpPr>
          <p:cNvPr id="142" name="Rectangle 141"/>
          <p:cNvSpPr/>
          <p:nvPr/>
        </p:nvSpPr>
        <p:spPr>
          <a:xfrm>
            <a:off x="621930" y="5805659"/>
            <a:ext cx="5697837" cy="67033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46" name="Straight Arrow Connector 45"/>
          <p:cNvCxnSpPr/>
          <p:nvPr/>
        </p:nvCxnSpPr>
        <p:spPr>
          <a:xfrm>
            <a:off x="5420840" y="498963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323325" y="498963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83675" y="5158257"/>
            <a:ext cx="899070" cy="369332"/>
          </a:xfrm>
          <a:prstGeom prst="rect">
            <a:avLst/>
          </a:prstGeom>
          <a:noFill/>
        </p:spPr>
        <p:txBody>
          <a:bodyPr wrap="square" rtlCol="0">
            <a:spAutoFit/>
          </a:bodyPr>
          <a:lstStyle/>
          <a:p>
            <a:pPr algn="r"/>
            <a:r>
              <a:rPr lang="en-AU" sz="600" dirty="0">
                <a:latin typeface="Arial Narrow" panose="020B0606020202030204" pitchFamily="34" charset="0"/>
              </a:rPr>
              <a:t>Temperature, light, sediment structure, currents, etc.</a:t>
            </a:r>
          </a:p>
        </p:txBody>
      </p:sp>
      <p:sp>
        <p:nvSpPr>
          <p:cNvPr id="49" name="TextBox 48"/>
          <p:cNvSpPr txBox="1"/>
          <p:nvPr/>
        </p:nvSpPr>
        <p:spPr>
          <a:xfrm>
            <a:off x="5782745" y="5156241"/>
            <a:ext cx="653729" cy="369332"/>
          </a:xfrm>
          <a:prstGeom prst="rect">
            <a:avLst/>
          </a:prstGeom>
          <a:noFill/>
        </p:spPr>
        <p:txBody>
          <a:bodyPr wrap="square" rtlCol="0">
            <a:spAutoFit/>
          </a:bodyPr>
          <a:lstStyle/>
          <a:p>
            <a:pPr algn="r"/>
            <a:r>
              <a:rPr lang="en-AU" sz="600" dirty="0">
                <a:latin typeface="Arial Narrow" panose="020B0606020202030204" pitchFamily="34" charset="0"/>
              </a:rPr>
              <a:t>Water, oxygen, salinity, pH, nutrients etc.</a:t>
            </a:r>
          </a:p>
        </p:txBody>
      </p:sp>
      <p:sp>
        <p:nvSpPr>
          <p:cNvPr id="52" name="Rectangle 51"/>
          <p:cNvSpPr/>
          <p:nvPr/>
        </p:nvSpPr>
        <p:spPr>
          <a:xfrm>
            <a:off x="573222" y="268074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Comic Sans MS" panose="030F0702030302020204" pitchFamily="66" charset="0"/>
              </a:rPr>
              <a:t> </a:t>
            </a:r>
            <a:endParaRPr lang="en-AU" sz="1200" dirty="0">
              <a:solidFill>
                <a:schemeClr val="bg1">
                  <a:lumMod val="50000"/>
                </a:schemeClr>
              </a:solidFill>
              <a:latin typeface="Comic Sans MS" panose="030F0702030302020204" pitchFamily="66" charset="0"/>
            </a:endParaRPr>
          </a:p>
        </p:txBody>
      </p:sp>
      <p:sp>
        <p:nvSpPr>
          <p:cNvPr id="2" name="Rectangle 1"/>
          <p:cNvSpPr/>
          <p:nvPr/>
        </p:nvSpPr>
        <p:spPr>
          <a:xfrm>
            <a:off x="467342" y="4549567"/>
            <a:ext cx="2359614" cy="1015663"/>
          </a:xfrm>
          <a:prstGeom prst="rect">
            <a:avLst/>
          </a:prstGeom>
        </p:spPr>
        <p:txBody>
          <a:bodyPr wrap="square">
            <a:spAutoFit/>
          </a:bodyPr>
          <a:lstStyle/>
          <a:p>
            <a:pPr algn="just"/>
            <a:r>
              <a:rPr lang="en-AU" sz="1200" dirty="0">
                <a:latin typeface="Arial Narrow" pitchFamily="34" charset="0"/>
              </a:rPr>
              <a:t>Krebs (1972)</a:t>
            </a:r>
            <a:r>
              <a:rPr lang="en-AU" sz="1200" baseline="30000" dirty="0">
                <a:latin typeface="Arial Narrow" pitchFamily="34" charset="0"/>
              </a:rPr>
              <a:t>[1]</a:t>
            </a:r>
            <a:r>
              <a:rPr lang="en-AU" sz="1200" dirty="0">
                <a:latin typeface="Arial Narrow" pitchFamily="34" charset="0"/>
              </a:rPr>
              <a:t> designed a flow chart (Figure 1) that is used to discover what causes the geographical limits of species by proceeding down the chain, eliminating things one by one.</a:t>
            </a:r>
            <a:endParaRPr lang="en-AU" sz="1200" dirty="0"/>
          </a:p>
        </p:txBody>
      </p:sp>
      <p:sp>
        <p:nvSpPr>
          <p:cNvPr id="4" name="Rectangle 3"/>
          <p:cNvSpPr/>
          <p:nvPr/>
        </p:nvSpPr>
        <p:spPr>
          <a:xfrm>
            <a:off x="536227" y="4139189"/>
            <a:ext cx="2209097" cy="461665"/>
          </a:xfrm>
          <a:prstGeom prst="rect">
            <a:avLst/>
          </a:prstGeom>
          <a:solidFill>
            <a:schemeClr val="bg1">
              <a:lumMod val="85000"/>
            </a:schemeClr>
          </a:solidFill>
        </p:spPr>
        <p:txBody>
          <a:bodyPr wrap="square">
            <a:spAutoFit/>
          </a:bodyPr>
          <a:lstStyle/>
          <a:p>
            <a:r>
              <a:rPr lang="en-AU" sz="1200" b="1" dirty="0">
                <a:latin typeface="Arial Narrow" pitchFamily="34" charset="0"/>
              </a:rPr>
              <a:t>Activity: Think about what limits our own</a:t>
            </a:r>
            <a:r>
              <a:rPr lang="en-AU" sz="1200" b="1" i="1" dirty="0">
                <a:latin typeface="Arial Narrow" pitchFamily="34" charset="0"/>
              </a:rPr>
              <a:t> </a:t>
            </a:r>
            <a:r>
              <a:rPr lang="en-AU" sz="1200" b="1" dirty="0">
                <a:latin typeface="Arial Narrow" pitchFamily="34" charset="0"/>
              </a:rPr>
              <a:t>geographical range!?</a:t>
            </a:r>
            <a:endParaRPr lang="en-AU" sz="1200" dirty="0">
              <a:latin typeface="Arial Narrow" pitchFamily="34" charset="0"/>
            </a:endParaRPr>
          </a:p>
        </p:txBody>
      </p:sp>
      <p:cxnSp>
        <p:nvCxnSpPr>
          <p:cNvPr id="59" name="Straight Connector 58"/>
          <p:cNvCxnSpPr/>
          <p:nvPr/>
        </p:nvCxnSpPr>
        <p:spPr>
          <a:xfrm flipH="1">
            <a:off x="545041" y="66307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44204" y="8081700"/>
            <a:ext cx="5855507" cy="5582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Why do ecologists want to estimate how populations change over time? Ans.</a:t>
            </a:r>
          </a:p>
        </p:txBody>
      </p:sp>
      <p:sp>
        <p:nvSpPr>
          <p:cNvPr id="62" name="Rectangle 61"/>
          <p:cNvSpPr/>
          <p:nvPr/>
        </p:nvSpPr>
        <p:spPr>
          <a:xfrm>
            <a:off x="593571" y="8326012"/>
            <a:ext cx="5745062" cy="2550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cxnSp>
        <p:nvCxnSpPr>
          <p:cNvPr id="54" name="Straight Connector 53">
            <a:extLst>
              <a:ext uri="{FF2B5EF4-FFF2-40B4-BE49-F238E27FC236}">
                <a16:creationId xmlns:a16="http://schemas.microsoft.com/office/drawing/2014/main" id="{B5055B2A-63CB-4FBA-ADDC-5580FB5672B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17">
            <a:extLst>
              <a:ext uri="{FF2B5EF4-FFF2-40B4-BE49-F238E27FC236}">
                <a16:creationId xmlns:a16="http://schemas.microsoft.com/office/drawing/2014/main" id="{75F84909-4F47-49E5-B0D5-F3AFF7AF680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3" name="TextBox 62">
            <a:extLst>
              <a:ext uri="{FF2B5EF4-FFF2-40B4-BE49-F238E27FC236}">
                <a16:creationId xmlns:a16="http://schemas.microsoft.com/office/drawing/2014/main" id="{6E9AED91-F3DD-4D97-BBA1-BE9FCC2915D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5" name="TextBox 64">
            <a:extLst>
              <a:ext uri="{FF2B5EF4-FFF2-40B4-BE49-F238E27FC236}">
                <a16:creationId xmlns:a16="http://schemas.microsoft.com/office/drawing/2014/main" id="{1B89A82B-6890-4A76-A6ED-D3EF62E81458}"/>
              </a:ext>
            </a:extLst>
          </p:cNvPr>
          <p:cNvSpPr txBox="1"/>
          <p:nvPr/>
        </p:nvSpPr>
        <p:spPr>
          <a:xfrm>
            <a:off x="1410717" y="61659"/>
            <a:ext cx="3890491" cy="738664"/>
          </a:xfrm>
          <a:prstGeom prst="rect">
            <a:avLst/>
          </a:prstGeom>
          <a:noFill/>
        </p:spPr>
        <p:txBody>
          <a:bodyPr wrap="square" rtlCol="0">
            <a:spAutoFit/>
          </a:bodyPr>
          <a:lstStyle/>
          <a:p>
            <a:r>
              <a:rPr lang="en-US" b="1" dirty="0">
                <a:latin typeface="Arial Narrow" pitchFamily="34" charset="0"/>
              </a:rPr>
              <a:t>Bio…ta – </a:t>
            </a:r>
            <a:r>
              <a:rPr lang="en-US" sz="1200" dirty="0">
                <a:latin typeface="Arial Narrow" pitchFamily="34" charset="0"/>
              </a:rPr>
              <a:t>Identify biotic components of marine ecosystems (i.e. trophic levels, food chains, food webs, interactions and population dynamics)</a:t>
            </a:r>
          </a:p>
        </p:txBody>
      </p:sp>
      <p:sp>
        <p:nvSpPr>
          <p:cNvPr id="66" name="TextBox 65">
            <a:extLst>
              <a:ext uri="{FF2B5EF4-FFF2-40B4-BE49-F238E27FC236}">
                <a16:creationId xmlns:a16="http://schemas.microsoft.com/office/drawing/2014/main" id="{478F406A-B344-4275-842D-52E6B9B7A79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6" name="Rectangle 55">
            <a:extLst>
              <a:ext uri="{FF2B5EF4-FFF2-40B4-BE49-F238E27FC236}">
                <a16:creationId xmlns:a16="http://schemas.microsoft.com/office/drawing/2014/main" id="{B3C5B9C3-C9B6-403B-9916-C3835C4F3BA3}"/>
              </a:ext>
            </a:extLst>
          </p:cNvPr>
          <p:cNvSpPr/>
          <p:nvPr/>
        </p:nvSpPr>
        <p:spPr>
          <a:xfrm>
            <a:off x="2846674" y="5054200"/>
            <a:ext cx="1974899" cy="461665"/>
          </a:xfrm>
          <a:prstGeom prst="rect">
            <a:avLst/>
          </a:prstGeom>
          <a:noFill/>
        </p:spPr>
        <p:txBody>
          <a:bodyPr wrap="square">
            <a:spAutoFit/>
          </a:bodyPr>
          <a:lstStyle/>
          <a:p>
            <a:r>
              <a:rPr lang="en-AU" sz="800" b="1" dirty="0">
                <a:latin typeface="Arial Narrow" pitchFamily="34" charset="0"/>
              </a:rPr>
              <a:t>Figure 1: To explain any particular problem of distribution, one proceeds down the chain, eliminating things one by one</a:t>
            </a:r>
            <a:r>
              <a:rPr lang="en-AU" sz="800" b="1" baseline="30000" dirty="0">
                <a:latin typeface="Arial Narrow" pitchFamily="34" charset="0"/>
              </a:rPr>
              <a:t>[1]</a:t>
            </a:r>
            <a:r>
              <a:rPr lang="en-AU" sz="800" b="1" dirty="0">
                <a:latin typeface="Arial Narrow" pitchFamily="34" charset="0"/>
              </a:rPr>
              <a:t>.</a:t>
            </a:r>
            <a:endParaRPr lang="en-AU" sz="800" dirty="0">
              <a:latin typeface="Arial Narrow" pitchFamily="34" charset="0"/>
            </a:endParaRPr>
          </a:p>
        </p:txBody>
      </p:sp>
      <p:sp>
        <p:nvSpPr>
          <p:cNvPr id="70" name="TextBox 69">
            <a:extLst>
              <a:ext uri="{FF2B5EF4-FFF2-40B4-BE49-F238E27FC236}">
                <a16:creationId xmlns:a16="http://schemas.microsoft.com/office/drawing/2014/main" id="{4080A23E-EF7B-4C0B-8F95-485E6366FF90}"/>
              </a:ext>
            </a:extLst>
          </p:cNvPr>
          <p:cNvSpPr txBox="1"/>
          <p:nvPr/>
        </p:nvSpPr>
        <p:spPr>
          <a:xfrm>
            <a:off x="483296" y="6626253"/>
            <a:ext cx="6043731" cy="1446550"/>
          </a:xfrm>
          <a:prstGeom prst="rect">
            <a:avLst/>
          </a:prstGeom>
          <a:noFill/>
        </p:spPr>
        <p:txBody>
          <a:bodyPr wrap="square" rtlCol="0">
            <a:spAutoFit/>
          </a:bodyPr>
          <a:lstStyle/>
          <a:p>
            <a:r>
              <a:rPr lang="en-US" sz="1600" b="1" dirty="0">
                <a:latin typeface="Arial Narrow" pitchFamily="34" charset="0"/>
              </a:rPr>
              <a:t>Abundance </a:t>
            </a:r>
            <a:r>
              <a:rPr lang="en-AU" sz="1200" dirty="0">
                <a:latin typeface="Arial Narrow" pitchFamily="34" charset="0"/>
              </a:rPr>
              <a:t>means “</a:t>
            </a:r>
            <a:r>
              <a:rPr lang="en-AU" sz="1200" i="1" dirty="0">
                <a:latin typeface="Arial Narrow" pitchFamily="34" charset="0"/>
              </a:rPr>
              <a:t>how many</a:t>
            </a:r>
            <a:r>
              <a:rPr lang="en-AU" sz="1200" dirty="0">
                <a:latin typeface="Arial Narrow" pitchFamily="34" charset="0"/>
              </a:rPr>
              <a:t>”. To measure abundance, ecologists use sampling methods such as quadrats and the capture-recapture method to estimate, for example, the </a:t>
            </a:r>
            <a:r>
              <a:rPr lang="en-AU" sz="1200" i="1" dirty="0">
                <a:latin typeface="Arial Narrow" pitchFamily="34" charset="0"/>
              </a:rPr>
              <a:t>size </a:t>
            </a:r>
            <a:r>
              <a:rPr lang="en-AU" sz="1200" dirty="0">
                <a:latin typeface="Arial Narrow" pitchFamily="34" charset="0"/>
              </a:rPr>
              <a:t>of a </a:t>
            </a:r>
            <a:r>
              <a:rPr lang="en-AU" sz="1200" b="1" dirty="0">
                <a:latin typeface="Arial Narrow" pitchFamily="34" charset="0"/>
              </a:rPr>
              <a:t>population</a:t>
            </a:r>
            <a:r>
              <a:rPr lang="en-AU" sz="1200" dirty="0">
                <a:latin typeface="Arial Narrow" pitchFamily="34" charset="0"/>
              </a:rPr>
              <a:t> (defined as </a:t>
            </a:r>
            <a:r>
              <a:rPr lang="en-AU" sz="1200" i="1" dirty="0">
                <a:latin typeface="Arial Narrow" pitchFamily="34" charset="0"/>
              </a:rPr>
              <a:t>a group of organisms of the same species in the same space at the same time</a:t>
            </a:r>
            <a:r>
              <a:rPr lang="en-AU" sz="1200" baseline="30000" dirty="0">
                <a:latin typeface="Arial Narrow" pitchFamily="34" charset="0"/>
              </a:rPr>
              <a:t>[1]</a:t>
            </a:r>
            <a:r>
              <a:rPr lang="en-AU" sz="1200" dirty="0">
                <a:latin typeface="Arial Narrow" pitchFamily="34" charset="0"/>
              </a:rPr>
              <a:t>). Once the size of the population has been established, then ecologists can measure any </a:t>
            </a:r>
            <a:r>
              <a:rPr lang="en-AU" sz="1200" i="1" dirty="0">
                <a:latin typeface="Arial Narrow" pitchFamily="34" charset="0"/>
              </a:rPr>
              <a:t>changes</a:t>
            </a:r>
            <a:r>
              <a:rPr lang="en-AU" sz="1200" dirty="0">
                <a:latin typeface="Arial Narrow" pitchFamily="34" charset="0"/>
              </a:rPr>
              <a:t> to the size of a population over time (</a:t>
            </a:r>
            <a:r>
              <a:rPr lang="en-AU" sz="1200" b="1" dirty="0">
                <a:latin typeface="Arial Narrow" pitchFamily="34" charset="0"/>
              </a:rPr>
              <a:t>population dynamics</a:t>
            </a:r>
            <a:r>
              <a:rPr lang="en-AU" sz="1200" dirty="0">
                <a:latin typeface="Arial Narrow" pitchFamily="34" charset="0"/>
              </a:rPr>
              <a:t>)</a:t>
            </a:r>
            <a:r>
              <a:rPr lang="en-AU" sz="1200" b="1" dirty="0">
                <a:latin typeface="Arial Narrow" pitchFamily="34" charset="0"/>
              </a:rPr>
              <a:t>. </a:t>
            </a:r>
            <a:r>
              <a:rPr lang="en-AU" sz="1200" dirty="0">
                <a:latin typeface="Arial Narrow" pitchFamily="34" charset="0"/>
              </a:rPr>
              <a:t>This is achieved by comparing the number of species </a:t>
            </a:r>
            <a:r>
              <a:rPr lang="en-AU" sz="1200" i="1" dirty="0">
                <a:latin typeface="Arial Narrow" pitchFamily="34" charset="0"/>
              </a:rPr>
              <a:t>entering </a:t>
            </a:r>
            <a:r>
              <a:rPr lang="en-AU" sz="1200" dirty="0">
                <a:latin typeface="Arial Narrow" pitchFamily="34" charset="0"/>
              </a:rPr>
              <a:t>a population (birth rate and immigration) with the number of species</a:t>
            </a:r>
            <a:r>
              <a:rPr lang="en-AU" sz="1200" i="1" dirty="0">
                <a:latin typeface="Arial Narrow" pitchFamily="34" charset="0"/>
              </a:rPr>
              <a:t> leaving </a:t>
            </a:r>
            <a:r>
              <a:rPr lang="en-AU" sz="1200" dirty="0">
                <a:latin typeface="Arial Narrow" pitchFamily="34" charset="0"/>
              </a:rPr>
              <a:t>a population (death rate and emigration) over time. Population dynamics empowers us to practice </a:t>
            </a:r>
            <a:r>
              <a:rPr lang="en-AU" sz="1200" i="1" dirty="0">
                <a:latin typeface="Arial Narrow" pitchFamily="34" charset="0"/>
              </a:rPr>
              <a:t>sustainable</a:t>
            </a:r>
            <a:r>
              <a:rPr lang="en-AU" sz="1200" dirty="0">
                <a:latin typeface="Arial Narrow" pitchFamily="34" charset="0"/>
              </a:rPr>
              <a:t> resource management.</a:t>
            </a:r>
            <a:endParaRPr lang="en-AU" sz="1200" i="1" dirty="0">
              <a:latin typeface="Arial Narrow" pitchFamily="34" charset="0"/>
            </a:endParaRPr>
          </a:p>
        </p:txBody>
      </p:sp>
      <p:sp>
        <p:nvSpPr>
          <p:cNvPr id="71" name="TextBox 70">
            <a:extLst>
              <a:ext uri="{FF2B5EF4-FFF2-40B4-BE49-F238E27FC236}">
                <a16:creationId xmlns:a16="http://schemas.microsoft.com/office/drawing/2014/main" id="{B1A010DF-689F-4E39-AAC8-B128B588205E}"/>
              </a:ext>
            </a:extLst>
          </p:cNvPr>
          <p:cNvSpPr txBox="1"/>
          <p:nvPr/>
        </p:nvSpPr>
        <p:spPr>
          <a:xfrm>
            <a:off x="456763" y="971830"/>
            <a:ext cx="5908136" cy="892552"/>
          </a:xfrm>
          <a:prstGeom prst="rect">
            <a:avLst/>
          </a:prstGeom>
          <a:noFill/>
        </p:spPr>
        <p:txBody>
          <a:bodyPr wrap="square" rtlCol="0">
            <a:spAutoFit/>
          </a:bodyPr>
          <a:lstStyle/>
          <a:p>
            <a:r>
              <a:rPr lang="en-US" sz="1600" b="1" dirty="0">
                <a:latin typeface="Arial Narrow" pitchFamily="34" charset="0"/>
              </a:rPr>
              <a:t>Definition of Ecology</a:t>
            </a:r>
          </a:p>
          <a:p>
            <a:pPr algn="just"/>
            <a:r>
              <a:rPr lang="en-AU" sz="1200" dirty="0">
                <a:latin typeface="Arial Narrow" pitchFamily="34" charset="0"/>
              </a:rPr>
              <a:t>“Ecology” is </a:t>
            </a:r>
            <a:r>
              <a:rPr lang="en-AU" sz="1200" i="1" dirty="0">
                <a:latin typeface="Arial Narrow" pitchFamily="34" charset="0"/>
              </a:rPr>
              <a:t>the scientific study of the interactions between organisms and their abiotic and </a:t>
            </a:r>
            <a:r>
              <a:rPr lang="en-AU" sz="1200" b="1" i="1" dirty="0">
                <a:latin typeface="Arial Narrow" pitchFamily="34" charset="0"/>
              </a:rPr>
              <a:t>biotic environment</a:t>
            </a:r>
            <a:r>
              <a:rPr lang="en-AU" sz="1200" i="1" dirty="0">
                <a:latin typeface="Arial Narrow" pitchFamily="34" charset="0"/>
              </a:rPr>
              <a:t> that determines their distribution and abundance</a:t>
            </a:r>
            <a:r>
              <a:rPr lang="en-AU" sz="1200" baseline="30000" dirty="0">
                <a:latin typeface="Arial Narrow" pitchFamily="34" charset="0"/>
              </a:rPr>
              <a:t>[1]</a:t>
            </a:r>
            <a:r>
              <a:rPr lang="en-AU" sz="1200" dirty="0">
                <a:latin typeface="Arial Narrow" pitchFamily="34" charset="0"/>
              </a:rPr>
              <a:t>. The next 5 worksheets focus on the </a:t>
            </a:r>
            <a:r>
              <a:rPr lang="en-AU" sz="1200" b="1" i="1" dirty="0">
                <a:latin typeface="Arial Narrow" pitchFamily="34" charset="0"/>
              </a:rPr>
              <a:t>biotic environment</a:t>
            </a:r>
            <a:r>
              <a:rPr lang="en-AU" sz="1200" dirty="0">
                <a:latin typeface="Arial Narrow" pitchFamily="34" charset="0"/>
              </a:rPr>
              <a:t> part of this definition, which includes all the</a:t>
            </a:r>
            <a:r>
              <a:rPr lang="en-AU" sz="1200" i="1" dirty="0">
                <a:latin typeface="Arial Narrow" pitchFamily="34" charset="0"/>
              </a:rPr>
              <a:t> living </a:t>
            </a:r>
            <a:r>
              <a:rPr lang="en-AU" sz="1200" dirty="0">
                <a:latin typeface="Arial Narrow" pitchFamily="34" charset="0"/>
              </a:rPr>
              <a:t>components of an ecosystem. </a:t>
            </a:r>
            <a:endParaRPr lang="en-US" sz="1200" dirty="0">
              <a:latin typeface="Arial Narrow" pitchFamily="34" charset="0"/>
            </a:endParaRPr>
          </a:p>
        </p:txBody>
      </p:sp>
      <p:sp>
        <p:nvSpPr>
          <p:cNvPr id="72" name="Rectangle 71">
            <a:extLst>
              <a:ext uri="{FF2B5EF4-FFF2-40B4-BE49-F238E27FC236}">
                <a16:creationId xmlns:a16="http://schemas.microsoft.com/office/drawing/2014/main" id="{A4CF22B7-D372-420A-94C0-803E393BFFD9}"/>
              </a:ext>
            </a:extLst>
          </p:cNvPr>
          <p:cNvSpPr/>
          <p:nvPr/>
        </p:nvSpPr>
        <p:spPr>
          <a:xfrm>
            <a:off x="483295" y="8640686"/>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cxnSp>
        <p:nvCxnSpPr>
          <p:cNvPr id="5" name="Straight Connector 4">
            <a:extLst>
              <a:ext uri="{FF2B5EF4-FFF2-40B4-BE49-F238E27FC236}">
                <a16:creationId xmlns:a16="http://schemas.microsoft.com/office/drawing/2014/main" id="{81D00393-EC5B-D49C-32D1-A6908AC9BF4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BC529186-D98D-AA47-FEA8-5EF18D7C3E0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8C8A7523-6E52-D45B-85CA-A80EBD2C754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5390607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442670" y="979450"/>
            <a:ext cx="3346370" cy="1077218"/>
          </a:xfrm>
          <a:prstGeom prst="rect">
            <a:avLst/>
          </a:prstGeom>
          <a:noFill/>
        </p:spPr>
        <p:txBody>
          <a:bodyPr wrap="square" rtlCol="0">
            <a:spAutoFit/>
          </a:bodyPr>
          <a:lstStyle/>
          <a:p>
            <a:r>
              <a:rPr lang="en-US" sz="1600" b="1" dirty="0">
                <a:latin typeface="Arial Narrow" pitchFamily="34" charset="0"/>
              </a:rPr>
              <a:t>To help or hinder?</a:t>
            </a:r>
          </a:p>
          <a:p>
            <a:pPr algn="just"/>
            <a:r>
              <a:rPr lang="en-AU" sz="1200" dirty="0">
                <a:latin typeface="Arial Narrow" pitchFamily="34" charset="0"/>
              </a:rPr>
              <a:t>Interactions are classified on the basis of the</a:t>
            </a:r>
            <a:r>
              <a:rPr lang="en-AU" sz="1200" i="1" dirty="0">
                <a:latin typeface="Arial Narrow" pitchFamily="34" charset="0"/>
              </a:rPr>
              <a:t> mechanism </a:t>
            </a:r>
            <a:r>
              <a:rPr lang="en-AU" sz="1200" dirty="0">
                <a:latin typeface="Arial Narrow" pitchFamily="34" charset="0"/>
              </a:rPr>
              <a:t>of the interaction (i.e. symbiosis, competition and predation) and the</a:t>
            </a:r>
            <a:r>
              <a:rPr lang="en-AU" sz="1200" i="1" dirty="0">
                <a:latin typeface="Arial Narrow" pitchFamily="34" charset="0"/>
              </a:rPr>
              <a:t> effects </a:t>
            </a:r>
            <a:r>
              <a:rPr lang="en-AU" sz="1200" dirty="0">
                <a:latin typeface="Arial Narrow" pitchFamily="34" charset="0"/>
              </a:rPr>
              <a:t>of the interaction, albeit positive (+), negative (-) or no effect/neutral (0). </a:t>
            </a:r>
          </a:p>
        </p:txBody>
      </p:sp>
      <p:sp>
        <p:nvSpPr>
          <p:cNvPr id="2" name="Rectangle 1"/>
          <p:cNvSpPr/>
          <p:nvPr/>
        </p:nvSpPr>
        <p:spPr>
          <a:xfrm>
            <a:off x="424038" y="1999723"/>
            <a:ext cx="3365002" cy="1384995"/>
          </a:xfrm>
          <a:prstGeom prst="rect">
            <a:avLst/>
          </a:prstGeom>
        </p:spPr>
        <p:txBody>
          <a:bodyPr wrap="square">
            <a:spAutoFit/>
          </a:bodyPr>
          <a:lstStyle/>
          <a:p>
            <a:pPr algn="just"/>
            <a:r>
              <a:rPr lang="en-AU" sz="1200" b="1" dirty="0">
                <a:latin typeface="Arial Narrow" pitchFamily="34" charset="0"/>
              </a:rPr>
              <a:t>Symbiosis</a:t>
            </a:r>
            <a:r>
              <a:rPr lang="en-AU" sz="1200" dirty="0">
                <a:latin typeface="Arial Narrow" pitchFamily="34" charset="0"/>
              </a:rPr>
              <a:t> is a host-guest relationship whereby two different species live together, in direct contact, for an extended period of time. The ‘guest’ exploits a unique niche that the ‘host’ provides. Except for </a:t>
            </a:r>
            <a:r>
              <a:rPr lang="en-AU" sz="1200" dirty="0" err="1">
                <a:latin typeface="Arial Narrow" pitchFamily="34" charset="0"/>
              </a:rPr>
              <a:t>amensalism</a:t>
            </a:r>
            <a:r>
              <a:rPr lang="en-AU" sz="1200" dirty="0">
                <a:latin typeface="Arial Narrow" pitchFamily="34" charset="0"/>
              </a:rPr>
              <a:t>, the guest always benefits from the relationship. As for the host, the relationship can be beneficial (mutualism), have no effect (commensalism), or harmful (parasitism). </a:t>
            </a:r>
          </a:p>
        </p:txBody>
      </p:sp>
      <p:graphicFrame>
        <p:nvGraphicFramePr>
          <p:cNvPr id="6" name="Table 5"/>
          <p:cNvGraphicFramePr>
            <a:graphicFrameLocks noGrp="1"/>
          </p:cNvGraphicFramePr>
          <p:nvPr/>
        </p:nvGraphicFramePr>
        <p:xfrm>
          <a:off x="3909006" y="1101364"/>
          <a:ext cx="2430884" cy="2208452"/>
        </p:xfrm>
        <a:graphic>
          <a:graphicData uri="http://schemas.openxmlformats.org/drawingml/2006/table">
            <a:tbl>
              <a:tblPr firstRow="1" bandRow="1">
                <a:tableStyleId>{5940675A-B579-460E-94D1-54222C63F5DA}</a:tableStyleId>
              </a:tblPr>
              <a:tblGrid>
                <a:gridCol w="24007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69030">
                  <a:extLst>
                    <a:ext uri="{9D8B030D-6E8A-4147-A177-3AD203B41FA5}">
                      <a16:colId xmlns:a16="http://schemas.microsoft.com/office/drawing/2014/main" val="20002"/>
                    </a:ext>
                  </a:extLst>
                </a:gridCol>
                <a:gridCol w="541660">
                  <a:extLst>
                    <a:ext uri="{9D8B030D-6E8A-4147-A177-3AD203B41FA5}">
                      <a16:colId xmlns:a16="http://schemas.microsoft.com/office/drawing/2014/main" val="20003"/>
                    </a:ext>
                  </a:extLst>
                </a:gridCol>
              </a:tblGrid>
              <a:tr h="480098">
                <a:tc gridSpan="2">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a:t>
                      </a:r>
                    </a:p>
                    <a:p>
                      <a:pPr algn="ctr"/>
                      <a:r>
                        <a:rPr lang="en-AU" sz="1200" baseline="0" dirty="0">
                          <a:latin typeface="Arial Narrow" panose="020B0606020202030204" pitchFamily="34" charset="0"/>
                        </a:rPr>
                        <a:t>of Interaction</a:t>
                      </a:r>
                      <a:endParaRPr lang="en-AU" sz="120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Effect</a:t>
                      </a:r>
                      <a:r>
                        <a:rPr lang="en-AU" sz="1200" baseline="0" dirty="0">
                          <a:latin typeface="Arial Narrow" panose="020B0606020202030204" pitchFamily="34" charset="0"/>
                        </a:rPr>
                        <a:t> on X</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a:t>
                      </a:r>
                      <a:r>
                        <a:rPr lang="en-AU" sz="1200" dirty="0">
                          <a:latin typeface="Arial Narrow" panose="020B0606020202030204" pitchFamily="34" charset="0"/>
                        </a:rPr>
                        <a:t>on Y</a:t>
                      </a:r>
                    </a:p>
                  </a:txBody>
                  <a:tcPr>
                    <a:solidFill>
                      <a:schemeClr val="bg1">
                        <a:lumMod val="85000"/>
                      </a:schemeClr>
                    </a:solidFill>
                  </a:tcPr>
                </a:tc>
                <a:extLst>
                  <a:ext uri="{0D108BD9-81ED-4DB2-BD59-A6C34878D82A}">
                    <a16:rowId xmlns:a16="http://schemas.microsoft.com/office/drawing/2014/main" val="10000"/>
                  </a:ext>
                </a:extLst>
              </a:tr>
              <a:tr h="288059">
                <a:tc rowSpan="4">
                  <a:txBody>
                    <a:bodyPr/>
                    <a:lstStyle/>
                    <a:p>
                      <a:pPr algn="ctr"/>
                      <a:r>
                        <a:rPr lang="en-AU" sz="1200" dirty="0">
                          <a:latin typeface="Arial Narrow" panose="020B0606020202030204" pitchFamily="34" charset="0"/>
                        </a:rPr>
                        <a:t>Symbiosis</a:t>
                      </a:r>
                    </a:p>
                  </a:txBody>
                  <a:tcPr vert="vert270" anchor="ctr"/>
                </a:tc>
                <a:tc>
                  <a:txBody>
                    <a:bodyPr/>
                    <a:lstStyle/>
                    <a:p>
                      <a:r>
                        <a:rPr lang="en-AU" sz="1200" dirty="0">
                          <a:latin typeface="Arial Narrow" panose="020B0606020202030204" pitchFamily="34" charset="0"/>
                        </a:rPr>
                        <a:t>Parasitism </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1"/>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Mutualism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2"/>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Commensalism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0</a:t>
                      </a:r>
                    </a:p>
                  </a:txBody>
                  <a:tcPr/>
                </a:tc>
                <a:extLst>
                  <a:ext uri="{0D108BD9-81ED-4DB2-BD59-A6C34878D82A}">
                    <a16:rowId xmlns:a16="http://schemas.microsoft.com/office/drawing/2014/main" val="10003"/>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err="1">
                          <a:latin typeface="Arial Narrow" panose="020B0606020202030204" pitchFamily="34" charset="0"/>
                        </a:rPr>
                        <a:t>Amensalism</a:t>
                      </a:r>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0</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4"/>
                  </a:ext>
                </a:extLst>
              </a:tr>
              <a:tr h="288059">
                <a:tc gridSpan="2">
                  <a:txBody>
                    <a:bodyPr/>
                    <a:lstStyle/>
                    <a:p>
                      <a:r>
                        <a:rPr lang="en-AU" sz="1200" dirty="0">
                          <a:latin typeface="Arial Narrow" panose="020B0606020202030204" pitchFamily="34" charset="0"/>
                        </a:rPr>
                        <a:t>Competition</a:t>
                      </a: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5"/>
                  </a:ext>
                </a:extLst>
              </a:tr>
              <a:tr h="288059">
                <a:tc gridSpan="2">
                  <a:txBody>
                    <a:bodyPr/>
                    <a:lstStyle/>
                    <a:p>
                      <a:r>
                        <a:rPr lang="en-AU" sz="1200">
                          <a:latin typeface="Arial Narrow" panose="020B0606020202030204" pitchFamily="34" charset="0"/>
                        </a:rPr>
                        <a:t>Predation</a:t>
                      </a:r>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503238" y="3989582"/>
            <a:ext cx="5836652" cy="311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Complete the table below by categorising biotic interactions based on </a:t>
            </a:r>
            <a:r>
              <a:rPr lang="en-AU" sz="1200" b="1" dirty="0">
                <a:solidFill>
                  <a:schemeClr val="tx1"/>
                </a:solidFill>
                <a:latin typeface="Arial Narrow" panose="020B0606020202030204" pitchFamily="34" charset="0"/>
              </a:rPr>
              <a:t>mechanism</a:t>
            </a:r>
            <a:r>
              <a:rPr lang="en-AU" sz="1200" dirty="0">
                <a:solidFill>
                  <a:schemeClr val="tx1"/>
                </a:solidFill>
                <a:latin typeface="Arial Narrow" panose="020B0606020202030204" pitchFamily="34" charset="0"/>
              </a:rPr>
              <a:t> &amp; </a:t>
            </a:r>
            <a:r>
              <a:rPr lang="en-AU" sz="1200" b="1" dirty="0">
                <a:solidFill>
                  <a:schemeClr val="tx1"/>
                </a:solidFill>
                <a:latin typeface="Arial Narrow" panose="020B0606020202030204" pitchFamily="34" charset="0"/>
              </a:rPr>
              <a:t>effect</a:t>
            </a:r>
          </a:p>
          <a:p>
            <a:endParaRPr lang="en-AU" sz="1200"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nvGraphicFramePr>
        <p:xfrm>
          <a:off x="503238" y="4404582"/>
          <a:ext cx="5836655" cy="4316778"/>
        </p:xfrm>
        <a:graphic>
          <a:graphicData uri="http://schemas.openxmlformats.org/drawingml/2006/table">
            <a:tbl>
              <a:tblPr firstRow="1" bandRow="1">
                <a:tableStyleId>{5940675A-B579-460E-94D1-54222C63F5DA}</a:tableStyleId>
              </a:tblPr>
              <a:tblGrid>
                <a:gridCol w="227558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96777">
                  <a:extLst>
                    <a:ext uri="{9D8B030D-6E8A-4147-A177-3AD203B41FA5}">
                      <a16:colId xmlns:a16="http://schemas.microsoft.com/office/drawing/2014/main" val="20003"/>
                    </a:ext>
                  </a:extLst>
                </a:gridCol>
              </a:tblGrid>
              <a:tr h="213593">
                <a:tc>
                  <a:txBody>
                    <a:bodyPr/>
                    <a:lstStyle/>
                    <a:p>
                      <a:pPr algn="l"/>
                      <a:r>
                        <a:rPr lang="en-AU" sz="1200" b="1" dirty="0">
                          <a:latin typeface="Arial Narrow" panose="020B0606020202030204" pitchFamily="34" charset="0"/>
                        </a:rPr>
                        <a:t>Biotic Interaction (between</a:t>
                      </a:r>
                      <a:r>
                        <a:rPr lang="en-AU" sz="1200" b="1" baseline="0" dirty="0">
                          <a:latin typeface="Arial Narrow" panose="020B0606020202030204" pitchFamily="34" charset="0"/>
                        </a:rPr>
                        <a:t> X &amp; Y)</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of Interaction</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on X</a:t>
                      </a:r>
                    </a:p>
                  </a:txBody>
                  <a:tcPr>
                    <a:solidFill>
                      <a:schemeClr val="bg1">
                        <a:lumMod val="85000"/>
                      </a:schemeClr>
                    </a:solidFill>
                  </a:tcPr>
                </a:tc>
                <a:tc>
                  <a:txBody>
                    <a:bodyPr/>
                    <a:lstStyle/>
                    <a:p>
                      <a:pPr algn="ctr"/>
                      <a:r>
                        <a:rPr lang="en-AU" sz="1200" b="1" dirty="0">
                          <a:latin typeface="Arial Narrow" panose="020B0606020202030204" pitchFamily="34" charset="0"/>
                        </a:rPr>
                        <a:t>Effect on Y</a:t>
                      </a:r>
                    </a:p>
                  </a:txBody>
                  <a:tcPr>
                    <a:solidFill>
                      <a:schemeClr val="bg1">
                        <a:lumMod val="85000"/>
                      </a:schemeClr>
                    </a:solidFill>
                  </a:tcPr>
                </a:tc>
                <a:extLst>
                  <a:ext uri="{0D108BD9-81ED-4DB2-BD59-A6C34878D82A}">
                    <a16:rowId xmlns:a16="http://schemas.microsoft.com/office/drawing/2014/main" val="10000"/>
                  </a:ext>
                </a:extLst>
              </a:tr>
              <a:tr h="288747">
                <a:tc>
                  <a:txBody>
                    <a:bodyPr/>
                    <a:lstStyle/>
                    <a:p>
                      <a:r>
                        <a:rPr lang="en-AU" sz="1200" baseline="0" dirty="0">
                          <a:latin typeface="Arial Narrow" panose="020B0606020202030204" pitchFamily="34" charset="0"/>
                        </a:rPr>
                        <a:t>Zooxanthellae and corals</a:t>
                      </a:r>
                      <a:endParaRPr lang="en-AU" sz="1200" dirty="0">
                        <a:latin typeface="Arial Narrow" panose="020B0606020202030204" pitchFamily="34" charset="0"/>
                      </a:endParaRPr>
                    </a:p>
                  </a:txBody>
                  <a:tcPr/>
                </a:tc>
                <a:tc>
                  <a:txBody>
                    <a:bodyPr/>
                    <a:lstStyle/>
                    <a:p>
                      <a:r>
                        <a:rPr lang="en-AU" sz="1200" b="0" dirty="0">
                          <a:solidFill>
                            <a:schemeClr val="tx1"/>
                          </a:solidFill>
                          <a:latin typeface="Arial Narrow" panose="020B0606020202030204" pitchFamily="34" charset="0"/>
                        </a:rPr>
                        <a:t>Mutualism</a:t>
                      </a:r>
                    </a:p>
                  </a:txBody>
                  <a:tcPr/>
                </a:tc>
                <a:tc>
                  <a:txBody>
                    <a:bodyPr/>
                    <a:lstStyle/>
                    <a:p>
                      <a:pPr algn="ctr"/>
                      <a:r>
                        <a:rPr lang="en-AU" sz="1200" dirty="0">
                          <a:solidFill>
                            <a:schemeClr val="tx1"/>
                          </a:solidFill>
                          <a:latin typeface="Comic Sans MS" panose="030F0702030302020204" pitchFamily="66" charset="0"/>
                        </a:rPr>
                        <a:t>+</a:t>
                      </a:r>
                    </a:p>
                  </a:txBody>
                  <a:tcPr/>
                </a:tc>
                <a:tc>
                  <a:txBody>
                    <a:bodyPr/>
                    <a:lstStyle/>
                    <a:p>
                      <a:pPr algn="ctr"/>
                      <a:r>
                        <a:rPr lang="en-AU" sz="1200" dirty="0">
                          <a:solidFill>
                            <a:schemeClr val="tx1"/>
                          </a:solidFill>
                          <a:latin typeface="Comic Sans MS" panose="030F0702030302020204" pitchFamily="66" charset="0"/>
                        </a:rPr>
                        <a:t>+</a:t>
                      </a:r>
                    </a:p>
                  </a:txBody>
                  <a:tcPr/>
                </a:tc>
                <a:extLst>
                  <a:ext uri="{0D108BD9-81ED-4DB2-BD59-A6C34878D82A}">
                    <a16:rowId xmlns:a16="http://schemas.microsoft.com/office/drawing/2014/main" val="10001"/>
                  </a:ext>
                </a:extLst>
              </a:tr>
              <a:tr h="288747">
                <a:tc>
                  <a:txBody>
                    <a:bodyPr/>
                    <a:lstStyle/>
                    <a:p>
                      <a:r>
                        <a:rPr lang="en-AU" sz="1200" dirty="0">
                          <a:latin typeface="Arial Narrow" panose="020B0606020202030204" pitchFamily="34" charset="0"/>
                        </a:rPr>
                        <a:t>Barnacles</a:t>
                      </a:r>
                      <a:r>
                        <a:rPr lang="en-AU" sz="1200" baseline="0" dirty="0">
                          <a:latin typeface="Arial Narrow" panose="020B0606020202030204" pitchFamily="34" charset="0"/>
                        </a:rPr>
                        <a:t> attached to whales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88747">
                <a:tc>
                  <a:txBody>
                    <a:bodyPr/>
                    <a:lstStyle/>
                    <a:p>
                      <a:r>
                        <a:rPr lang="en-AU" sz="1200" dirty="0">
                          <a:latin typeface="Arial Narrow" panose="020B0606020202030204" pitchFamily="34" charset="0"/>
                        </a:rPr>
                        <a:t>Decorator</a:t>
                      </a:r>
                      <a:r>
                        <a:rPr lang="en-AU" sz="1200" baseline="0" dirty="0">
                          <a:latin typeface="Arial Narrow" panose="020B0606020202030204" pitchFamily="34" charset="0"/>
                        </a:rPr>
                        <a:t> crab carrying a sponge</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8747">
                <a:tc>
                  <a:txBody>
                    <a:bodyPr/>
                    <a:lstStyle/>
                    <a:p>
                      <a:r>
                        <a:rPr lang="en-AU" sz="1200" dirty="0">
                          <a:latin typeface="Arial Narrow" panose="020B0606020202030204" pitchFamily="34" charset="0"/>
                        </a:rPr>
                        <a:t>Remora ‘sucking’ to a</a:t>
                      </a:r>
                      <a:r>
                        <a:rPr lang="en-AU" sz="1200" baseline="0" dirty="0">
                          <a:latin typeface="Arial Narrow" panose="020B0606020202030204" pitchFamily="34" charset="0"/>
                        </a:rPr>
                        <a:t> manta ray</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88747">
                <a:tc>
                  <a:txBody>
                    <a:bodyPr/>
                    <a:lstStyle/>
                    <a:p>
                      <a:r>
                        <a:rPr lang="en-AU" sz="1200" dirty="0">
                          <a:latin typeface="Arial Narrow" panose="020B0606020202030204" pitchFamily="34" charset="0"/>
                        </a:rPr>
                        <a:t>Clownfish</a:t>
                      </a:r>
                      <a:r>
                        <a:rPr lang="en-AU" sz="1200" baseline="0" dirty="0">
                          <a:latin typeface="Arial Narrow" panose="020B0606020202030204" pitchFamily="34" charset="0"/>
                        </a:rPr>
                        <a:t> and a</a:t>
                      </a:r>
                      <a:r>
                        <a:rPr lang="en-AU" sz="1200" b="1" baseline="0" dirty="0">
                          <a:latin typeface="Arial Narrow" panose="020B0606020202030204" pitchFamily="34" charset="0"/>
                        </a:rPr>
                        <a:t>nemo</a:t>
                      </a:r>
                      <a:r>
                        <a:rPr lang="en-AU" sz="1200" baseline="0" dirty="0">
                          <a:latin typeface="Arial Narrow" panose="020B0606020202030204" pitchFamily="34" charset="0"/>
                        </a:rPr>
                        <a:t>nes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88747">
                <a:tc>
                  <a:txBody>
                    <a:bodyPr/>
                    <a:lstStyle/>
                    <a:p>
                      <a:r>
                        <a:rPr lang="en-AU" sz="1200" dirty="0">
                          <a:latin typeface="Arial Narrow" panose="020B0606020202030204" pitchFamily="34" charset="0"/>
                        </a:rPr>
                        <a:t>Isopods and fish</a:t>
                      </a: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88747">
                <a:tc>
                  <a:txBody>
                    <a:bodyPr/>
                    <a:lstStyle/>
                    <a:p>
                      <a:r>
                        <a:rPr lang="en-AU" sz="1200" dirty="0">
                          <a:latin typeface="Arial Narrow" panose="020B0606020202030204" pitchFamily="34" charset="0"/>
                        </a:rPr>
                        <a:t>Cleaner</a:t>
                      </a:r>
                      <a:r>
                        <a:rPr lang="en-AU" sz="1200" baseline="0" dirty="0">
                          <a:latin typeface="Arial Narrow" panose="020B0606020202030204" pitchFamily="34" charset="0"/>
                        </a:rPr>
                        <a:t> fish and organisms it cleans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288747">
                <a:tc>
                  <a:txBody>
                    <a:bodyPr/>
                    <a:lstStyle/>
                    <a:p>
                      <a:r>
                        <a:rPr lang="en-AU" sz="1200" dirty="0">
                          <a:latin typeface="Arial Narrow" panose="020B0606020202030204" pitchFamily="34" charset="0"/>
                        </a:rPr>
                        <a:t>Killer</a:t>
                      </a:r>
                      <a:r>
                        <a:rPr lang="en-AU" sz="1200" baseline="0" dirty="0">
                          <a:latin typeface="Arial Narrow" panose="020B0606020202030204" pitchFamily="34" charset="0"/>
                        </a:rPr>
                        <a:t> whales/orcas and sharks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288747">
                <a:tc>
                  <a:txBody>
                    <a:bodyPr/>
                    <a:lstStyle/>
                    <a:p>
                      <a:r>
                        <a:rPr lang="en-AU" sz="1200" dirty="0">
                          <a:latin typeface="Arial Narrow" panose="020B0606020202030204" pitchFamily="34" charset="0"/>
                        </a:rPr>
                        <a:t>Seaweed</a:t>
                      </a:r>
                      <a:r>
                        <a:rPr lang="en-AU" sz="1200" i="1" baseline="0" dirty="0">
                          <a:latin typeface="Arial Narrow" panose="020B0606020202030204" pitchFamily="34" charset="0"/>
                        </a:rPr>
                        <a:t> a</a:t>
                      </a:r>
                      <a:r>
                        <a:rPr lang="en-AU" sz="1200" i="1" dirty="0">
                          <a:latin typeface="Arial Narrow" panose="020B0606020202030204" pitchFamily="34" charset="0"/>
                        </a:rPr>
                        <a:t>llelopathy </a:t>
                      </a:r>
                      <a:r>
                        <a:rPr lang="en-AU" sz="1200" dirty="0">
                          <a:latin typeface="Arial Narrow" panose="020B0606020202030204" pitchFamily="34" charset="0"/>
                        </a:rPr>
                        <a:t>and corals</a:t>
                      </a: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288747">
                <a:tc>
                  <a:txBody>
                    <a:bodyPr/>
                    <a:lstStyle/>
                    <a:p>
                      <a:r>
                        <a:rPr lang="en-AU" sz="1200" dirty="0">
                          <a:latin typeface="Arial Narrow" panose="020B0606020202030204" pitchFamily="34" charset="0"/>
                        </a:rPr>
                        <a:t>Two</a:t>
                      </a:r>
                      <a:r>
                        <a:rPr lang="en-AU" sz="1200" baseline="0" dirty="0">
                          <a:latin typeface="Arial Narrow" panose="020B0606020202030204" pitchFamily="34" charset="0"/>
                        </a:rPr>
                        <a:t> male fiddler crabs fighting</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r h="288747">
                <a:tc gridSpan="4">
                  <a:txBody>
                    <a:bodyPr/>
                    <a:lstStyle/>
                    <a:p>
                      <a:r>
                        <a:rPr lang="en-AU" sz="1200" b="1" dirty="0">
                          <a:latin typeface="Arial Narrow" panose="020B0606020202030204" pitchFamily="34" charset="0"/>
                        </a:rPr>
                        <a:t>Activity:</a:t>
                      </a:r>
                      <a:r>
                        <a:rPr lang="en-AU" sz="1200" b="1" baseline="0" dirty="0">
                          <a:latin typeface="Arial Narrow" panose="020B0606020202030204" pitchFamily="34" charset="0"/>
                        </a:rPr>
                        <a:t> </a:t>
                      </a:r>
                      <a:r>
                        <a:rPr lang="en-AU" sz="1200" b="0" baseline="0" dirty="0">
                          <a:latin typeface="Arial Narrow" panose="020B0606020202030204" pitchFamily="34" charset="0"/>
                        </a:rPr>
                        <a:t>Choose three more interactions that you find interesting to complete the table…</a:t>
                      </a:r>
                      <a:endParaRPr lang="en-AU" sz="1200" b="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3"/>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4"/>
                  </a:ext>
                </a:extLst>
              </a:tr>
            </a:tbl>
          </a:graphicData>
        </a:graphic>
      </p:graphicFrame>
      <p:sp>
        <p:nvSpPr>
          <p:cNvPr id="16" name="Rectangle 15"/>
          <p:cNvSpPr/>
          <p:nvPr/>
        </p:nvSpPr>
        <p:spPr>
          <a:xfrm>
            <a:off x="424037" y="3313107"/>
            <a:ext cx="5940861" cy="830997"/>
          </a:xfrm>
          <a:prstGeom prst="rect">
            <a:avLst/>
          </a:prstGeom>
        </p:spPr>
        <p:txBody>
          <a:bodyPr wrap="square">
            <a:spAutoFit/>
          </a:bodyPr>
          <a:lstStyle/>
          <a:p>
            <a:pPr algn="just"/>
            <a:r>
              <a:rPr lang="en-AU" sz="1200" dirty="0">
                <a:latin typeface="Arial Narrow" pitchFamily="34" charset="0"/>
              </a:rPr>
              <a:t>Unlike symbiosis, </a:t>
            </a:r>
            <a:r>
              <a:rPr lang="en-AU" sz="1200" b="1" dirty="0">
                <a:latin typeface="Arial Narrow" pitchFamily="34" charset="0"/>
              </a:rPr>
              <a:t>competition</a:t>
            </a:r>
            <a:r>
              <a:rPr lang="en-AU" sz="1200" dirty="0">
                <a:latin typeface="Arial Narrow" pitchFamily="34" charset="0"/>
              </a:rPr>
              <a:t> and </a:t>
            </a:r>
            <a:r>
              <a:rPr lang="en-AU" sz="1200" b="1" dirty="0">
                <a:latin typeface="Arial Narrow" pitchFamily="34" charset="0"/>
              </a:rPr>
              <a:t>predation</a:t>
            </a:r>
            <a:r>
              <a:rPr lang="en-AU" sz="1200" dirty="0">
                <a:latin typeface="Arial Narrow" pitchFamily="34" charset="0"/>
              </a:rPr>
              <a:t> are oppositional interactions. In</a:t>
            </a:r>
            <a:r>
              <a:rPr lang="en-AU" sz="1200" b="1" dirty="0">
                <a:latin typeface="Arial Narrow" pitchFamily="34" charset="0"/>
              </a:rPr>
              <a:t>tra</a:t>
            </a:r>
            <a:r>
              <a:rPr lang="en-AU" sz="1200" dirty="0">
                <a:latin typeface="Arial Narrow" pitchFamily="34" charset="0"/>
              </a:rPr>
              <a:t>specific competition involves two of the same species (i.e. competing for a mate). In</a:t>
            </a:r>
            <a:r>
              <a:rPr lang="en-AU" sz="1200" b="1" dirty="0">
                <a:latin typeface="Arial Narrow" pitchFamily="34" charset="0"/>
              </a:rPr>
              <a:t>ter</a:t>
            </a:r>
            <a:r>
              <a:rPr lang="en-AU" sz="1200" dirty="0">
                <a:latin typeface="Arial Narrow" pitchFamily="34" charset="0"/>
              </a:rPr>
              <a:t>specific competition involves two different species (i.e. competing for space). Competitions intensify when resources are in short supply.  </a:t>
            </a:r>
          </a:p>
          <a:p>
            <a:pPr algn="just"/>
            <a:endParaRPr lang="en-AU" sz="1200" b="1" dirty="0">
              <a:latin typeface="Arial Narrow" pitchFamily="34" charset="0"/>
            </a:endParaRPr>
          </a:p>
        </p:txBody>
      </p:sp>
      <p:sp>
        <p:nvSpPr>
          <p:cNvPr id="17" name="TextBox 16">
            <a:extLst>
              <a:ext uri="{FF2B5EF4-FFF2-40B4-BE49-F238E27FC236}">
                <a16:creationId xmlns:a16="http://schemas.microsoft.com/office/drawing/2014/main" id="{83949F8B-C987-48EF-9E16-414A68C05C80}"/>
              </a:ext>
            </a:extLst>
          </p:cNvPr>
          <p:cNvSpPr txBox="1"/>
          <p:nvPr/>
        </p:nvSpPr>
        <p:spPr>
          <a:xfrm>
            <a:off x="5152900" y="1506852"/>
            <a:ext cx="1008112" cy="215444"/>
          </a:xfrm>
          <a:prstGeom prst="rect">
            <a:avLst/>
          </a:prstGeom>
          <a:noFill/>
        </p:spPr>
        <p:txBody>
          <a:bodyPr wrap="square" rtlCol="0">
            <a:spAutoFit/>
          </a:bodyPr>
          <a:lstStyle/>
          <a:p>
            <a:r>
              <a:rPr lang="en-AU" sz="800" dirty="0"/>
              <a:t>guest</a:t>
            </a:r>
          </a:p>
        </p:txBody>
      </p:sp>
      <p:sp>
        <p:nvSpPr>
          <p:cNvPr id="21" name="TextBox 20">
            <a:extLst>
              <a:ext uri="{FF2B5EF4-FFF2-40B4-BE49-F238E27FC236}">
                <a16:creationId xmlns:a16="http://schemas.microsoft.com/office/drawing/2014/main" id="{C2DF2AAE-2CCE-4071-846F-4B9C766102E2}"/>
              </a:ext>
            </a:extLst>
          </p:cNvPr>
          <p:cNvSpPr txBox="1"/>
          <p:nvPr/>
        </p:nvSpPr>
        <p:spPr>
          <a:xfrm>
            <a:off x="5599077" y="1515750"/>
            <a:ext cx="489152" cy="215444"/>
          </a:xfrm>
          <a:prstGeom prst="rect">
            <a:avLst/>
          </a:prstGeom>
          <a:noFill/>
        </p:spPr>
        <p:txBody>
          <a:bodyPr wrap="square" rtlCol="0">
            <a:spAutoFit/>
          </a:bodyPr>
          <a:lstStyle/>
          <a:p>
            <a:pPr algn="r"/>
            <a:r>
              <a:rPr lang="en-AU" sz="800" dirty="0"/>
              <a:t>host</a:t>
            </a:r>
          </a:p>
        </p:txBody>
      </p:sp>
      <p:cxnSp>
        <p:nvCxnSpPr>
          <p:cNvPr id="22" name="Straight Connector 21">
            <a:extLst>
              <a:ext uri="{FF2B5EF4-FFF2-40B4-BE49-F238E27FC236}">
                <a16:creationId xmlns:a16="http://schemas.microsoft.com/office/drawing/2014/main" id="{A7EFF4E7-3FE9-4BE8-BF66-07F347E6B0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B4BEC9-6C05-4C21-8A74-04840EE71C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4" name="TextBox 23">
            <a:extLst>
              <a:ext uri="{FF2B5EF4-FFF2-40B4-BE49-F238E27FC236}">
                <a16:creationId xmlns:a16="http://schemas.microsoft.com/office/drawing/2014/main" id="{7CB78D72-FF40-4AA4-ACA5-87F51B3788B7}"/>
              </a:ext>
            </a:extLst>
          </p:cNvPr>
          <p:cNvSpPr txBox="1"/>
          <p:nvPr/>
        </p:nvSpPr>
        <p:spPr>
          <a:xfrm>
            <a:off x="1410717" y="61659"/>
            <a:ext cx="4075713" cy="923330"/>
          </a:xfrm>
          <a:prstGeom prst="rect">
            <a:avLst/>
          </a:prstGeom>
          <a:noFill/>
        </p:spPr>
        <p:txBody>
          <a:bodyPr wrap="square" rtlCol="0">
            <a:spAutoFit/>
          </a:bodyPr>
          <a:lstStyle/>
          <a:p>
            <a:r>
              <a:rPr lang="en-US" b="1" dirty="0">
                <a:latin typeface="Arial Narrow" pitchFamily="34" charset="0"/>
              </a:rPr>
              <a:t>Social Shenanigans – </a:t>
            </a:r>
            <a:r>
              <a:rPr lang="en-US" sz="1200" dirty="0" err="1">
                <a:latin typeface="Arial Narrow" pitchFamily="34" charset="0"/>
              </a:rPr>
              <a:t>Categorise</a:t>
            </a:r>
            <a:r>
              <a:rPr lang="en-US" sz="1200" dirty="0">
                <a:latin typeface="Arial Narrow" pitchFamily="34" charset="0"/>
              </a:rPr>
              <a:t> biotic interactions based on the following terms: symbiosis (i.e. parasitism, mutualism, commensalism and </a:t>
            </a:r>
            <a:r>
              <a:rPr lang="en-US" sz="1200" dirty="0" err="1">
                <a:latin typeface="Arial Narrow" pitchFamily="34" charset="0"/>
              </a:rPr>
              <a:t>amensalism</a:t>
            </a:r>
            <a:r>
              <a:rPr lang="en-US" sz="1200" dirty="0">
                <a:latin typeface="Arial Narrow" pitchFamily="34" charset="0"/>
              </a:rPr>
              <a:t>), competition (i.e. intraspecific and interspecific) and predation</a:t>
            </a:r>
          </a:p>
        </p:txBody>
      </p:sp>
      <p:sp>
        <p:nvSpPr>
          <p:cNvPr id="25" name="TextBox 17">
            <a:extLst>
              <a:ext uri="{FF2B5EF4-FFF2-40B4-BE49-F238E27FC236}">
                <a16:creationId xmlns:a16="http://schemas.microsoft.com/office/drawing/2014/main" id="{BAE9AB95-E2A3-45B6-8513-2456C5BDA0D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6" name="TextBox 25">
            <a:extLst>
              <a:ext uri="{FF2B5EF4-FFF2-40B4-BE49-F238E27FC236}">
                <a16:creationId xmlns:a16="http://schemas.microsoft.com/office/drawing/2014/main" id="{AAD50C25-DBE0-4727-888E-0BE2F7BE61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ABDAEE1-2DAA-911A-C279-9303A57EE03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C00C981B-D5E3-ADCD-A037-60E5542C259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1B579BB7-3BFF-851B-3303-55D763FB5D4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009363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44575" y="192305"/>
            <a:ext cx="4106515" cy="553998"/>
          </a:xfrm>
          <a:prstGeom prst="rect">
            <a:avLst/>
          </a:prstGeom>
          <a:noFill/>
        </p:spPr>
        <p:txBody>
          <a:bodyPr wrap="square" rtlCol="0">
            <a:spAutoFit/>
          </a:bodyPr>
          <a:lstStyle/>
          <a:p>
            <a:r>
              <a:rPr lang="en-US" b="1" dirty="0">
                <a:latin typeface="Arial Narrow" pitchFamily="34" charset="0"/>
              </a:rPr>
              <a:t>Marine Mug Shots - </a:t>
            </a:r>
            <a:r>
              <a:rPr lang="en-US" sz="1200" dirty="0">
                <a:highlight>
                  <a:srgbClr val="FFFF00"/>
                </a:highlight>
                <a:latin typeface="Arial Narrow" pitchFamily="34" charset="0"/>
              </a:rPr>
              <a:t>Identify and describe marine species, using field guides and identification keys</a:t>
            </a:r>
            <a:endParaRPr lang="en-US" sz="9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F48A28D-1E12-8249-567A-5BE68E8593F1}"/>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FC6150D-EF18-D67E-91CE-C888C17B0A9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025BB314-5BDE-85AB-E15E-9F4754814DA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587053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26528" y="8618813"/>
            <a:ext cx="6230758" cy="215444"/>
          </a:xfrm>
          <a:prstGeom prst="rect">
            <a:avLst/>
          </a:prstGeom>
        </p:spPr>
        <p:txBody>
          <a:bodyPr wrap="square">
            <a:spAutoFit/>
          </a:bodyPr>
          <a:lstStyle/>
          <a:p>
            <a:pPr algn="just"/>
            <a:r>
              <a:rPr lang="en-AU" sz="800" baseline="30000" dirty="0">
                <a:latin typeface="Arial Narrow" panose="020B0606020202030204" pitchFamily="34" charset="0"/>
              </a:rPr>
              <a:t>[1] </a:t>
            </a:r>
            <a:r>
              <a:rPr lang="en-AU" sz="800" dirty="0">
                <a:latin typeface="Arial Narrow" panose="020B0606020202030204" pitchFamily="34" charset="0"/>
              </a:rPr>
              <a:t>Sean D. Connell and Bronwyn M. </a:t>
            </a:r>
            <a:r>
              <a:rPr lang="en-AU" sz="800" dirty="0" err="1">
                <a:latin typeface="Arial Narrow" panose="020B0606020202030204" pitchFamily="34" charset="0"/>
              </a:rPr>
              <a:t>Gillanders</a:t>
            </a:r>
            <a:r>
              <a:rPr lang="en-AU" sz="800" dirty="0">
                <a:latin typeface="Arial Narrow" panose="020B0606020202030204" pitchFamily="34" charset="0"/>
              </a:rPr>
              <a:t> (2007). </a:t>
            </a:r>
            <a:r>
              <a:rPr lang="en-AU" sz="800" i="1" dirty="0">
                <a:latin typeface="Arial Narrow" panose="020B0606020202030204" pitchFamily="34" charset="0"/>
              </a:rPr>
              <a:t>Marine Ecology. </a:t>
            </a:r>
            <a:r>
              <a:rPr lang="en-AU" sz="800" dirty="0">
                <a:latin typeface="Arial Narrow" panose="020B0606020202030204" pitchFamily="34" charset="0"/>
              </a:rPr>
              <a:t>Oxford University Press. Victoria. Australia. P. 84-85.ISBN: 0195553020.</a:t>
            </a:r>
          </a:p>
        </p:txBody>
      </p:sp>
      <p:sp>
        <p:nvSpPr>
          <p:cNvPr id="33" name="Rectangle 32"/>
          <p:cNvSpPr/>
          <p:nvPr/>
        </p:nvSpPr>
        <p:spPr>
          <a:xfrm>
            <a:off x="508863" y="3518862"/>
            <a:ext cx="5844443"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Categorise species from an ecosystem of your choice into the table of trophic levels below, left. </a:t>
            </a:r>
            <a:r>
              <a:rPr lang="en-AU" sz="1200" b="1" dirty="0">
                <a:solidFill>
                  <a:schemeClr val="bg1"/>
                </a:solidFill>
                <a:latin typeface="Arial Narrow" panose="020B0606020202030204" pitchFamily="34" charset="0"/>
              </a:rPr>
              <a:t> </a:t>
            </a:r>
            <a:r>
              <a:rPr lang="en-AU" sz="1200" dirty="0">
                <a:solidFill>
                  <a:schemeClr val="bg1"/>
                </a:solidFill>
                <a:latin typeface="Arial Narrow" panose="020B0606020202030204" pitchFamily="34" charset="0"/>
              </a:rPr>
              <a:t>Then, </a:t>
            </a:r>
            <a:r>
              <a:rPr lang="en-AU" sz="1200" b="1" dirty="0">
                <a:solidFill>
                  <a:schemeClr val="bg1"/>
                </a:solidFill>
                <a:latin typeface="Arial Narrow" panose="020B0606020202030204" pitchFamily="34" charset="0"/>
              </a:rPr>
              <a:t>transfer </a:t>
            </a:r>
            <a:r>
              <a:rPr lang="en-AU" sz="1200" dirty="0">
                <a:solidFill>
                  <a:schemeClr val="bg1"/>
                </a:solidFill>
                <a:latin typeface="Arial Narrow" panose="020B0606020202030204" pitchFamily="34" charset="0"/>
              </a:rPr>
              <a:t>the information from the table to create a food </a:t>
            </a:r>
            <a:r>
              <a:rPr lang="en-AU" sz="1200" b="1" dirty="0">
                <a:solidFill>
                  <a:schemeClr val="bg1"/>
                </a:solidFill>
                <a:latin typeface="Arial Narrow" panose="020B0606020202030204" pitchFamily="34" charset="0"/>
              </a:rPr>
              <a:t>web</a:t>
            </a:r>
            <a:r>
              <a:rPr lang="en-AU" sz="1200" dirty="0">
                <a:solidFill>
                  <a:schemeClr val="bg1"/>
                </a:solidFill>
                <a:latin typeface="Arial Narrow" panose="020B0606020202030204" pitchFamily="34" charset="0"/>
              </a:rPr>
              <a:t> in the large box below, right. </a:t>
            </a:r>
            <a:endParaRPr lang="en-AU" sz="1200" b="1" dirty="0">
              <a:solidFill>
                <a:schemeClr val="bg1"/>
              </a:solidFill>
              <a:latin typeface="Arial Narrow" panose="020B0606020202030204" pitchFamily="34" charset="0"/>
            </a:endParaRPr>
          </a:p>
        </p:txBody>
      </p:sp>
      <p:graphicFrame>
        <p:nvGraphicFramePr>
          <p:cNvPr id="30" name="Table 29"/>
          <p:cNvGraphicFramePr>
            <a:graphicFrameLocks noGrp="1"/>
          </p:cNvGraphicFramePr>
          <p:nvPr/>
        </p:nvGraphicFramePr>
        <p:xfrm>
          <a:off x="503238" y="4227660"/>
          <a:ext cx="2853754" cy="3406751"/>
        </p:xfrm>
        <a:graphic>
          <a:graphicData uri="http://schemas.openxmlformats.org/drawingml/2006/table">
            <a:tbl>
              <a:tblPr firstRow="1" bandRow="1">
                <a:tableStyleId>{5940675A-B579-460E-94D1-54222C63F5DA}</a:tableStyleId>
              </a:tblPr>
              <a:tblGrid>
                <a:gridCol w="220568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845816">
                <a:tc>
                  <a:txBody>
                    <a:bodyPr/>
                    <a:lstStyle/>
                    <a:p>
                      <a:pPr algn="l"/>
                      <a:r>
                        <a:rPr lang="en-AU" sz="800" b="1" dirty="0">
                          <a:latin typeface="Arial Narrow" panose="020B0606020202030204" pitchFamily="34" charset="0"/>
                        </a:rPr>
                        <a:t>Tertiary Consumers (large carnivores):</a:t>
                      </a:r>
                    </a:p>
                    <a:p>
                      <a:pPr marL="0" indent="0" algn="l">
                        <a:buFont typeface="Arial" panose="020B0604020202020204" pitchFamily="34" charset="0"/>
                        <a:buNone/>
                      </a:pPr>
                      <a:endParaRPr lang="en-AU" sz="1200" b="0" dirty="0">
                        <a:solidFill>
                          <a:schemeClr val="bg1">
                            <a:lumMod val="50000"/>
                          </a:schemeClr>
                        </a:solidFill>
                        <a:latin typeface="Comic Sans MS" panose="030F0702030302020204" pitchFamily="66" charset="0"/>
                      </a:endParaRPr>
                    </a:p>
                  </a:txBody>
                  <a:tcPr/>
                </a:tc>
                <a:tc rowSpan="4">
                  <a:txBody>
                    <a:bodyPr/>
                    <a:lstStyle/>
                    <a:p>
                      <a:pPr algn="l"/>
                      <a:r>
                        <a:rPr lang="en-AU" sz="800" b="1" dirty="0">
                          <a:latin typeface="Arial Narrow" panose="020B0606020202030204" pitchFamily="34" charset="0"/>
                        </a:rPr>
                        <a:t>Decomposers:</a:t>
                      </a:r>
                    </a:p>
                  </a:txBody>
                  <a:tcPr vert="vert"/>
                </a:tc>
                <a:extLst>
                  <a:ext uri="{0D108BD9-81ED-4DB2-BD59-A6C34878D82A}">
                    <a16:rowId xmlns:a16="http://schemas.microsoft.com/office/drawing/2014/main" val="10000"/>
                  </a:ext>
                </a:extLst>
              </a:tr>
              <a:tr h="853645">
                <a:tc>
                  <a:txBody>
                    <a:bodyPr/>
                    <a:lstStyle/>
                    <a:p>
                      <a:pPr algn="l"/>
                      <a:r>
                        <a:rPr lang="en-AU" sz="800" b="1" dirty="0">
                          <a:latin typeface="Arial Narrow" panose="020B0606020202030204" pitchFamily="34" charset="0"/>
                        </a:rPr>
                        <a:t>Secondary Consumers (small</a:t>
                      </a:r>
                      <a:r>
                        <a:rPr lang="en-AU" sz="800" b="1" baseline="0" dirty="0">
                          <a:latin typeface="Arial Narrow" panose="020B0606020202030204" pitchFamily="34" charset="0"/>
                        </a:rPr>
                        <a:t> carnivores)</a:t>
                      </a:r>
                      <a:r>
                        <a:rPr lang="en-AU" sz="800" b="1" dirty="0">
                          <a:latin typeface="Arial Narrow" panose="020B0606020202030204" pitchFamily="34" charset="0"/>
                        </a:rPr>
                        <a:t>:</a:t>
                      </a:r>
                    </a:p>
                    <a:p>
                      <a:pPr marL="0" indent="0" algn="l">
                        <a:buFont typeface="Arial" panose="020B0604020202020204" pitchFamily="34" charset="0"/>
                        <a:buNone/>
                      </a:pPr>
                      <a:endParaRPr lang="en-AU" sz="1200" b="0" baseline="0" dirty="0">
                        <a:solidFill>
                          <a:schemeClr val="bg1">
                            <a:lumMod val="50000"/>
                          </a:schemeClr>
                        </a:solidFill>
                        <a:latin typeface="Comic Sans MS" panose="030F0702030302020204" pitchFamily="66" charset="0"/>
                      </a:endParaRPr>
                    </a:p>
                    <a:p>
                      <a:pPr marL="0" indent="0" algn="l">
                        <a:buFont typeface="Arial" panose="020B0604020202020204" pitchFamily="34" charset="0"/>
                        <a:buNone/>
                      </a:pPr>
                      <a:endParaRPr lang="en-AU" sz="1200" b="0" dirty="0">
                        <a:solidFill>
                          <a:schemeClr val="bg1">
                            <a:lumMod val="50000"/>
                          </a:schemeClr>
                        </a:solidFill>
                        <a:latin typeface="Comic Sans MS" panose="030F0702030302020204" pitchFamily="66" charset="0"/>
                      </a:endParaRPr>
                    </a:p>
                  </a:txBody>
                  <a:tcPr/>
                </a:tc>
                <a:tc vMerge="1">
                  <a:txBody>
                    <a:bodyPr/>
                    <a:lstStyle/>
                    <a:p>
                      <a:pPr algn="ctr"/>
                      <a:endParaRPr lang="en-AU" dirty="0"/>
                    </a:p>
                  </a:txBody>
                  <a:tcPr/>
                </a:tc>
                <a:extLst>
                  <a:ext uri="{0D108BD9-81ED-4DB2-BD59-A6C34878D82A}">
                    <a16:rowId xmlns:a16="http://schemas.microsoft.com/office/drawing/2014/main" val="10001"/>
                  </a:ext>
                </a:extLst>
              </a:tr>
              <a:tr h="853645">
                <a:tc>
                  <a:txBody>
                    <a:bodyPr/>
                    <a:lstStyle/>
                    <a:p>
                      <a:pPr algn="l"/>
                      <a:r>
                        <a:rPr lang="en-AU" sz="800" b="1" dirty="0">
                          <a:latin typeface="Arial Narrow" panose="020B0606020202030204" pitchFamily="34" charset="0"/>
                        </a:rPr>
                        <a:t>Primary Consumers (herbivores &amp; omnivores):</a:t>
                      </a:r>
                    </a:p>
                  </a:txBody>
                  <a:tcPr/>
                </a:tc>
                <a:tc vMerge="1">
                  <a:txBody>
                    <a:bodyPr/>
                    <a:lstStyle/>
                    <a:p>
                      <a:pPr algn="ctr"/>
                      <a:endParaRPr lang="en-AU" dirty="0"/>
                    </a:p>
                  </a:txBody>
                  <a:tcPr/>
                </a:tc>
                <a:extLst>
                  <a:ext uri="{0D108BD9-81ED-4DB2-BD59-A6C34878D82A}">
                    <a16:rowId xmlns:a16="http://schemas.microsoft.com/office/drawing/2014/main" val="10002"/>
                  </a:ext>
                </a:extLst>
              </a:tr>
              <a:tr h="853645">
                <a:tc>
                  <a:txBody>
                    <a:bodyPr/>
                    <a:lstStyle/>
                    <a:p>
                      <a:pPr algn="l"/>
                      <a:r>
                        <a:rPr lang="en-AU" sz="800" b="1" dirty="0">
                          <a:latin typeface="Arial Narrow" panose="020B0606020202030204" pitchFamily="34" charset="0"/>
                        </a:rPr>
                        <a:t>Primary Producers (plants):</a:t>
                      </a:r>
                    </a:p>
                  </a:txBody>
                  <a:tcPr/>
                </a:tc>
                <a:tc vMerge="1">
                  <a:txBody>
                    <a:bodyPr/>
                    <a:lstStyle/>
                    <a:p>
                      <a:pPr algn="ctr"/>
                      <a:endParaRPr lang="en-AU" dirty="0"/>
                    </a:p>
                  </a:txBody>
                  <a:tcPr/>
                </a:tc>
                <a:extLst>
                  <a:ext uri="{0D108BD9-81ED-4DB2-BD59-A6C34878D82A}">
                    <a16:rowId xmlns:a16="http://schemas.microsoft.com/office/drawing/2014/main" val="10003"/>
                  </a:ext>
                </a:extLst>
              </a:tr>
            </a:tbl>
          </a:graphicData>
        </a:graphic>
      </p:graphicFrame>
      <p:sp>
        <p:nvSpPr>
          <p:cNvPr id="39" name="Rectangle 38"/>
          <p:cNvSpPr/>
          <p:nvPr/>
        </p:nvSpPr>
        <p:spPr>
          <a:xfrm>
            <a:off x="508863" y="7716687"/>
            <a:ext cx="5844443" cy="91690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Which species in your food web is most likely to have a strong influence on the abundance of its prey and therefore on population dynamics and community structure, making it a great candidate for a manipulative experiment (i.e. keystone species)?  Ans.</a:t>
            </a:r>
          </a:p>
        </p:txBody>
      </p:sp>
      <p:sp>
        <p:nvSpPr>
          <p:cNvPr id="31" name="Rectangle 30"/>
          <p:cNvSpPr/>
          <p:nvPr/>
        </p:nvSpPr>
        <p:spPr>
          <a:xfrm>
            <a:off x="3421929" y="4236558"/>
            <a:ext cx="2931377" cy="33978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560931" y="8316416"/>
            <a:ext cx="5748390" cy="2801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 name="TextBox 1"/>
          <p:cNvSpPr txBox="1"/>
          <p:nvPr/>
        </p:nvSpPr>
        <p:spPr>
          <a:xfrm>
            <a:off x="438301" y="3950661"/>
            <a:ext cx="3101078" cy="276999"/>
          </a:xfrm>
          <a:prstGeom prst="rect">
            <a:avLst/>
          </a:prstGeom>
          <a:noFill/>
        </p:spPr>
        <p:txBody>
          <a:bodyPr wrap="square" rtlCol="0">
            <a:spAutoFit/>
          </a:bodyPr>
          <a:lstStyle/>
          <a:p>
            <a:r>
              <a:rPr lang="en-AU" sz="1200" b="1" dirty="0">
                <a:latin typeface="Arial Narrow" panose="020B0606020202030204" pitchFamily="34" charset="0"/>
              </a:rPr>
              <a:t>Ecosystem Name:</a:t>
            </a:r>
            <a:endParaRPr lang="en-AU" sz="1200" dirty="0">
              <a:solidFill>
                <a:schemeClr val="bg1">
                  <a:lumMod val="50000"/>
                </a:schemeClr>
              </a:solidFill>
              <a:latin typeface="Comic Sans MS" panose="030F0702030302020204" pitchFamily="66" charset="0"/>
            </a:endParaRPr>
          </a:p>
        </p:txBody>
      </p:sp>
      <p:sp>
        <p:nvSpPr>
          <p:cNvPr id="51" name="TextBox 50"/>
          <p:cNvSpPr txBox="1"/>
          <p:nvPr/>
        </p:nvSpPr>
        <p:spPr>
          <a:xfrm>
            <a:off x="5655426" y="3974948"/>
            <a:ext cx="1202574" cy="276999"/>
          </a:xfrm>
          <a:prstGeom prst="rect">
            <a:avLst/>
          </a:prstGeom>
          <a:noFill/>
        </p:spPr>
        <p:txBody>
          <a:bodyPr wrap="square" rtlCol="0">
            <a:spAutoFit/>
          </a:bodyPr>
          <a:lstStyle/>
          <a:p>
            <a:r>
              <a:rPr lang="en-AU" sz="1200" b="1" dirty="0">
                <a:latin typeface="Arial Narrow" panose="020B0606020202030204" pitchFamily="34" charset="0"/>
              </a:rPr>
              <a:t>Food Web</a:t>
            </a:r>
            <a:endParaRPr lang="en-AU" sz="1200" dirty="0">
              <a:solidFill>
                <a:schemeClr val="bg1">
                  <a:lumMod val="50000"/>
                </a:schemeClr>
              </a:solidFill>
              <a:latin typeface="Comic Sans MS" panose="030F0702030302020204" pitchFamily="66" charset="0"/>
            </a:endParaRPr>
          </a:p>
        </p:txBody>
      </p:sp>
      <p:sp>
        <p:nvSpPr>
          <p:cNvPr id="52" name="TextBox 51">
            <a:extLst>
              <a:ext uri="{FF2B5EF4-FFF2-40B4-BE49-F238E27FC236}">
                <a16:creationId xmlns:a16="http://schemas.microsoft.com/office/drawing/2014/main" id="{B4017459-9A61-4C6A-8CC6-D93E778E8E81}"/>
              </a:ext>
            </a:extLst>
          </p:cNvPr>
          <p:cNvSpPr txBox="1"/>
          <p:nvPr/>
        </p:nvSpPr>
        <p:spPr>
          <a:xfrm>
            <a:off x="426528" y="962382"/>
            <a:ext cx="6159051" cy="2554545"/>
          </a:xfrm>
          <a:prstGeom prst="rect">
            <a:avLst/>
          </a:prstGeom>
          <a:noFill/>
        </p:spPr>
        <p:txBody>
          <a:bodyPr wrap="square" rtlCol="0">
            <a:spAutoFit/>
          </a:bodyPr>
          <a:lstStyle/>
          <a:p>
            <a:r>
              <a:rPr lang="en-US" sz="1600" b="1" dirty="0">
                <a:latin typeface="Arial Narrow" pitchFamily="34" charset="0"/>
              </a:rPr>
              <a:t>Hungry? How hungry?</a:t>
            </a:r>
          </a:p>
          <a:p>
            <a:r>
              <a:rPr lang="en-US" sz="1200" dirty="0">
                <a:latin typeface="Arial Narrow" pitchFamily="34" charset="0"/>
              </a:rPr>
              <a:t>Feeling hungry? The production and consumption of food is always going to have a strong influence on </a:t>
            </a:r>
            <a:br>
              <a:rPr lang="en-US" sz="1200" dirty="0">
                <a:latin typeface="Arial Narrow" pitchFamily="34" charset="0"/>
              </a:rPr>
            </a:br>
            <a:r>
              <a:rPr lang="en-US" sz="1200" dirty="0">
                <a:latin typeface="Arial Narrow" pitchFamily="34" charset="0"/>
              </a:rPr>
              <a:t>the way organisms interact with each other, which in turn influences their abundance and distribution. Classifying organisms into trophic levels based on how they obtain their nutritional requirements </a:t>
            </a:r>
            <a:br>
              <a:rPr lang="en-US" sz="1200" dirty="0">
                <a:latin typeface="Arial Narrow" pitchFamily="34" charset="0"/>
              </a:rPr>
            </a:br>
            <a:r>
              <a:rPr lang="en-US" sz="1200" dirty="0">
                <a:latin typeface="Arial Narrow" pitchFamily="34" charset="0"/>
              </a:rPr>
              <a:t>(i.e. producer, primary consumer, secondary consumer etc.) is the first step towards understanding the circumstances that influence population dynamics and community structures. The next step is to create a food web to identify exactly what eats what. This requires a lot of reading (literature reviews), dissections (suggested practical?!) and sometimes the tracing of stable isotopes as biomarkers. The next step after that is to identify the</a:t>
            </a:r>
            <a:r>
              <a:rPr lang="en-US" sz="1200" i="1" dirty="0">
                <a:latin typeface="Arial Narrow" pitchFamily="34" charset="0"/>
              </a:rPr>
              <a:t> strength </a:t>
            </a:r>
            <a:r>
              <a:rPr lang="en-US" sz="1200" dirty="0">
                <a:latin typeface="Arial Narrow" pitchFamily="34" charset="0"/>
              </a:rPr>
              <a:t>of the interactions between species in a food web (e.g. how </a:t>
            </a:r>
            <a:r>
              <a:rPr lang="en-US" sz="1200" i="1" dirty="0">
                <a:latin typeface="Arial Narrow" pitchFamily="34" charset="0"/>
              </a:rPr>
              <a:t>much</a:t>
            </a:r>
            <a:r>
              <a:rPr lang="en-US" sz="1200" dirty="0">
                <a:latin typeface="Arial Narrow" pitchFamily="34" charset="0"/>
              </a:rPr>
              <a:t> do they eat and how much </a:t>
            </a:r>
            <a:r>
              <a:rPr lang="en-US" sz="1200" i="1" dirty="0">
                <a:latin typeface="Arial Narrow" pitchFamily="34" charset="0"/>
              </a:rPr>
              <a:t>influence</a:t>
            </a:r>
            <a:r>
              <a:rPr lang="en-US" sz="1200" dirty="0">
                <a:latin typeface="Arial Narrow" pitchFamily="34" charset="0"/>
              </a:rPr>
              <a:t> do certain consumers have on prey abundance?). This is achieved by removing a species from a food web (in a ‘manipulative experiment’ using cages or removing them altogether) and measuring what happens. For example, results show </a:t>
            </a:r>
            <a:r>
              <a:rPr lang="en-US" sz="1200" u="sng" dirty="0">
                <a:latin typeface="Arial Narrow" pitchFamily="34" charset="0"/>
              </a:rPr>
              <a:t>strong</a:t>
            </a:r>
            <a:r>
              <a:rPr lang="en-US" sz="1200" dirty="0">
                <a:latin typeface="Arial Narrow" pitchFamily="34" charset="0"/>
              </a:rPr>
              <a:t> interaction strengths between </a:t>
            </a:r>
            <a:r>
              <a:rPr lang="en-US" sz="1200" u="sng" dirty="0">
                <a:latin typeface="Arial Narrow" pitchFamily="34" charset="0"/>
              </a:rPr>
              <a:t>herbivorous fish and algae biomass </a:t>
            </a:r>
            <a:r>
              <a:rPr lang="en-US" sz="1200" dirty="0">
                <a:latin typeface="Arial Narrow" pitchFamily="34" charset="0"/>
              </a:rPr>
              <a:t>on reefs and </a:t>
            </a:r>
            <a:r>
              <a:rPr lang="en-US" sz="1200" u="sng" dirty="0">
                <a:latin typeface="Arial Narrow" pitchFamily="34" charset="0"/>
              </a:rPr>
              <a:t>herbivorous gastropods and algae biomass </a:t>
            </a:r>
            <a:r>
              <a:rPr lang="en-US" sz="1200" dirty="0">
                <a:latin typeface="Arial Narrow" pitchFamily="34" charset="0"/>
              </a:rPr>
              <a:t>on intertidal rock pools</a:t>
            </a:r>
            <a:r>
              <a:rPr lang="en-US" sz="1200" baseline="30000" dirty="0">
                <a:latin typeface="Arial Narrow" pitchFamily="34" charset="0"/>
              </a:rPr>
              <a:t>[1]</a:t>
            </a:r>
            <a:r>
              <a:rPr lang="en-US" sz="1200" dirty="0">
                <a:latin typeface="Arial Narrow" pitchFamily="34" charset="0"/>
              </a:rPr>
              <a:t>. </a:t>
            </a:r>
          </a:p>
        </p:txBody>
      </p:sp>
      <p:cxnSp>
        <p:nvCxnSpPr>
          <p:cNvPr id="53" name="Straight Connector 52">
            <a:extLst>
              <a:ext uri="{FF2B5EF4-FFF2-40B4-BE49-F238E27FC236}">
                <a16:creationId xmlns:a16="http://schemas.microsoft.com/office/drawing/2014/main" id="{42CC9B9F-7BCD-43F7-9590-969448756A9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8E97FD4-0A7A-4AD3-B4E2-90B3B78ADC7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5" name="TextBox 54">
            <a:extLst>
              <a:ext uri="{FF2B5EF4-FFF2-40B4-BE49-F238E27FC236}">
                <a16:creationId xmlns:a16="http://schemas.microsoft.com/office/drawing/2014/main" id="{C2EE4850-04C0-49D8-BD7C-11E85852678B}"/>
              </a:ext>
            </a:extLst>
          </p:cNvPr>
          <p:cNvSpPr txBox="1"/>
          <p:nvPr/>
        </p:nvSpPr>
        <p:spPr>
          <a:xfrm>
            <a:off x="1410717" y="61659"/>
            <a:ext cx="4141055" cy="1200329"/>
          </a:xfrm>
          <a:prstGeom prst="rect">
            <a:avLst/>
          </a:prstGeom>
          <a:noFill/>
        </p:spPr>
        <p:txBody>
          <a:bodyPr wrap="square" rtlCol="0">
            <a:spAutoFit/>
          </a:bodyPr>
          <a:lstStyle/>
          <a:p>
            <a:r>
              <a:rPr lang="en-US" b="1" dirty="0">
                <a:latin typeface="Arial Narrow" pitchFamily="34" charset="0"/>
              </a:rPr>
              <a:t>Bring on the Buffet – </a:t>
            </a:r>
            <a:r>
              <a:rPr lang="en-US" sz="1200" dirty="0">
                <a:highlight>
                  <a:srgbClr val="FFFF00"/>
                </a:highlight>
                <a:latin typeface="Arial Narrow" pitchFamily="34" charset="0"/>
              </a:rPr>
              <a:t>Identify </a:t>
            </a:r>
            <a:r>
              <a:rPr lang="en-US" sz="1200" dirty="0">
                <a:latin typeface="Arial Narrow" pitchFamily="34" charset="0"/>
              </a:rPr>
              <a:t>organisms in trophic levels in a food web based on the following terms: producers, primary consumers, secondary consumers tertiary consumers and decomposers</a:t>
            </a:r>
          </a:p>
          <a:p>
            <a:r>
              <a:rPr lang="en-US" b="1" dirty="0">
                <a:latin typeface="Arial Narrow" pitchFamily="34" charset="0"/>
              </a:rPr>
              <a:t> </a:t>
            </a:r>
            <a:endParaRPr lang="en-US" sz="1200" dirty="0">
              <a:latin typeface="Arial Narrow" pitchFamily="34" charset="0"/>
            </a:endParaRPr>
          </a:p>
        </p:txBody>
      </p:sp>
      <p:sp>
        <p:nvSpPr>
          <p:cNvPr id="56" name="TextBox 17">
            <a:extLst>
              <a:ext uri="{FF2B5EF4-FFF2-40B4-BE49-F238E27FC236}">
                <a16:creationId xmlns:a16="http://schemas.microsoft.com/office/drawing/2014/main" id="{BB708158-708B-4590-8880-C9822D2A8C3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7" name="TextBox 56">
            <a:extLst>
              <a:ext uri="{FF2B5EF4-FFF2-40B4-BE49-F238E27FC236}">
                <a16:creationId xmlns:a16="http://schemas.microsoft.com/office/drawing/2014/main" id="{5A084BCB-F81A-488C-8061-3A1B4D402C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EC204BE1-D549-8E17-3C94-AB8B31F1639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C273F3B-B60E-4235-70B1-79633BBDAB5B}"/>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1ABE9A0A-D73A-1B3A-1460-30ECC6245F1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3913030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4470665" y="1027067"/>
            <a:ext cx="1339624" cy="5511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Freeform 130"/>
          <p:cNvSpPr/>
          <p:nvPr/>
        </p:nvSpPr>
        <p:spPr>
          <a:xfrm>
            <a:off x="4518656" y="1195782"/>
            <a:ext cx="1197563" cy="352612"/>
          </a:xfrm>
          <a:custGeom>
            <a:avLst/>
            <a:gdLst>
              <a:gd name="connsiteX0" fmla="*/ 12236 w 1197563"/>
              <a:gd name="connsiteY0" fmla="*/ 137459 h 352612"/>
              <a:gd name="connsiteX1" fmla="*/ 36142 w 1197563"/>
              <a:gd name="connsiteY1" fmla="*/ 107577 h 352612"/>
              <a:gd name="connsiteX2" fmla="*/ 54071 w 1197563"/>
              <a:gd name="connsiteY2" fmla="*/ 101600 h 352612"/>
              <a:gd name="connsiteX3" fmla="*/ 72001 w 1197563"/>
              <a:gd name="connsiteY3" fmla="*/ 83671 h 352612"/>
              <a:gd name="connsiteX4" fmla="*/ 131765 w 1197563"/>
              <a:gd name="connsiteY4" fmla="*/ 59765 h 352612"/>
              <a:gd name="connsiteX5" fmla="*/ 179577 w 1197563"/>
              <a:gd name="connsiteY5" fmla="*/ 47812 h 352612"/>
              <a:gd name="connsiteX6" fmla="*/ 203483 w 1197563"/>
              <a:gd name="connsiteY6" fmla="*/ 41835 h 352612"/>
              <a:gd name="connsiteX7" fmla="*/ 221412 w 1197563"/>
              <a:gd name="connsiteY7" fmla="*/ 35859 h 352612"/>
              <a:gd name="connsiteX8" fmla="*/ 251295 w 1197563"/>
              <a:gd name="connsiteY8" fmla="*/ 29882 h 352612"/>
              <a:gd name="connsiteX9" fmla="*/ 269224 w 1197563"/>
              <a:gd name="connsiteY9" fmla="*/ 17929 h 352612"/>
              <a:gd name="connsiteX10" fmla="*/ 287153 w 1197563"/>
              <a:gd name="connsiteY10" fmla="*/ 11953 h 352612"/>
              <a:gd name="connsiteX11" fmla="*/ 394730 w 1197563"/>
              <a:gd name="connsiteY11" fmla="*/ 0 h 352612"/>
              <a:gd name="connsiteX12" fmla="*/ 514259 w 1197563"/>
              <a:gd name="connsiteY12" fmla="*/ 5977 h 352612"/>
              <a:gd name="connsiteX13" fmla="*/ 645742 w 1197563"/>
              <a:gd name="connsiteY13" fmla="*/ 17929 h 352612"/>
              <a:gd name="connsiteX14" fmla="*/ 663671 w 1197563"/>
              <a:gd name="connsiteY14" fmla="*/ 23906 h 352612"/>
              <a:gd name="connsiteX15" fmla="*/ 836989 w 1197563"/>
              <a:gd name="connsiteY15" fmla="*/ 35859 h 352612"/>
              <a:gd name="connsiteX16" fmla="*/ 872848 w 1197563"/>
              <a:gd name="connsiteY16" fmla="*/ 47812 h 352612"/>
              <a:gd name="connsiteX17" fmla="*/ 890777 w 1197563"/>
              <a:gd name="connsiteY17" fmla="*/ 53788 h 352612"/>
              <a:gd name="connsiteX18" fmla="*/ 962495 w 1197563"/>
              <a:gd name="connsiteY18" fmla="*/ 65741 h 352612"/>
              <a:gd name="connsiteX19" fmla="*/ 1016283 w 1197563"/>
              <a:gd name="connsiteY19" fmla="*/ 89647 h 352612"/>
              <a:gd name="connsiteX20" fmla="*/ 1052142 w 1197563"/>
              <a:gd name="connsiteY20" fmla="*/ 107577 h 352612"/>
              <a:gd name="connsiteX21" fmla="*/ 1064095 w 1197563"/>
              <a:gd name="connsiteY21" fmla="*/ 125506 h 352612"/>
              <a:gd name="connsiteX22" fmla="*/ 1099953 w 1197563"/>
              <a:gd name="connsiteY22" fmla="*/ 143435 h 352612"/>
              <a:gd name="connsiteX23" fmla="*/ 1117883 w 1197563"/>
              <a:gd name="connsiteY23" fmla="*/ 107577 h 352612"/>
              <a:gd name="connsiteX24" fmla="*/ 1129836 w 1197563"/>
              <a:gd name="connsiteY24" fmla="*/ 59765 h 352612"/>
              <a:gd name="connsiteX25" fmla="*/ 1153742 w 1197563"/>
              <a:gd name="connsiteY25" fmla="*/ 23906 h 352612"/>
              <a:gd name="connsiteX26" fmla="*/ 1159718 w 1197563"/>
              <a:gd name="connsiteY26" fmla="*/ 5977 h 352612"/>
              <a:gd name="connsiteX27" fmla="*/ 1177648 w 1197563"/>
              <a:gd name="connsiteY27" fmla="*/ 17929 h 352612"/>
              <a:gd name="connsiteX28" fmla="*/ 1159718 w 1197563"/>
              <a:gd name="connsiteY28" fmla="*/ 83671 h 352612"/>
              <a:gd name="connsiteX29" fmla="*/ 1153742 w 1197563"/>
              <a:gd name="connsiteY29" fmla="*/ 101600 h 352612"/>
              <a:gd name="connsiteX30" fmla="*/ 1159718 w 1197563"/>
              <a:gd name="connsiteY30" fmla="*/ 137459 h 352612"/>
              <a:gd name="connsiteX31" fmla="*/ 1171671 w 1197563"/>
              <a:gd name="connsiteY31" fmla="*/ 173318 h 352612"/>
              <a:gd name="connsiteX32" fmla="*/ 1177648 w 1197563"/>
              <a:gd name="connsiteY32" fmla="*/ 233082 h 352612"/>
              <a:gd name="connsiteX33" fmla="*/ 1183624 w 1197563"/>
              <a:gd name="connsiteY33" fmla="*/ 310777 h 352612"/>
              <a:gd name="connsiteX34" fmla="*/ 1189601 w 1197563"/>
              <a:gd name="connsiteY34" fmla="*/ 334682 h 352612"/>
              <a:gd name="connsiteX35" fmla="*/ 1195577 w 1197563"/>
              <a:gd name="connsiteY35" fmla="*/ 352612 h 352612"/>
              <a:gd name="connsiteX36" fmla="*/ 1183624 w 1197563"/>
              <a:gd name="connsiteY36" fmla="*/ 334682 h 352612"/>
              <a:gd name="connsiteX37" fmla="*/ 1165695 w 1197563"/>
              <a:gd name="connsiteY37" fmla="*/ 316753 h 352612"/>
              <a:gd name="connsiteX38" fmla="*/ 1159718 w 1197563"/>
              <a:gd name="connsiteY38" fmla="*/ 298824 h 352612"/>
              <a:gd name="connsiteX39" fmla="*/ 1129836 w 1197563"/>
              <a:gd name="connsiteY39" fmla="*/ 256988 h 352612"/>
              <a:gd name="connsiteX40" fmla="*/ 1111906 w 1197563"/>
              <a:gd name="connsiteY40" fmla="*/ 221129 h 352612"/>
              <a:gd name="connsiteX41" fmla="*/ 1105930 w 1197563"/>
              <a:gd name="connsiteY41" fmla="*/ 239059 h 352612"/>
              <a:gd name="connsiteX42" fmla="*/ 1064095 w 1197563"/>
              <a:gd name="connsiteY42" fmla="*/ 245035 h 352612"/>
              <a:gd name="connsiteX43" fmla="*/ 1010306 w 1197563"/>
              <a:gd name="connsiteY43" fmla="*/ 256988 h 352612"/>
              <a:gd name="connsiteX44" fmla="*/ 986401 w 1197563"/>
              <a:gd name="connsiteY44" fmla="*/ 262965 h 352612"/>
              <a:gd name="connsiteX45" fmla="*/ 950542 w 1197563"/>
              <a:gd name="connsiteY45" fmla="*/ 274918 h 352612"/>
              <a:gd name="connsiteX46" fmla="*/ 908706 w 1197563"/>
              <a:gd name="connsiteY46" fmla="*/ 280894 h 352612"/>
              <a:gd name="connsiteX47" fmla="*/ 890777 w 1197563"/>
              <a:gd name="connsiteY47" fmla="*/ 286871 h 352612"/>
              <a:gd name="connsiteX48" fmla="*/ 729412 w 1197563"/>
              <a:gd name="connsiteY48" fmla="*/ 298824 h 352612"/>
              <a:gd name="connsiteX49" fmla="*/ 580001 w 1197563"/>
              <a:gd name="connsiteY49" fmla="*/ 304800 h 352612"/>
              <a:gd name="connsiteX50" fmla="*/ 388753 w 1197563"/>
              <a:gd name="connsiteY50" fmla="*/ 304800 h 352612"/>
              <a:gd name="connsiteX51" fmla="*/ 364848 w 1197563"/>
              <a:gd name="connsiteY51" fmla="*/ 298824 h 352612"/>
              <a:gd name="connsiteX52" fmla="*/ 299106 w 1197563"/>
              <a:gd name="connsiteY52" fmla="*/ 292847 h 352612"/>
              <a:gd name="connsiteX53" fmla="*/ 281177 w 1197563"/>
              <a:gd name="connsiteY53" fmla="*/ 286871 h 352612"/>
              <a:gd name="connsiteX54" fmla="*/ 263248 w 1197563"/>
              <a:gd name="connsiteY54" fmla="*/ 274918 h 352612"/>
              <a:gd name="connsiteX55" fmla="*/ 233365 w 1197563"/>
              <a:gd name="connsiteY55" fmla="*/ 268941 h 352612"/>
              <a:gd name="connsiteX56" fmla="*/ 155671 w 1197563"/>
              <a:gd name="connsiteY56" fmla="*/ 251012 h 352612"/>
              <a:gd name="connsiteX57" fmla="*/ 137742 w 1197563"/>
              <a:gd name="connsiteY57" fmla="*/ 245035 h 352612"/>
              <a:gd name="connsiteX58" fmla="*/ 60048 w 1197563"/>
              <a:gd name="connsiteY58" fmla="*/ 233082 h 352612"/>
              <a:gd name="connsiteX59" fmla="*/ 42118 w 1197563"/>
              <a:gd name="connsiteY59" fmla="*/ 221129 h 352612"/>
              <a:gd name="connsiteX60" fmla="*/ 18212 w 1197563"/>
              <a:gd name="connsiteY60" fmla="*/ 197224 h 352612"/>
              <a:gd name="connsiteX61" fmla="*/ 12236 w 1197563"/>
              <a:gd name="connsiteY61" fmla="*/ 167341 h 352612"/>
              <a:gd name="connsiteX62" fmla="*/ 12236 w 1197563"/>
              <a:gd name="connsiteY62" fmla="*/ 137459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7563" h="352612">
                <a:moveTo>
                  <a:pt x="12236" y="137459"/>
                </a:moveTo>
                <a:cubicBezTo>
                  <a:pt x="16220" y="127498"/>
                  <a:pt x="26457" y="115879"/>
                  <a:pt x="36142" y="107577"/>
                </a:cubicBezTo>
                <a:cubicBezTo>
                  <a:pt x="40925" y="103477"/>
                  <a:pt x="48829" y="105094"/>
                  <a:pt x="54071" y="101600"/>
                </a:cubicBezTo>
                <a:cubicBezTo>
                  <a:pt x="61104" y="96912"/>
                  <a:pt x="65123" y="88584"/>
                  <a:pt x="72001" y="83671"/>
                </a:cubicBezTo>
                <a:cubicBezTo>
                  <a:pt x="87392" y="72677"/>
                  <a:pt x="115433" y="65209"/>
                  <a:pt x="131765" y="59765"/>
                </a:cubicBezTo>
                <a:cubicBezTo>
                  <a:pt x="163810" y="49083"/>
                  <a:pt x="136296" y="57430"/>
                  <a:pt x="179577" y="47812"/>
                </a:cubicBezTo>
                <a:cubicBezTo>
                  <a:pt x="187595" y="46030"/>
                  <a:pt x="195585" y="44092"/>
                  <a:pt x="203483" y="41835"/>
                </a:cubicBezTo>
                <a:cubicBezTo>
                  <a:pt x="209540" y="40104"/>
                  <a:pt x="215301" y="37387"/>
                  <a:pt x="221412" y="35859"/>
                </a:cubicBezTo>
                <a:cubicBezTo>
                  <a:pt x="231267" y="33395"/>
                  <a:pt x="241334" y="31874"/>
                  <a:pt x="251295" y="29882"/>
                </a:cubicBezTo>
                <a:cubicBezTo>
                  <a:pt x="257271" y="25898"/>
                  <a:pt x="262800" y="21141"/>
                  <a:pt x="269224" y="17929"/>
                </a:cubicBezTo>
                <a:cubicBezTo>
                  <a:pt x="274859" y="15112"/>
                  <a:pt x="281096" y="13684"/>
                  <a:pt x="287153" y="11953"/>
                </a:cubicBezTo>
                <a:cubicBezTo>
                  <a:pt x="329679" y="-196"/>
                  <a:pt x="331824" y="4494"/>
                  <a:pt x="394730" y="0"/>
                </a:cubicBezTo>
                <a:cubicBezTo>
                  <a:pt x="434573" y="1992"/>
                  <a:pt x="474468" y="3135"/>
                  <a:pt x="514259" y="5977"/>
                </a:cubicBezTo>
                <a:cubicBezTo>
                  <a:pt x="558156" y="9112"/>
                  <a:pt x="645742" y="17929"/>
                  <a:pt x="645742" y="17929"/>
                </a:cubicBezTo>
                <a:cubicBezTo>
                  <a:pt x="651718" y="19921"/>
                  <a:pt x="657559" y="22378"/>
                  <a:pt x="663671" y="23906"/>
                </a:cubicBezTo>
                <a:cubicBezTo>
                  <a:pt x="722037" y="38498"/>
                  <a:pt x="770275" y="33079"/>
                  <a:pt x="836989" y="35859"/>
                </a:cubicBezTo>
                <a:lnTo>
                  <a:pt x="872848" y="47812"/>
                </a:lnTo>
                <a:cubicBezTo>
                  <a:pt x="878824" y="49804"/>
                  <a:pt x="884563" y="52752"/>
                  <a:pt x="890777" y="53788"/>
                </a:cubicBezTo>
                <a:lnTo>
                  <a:pt x="962495" y="65741"/>
                </a:lnTo>
                <a:cubicBezTo>
                  <a:pt x="1054994" y="96575"/>
                  <a:pt x="959463" y="61236"/>
                  <a:pt x="1016283" y="89647"/>
                </a:cubicBezTo>
                <a:cubicBezTo>
                  <a:pt x="1065771" y="114392"/>
                  <a:pt x="1000756" y="73321"/>
                  <a:pt x="1052142" y="107577"/>
                </a:cubicBezTo>
                <a:cubicBezTo>
                  <a:pt x="1056126" y="113553"/>
                  <a:pt x="1059016" y="120427"/>
                  <a:pt x="1064095" y="125506"/>
                </a:cubicBezTo>
                <a:cubicBezTo>
                  <a:pt x="1075681" y="137092"/>
                  <a:pt x="1085370" y="138574"/>
                  <a:pt x="1099953" y="143435"/>
                </a:cubicBezTo>
                <a:cubicBezTo>
                  <a:pt x="1112506" y="124606"/>
                  <a:pt x="1112173" y="128512"/>
                  <a:pt x="1117883" y="107577"/>
                </a:cubicBezTo>
                <a:cubicBezTo>
                  <a:pt x="1122206" y="91728"/>
                  <a:pt x="1120723" y="73434"/>
                  <a:pt x="1129836" y="59765"/>
                </a:cubicBezTo>
                <a:lnTo>
                  <a:pt x="1153742" y="23906"/>
                </a:lnTo>
                <a:cubicBezTo>
                  <a:pt x="1155734" y="17930"/>
                  <a:pt x="1153607" y="7505"/>
                  <a:pt x="1159718" y="5977"/>
                </a:cubicBezTo>
                <a:cubicBezTo>
                  <a:pt x="1166686" y="4235"/>
                  <a:pt x="1175675" y="11023"/>
                  <a:pt x="1177648" y="17929"/>
                </a:cubicBezTo>
                <a:cubicBezTo>
                  <a:pt x="1180247" y="27025"/>
                  <a:pt x="1161181" y="79281"/>
                  <a:pt x="1159718" y="83671"/>
                </a:cubicBezTo>
                <a:lnTo>
                  <a:pt x="1153742" y="101600"/>
                </a:lnTo>
                <a:cubicBezTo>
                  <a:pt x="1155734" y="113553"/>
                  <a:pt x="1156779" y="125703"/>
                  <a:pt x="1159718" y="137459"/>
                </a:cubicBezTo>
                <a:cubicBezTo>
                  <a:pt x="1162774" y="149682"/>
                  <a:pt x="1171671" y="173318"/>
                  <a:pt x="1171671" y="173318"/>
                </a:cubicBezTo>
                <a:cubicBezTo>
                  <a:pt x="1173663" y="193239"/>
                  <a:pt x="1175914" y="213137"/>
                  <a:pt x="1177648" y="233082"/>
                </a:cubicBezTo>
                <a:cubicBezTo>
                  <a:pt x="1179898" y="258959"/>
                  <a:pt x="1180589" y="284980"/>
                  <a:pt x="1183624" y="310777"/>
                </a:cubicBezTo>
                <a:cubicBezTo>
                  <a:pt x="1184584" y="318934"/>
                  <a:pt x="1187345" y="326784"/>
                  <a:pt x="1189601" y="334682"/>
                </a:cubicBezTo>
                <a:cubicBezTo>
                  <a:pt x="1191332" y="340739"/>
                  <a:pt x="1201877" y="352612"/>
                  <a:pt x="1195577" y="352612"/>
                </a:cubicBezTo>
                <a:cubicBezTo>
                  <a:pt x="1188394" y="352612"/>
                  <a:pt x="1188222" y="340200"/>
                  <a:pt x="1183624" y="334682"/>
                </a:cubicBezTo>
                <a:cubicBezTo>
                  <a:pt x="1178213" y="328189"/>
                  <a:pt x="1171671" y="322729"/>
                  <a:pt x="1165695" y="316753"/>
                </a:cubicBezTo>
                <a:cubicBezTo>
                  <a:pt x="1163703" y="310777"/>
                  <a:pt x="1162535" y="304459"/>
                  <a:pt x="1159718" y="298824"/>
                </a:cubicBezTo>
                <a:cubicBezTo>
                  <a:pt x="1155348" y="290084"/>
                  <a:pt x="1133898" y="262404"/>
                  <a:pt x="1129836" y="256988"/>
                </a:cubicBezTo>
                <a:cubicBezTo>
                  <a:pt x="1128362" y="252567"/>
                  <a:pt x="1119629" y="221129"/>
                  <a:pt x="1111906" y="221129"/>
                </a:cubicBezTo>
                <a:cubicBezTo>
                  <a:pt x="1105606" y="221129"/>
                  <a:pt x="1111565" y="236242"/>
                  <a:pt x="1105930" y="239059"/>
                </a:cubicBezTo>
                <a:cubicBezTo>
                  <a:pt x="1093331" y="245359"/>
                  <a:pt x="1078040" y="243043"/>
                  <a:pt x="1064095" y="245035"/>
                </a:cubicBezTo>
                <a:cubicBezTo>
                  <a:pt x="1029198" y="256668"/>
                  <a:pt x="1062902" y="246469"/>
                  <a:pt x="1010306" y="256988"/>
                </a:cubicBezTo>
                <a:cubicBezTo>
                  <a:pt x="1002252" y="258599"/>
                  <a:pt x="994268" y="260605"/>
                  <a:pt x="986401" y="262965"/>
                </a:cubicBezTo>
                <a:cubicBezTo>
                  <a:pt x="974333" y="266586"/>
                  <a:pt x="963015" y="273136"/>
                  <a:pt x="950542" y="274918"/>
                </a:cubicBezTo>
                <a:lnTo>
                  <a:pt x="908706" y="280894"/>
                </a:lnTo>
                <a:cubicBezTo>
                  <a:pt x="902730" y="282886"/>
                  <a:pt x="896889" y="285343"/>
                  <a:pt x="890777" y="286871"/>
                </a:cubicBezTo>
                <a:cubicBezTo>
                  <a:pt x="835911" y="300588"/>
                  <a:pt x="793140" y="296112"/>
                  <a:pt x="729412" y="298824"/>
                </a:cubicBezTo>
                <a:lnTo>
                  <a:pt x="580001" y="304800"/>
                </a:lnTo>
                <a:cubicBezTo>
                  <a:pt x="488874" y="313913"/>
                  <a:pt x="513297" y="314380"/>
                  <a:pt x="388753" y="304800"/>
                </a:cubicBezTo>
                <a:cubicBezTo>
                  <a:pt x="380564" y="304170"/>
                  <a:pt x="372989" y="299910"/>
                  <a:pt x="364848" y="298824"/>
                </a:cubicBezTo>
                <a:cubicBezTo>
                  <a:pt x="343037" y="295916"/>
                  <a:pt x="321020" y="294839"/>
                  <a:pt x="299106" y="292847"/>
                </a:cubicBezTo>
                <a:cubicBezTo>
                  <a:pt x="293130" y="290855"/>
                  <a:pt x="286812" y="289688"/>
                  <a:pt x="281177" y="286871"/>
                </a:cubicBezTo>
                <a:cubicBezTo>
                  <a:pt x="274753" y="283659"/>
                  <a:pt x="269973" y="277440"/>
                  <a:pt x="263248" y="274918"/>
                </a:cubicBezTo>
                <a:cubicBezTo>
                  <a:pt x="253737" y="271351"/>
                  <a:pt x="243165" y="271614"/>
                  <a:pt x="233365" y="268941"/>
                </a:cubicBezTo>
                <a:cubicBezTo>
                  <a:pt x="161177" y="249253"/>
                  <a:pt x="235655" y="262437"/>
                  <a:pt x="155671" y="251012"/>
                </a:cubicBezTo>
                <a:cubicBezTo>
                  <a:pt x="149695" y="249020"/>
                  <a:pt x="143892" y="246402"/>
                  <a:pt x="137742" y="245035"/>
                </a:cubicBezTo>
                <a:cubicBezTo>
                  <a:pt x="122831" y="241721"/>
                  <a:pt x="73375" y="234986"/>
                  <a:pt x="60048" y="233082"/>
                </a:cubicBezTo>
                <a:cubicBezTo>
                  <a:pt x="54071" y="229098"/>
                  <a:pt x="46605" y="226738"/>
                  <a:pt x="42118" y="221129"/>
                </a:cubicBezTo>
                <a:cubicBezTo>
                  <a:pt x="18937" y="192153"/>
                  <a:pt x="57332" y="210263"/>
                  <a:pt x="18212" y="197224"/>
                </a:cubicBezTo>
                <a:cubicBezTo>
                  <a:pt x="-13343" y="176187"/>
                  <a:pt x="3949" y="196347"/>
                  <a:pt x="12236" y="167341"/>
                </a:cubicBezTo>
                <a:cubicBezTo>
                  <a:pt x="14425" y="159679"/>
                  <a:pt x="8252" y="147420"/>
                  <a:pt x="12236" y="13745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Rectangle 131"/>
          <p:cNvSpPr/>
          <p:nvPr/>
        </p:nvSpPr>
        <p:spPr>
          <a:xfrm>
            <a:off x="4749524" y="1261279"/>
            <a:ext cx="576064" cy="182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a:latin typeface="Arial Narrow" panose="020B0606020202030204" pitchFamily="34" charset="0"/>
              </a:rPr>
              <a:t>CTX</a:t>
            </a:r>
          </a:p>
        </p:txBody>
      </p:sp>
      <p:sp>
        <p:nvSpPr>
          <p:cNvPr id="134" name="Rectangle 133"/>
          <p:cNvSpPr/>
          <p:nvPr/>
        </p:nvSpPr>
        <p:spPr>
          <a:xfrm>
            <a:off x="4470618" y="1633782"/>
            <a:ext cx="1339624" cy="414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4470618" y="2159577"/>
            <a:ext cx="1334646" cy="437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p:cNvSpPr/>
          <p:nvPr/>
        </p:nvSpPr>
        <p:spPr>
          <a:xfrm>
            <a:off x="4470618" y="2671192"/>
            <a:ext cx="1334646" cy="58983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ectangle 136"/>
          <p:cNvSpPr/>
          <p:nvPr/>
        </p:nvSpPr>
        <p:spPr>
          <a:xfrm>
            <a:off x="5853702" y="1027937"/>
            <a:ext cx="519046" cy="2362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4586060" y="1751878"/>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Freeform 139"/>
          <p:cNvSpPr/>
          <p:nvPr/>
        </p:nvSpPr>
        <p:spPr>
          <a:xfrm>
            <a:off x="5255576" y="1744207"/>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Rectangle 141"/>
          <p:cNvSpPr/>
          <p:nvPr/>
        </p:nvSpPr>
        <p:spPr>
          <a:xfrm>
            <a:off x="4640129" y="1774338"/>
            <a:ext cx="212024"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p:cNvSpPr/>
          <p:nvPr/>
        </p:nvSpPr>
        <p:spPr>
          <a:xfrm>
            <a:off x="5313973" y="1767046"/>
            <a:ext cx="203565"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p:cNvSpPr txBox="1"/>
          <p:nvPr/>
        </p:nvSpPr>
        <p:spPr>
          <a:xfrm>
            <a:off x="4566120" y="1745095"/>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6" name="TextBox 145"/>
          <p:cNvSpPr txBox="1"/>
          <p:nvPr/>
        </p:nvSpPr>
        <p:spPr>
          <a:xfrm>
            <a:off x="5238537" y="1735099"/>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7" name="Freeform 146"/>
          <p:cNvSpPr/>
          <p:nvPr/>
        </p:nvSpPr>
        <p:spPr>
          <a:xfrm>
            <a:off x="4502184" y="2330226"/>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Freeform 147"/>
          <p:cNvSpPr/>
          <p:nvPr/>
        </p:nvSpPr>
        <p:spPr>
          <a:xfrm>
            <a:off x="4807070" y="23396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9" name="Freeform 148"/>
          <p:cNvSpPr/>
          <p:nvPr/>
        </p:nvSpPr>
        <p:spPr>
          <a:xfrm>
            <a:off x="5210407" y="23304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5517539" y="2329028"/>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Freeform 150"/>
          <p:cNvSpPr/>
          <p:nvPr/>
        </p:nvSpPr>
        <p:spPr>
          <a:xfrm>
            <a:off x="4518212" y="2800928"/>
            <a:ext cx="121917"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Freeform 151"/>
          <p:cNvSpPr/>
          <p:nvPr/>
        </p:nvSpPr>
        <p:spPr>
          <a:xfrm>
            <a:off x="4632388" y="2803197"/>
            <a:ext cx="10535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841307" y="2805738"/>
            <a:ext cx="129872"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Freeform 153"/>
          <p:cNvSpPr/>
          <p:nvPr/>
        </p:nvSpPr>
        <p:spPr>
          <a:xfrm>
            <a:off x="4966421" y="2809191"/>
            <a:ext cx="13279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5" name="Freeform 154"/>
          <p:cNvSpPr/>
          <p:nvPr/>
        </p:nvSpPr>
        <p:spPr>
          <a:xfrm>
            <a:off x="5203997" y="2809585"/>
            <a:ext cx="109976"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6" name="Freeform 155"/>
          <p:cNvSpPr/>
          <p:nvPr/>
        </p:nvSpPr>
        <p:spPr>
          <a:xfrm>
            <a:off x="5318585" y="2809191"/>
            <a:ext cx="111654"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5541609" y="2804625"/>
            <a:ext cx="132403"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Freeform 157"/>
          <p:cNvSpPr/>
          <p:nvPr/>
        </p:nvSpPr>
        <p:spPr>
          <a:xfrm>
            <a:off x="5662520" y="2804625"/>
            <a:ext cx="127315"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0" name="Rectangle 159"/>
          <p:cNvSpPr/>
          <p:nvPr/>
        </p:nvSpPr>
        <p:spPr>
          <a:xfrm>
            <a:off x="4573482" y="2413122"/>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TextBox 160"/>
          <p:cNvSpPr txBox="1"/>
          <p:nvPr/>
        </p:nvSpPr>
        <p:spPr>
          <a:xfrm>
            <a:off x="4474330" y="2344836"/>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2" name="Rectangle 161"/>
          <p:cNvSpPr/>
          <p:nvPr/>
        </p:nvSpPr>
        <p:spPr>
          <a:xfrm>
            <a:off x="4864821" y="2409665"/>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p:cNvSpPr/>
          <p:nvPr/>
        </p:nvSpPr>
        <p:spPr>
          <a:xfrm>
            <a:off x="5269321"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p:cNvSpPr/>
          <p:nvPr/>
        </p:nvSpPr>
        <p:spPr>
          <a:xfrm>
            <a:off x="5575586"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TextBox 164"/>
          <p:cNvSpPr txBox="1"/>
          <p:nvPr/>
        </p:nvSpPr>
        <p:spPr>
          <a:xfrm>
            <a:off x="4768632" y="2344270"/>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6" name="TextBox 165"/>
          <p:cNvSpPr txBox="1"/>
          <p:nvPr/>
        </p:nvSpPr>
        <p:spPr>
          <a:xfrm>
            <a:off x="5169603" y="2335613"/>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7" name="TextBox 166"/>
          <p:cNvSpPr txBox="1"/>
          <p:nvPr/>
        </p:nvSpPr>
        <p:spPr>
          <a:xfrm>
            <a:off x="5481073" y="2336385"/>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8" name="Rectangle 167"/>
          <p:cNvSpPr/>
          <p:nvPr/>
        </p:nvSpPr>
        <p:spPr>
          <a:xfrm>
            <a:off x="5024242" y="1576658"/>
            <a:ext cx="223417" cy="769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4703464" y="2048086"/>
            <a:ext cx="124670" cy="1328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p:cNvSpPr/>
          <p:nvPr/>
        </p:nvSpPr>
        <p:spPr>
          <a:xfrm>
            <a:off x="5394207" y="2024908"/>
            <a:ext cx="92223" cy="1405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Rectangle 173"/>
          <p:cNvSpPr/>
          <p:nvPr/>
        </p:nvSpPr>
        <p:spPr>
          <a:xfrm>
            <a:off x="5113092" y="2119198"/>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Rectangle 174"/>
          <p:cNvSpPr/>
          <p:nvPr/>
        </p:nvSpPr>
        <p:spPr>
          <a:xfrm>
            <a:off x="5116030" y="2662501"/>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Rectangle 175"/>
          <p:cNvSpPr/>
          <p:nvPr/>
        </p:nvSpPr>
        <p:spPr>
          <a:xfrm>
            <a:off x="4761181" y="2678984"/>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Rectangle 176"/>
          <p:cNvSpPr/>
          <p:nvPr/>
        </p:nvSpPr>
        <p:spPr>
          <a:xfrm>
            <a:off x="5476701" y="2664632"/>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Rectangle 177"/>
          <p:cNvSpPr/>
          <p:nvPr/>
        </p:nvSpPr>
        <p:spPr>
          <a:xfrm>
            <a:off x="4581171" y="2567769"/>
            <a:ext cx="51217" cy="2081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Rectangle 178"/>
          <p:cNvSpPr/>
          <p:nvPr/>
        </p:nvSpPr>
        <p:spPr>
          <a:xfrm>
            <a:off x="4930006" y="2574887"/>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Rectangle 179"/>
          <p:cNvSpPr/>
          <p:nvPr/>
        </p:nvSpPr>
        <p:spPr>
          <a:xfrm>
            <a:off x="5297082" y="2578293"/>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Rectangle 180"/>
          <p:cNvSpPr/>
          <p:nvPr/>
        </p:nvSpPr>
        <p:spPr>
          <a:xfrm>
            <a:off x="5633878" y="2585774"/>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TextBox 182"/>
          <p:cNvSpPr txBox="1"/>
          <p:nvPr/>
        </p:nvSpPr>
        <p:spPr>
          <a:xfrm>
            <a:off x="4661238" y="1569383"/>
            <a:ext cx="995499" cy="215444"/>
          </a:xfrm>
          <a:prstGeom prst="rect">
            <a:avLst/>
          </a:prstGeom>
          <a:noFill/>
        </p:spPr>
        <p:txBody>
          <a:bodyPr wrap="square" rtlCol="0">
            <a:spAutoFit/>
          </a:bodyPr>
          <a:lstStyle/>
          <a:p>
            <a:r>
              <a:rPr lang="en-AU" sz="800" dirty="0">
                <a:latin typeface="Arial Narrow" panose="020B0606020202030204" pitchFamily="34" charset="0"/>
              </a:rPr>
              <a:t>Secondary Consumer</a:t>
            </a:r>
          </a:p>
        </p:txBody>
      </p:sp>
      <p:sp>
        <p:nvSpPr>
          <p:cNvPr id="184" name="TextBox 183"/>
          <p:cNvSpPr txBox="1"/>
          <p:nvPr/>
        </p:nvSpPr>
        <p:spPr>
          <a:xfrm>
            <a:off x="4702641" y="2082022"/>
            <a:ext cx="991800" cy="215444"/>
          </a:xfrm>
          <a:prstGeom prst="rect">
            <a:avLst/>
          </a:prstGeom>
          <a:noFill/>
        </p:spPr>
        <p:txBody>
          <a:bodyPr wrap="square" rtlCol="0">
            <a:spAutoFit/>
          </a:bodyPr>
          <a:lstStyle/>
          <a:p>
            <a:r>
              <a:rPr lang="en-AU" sz="800" dirty="0">
                <a:latin typeface="Arial Narrow" panose="020B0606020202030204" pitchFamily="34" charset="0"/>
              </a:rPr>
              <a:t>Primary Consumer</a:t>
            </a:r>
          </a:p>
        </p:txBody>
      </p:sp>
      <p:sp>
        <p:nvSpPr>
          <p:cNvPr id="185" name="TextBox 184"/>
          <p:cNvSpPr txBox="1"/>
          <p:nvPr/>
        </p:nvSpPr>
        <p:spPr>
          <a:xfrm>
            <a:off x="4734046" y="2600702"/>
            <a:ext cx="991800" cy="215444"/>
          </a:xfrm>
          <a:prstGeom prst="rect">
            <a:avLst/>
          </a:prstGeom>
          <a:noFill/>
        </p:spPr>
        <p:txBody>
          <a:bodyPr wrap="square" rtlCol="0">
            <a:spAutoFit/>
          </a:bodyPr>
          <a:lstStyle/>
          <a:p>
            <a:r>
              <a:rPr lang="en-AU" sz="800" dirty="0">
                <a:latin typeface="Arial Narrow" panose="020B0606020202030204" pitchFamily="34" charset="0"/>
              </a:rPr>
              <a:t>Primary Producer</a:t>
            </a:r>
          </a:p>
        </p:txBody>
      </p:sp>
      <p:sp>
        <p:nvSpPr>
          <p:cNvPr id="187" name="Up Arrow 186"/>
          <p:cNvSpPr/>
          <p:nvPr/>
        </p:nvSpPr>
        <p:spPr>
          <a:xfrm>
            <a:off x="3857306" y="1062740"/>
            <a:ext cx="622207" cy="2144845"/>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r"/>
            <a:r>
              <a:rPr lang="en-AU" sz="1200" dirty="0">
                <a:latin typeface="Arial Narrow" panose="020B0606020202030204" pitchFamily="34" charset="0"/>
              </a:rPr>
              <a:t>Increasing Toxicity</a:t>
            </a:r>
          </a:p>
        </p:txBody>
      </p:sp>
      <p:sp>
        <p:nvSpPr>
          <p:cNvPr id="188" name="Rectangle 187"/>
          <p:cNvSpPr/>
          <p:nvPr/>
        </p:nvSpPr>
        <p:spPr>
          <a:xfrm rot="21347083">
            <a:off x="3920819" y="1395421"/>
            <a:ext cx="142347" cy="1897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p:cNvSpPr/>
          <p:nvPr/>
        </p:nvSpPr>
        <p:spPr>
          <a:xfrm rot="187500">
            <a:off x="4270886" y="1393959"/>
            <a:ext cx="115830" cy="185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p:cNvSpPr/>
          <p:nvPr/>
        </p:nvSpPr>
        <p:spPr>
          <a:xfrm>
            <a:off x="5771127" y="1238752"/>
            <a:ext cx="119197" cy="28357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Rectangle 191"/>
          <p:cNvSpPr/>
          <p:nvPr/>
        </p:nvSpPr>
        <p:spPr>
          <a:xfrm>
            <a:off x="5771754" y="1781928"/>
            <a:ext cx="109994" cy="153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Rectangle 192"/>
          <p:cNvSpPr/>
          <p:nvPr/>
        </p:nvSpPr>
        <p:spPr>
          <a:xfrm>
            <a:off x="5797210" y="2356360"/>
            <a:ext cx="105857" cy="1459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Rectangle 194"/>
          <p:cNvSpPr/>
          <p:nvPr/>
        </p:nvSpPr>
        <p:spPr>
          <a:xfrm>
            <a:off x="4470618" y="3261852"/>
            <a:ext cx="1891747" cy="1558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75000"/>
                  </a:schemeClr>
                </a:solidFill>
                <a:latin typeface="Arial Narrow" panose="020B0606020202030204" pitchFamily="34" charset="0"/>
              </a:rPr>
              <a:t>           </a:t>
            </a:r>
          </a:p>
        </p:txBody>
      </p:sp>
      <p:sp>
        <p:nvSpPr>
          <p:cNvPr id="202" name="Rectangle 201"/>
          <p:cNvSpPr/>
          <p:nvPr/>
        </p:nvSpPr>
        <p:spPr>
          <a:xfrm>
            <a:off x="4553934" y="292900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p:cNvSpPr/>
          <p:nvPr/>
        </p:nvSpPr>
        <p:spPr>
          <a:xfrm>
            <a:off x="4652743" y="293009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p:cNvSpPr/>
          <p:nvPr/>
        </p:nvSpPr>
        <p:spPr>
          <a:xfrm>
            <a:off x="4880441" y="294565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p:cNvSpPr/>
          <p:nvPr/>
        </p:nvSpPr>
        <p:spPr>
          <a:xfrm>
            <a:off x="5009828" y="294627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p:cNvSpPr/>
          <p:nvPr/>
        </p:nvSpPr>
        <p:spPr>
          <a:xfrm>
            <a:off x="5228985" y="2942744"/>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p:cNvSpPr/>
          <p:nvPr/>
        </p:nvSpPr>
        <p:spPr>
          <a:xfrm>
            <a:off x="5355386"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p:cNvSpPr/>
          <p:nvPr/>
        </p:nvSpPr>
        <p:spPr>
          <a:xfrm>
            <a:off x="5582354" y="2943598"/>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p:cNvSpPr/>
          <p:nvPr/>
        </p:nvSpPr>
        <p:spPr>
          <a:xfrm>
            <a:off x="5699472"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p:cNvSpPr/>
          <p:nvPr/>
        </p:nvSpPr>
        <p:spPr>
          <a:xfrm>
            <a:off x="5076934" y="2365083"/>
            <a:ext cx="125623" cy="1371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Rectangle 210"/>
          <p:cNvSpPr/>
          <p:nvPr/>
        </p:nvSpPr>
        <p:spPr>
          <a:xfrm>
            <a:off x="5088136" y="3000466"/>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p:cNvSpPr/>
          <p:nvPr/>
        </p:nvSpPr>
        <p:spPr>
          <a:xfrm>
            <a:off x="4732578" y="3006562"/>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p:cNvSpPr/>
          <p:nvPr/>
        </p:nvSpPr>
        <p:spPr>
          <a:xfrm>
            <a:off x="5451270" y="3009757"/>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p:cNvSpPr/>
          <p:nvPr/>
        </p:nvSpPr>
        <p:spPr>
          <a:xfrm>
            <a:off x="5793402" y="3006562"/>
            <a:ext cx="100502" cy="611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TextBox 214"/>
          <p:cNvSpPr txBox="1"/>
          <p:nvPr/>
        </p:nvSpPr>
        <p:spPr>
          <a:xfrm>
            <a:off x="4455456" y="2885021"/>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6" name="TextBox 215"/>
          <p:cNvSpPr txBox="1"/>
          <p:nvPr/>
        </p:nvSpPr>
        <p:spPr>
          <a:xfrm>
            <a:off x="4552164" y="288502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7" name="TextBox 216"/>
          <p:cNvSpPr txBox="1"/>
          <p:nvPr/>
        </p:nvSpPr>
        <p:spPr>
          <a:xfrm>
            <a:off x="4777450" y="2901782"/>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8" name="TextBox 217"/>
          <p:cNvSpPr txBox="1"/>
          <p:nvPr/>
        </p:nvSpPr>
        <p:spPr>
          <a:xfrm>
            <a:off x="4908298" y="2899873"/>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9" name="TextBox 218"/>
          <p:cNvSpPr txBox="1"/>
          <p:nvPr/>
        </p:nvSpPr>
        <p:spPr>
          <a:xfrm>
            <a:off x="5128015" y="290023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0" name="TextBox 219"/>
          <p:cNvSpPr txBox="1"/>
          <p:nvPr/>
        </p:nvSpPr>
        <p:spPr>
          <a:xfrm>
            <a:off x="5257398" y="289720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1" name="TextBox 220"/>
          <p:cNvSpPr txBox="1"/>
          <p:nvPr/>
        </p:nvSpPr>
        <p:spPr>
          <a:xfrm>
            <a:off x="5482111" y="289754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2" name="TextBox 221"/>
          <p:cNvSpPr txBox="1"/>
          <p:nvPr/>
        </p:nvSpPr>
        <p:spPr>
          <a:xfrm>
            <a:off x="5599115" y="2901797"/>
            <a:ext cx="280998"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6" name="Rectangle 225"/>
          <p:cNvSpPr/>
          <p:nvPr/>
        </p:nvSpPr>
        <p:spPr>
          <a:xfrm>
            <a:off x="5048097" y="1828436"/>
            <a:ext cx="180888" cy="664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Rectangle 228"/>
          <p:cNvSpPr/>
          <p:nvPr/>
        </p:nvSpPr>
        <p:spPr>
          <a:xfrm>
            <a:off x="5058775" y="2411281"/>
            <a:ext cx="143782" cy="5095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p:cNvSpPr/>
          <p:nvPr/>
        </p:nvSpPr>
        <p:spPr>
          <a:xfrm>
            <a:off x="5457019" y="2409363"/>
            <a:ext cx="45719" cy="504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p:cNvSpPr/>
          <p:nvPr/>
        </p:nvSpPr>
        <p:spPr>
          <a:xfrm>
            <a:off x="4753367" y="2409537"/>
            <a:ext cx="45853"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6" name="Straight Connector 235"/>
          <p:cNvCxnSpPr/>
          <p:nvPr/>
        </p:nvCxnSpPr>
        <p:spPr>
          <a:xfrm>
            <a:off x="5414803" y="3037607"/>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066210"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18694"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290669" y="3036946"/>
            <a:ext cx="65656" cy="66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5635094" y="3044408"/>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599328" y="3040232"/>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935693" y="303934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42670" y="979450"/>
            <a:ext cx="3408375" cy="5139869"/>
          </a:xfrm>
          <a:prstGeom prst="rect">
            <a:avLst/>
          </a:prstGeom>
          <a:noFill/>
        </p:spPr>
        <p:txBody>
          <a:bodyPr wrap="square" rtlCol="0">
            <a:spAutoFit/>
          </a:bodyPr>
          <a:lstStyle/>
          <a:p>
            <a:r>
              <a:rPr lang="en-US" sz="1600" b="1" dirty="0">
                <a:latin typeface="Arial Narrow" pitchFamily="34" charset="0"/>
              </a:rPr>
              <a:t>Ciguatera Poisoning</a:t>
            </a:r>
          </a:p>
          <a:p>
            <a:pPr algn="just"/>
            <a:r>
              <a:rPr lang="en-US" sz="1200" dirty="0">
                <a:latin typeface="Arial Narrow" pitchFamily="34" charset="0"/>
              </a:rPr>
              <a:t>Soon after Johnny ate </a:t>
            </a:r>
            <a:r>
              <a:rPr lang="en-US" sz="1200" dirty="0" err="1">
                <a:latin typeface="Arial Narrow" pitchFamily="34" charset="0"/>
              </a:rPr>
              <a:t>spanish</a:t>
            </a:r>
            <a:r>
              <a:rPr lang="en-US" sz="1200" dirty="0">
                <a:latin typeface="Arial Narrow" pitchFamily="34" charset="0"/>
              </a:rPr>
              <a:t> mackerel, he started to feel sick. Apart from the usual gastrointestinal symptoms that indicate food poisoning (vomiting, diarrhea, muscle pain) his nervous system started doing strange things, such as his mouth, lips and extremities felt numb, he felt dizzy (which made driving for help out of the question) and anything that was cold felt hot and vice versa. Johnny made it to the hospital and eventually recovered (it took a few months) but for many years to follow, the symptoms returned whenever he ate seafood again. Johnny had </a:t>
            </a:r>
            <a:r>
              <a:rPr lang="en-US" sz="1200" b="1" dirty="0">
                <a:latin typeface="Arial Narrow" pitchFamily="34" charset="0"/>
              </a:rPr>
              <a:t>ciguatera poisoning. </a:t>
            </a:r>
            <a:r>
              <a:rPr lang="en-US" sz="1200" dirty="0">
                <a:latin typeface="Arial Narrow" pitchFamily="34" charset="0"/>
              </a:rPr>
              <a:t>It comes from eating</a:t>
            </a:r>
            <a:r>
              <a:rPr lang="en-US" sz="1200" i="1" dirty="0">
                <a:latin typeface="Arial Narrow" pitchFamily="34" charset="0"/>
              </a:rPr>
              <a:t> large </a:t>
            </a:r>
            <a:r>
              <a:rPr lang="en-US" sz="1200" dirty="0">
                <a:latin typeface="Arial Narrow" pitchFamily="34" charset="0"/>
              </a:rPr>
              <a:t>reef fish, as in, </a:t>
            </a:r>
            <a:r>
              <a:rPr lang="en-US" sz="1200" i="1" dirty="0">
                <a:latin typeface="Arial Narrow" pitchFamily="34" charset="0"/>
              </a:rPr>
              <a:t>larger</a:t>
            </a:r>
            <a:r>
              <a:rPr lang="en-US" sz="1200" dirty="0">
                <a:latin typeface="Arial Narrow" pitchFamily="34" charset="0"/>
              </a:rPr>
              <a:t> </a:t>
            </a:r>
            <a:r>
              <a:rPr lang="en-US" sz="1200" i="1" dirty="0">
                <a:latin typeface="Arial Narrow" pitchFamily="34" charset="0"/>
              </a:rPr>
              <a:t>than average </a:t>
            </a:r>
            <a:r>
              <a:rPr lang="en-US" sz="1200" dirty="0">
                <a:latin typeface="Arial Narrow" pitchFamily="34" charset="0"/>
              </a:rPr>
              <a:t>for its species (and usually from the tropics). </a:t>
            </a:r>
            <a:r>
              <a:rPr lang="en-US" sz="1200" i="1" dirty="0">
                <a:latin typeface="Arial Narrow" pitchFamily="34" charset="0"/>
              </a:rPr>
              <a:t>Take home message: </a:t>
            </a:r>
            <a:r>
              <a:rPr lang="en-US" sz="1200" b="1" dirty="0">
                <a:latin typeface="Arial Narrow" pitchFamily="34" charset="0"/>
              </a:rPr>
              <a:t>throw the big ones back</a:t>
            </a:r>
            <a:r>
              <a:rPr lang="en-US" sz="1200" dirty="0">
                <a:latin typeface="Arial Narrow" pitchFamily="34" charset="0"/>
              </a:rPr>
              <a:t>! Ciguatera poisoning is caused by the (bio)accumulation of CTX (ciguatoxin), a toxin produced by dinoflagellates (Genus </a:t>
            </a:r>
            <a:r>
              <a:rPr lang="en-US" sz="1200" i="1" dirty="0" err="1">
                <a:latin typeface="Arial Narrow" pitchFamily="34" charset="0"/>
              </a:rPr>
              <a:t>Gambierdiscus</a:t>
            </a:r>
            <a:r>
              <a:rPr lang="en-US" sz="1200" dirty="0">
                <a:latin typeface="Arial Narrow" pitchFamily="34" charset="0"/>
              </a:rPr>
              <a:t>) that live attached to certain corals, seaweeds and seagrasses. Primary consumers are the first to eat food containing CTX, followed by secondary and tertiary consumers. CTX remains stored in a fish’s body – it does not break down! Thus, the toxin accumulates over time as fish continue to eat lower order consumers and producers that contain CTX. Since large fish live longer and eat more, they </a:t>
            </a:r>
            <a:r>
              <a:rPr lang="en-US" sz="1200" i="1" dirty="0" err="1">
                <a:latin typeface="Arial Narrow" pitchFamily="34" charset="0"/>
              </a:rPr>
              <a:t>bio</a:t>
            </a:r>
            <a:r>
              <a:rPr lang="en-US" sz="1200" dirty="0" err="1">
                <a:latin typeface="Arial Narrow" pitchFamily="34" charset="0"/>
              </a:rPr>
              <a:t>accumulate</a:t>
            </a:r>
            <a:r>
              <a:rPr lang="en-US" sz="1200" dirty="0">
                <a:latin typeface="Arial Narrow" pitchFamily="34" charset="0"/>
              </a:rPr>
              <a:t> higher concentrations of CTX than smaller fish of the same species. Hence, </a:t>
            </a:r>
            <a:r>
              <a:rPr lang="en-US" sz="1200" b="1" dirty="0">
                <a:latin typeface="Arial Narrow" pitchFamily="34" charset="0"/>
              </a:rPr>
              <a:t>don’t eat the big ones!</a:t>
            </a:r>
          </a:p>
        </p:txBody>
      </p:sp>
      <p:sp>
        <p:nvSpPr>
          <p:cNvPr id="248" name="Rectangle 247"/>
          <p:cNvSpPr/>
          <p:nvPr/>
        </p:nvSpPr>
        <p:spPr>
          <a:xfrm>
            <a:off x="516942" y="6453108"/>
            <a:ext cx="5846735" cy="18895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Describe the process of bioaccumulation:</a:t>
            </a:r>
          </a:p>
          <a:p>
            <a:endParaRPr lang="en-AU" sz="12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 </a:t>
            </a:r>
          </a:p>
        </p:txBody>
      </p:sp>
      <p:sp>
        <p:nvSpPr>
          <p:cNvPr id="249" name="Rectangle 248"/>
          <p:cNvSpPr/>
          <p:nvPr/>
        </p:nvSpPr>
        <p:spPr>
          <a:xfrm>
            <a:off x="598869" y="6705361"/>
            <a:ext cx="5676022" cy="15606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50" name="Rectangle 249"/>
          <p:cNvSpPr/>
          <p:nvPr/>
        </p:nvSpPr>
        <p:spPr>
          <a:xfrm>
            <a:off x="4089064" y="4625509"/>
            <a:ext cx="2298946" cy="1200329"/>
          </a:xfrm>
          <a:prstGeom prst="rect">
            <a:avLst/>
          </a:prstGeom>
          <a:solidFill>
            <a:schemeClr val="bg1">
              <a:lumMod val="85000"/>
            </a:schemeClr>
          </a:solidFill>
        </p:spPr>
        <p:txBody>
          <a:bodyPr wrap="square">
            <a:spAutoFit/>
          </a:bodyPr>
          <a:lstStyle/>
          <a:p>
            <a:r>
              <a:rPr lang="en-US" sz="1200" b="1" dirty="0">
                <a:latin typeface="Arial Narrow" pitchFamily="34" charset="0"/>
              </a:rPr>
              <a:t>Fish to avoid (if they are XL) include: </a:t>
            </a:r>
            <a:r>
              <a:rPr lang="en-US" sz="1200" dirty="0">
                <a:latin typeface="Arial Narrow" pitchFamily="34" charset="0"/>
              </a:rPr>
              <a:t>Barracuda, Grouper, Cod, Coral trout, Red emperor, Chinaman, </a:t>
            </a:r>
            <a:r>
              <a:rPr lang="en-US" sz="1200" dirty="0" err="1">
                <a:latin typeface="Arial Narrow" pitchFamily="34" charset="0"/>
              </a:rPr>
              <a:t>Paddletail</a:t>
            </a:r>
            <a:r>
              <a:rPr lang="en-US" sz="1200" dirty="0">
                <a:latin typeface="Arial Narrow" pitchFamily="34" charset="0"/>
              </a:rPr>
              <a:t>, Red bass, Yellowtail kingfish, Trevally, Moray eel, Spanish mackerel and &gt;400 other species!</a:t>
            </a:r>
            <a:endParaRPr lang="en-AU" sz="1200" dirty="0"/>
          </a:p>
        </p:txBody>
      </p:sp>
      <p:sp>
        <p:nvSpPr>
          <p:cNvPr id="4" name="Up Arrow 3"/>
          <p:cNvSpPr/>
          <p:nvPr/>
        </p:nvSpPr>
        <p:spPr>
          <a:xfrm>
            <a:off x="5614709" y="3208395"/>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Up Arrow 115"/>
          <p:cNvSpPr/>
          <p:nvPr/>
        </p:nvSpPr>
        <p:spPr>
          <a:xfrm>
            <a:off x="4912252" y="3213886"/>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Up Arrow 116"/>
          <p:cNvSpPr/>
          <p:nvPr/>
        </p:nvSpPr>
        <p:spPr>
          <a:xfrm>
            <a:off x="4571401" y="3215168"/>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Up Arrow 117"/>
          <p:cNvSpPr/>
          <p:nvPr/>
        </p:nvSpPr>
        <p:spPr>
          <a:xfrm>
            <a:off x="5256476" y="3199677"/>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591216" y="3330115"/>
            <a:ext cx="139814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08863" y="5904323"/>
            <a:ext cx="5856035" cy="461665"/>
          </a:xfrm>
          <a:prstGeom prst="rect">
            <a:avLst/>
          </a:prstGeom>
          <a:solidFill>
            <a:schemeClr val="bg1">
              <a:lumMod val="85000"/>
            </a:schemeClr>
          </a:solidFill>
        </p:spPr>
        <p:txBody>
          <a:bodyPr wrap="square">
            <a:spAutoFit/>
          </a:bodyPr>
          <a:lstStyle/>
          <a:p>
            <a:pPr algn="just"/>
            <a:r>
              <a:rPr lang="en-US" sz="1200" i="1" dirty="0">
                <a:latin typeface="Arial Narrow" pitchFamily="34" charset="0"/>
              </a:rPr>
              <a:t>Note: </a:t>
            </a:r>
            <a:r>
              <a:rPr lang="en-US" sz="1200" dirty="0">
                <a:latin typeface="Arial Narrow" pitchFamily="34" charset="0"/>
              </a:rPr>
              <a:t>the term </a:t>
            </a:r>
            <a:r>
              <a:rPr lang="en-US" sz="1200" i="1" dirty="0">
                <a:latin typeface="Arial Narrow" pitchFamily="34" charset="0"/>
              </a:rPr>
              <a:t>bioaccumulation</a:t>
            </a:r>
            <a:r>
              <a:rPr lang="en-US" sz="1200" dirty="0">
                <a:latin typeface="Arial Narrow" pitchFamily="34" charset="0"/>
              </a:rPr>
              <a:t> also applies to </a:t>
            </a:r>
            <a:r>
              <a:rPr lang="en-US" sz="1200" i="1" dirty="0">
                <a:latin typeface="Arial Narrow" pitchFamily="34" charset="0"/>
              </a:rPr>
              <a:t>other </a:t>
            </a:r>
            <a:r>
              <a:rPr lang="en-US" sz="1200" dirty="0">
                <a:latin typeface="Arial Narrow" pitchFamily="34" charset="0"/>
              </a:rPr>
              <a:t>harmful chemicals that </a:t>
            </a:r>
            <a:r>
              <a:rPr lang="en-US" sz="1200" dirty="0" err="1">
                <a:latin typeface="Arial Narrow" pitchFamily="34" charset="0"/>
              </a:rPr>
              <a:t>bioaccumulate</a:t>
            </a:r>
            <a:r>
              <a:rPr lang="en-US" sz="1200" dirty="0">
                <a:latin typeface="Arial Narrow" pitchFamily="34" charset="0"/>
              </a:rPr>
              <a:t> in living organisms over time, such as heavy metals, persistent organic pollutants (POP’s) and micro-plastics.  </a:t>
            </a:r>
          </a:p>
        </p:txBody>
      </p:sp>
      <p:sp>
        <p:nvSpPr>
          <p:cNvPr id="8" name="Right Arrow 7"/>
          <p:cNvSpPr/>
          <p:nvPr/>
        </p:nvSpPr>
        <p:spPr>
          <a:xfrm>
            <a:off x="5710349" y="1281272"/>
            <a:ext cx="491774" cy="20647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ight Arrow 122"/>
          <p:cNvSpPr/>
          <p:nvPr/>
        </p:nvSpPr>
        <p:spPr>
          <a:xfrm>
            <a:off x="5728399" y="1786669"/>
            <a:ext cx="443780" cy="1378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ight Arrow 123"/>
          <p:cNvSpPr/>
          <p:nvPr/>
        </p:nvSpPr>
        <p:spPr>
          <a:xfrm>
            <a:off x="5780781" y="2382030"/>
            <a:ext cx="352040" cy="9868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ight Arrow 124"/>
          <p:cNvSpPr/>
          <p:nvPr/>
        </p:nvSpPr>
        <p:spPr>
          <a:xfrm>
            <a:off x="5780781" y="3008176"/>
            <a:ext cx="376326" cy="526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wn Arrow 9"/>
          <p:cNvSpPr/>
          <p:nvPr/>
        </p:nvSpPr>
        <p:spPr>
          <a:xfrm>
            <a:off x="5896293" y="1261279"/>
            <a:ext cx="432481" cy="2079831"/>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p:nvPr/>
        </p:nvCxnSpPr>
        <p:spPr>
          <a:xfrm flipV="1">
            <a:off x="5287446" y="303488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8C90612-A38F-4AC3-85BB-FADFA771D20E}"/>
              </a:ext>
            </a:extLst>
          </p:cNvPr>
          <p:cNvSpPr/>
          <p:nvPr/>
        </p:nvSpPr>
        <p:spPr>
          <a:xfrm>
            <a:off x="4023964" y="3468413"/>
            <a:ext cx="2406057" cy="1015663"/>
          </a:xfrm>
          <a:prstGeom prst="rect">
            <a:avLst/>
          </a:prstGeom>
        </p:spPr>
        <p:txBody>
          <a:bodyPr wrap="square">
            <a:spAutoFit/>
          </a:bodyPr>
          <a:lstStyle/>
          <a:p>
            <a:r>
              <a:rPr lang="en-US" sz="1200" b="1" dirty="0">
                <a:latin typeface="Arial Narrow" pitchFamily="34" charset="0"/>
              </a:rPr>
              <a:t>Figure 1: </a:t>
            </a:r>
            <a:r>
              <a:rPr lang="en-US" sz="1200" dirty="0">
                <a:latin typeface="Arial Narrow" pitchFamily="34" charset="0"/>
              </a:rPr>
              <a:t>CTX bioaccumulation: the accumulation of CTX in fish over time following the repeated consumption of contaminated lower order consumers and producers. </a:t>
            </a:r>
            <a:endParaRPr lang="en-AU" sz="1200" dirty="0"/>
          </a:p>
        </p:txBody>
      </p:sp>
      <p:cxnSp>
        <p:nvCxnSpPr>
          <p:cNvPr id="128" name="Straight Connector 127">
            <a:extLst>
              <a:ext uri="{FF2B5EF4-FFF2-40B4-BE49-F238E27FC236}">
                <a16:creationId xmlns:a16="http://schemas.microsoft.com/office/drawing/2014/main" id="{C9D501E1-994E-4A9D-949E-99EF10DC9F0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E8E8526-0E37-4A0D-8F91-12EE0447C6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C0985432-9773-4DD8-A9A8-E1D9C9375070}"/>
              </a:ext>
            </a:extLst>
          </p:cNvPr>
          <p:cNvSpPr txBox="1"/>
          <p:nvPr/>
        </p:nvSpPr>
        <p:spPr>
          <a:xfrm>
            <a:off x="1410717" y="61659"/>
            <a:ext cx="4141055" cy="1107996"/>
          </a:xfrm>
          <a:prstGeom prst="rect">
            <a:avLst/>
          </a:prstGeom>
          <a:noFill/>
        </p:spPr>
        <p:txBody>
          <a:bodyPr wrap="square" rtlCol="0">
            <a:spAutoFit/>
          </a:bodyPr>
          <a:lstStyle/>
          <a:p>
            <a:r>
              <a:rPr lang="en-US" b="1" dirty="0">
                <a:latin typeface="Arial Narrow" pitchFamily="34" charset="0"/>
              </a:rPr>
              <a:t>Big Fish eats Little Fish – </a:t>
            </a:r>
            <a:r>
              <a:rPr lang="en-US" sz="1200" dirty="0">
                <a:latin typeface="Arial Narrow" pitchFamily="34" charset="0"/>
              </a:rPr>
              <a:t>Describe how matter cycles through food webs, and the process of bioaccumulation </a:t>
            </a:r>
            <a:r>
              <a:rPr lang="en-US" sz="1200" dirty="0">
                <a:highlight>
                  <a:srgbClr val="FFFF00"/>
                </a:highlight>
                <a:latin typeface="Arial Narrow" pitchFamily="34" charset="0"/>
              </a:rPr>
              <a:t>(e.g. ciguatera and mackerel (Scomberomorus spp.); mercury and blacktip sharks (Carcharhinus spp.); and toxin accumulation on microplastics.</a:t>
            </a:r>
          </a:p>
          <a:p>
            <a:endParaRPr lang="en-US" sz="1200" dirty="0">
              <a:latin typeface="Arial Narrow" pitchFamily="34" charset="0"/>
            </a:endParaRPr>
          </a:p>
        </p:txBody>
      </p:sp>
      <p:sp>
        <p:nvSpPr>
          <p:cNvPr id="138" name="TextBox 17">
            <a:extLst>
              <a:ext uri="{FF2B5EF4-FFF2-40B4-BE49-F238E27FC236}">
                <a16:creationId xmlns:a16="http://schemas.microsoft.com/office/drawing/2014/main" id="{3228E6B4-4F05-4759-953C-346180D3A66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1" name="TextBox 140">
            <a:extLst>
              <a:ext uri="{FF2B5EF4-FFF2-40B4-BE49-F238E27FC236}">
                <a16:creationId xmlns:a16="http://schemas.microsoft.com/office/drawing/2014/main" id="{15029BDC-8001-4015-B2B8-EDC73BE744C9}"/>
              </a:ext>
            </a:extLst>
          </p:cNvPr>
          <p:cNvSpPr txBox="1"/>
          <p:nvPr/>
        </p:nvSpPr>
        <p:spPr>
          <a:xfrm>
            <a:off x="4658499" y="979944"/>
            <a:ext cx="991800" cy="215444"/>
          </a:xfrm>
          <a:prstGeom prst="rect">
            <a:avLst/>
          </a:prstGeom>
          <a:noFill/>
        </p:spPr>
        <p:txBody>
          <a:bodyPr wrap="square" rtlCol="0">
            <a:spAutoFit/>
          </a:bodyPr>
          <a:lstStyle/>
          <a:p>
            <a:r>
              <a:rPr lang="en-AU" sz="800" dirty="0">
                <a:latin typeface="Arial Narrow" panose="020B0606020202030204" pitchFamily="34" charset="0"/>
              </a:rPr>
              <a:t>Tertiary Consumer</a:t>
            </a:r>
          </a:p>
        </p:txBody>
      </p:sp>
      <p:sp>
        <p:nvSpPr>
          <p:cNvPr id="145" name="TextBox 144">
            <a:extLst>
              <a:ext uri="{FF2B5EF4-FFF2-40B4-BE49-F238E27FC236}">
                <a16:creationId xmlns:a16="http://schemas.microsoft.com/office/drawing/2014/main" id="{7F0B2BD7-D0A8-48DE-A278-A784CB53DB47}"/>
              </a:ext>
            </a:extLst>
          </p:cNvPr>
          <p:cNvSpPr txBox="1"/>
          <p:nvPr/>
        </p:nvSpPr>
        <p:spPr>
          <a:xfrm>
            <a:off x="5781945" y="984830"/>
            <a:ext cx="673573" cy="215444"/>
          </a:xfrm>
          <a:prstGeom prst="rect">
            <a:avLst/>
          </a:prstGeom>
          <a:noFill/>
        </p:spPr>
        <p:txBody>
          <a:bodyPr wrap="square" rtlCol="0">
            <a:spAutoFit/>
          </a:bodyPr>
          <a:lstStyle/>
          <a:p>
            <a:r>
              <a:rPr lang="en-AU" sz="800" dirty="0">
                <a:latin typeface="Arial Narrow" panose="020B0606020202030204" pitchFamily="34" charset="0"/>
              </a:rPr>
              <a:t>Decomposer</a:t>
            </a:r>
          </a:p>
        </p:txBody>
      </p:sp>
      <p:sp>
        <p:nvSpPr>
          <p:cNvPr id="159" name="TextBox 158">
            <a:extLst>
              <a:ext uri="{FF2B5EF4-FFF2-40B4-BE49-F238E27FC236}">
                <a16:creationId xmlns:a16="http://schemas.microsoft.com/office/drawing/2014/main" id="{12EA5BE1-C246-4EA2-A4B2-24580BA017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968D345F-05A1-5899-161C-17934E01DB3C}"/>
              </a:ext>
            </a:extLst>
          </p:cNvPr>
          <p:cNvSpPr txBox="1"/>
          <p:nvPr/>
        </p:nvSpPr>
        <p:spPr>
          <a:xfrm>
            <a:off x="539177" y="8434323"/>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Research……ciguatera &amp; mackerel; mercury &amp; blacktips; microplastics in seafood.</a:t>
            </a:r>
            <a:endParaRPr lang="en-US" sz="1200" b="1" dirty="0">
              <a:solidFill>
                <a:schemeClr val="bg1"/>
              </a:solidFill>
              <a:latin typeface="Comic Sans MS" panose="030F0702030302020204" pitchFamily="66" charset="0"/>
            </a:endParaRPr>
          </a:p>
        </p:txBody>
      </p:sp>
      <p:cxnSp>
        <p:nvCxnSpPr>
          <p:cNvPr id="3" name="Straight Connector 2">
            <a:extLst>
              <a:ext uri="{FF2B5EF4-FFF2-40B4-BE49-F238E27FC236}">
                <a16:creationId xmlns:a16="http://schemas.microsoft.com/office/drawing/2014/main" id="{827AE3EF-70FA-E87E-4ED6-F1145067FE3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E5AAEB33-C0C3-80BB-9977-EF702D69917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FF93308D-0CB2-8575-91AF-EB40952ADBA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759843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83" y="966040"/>
            <a:ext cx="5916458"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Population Size and Density</a:t>
            </a:r>
          </a:p>
          <a:p>
            <a:pPr>
              <a:spcAft>
                <a:spcPts val="0"/>
              </a:spcAft>
            </a:pPr>
            <a:r>
              <a:rPr lang="en-GB" sz="1100" dirty="0">
                <a:latin typeface="Arial Narrow" panose="020B0606020202030204" pitchFamily="34" charset="0"/>
                <a:ea typeface="Times New Roman" panose="02020603050405020304" pitchFamily="18" charset="0"/>
              </a:rPr>
              <a:t>Measuring the </a:t>
            </a:r>
            <a:r>
              <a:rPr lang="en-GB" sz="1100" i="1" dirty="0">
                <a:latin typeface="Arial Narrow" panose="020B0606020202030204" pitchFamily="34" charset="0"/>
                <a:ea typeface="Times New Roman" panose="02020603050405020304" pitchFamily="18" charset="0"/>
              </a:rPr>
              <a:t>exact</a:t>
            </a:r>
            <a:r>
              <a:rPr lang="en-GB" sz="1100" dirty="0">
                <a:latin typeface="Arial Narrow" panose="020B0606020202030204" pitchFamily="34" charset="0"/>
                <a:ea typeface="Times New Roman" panose="02020603050405020304" pitchFamily="18" charset="0"/>
              </a:rPr>
              <a:t> size of a population is not easy to do! </a:t>
            </a:r>
            <a:r>
              <a:rPr lang="en-AU" sz="1100" dirty="0">
                <a:latin typeface="Arial Narrow" panose="020B0606020202030204" pitchFamily="34" charset="0"/>
                <a:ea typeface="Times New Roman" panose="02020603050405020304" pitchFamily="18" charset="0"/>
              </a:rPr>
              <a:t>Quite often, we </a:t>
            </a:r>
            <a:r>
              <a:rPr lang="en-AU" sz="1100" i="1" dirty="0">
                <a:latin typeface="Arial Narrow" panose="020B0606020202030204" pitchFamily="34" charset="0"/>
                <a:ea typeface="Times New Roman" panose="02020603050405020304" pitchFamily="18" charset="0"/>
              </a:rPr>
              <a:t>estimate</a:t>
            </a:r>
            <a:r>
              <a:rPr lang="en-AU" sz="1100" dirty="0">
                <a:latin typeface="Arial Narrow" panose="020B0606020202030204" pitchFamily="34" charset="0"/>
                <a:ea typeface="Times New Roman" panose="02020603050405020304" pitchFamily="18" charset="0"/>
              </a:rPr>
              <a:t> population size instead. </a:t>
            </a:r>
            <a:br>
              <a:rPr lang="en-AU" sz="1100" dirty="0">
                <a:latin typeface="Arial Narrow" panose="020B0606020202030204" pitchFamily="34" charset="0"/>
                <a:ea typeface="Times New Roman" panose="02020603050405020304" pitchFamily="18" charset="0"/>
              </a:rPr>
            </a:br>
            <a:r>
              <a:rPr lang="en-AU" sz="1100" dirty="0">
                <a:latin typeface="Arial Narrow" panose="020B0606020202030204" pitchFamily="34" charset="0"/>
                <a:ea typeface="Times New Roman" panose="02020603050405020304" pitchFamily="18" charset="0"/>
              </a:rPr>
              <a:t>We count the number of individuals in smaller</a:t>
            </a:r>
            <a:r>
              <a:rPr lang="en-AU" sz="1100" i="1" dirty="0">
                <a:latin typeface="Arial Narrow" panose="020B0606020202030204" pitchFamily="34" charset="0"/>
                <a:ea typeface="Times New Roman" panose="02020603050405020304" pitchFamily="18" charset="0"/>
              </a:rPr>
              <a:t> samples</a:t>
            </a:r>
            <a:r>
              <a:rPr lang="en-AU" sz="1100" dirty="0">
                <a:latin typeface="Arial Narrow" panose="020B0606020202030204" pitchFamily="34" charset="0"/>
                <a:ea typeface="Times New Roman" panose="02020603050405020304" pitchFamily="18" charset="0"/>
              </a:rPr>
              <a:t> of the population, and then use a math formula to convert it to total population size (see next page). The population size can then be converted to population density with the following formula: </a:t>
            </a:r>
            <a:r>
              <a:rPr lang="en-AU" sz="1100" b="1" dirty="0">
                <a:latin typeface="Arial Narrow" panose="020B0606020202030204" pitchFamily="34" charset="0"/>
                <a:ea typeface="Times New Roman" panose="02020603050405020304" pitchFamily="18" charset="0"/>
              </a:rPr>
              <a:t>Population Density = Population Size / Area</a:t>
            </a:r>
            <a:endParaRPr lang="en-US" sz="800" dirty="0">
              <a:latin typeface="Arial Narrow" pitchFamily="34" charset="0"/>
            </a:endParaRPr>
          </a:p>
        </p:txBody>
      </p:sp>
      <p:sp>
        <p:nvSpPr>
          <p:cNvPr id="20" name="Rectangle 19"/>
          <p:cNvSpPr/>
          <p:nvPr/>
        </p:nvSpPr>
        <p:spPr>
          <a:xfrm>
            <a:off x="467191" y="5266095"/>
            <a:ext cx="5914676" cy="67710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r-strategists and K-strategists</a:t>
            </a:r>
          </a:p>
          <a:p>
            <a:pPr>
              <a:spcAft>
                <a:spcPts val="0"/>
              </a:spcAft>
            </a:pPr>
            <a:r>
              <a:rPr lang="en-AU" sz="1100" dirty="0">
                <a:latin typeface="Arial Narrow" panose="020B0606020202030204" pitchFamily="34" charset="0"/>
              </a:rPr>
              <a:t>Species are sometimes referred to as r-strategists or K-strategists depending on the selective processes that have shaped their life history strategies. </a:t>
            </a:r>
            <a:r>
              <a:rPr lang="en-AU" sz="1100" b="1" dirty="0">
                <a:latin typeface="Arial Narrow" panose="020B0606020202030204" pitchFamily="34" charset="0"/>
              </a:rPr>
              <a:t>Activity: Complete the table pictured below</a:t>
            </a:r>
            <a:endParaRPr lang="en-US" sz="1100" b="1" dirty="0">
              <a:latin typeface="Arial Narrow" pitchFamily="34"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2993121176"/>
              </p:ext>
            </p:extLst>
          </p:nvPr>
        </p:nvGraphicFramePr>
        <p:xfrm>
          <a:off x="511707" y="5949271"/>
          <a:ext cx="5851734" cy="1747365"/>
        </p:xfrm>
        <a:graphic>
          <a:graphicData uri="http://schemas.openxmlformats.org/drawingml/2006/table">
            <a:tbl>
              <a:tblPr firstRow="1" bandRow="1">
                <a:tableStyleId>{5940675A-B579-460E-94D1-54222C63F5DA}</a:tableStyleId>
              </a:tblPr>
              <a:tblGrid>
                <a:gridCol w="973077">
                  <a:extLst>
                    <a:ext uri="{9D8B030D-6E8A-4147-A177-3AD203B41FA5}">
                      <a16:colId xmlns:a16="http://schemas.microsoft.com/office/drawing/2014/main" val="20000"/>
                    </a:ext>
                  </a:extLst>
                </a:gridCol>
                <a:gridCol w="2583382">
                  <a:extLst>
                    <a:ext uri="{9D8B030D-6E8A-4147-A177-3AD203B41FA5}">
                      <a16:colId xmlns:a16="http://schemas.microsoft.com/office/drawing/2014/main" val="20001"/>
                    </a:ext>
                  </a:extLst>
                </a:gridCol>
                <a:gridCol w="2295275">
                  <a:extLst>
                    <a:ext uri="{9D8B030D-6E8A-4147-A177-3AD203B41FA5}">
                      <a16:colId xmlns:a16="http://schemas.microsoft.com/office/drawing/2014/main" val="20002"/>
                    </a:ext>
                  </a:extLst>
                </a:gridCol>
              </a:tblGrid>
              <a:tr h="651676">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r</a:t>
                      </a:r>
                      <a:r>
                        <a:rPr lang="en-AU" sz="1100" b="1" baseline="0" dirty="0">
                          <a:latin typeface="Arial Narrow" panose="020B0606020202030204" pitchFamily="34" charset="0"/>
                        </a:rPr>
                        <a:t>–strategists </a:t>
                      </a:r>
                    </a:p>
                    <a:p>
                      <a:pPr algn="ctr"/>
                      <a:r>
                        <a:rPr lang="en-GB" sz="800" dirty="0">
                          <a:latin typeface="Arial Narrow" panose="020B0606020202030204" pitchFamily="34" charset="0"/>
                          <a:ea typeface="Times New Roman" panose="02020603050405020304" pitchFamily="18" charset="0"/>
                        </a:rPr>
                        <a:t>The maximum population size is determined by how fast they can grow and reproduce between catastrophes,</a:t>
                      </a:r>
                      <a:r>
                        <a:rPr lang="en-GB" sz="800" baseline="0" dirty="0">
                          <a:latin typeface="Arial Narrow" panose="020B0606020202030204" pitchFamily="34" charset="0"/>
                          <a:ea typeface="Times New Roman" panose="02020603050405020304" pitchFamily="18" charset="0"/>
                        </a:rPr>
                        <a:t> thus population dynamics is </a:t>
                      </a:r>
                      <a:r>
                        <a:rPr lang="en-GB" sz="800" dirty="0">
                          <a:latin typeface="Arial Narrow" panose="020B0606020202030204" pitchFamily="34" charset="0"/>
                          <a:ea typeface="Times New Roman" panose="02020603050405020304" pitchFamily="18" charset="0"/>
                        </a:rPr>
                        <a:t>controlled by r (rate</a:t>
                      </a:r>
                      <a:r>
                        <a:rPr lang="en-GB" sz="800" baseline="0" dirty="0">
                          <a:latin typeface="Arial Narrow" panose="020B0606020202030204" pitchFamily="34" charset="0"/>
                          <a:ea typeface="Times New Roman" panose="02020603050405020304" pitchFamily="18" charset="0"/>
                        </a:rPr>
                        <a:t> of </a:t>
                      </a:r>
                      <a:r>
                        <a:rPr lang="en-GB" sz="800" dirty="0">
                          <a:latin typeface="Arial Narrow" panose="020B0606020202030204" pitchFamily="34" charset="0"/>
                          <a:ea typeface="Times New Roman" panose="02020603050405020304" pitchFamily="18" charset="0"/>
                        </a:rPr>
                        <a:t>increase</a:t>
                      </a:r>
                      <a:r>
                        <a:rPr lang="en-GB" sz="800" baseline="0" dirty="0">
                          <a:latin typeface="Arial Narrow" panose="020B0606020202030204" pitchFamily="34" charset="0"/>
                          <a:ea typeface="Times New Roman" panose="02020603050405020304" pitchFamily="18" charset="0"/>
                        </a:rPr>
                        <a:t>)</a:t>
                      </a:r>
                      <a:r>
                        <a:rPr lang="en-GB" sz="800" dirty="0">
                          <a:latin typeface="Arial Narrow" panose="020B0606020202030204" pitchFamily="34" charset="0"/>
                          <a:ea typeface="Times New Roman" panose="02020603050405020304" pitchFamily="18" charset="0"/>
                        </a:rPr>
                        <a:t>,</a:t>
                      </a:r>
                      <a:r>
                        <a:rPr lang="en-GB" sz="800" baseline="0" dirty="0">
                          <a:latin typeface="Arial Narrow" panose="020B0606020202030204" pitchFamily="34" charset="0"/>
                          <a:ea typeface="Times New Roman" panose="02020603050405020304" pitchFamily="18" charset="0"/>
                        </a:rPr>
                        <a:t> hence the name.</a:t>
                      </a:r>
                      <a:endParaRPr lang="en-AU" sz="8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K-strategists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Occur in stable predictable environments, thus mortality is controlled by K (the carrying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 hence the name.</a:t>
                      </a:r>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70207">
                <a:tc>
                  <a:txBody>
                    <a:bodyPr/>
                    <a:lstStyle/>
                    <a:p>
                      <a:r>
                        <a:rPr lang="en-AU" sz="1100" b="1" dirty="0">
                          <a:latin typeface="Arial Narrow" panose="020B0606020202030204" pitchFamily="34" charset="0"/>
                        </a:rPr>
                        <a:t>Environment</a:t>
                      </a:r>
                    </a:p>
                  </a:txBody>
                  <a:tcPr>
                    <a:solidFill>
                      <a:schemeClr val="bg1">
                        <a:lumMod val="85000"/>
                      </a:schemeClr>
                    </a:solidFill>
                  </a:tcPr>
                </a:tc>
                <a:tc>
                  <a:txBody>
                    <a:bodyPr/>
                    <a:lstStyle/>
                    <a:p>
                      <a:r>
                        <a:rPr lang="en-AU" sz="1100" dirty="0">
                          <a:latin typeface="Arial Narrow" panose="020B0606020202030204" pitchFamily="34" charset="0"/>
                        </a:rPr>
                        <a:t>Fluctuating, unpredictable</a:t>
                      </a:r>
                    </a:p>
                  </a:txBody>
                  <a:tcPr/>
                </a:tc>
                <a:tc>
                  <a:txBody>
                    <a:bodyPr/>
                    <a:lstStyle/>
                    <a:p>
                      <a:r>
                        <a:rPr lang="en-AU" sz="1100" dirty="0">
                          <a:latin typeface="Arial Narrow" panose="020B0606020202030204" pitchFamily="34" charset="0"/>
                        </a:rPr>
                        <a:t>Stable, predictable</a:t>
                      </a:r>
                    </a:p>
                  </a:txBody>
                  <a:tcPr/>
                </a:tc>
                <a:extLst>
                  <a:ext uri="{0D108BD9-81ED-4DB2-BD59-A6C34878D82A}">
                    <a16:rowId xmlns:a16="http://schemas.microsoft.com/office/drawing/2014/main" val="10001"/>
                  </a:ext>
                </a:extLst>
              </a:tr>
              <a:tr h="270207">
                <a:tc>
                  <a:txBody>
                    <a:bodyPr/>
                    <a:lstStyle/>
                    <a:p>
                      <a:r>
                        <a:rPr lang="en-AU" sz="1100" b="1" dirty="0">
                          <a:latin typeface="Arial Narrow" panose="020B0606020202030204" pitchFamily="34" charset="0"/>
                        </a:rPr>
                        <a:t>Mortality</a:t>
                      </a:r>
                    </a:p>
                  </a:txBody>
                  <a:tcPr>
                    <a:solidFill>
                      <a:schemeClr val="bg1">
                        <a:lumMod val="85000"/>
                      </a:schemeClr>
                    </a:solidFill>
                  </a:tcPr>
                </a:tc>
                <a:tc>
                  <a:txBody>
                    <a:bodyPr/>
                    <a:lstStyle/>
                    <a:p>
                      <a:r>
                        <a:rPr lang="en-AU" sz="1100" dirty="0">
                          <a:latin typeface="Arial Narrow" panose="020B0606020202030204" pitchFamily="34" charset="0"/>
                        </a:rPr>
                        <a:t>Density-</a:t>
                      </a:r>
                      <a:r>
                        <a:rPr lang="en-AU" sz="1100" i="1" dirty="0">
                          <a:latin typeface="Arial Narrow" panose="020B0606020202030204" pitchFamily="34" charset="0"/>
                        </a:rPr>
                        <a:t>in</a:t>
                      </a:r>
                      <a:r>
                        <a:rPr lang="en-AU" sz="1100" dirty="0">
                          <a:latin typeface="Arial Narrow" panose="020B0606020202030204" pitchFamily="34" charset="0"/>
                        </a:rPr>
                        <a:t>dependent,</a:t>
                      </a:r>
                      <a:r>
                        <a:rPr lang="en-AU" sz="1100" baseline="0" dirty="0">
                          <a:latin typeface="Arial Narrow" panose="020B0606020202030204" pitchFamily="34" charset="0"/>
                        </a:rPr>
                        <a:t> high</a:t>
                      </a:r>
                      <a:endParaRPr lang="en-AU" sz="11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Narrow" panose="020B0606020202030204" pitchFamily="34" charset="0"/>
                        </a:rPr>
                        <a:t>Density-dependent,</a:t>
                      </a:r>
                      <a:r>
                        <a:rPr lang="en-AU" sz="1100" baseline="0" dirty="0">
                          <a:latin typeface="Arial Narrow" panose="020B0606020202030204" pitchFamily="34" charset="0"/>
                        </a:rPr>
                        <a:t> low</a:t>
                      </a:r>
                      <a:endParaRPr lang="en-AU" sz="1100" dirty="0">
                        <a:latin typeface="Arial Narrow" panose="020B0606020202030204" pitchFamily="34" charset="0"/>
                      </a:endParaRPr>
                    </a:p>
                  </a:txBody>
                  <a:tcPr/>
                </a:tc>
                <a:extLst>
                  <a:ext uri="{0D108BD9-81ED-4DB2-BD59-A6C34878D82A}">
                    <a16:rowId xmlns:a16="http://schemas.microsoft.com/office/drawing/2014/main" val="10002"/>
                  </a:ext>
                </a:extLst>
              </a:tr>
              <a:tr h="270207">
                <a:tc>
                  <a:txBody>
                    <a:bodyPr/>
                    <a:lstStyle/>
                    <a:p>
                      <a:r>
                        <a:rPr lang="en-AU" sz="1100" b="1" dirty="0">
                          <a:latin typeface="Arial Narrow" panose="020B0606020202030204" pitchFamily="34" charset="0"/>
                        </a:rPr>
                        <a:t>Growth</a:t>
                      </a:r>
                    </a:p>
                  </a:txBody>
                  <a:tcPr>
                    <a:solidFill>
                      <a:schemeClr val="bg1">
                        <a:lumMod val="85000"/>
                      </a:schemeClr>
                    </a:solidFill>
                  </a:tcPr>
                </a:tc>
                <a:tc>
                  <a:txBody>
                    <a:bodyPr/>
                    <a:lstStyle/>
                    <a:p>
                      <a:r>
                        <a:rPr lang="en-AU" sz="1100" dirty="0">
                          <a:latin typeface="Arial Narrow" panose="020B0606020202030204" pitchFamily="34" charset="0"/>
                        </a:rPr>
                        <a:t>Fast, short life-span</a:t>
                      </a:r>
                    </a:p>
                  </a:txBody>
                  <a:tcPr/>
                </a:tc>
                <a:tc>
                  <a:txBody>
                    <a:bodyPr/>
                    <a:lstStyle/>
                    <a:p>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5068">
                <a:tc>
                  <a:txBody>
                    <a:bodyPr/>
                    <a:lstStyle/>
                    <a:p>
                      <a:r>
                        <a:rPr lang="en-AU" sz="1100" b="1" dirty="0">
                          <a:latin typeface="Arial Narrow" panose="020B0606020202030204" pitchFamily="34" charset="0"/>
                        </a:rPr>
                        <a:t>Reproduction</a:t>
                      </a:r>
                    </a:p>
                  </a:txBody>
                  <a:tcPr>
                    <a:solidFill>
                      <a:schemeClr val="bg1">
                        <a:lumMod val="85000"/>
                      </a:schemeClr>
                    </a:solidFill>
                  </a:tcPr>
                </a:tc>
                <a:tc>
                  <a:txBody>
                    <a:bodyPr/>
                    <a:lstStyle/>
                    <a:p>
                      <a:r>
                        <a:rPr lang="en-AU" sz="1100" dirty="0">
                          <a:latin typeface="Arial Narrow" panose="020B0606020202030204" pitchFamily="34" charset="0"/>
                        </a:rPr>
                        <a:t>Early maturity,</a:t>
                      </a:r>
                      <a:r>
                        <a:rPr lang="en-AU" sz="1100" baseline="0" dirty="0">
                          <a:latin typeface="Arial Narrow" panose="020B0606020202030204" pitchFamily="34" charset="0"/>
                        </a:rPr>
                        <a:t> high fecundity</a:t>
                      </a:r>
                      <a:endParaRPr lang="en-AU" sz="1100" dirty="0">
                        <a:latin typeface="Arial Narrow" panose="020B0606020202030204" pitchFamily="34" charset="0"/>
                      </a:endParaRPr>
                    </a:p>
                  </a:txBody>
                  <a:tcPr/>
                </a:tc>
                <a:tc>
                  <a:txBody>
                    <a:bodyPr/>
                    <a:lstStyle/>
                    <a:p>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67191" y="2367409"/>
            <a:ext cx="3571355" cy="1184940"/>
          </a:xfrm>
          <a:prstGeom prst="rect">
            <a:avLst/>
          </a:prstGeom>
        </p:spPr>
        <p:txBody>
          <a:bodyPr wrap="square">
            <a:spAutoFit/>
          </a:bodyPr>
          <a:lstStyle/>
          <a:p>
            <a:r>
              <a:rPr lang="en-AU" sz="1600" b="1" dirty="0">
                <a:latin typeface="Arial Narrow" panose="020B0606020202030204" pitchFamily="34" charset="0"/>
                <a:ea typeface="Times New Roman" panose="02020603050405020304" pitchFamily="18" charset="0"/>
              </a:rPr>
              <a:t>Dispersion Patterns (distribution)</a:t>
            </a:r>
          </a:p>
          <a:p>
            <a:r>
              <a:rPr lang="en-AU" sz="1100" dirty="0">
                <a:latin typeface="Arial Narrow" panose="020B0606020202030204" pitchFamily="34" charset="0"/>
                <a:ea typeface="Times New Roman" panose="02020603050405020304" pitchFamily="18" charset="0"/>
              </a:rPr>
              <a:t>The </a:t>
            </a:r>
            <a:r>
              <a:rPr lang="en-AU" sz="1100" b="1" dirty="0">
                <a:latin typeface="Arial Narrow" panose="020B0606020202030204" pitchFamily="34" charset="0"/>
                <a:ea typeface="Times New Roman" panose="02020603050405020304" pitchFamily="18" charset="0"/>
              </a:rPr>
              <a:t>accuracy </a:t>
            </a:r>
            <a:r>
              <a:rPr lang="en-AU" sz="1100" dirty="0">
                <a:latin typeface="Arial Narrow" panose="020B0606020202030204" pitchFamily="34" charset="0"/>
                <a:ea typeface="Times New Roman" panose="02020603050405020304" pitchFamily="18" charset="0"/>
              </a:rPr>
              <a:t>and </a:t>
            </a:r>
            <a:r>
              <a:rPr lang="en-AU" sz="1100" b="1" dirty="0">
                <a:latin typeface="Arial Narrow" panose="020B0606020202030204" pitchFamily="34" charset="0"/>
                <a:ea typeface="Times New Roman" panose="02020603050405020304" pitchFamily="18" charset="0"/>
              </a:rPr>
              <a:t>precision </a:t>
            </a:r>
            <a:r>
              <a:rPr lang="en-AU" sz="1100" dirty="0">
                <a:latin typeface="Arial Narrow" panose="020B0606020202030204" pitchFamily="34" charset="0"/>
                <a:ea typeface="Times New Roman" panose="02020603050405020304" pitchFamily="18" charset="0"/>
              </a:rPr>
              <a:t>of a population size estimate will largely depend on sampling design. It is very easy to over or underestimate a population’s size. Especially if the </a:t>
            </a:r>
            <a:r>
              <a:rPr lang="en-US" sz="1100" b="1" dirty="0">
                <a:latin typeface="Arial Narrow" pitchFamily="34" charset="0"/>
              </a:rPr>
              <a:t>dispersion patterns </a:t>
            </a:r>
            <a:r>
              <a:rPr lang="en-US" sz="1100" dirty="0">
                <a:latin typeface="Arial Narrow" pitchFamily="34" charset="0"/>
              </a:rPr>
              <a:t>of the distribution (e.g. pictured right) are (a) </a:t>
            </a:r>
            <a:r>
              <a:rPr lang="en-US" sz="1100" b="1" dirty="0">
                <a:latin typeface="Arial Narrow" pitchFamily="34" charset="0"/>
              </a:rPr>
              <a:t>clumped</a:t>
            </a:r>
            <a:r>
              <a:rPr lang="en-US" sz="1100" dirty="0">
                <a:latin typeface="Arial Narrow" pitchFamily="34" charset="0"/>
              </a:rPr>
              <a:t> </a:t>
            </a:r>
            <a:br>
              <a:rPr lang="en-US" sz="1100" dirty="0">
                <a:latin typeface="Arial Narrow" pitchFamily="34" charset="0"/>
              </a:rPr>
            </a:br>
            <a:r>
              <a:rPr lang="en-US" sz="1100" dirty="0">
                <a:latin typeface="Arial Narrow" pitchFamily="34" charset="0"/>
              </a:rPr>
              <a:t>(i.e. schooling fish), as opposed to (b) </a:t>
            </a:r>
            <a:r>
              <a:rPr lang="en-US" sz="1100" b="1" dirty="0">
                <a:latin typeface="Arial Narrow" pitchFamily="34" charset="0"/>
              </a:rPr>
              <a:t>random </a:t>
            </a:r>
            <a:r>
              <a:rPr lang="en-US" sz="1100" dirty="0">
                <a:latin typeface="Arial Narrow" pitchFamily="34" charset="0"/>
              </a:rPr>
              <a:t>or</a:t>
            </a:r>
            <a:r>
              <a:rPr lang="en-US" sz="1100" b="1" dirty="0">
                <a:latin typeface="Arial Narrow" pitchFamily="34" charset="0"/>
              </a:rPr>
              <a:t> </a:t>
            </a:r>
            <a:r>
              <a:rPr lang="en-US" sz="1100" dirty="0">
                <a:latin typeface="Arial Narrow" pitchFamily="34" charset="0"/>
              </a:rPr>
              <a:t>(c) </a:t>
            </a:r>
            <a:r>
              <a:rPr lang="en-US" sz="1100" b="1" dirty="0">
                <a:latin typeface="Arial Narrow" pitchFamily="34" charset="0"/>
              </a:rPr>
              <a:t>uniform.</a:t>
            </a:r>
            <a:endParaRPr lang="en-AU" sz="1100" dirty="0"/>
          </a:p>
        </p:txBody>
      </p:sp>
      <p:sp>
        <p:nvSpPr>
          <p:cNvPr id="41" name="Rectangle 40"/>
          <p:cNvSpPr/>
          <p:nvPr/>
        </p:nvSpPr>
        <p:spPr>
          <a:xfrm>
            <a:off x="501938" y="7747438"/>
            <a:ext cx="2927061"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a:t>
            </a:r>
            <a:r>
              <a:rPr lang="en-GB" sz="1600" b="1" dirty="0">
                <a:solidFill>
                  <a:schemeClr val="bg1"/>
                </a:solidFill>
                <a:latin typeface="Arial Narrow" panose="020B0606020202030204" pitchFamily="34" charset="0"/>
                <a:ea typeface="Times New Roman" panose="02020603050405020304" pitchFamily="18" charset="0"/>
              </a:rPr>
              <a:t> Niche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 </a:t>
            </a:r>
          </a:p>
          <a:p>
            <a:pPr>
              <a:spcAft>
                <a:spcPts val="0"/>
              </a:spcAft>
            </a:pPr>
            <a:endParaRPr lang="en-GB" sz="4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8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2000" dirty="0">
              <a:latin typeface="Arial Narrow" panose="020B0606020202030204" pitchFamily="34" charset="0"/>
              <a:ea typeface="Times New Roman" panose="02020603050405020304" pitchFamily="18" charset="0"/>
            </a:endParaRPr>
          </a:p>
          <a:p>
            <a:pPr>
              <a:spcAft>
                <a:spcPts val="0"/>
              </a:spcAft>
            </a:pPr>
            <a:endParaRPr lang="en-GB" sz="1200" dirty="0">
              <a:latin typeface="Arial Narrow" panose="020B0606020202030204" pitchFamily="34" charset="0"/>
              <a:ea typeface="Times New Roman" panose="02020603050405020304" pitchFamily="18" charset="0"/>
            </a:endParaRPr>
          </a:p>
        </p:txBody>
      </p:sp>
      <p:sp>
        <p:nvSpPr>
          <p:cNvPr id="46" name="Rectangle 45"/>
          <p:cNvSpPr/>
          <p:nvPr/>
        </p:nvSpPr>
        <p:spPr>
          <a:xfrm>
            <a:off x="3467325" y="7747438"/>
            <a:ext cx="2905022"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 </a:t>
            </a:r>
            <a:r>
              <a:rPr lang="en-GB" sz="1600" b="1" dirty="0">
                <a:solidFill>
                  <a:schemeClr val="bg1"/>
                </a:solidFill>
                <a:latin typeface="Arial Narrow" panose="020B0606020202030204" pitchFamily="34" charset="0"/>
                <a:ea typeface="Times New Roman" panose="02020603050405020304" pitchFamily="18" charset="0"/>
              </a:rPr>
              <a:t>Keystone Species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a:t>
            </a:r>
          </a:p>
          <a:p>
            <a:pPr>
              <a:spcAft>
                <a:spcPts val="0"/>
              </a:spcAft>
            </a:pPr>
            <a:r>
              <a:rPr lang="en-GB" sz="12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1400" dirty="0">
              <a:latin typeface="Arial Narrow" panose="020B0606020202030204" pitchFamily="34" charset="0"/>
              <a:ea typeface="Times New Roman" panose="02020603050405020304" pitchFamily="18" charset="0"/>
            </a:endParaRPr>
          </a:p>
          <a:p>
            <a:pPr>
              <a:spcAft>
                <a:spcPts val="0"/>
              </a:spcAft>
            </a:pPr>
            <a:endParaRPr lang="en-GB" dirty="0">
              <a:latin typeface="Arial Narrow" panose="020B0606020202030204" pitchFamily="34" charset="0"/>
              <a:ea typeface="Times New Roman" panose="02020603050405020304" pitchFamily="18" charset="0"/>
            </a:endParaRPr>
          </a:p>
        </p:txBody>
      </p:sp>
      <p:sp>
        <p:nvSpPr>
          <p:cNvPr id="21" name="Rectangle 20"/>
          <p:cNvSpPr/>
          <p:nvPr/>
        </p:nvSpPr>
        <p:spPr>
          <a:xfrm>
            <a:off x="560629" y="8100392"/>
            <a:ext cx="2796363"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50" name="Rectangle 49"/>
          <p:cNvSpPr/>
          <p:nvPr/>
        </p:nvSpPr>
        <p:spPr>
          <a:xfrm>
            <a:off x="3535266" y="8100392"/>
            <a:ext cx="2775427"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24" name="Rectangle 23"/>
          <p:cNvSpPr/>
          <p:nvPr/>
        </p:nvSpPr>
        <p:spPr>
          <a:xfrm>
            <a:off x="4211318"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p:cNvSpPr/>
          <p:nvPr/>
        </p:nvSpPr>
        <p:spPr>
          <a:xfrm>
            <a:off x="4968396"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p:cNvSpPr/>
          <p:nvPr/>
        </p:nvSpPr>
        <p:spPr>
          <a:xfrm>
            <a:off x="5731175"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TextBox 41"/>
          <p:cNvSpPr txBox="1"/>
          <p:nvPr/>
        </p:nvSpPr>
        <p:spPr>
          <a:xfrm>
            <a:off x="4091860" y="2312257"/>
            <a:ext cx="876536" cy="276999"/>
          </a:xfrm>
          <a:prstGeom prst="rect">
            <a:avLst/>
          </a:prstGeom>
          <a:noFill/>
        </p:spPr>
        <p:txBody>
          <a:bodyPr wrap="square" rtlCol="0">
            <a:spAutoFit/>
          </a:bodyPr>
          <a:lstStyle/>
          <a:p>
            <a:r>
              <a:rPr lang="en-AU" sz="1200" dirty="0">
                <a:latin typeface="Arial Narrow" panose="020B0606020202030204" pitchFamily="34" charset="0"/>
              </a:rPr>
              <a:t>(a) clumped</a:t>
            </a:r>
          </a:p>
        </p:txBody>
      </p:sp>
      <p:sp>
        <p:nvSpPr>
          <p:cNvPr id="53" name="TextBox 52"/>
          <p:cNvSpPr txBox="1"/>
          <p:nvPr/>
        </p:nvSpPr>
        <p:spPr>
          <a:xfrm>
            <a:off x="4865029" y="2301432"/>
            <a:ext cx="866145" cy="276999"/>
          </a:xfrm>
          <a:prstGeom prst="rect">
            <a:avLst/>
          </a:prstGeom>
          <a:noFill/>
        </p:spPr>
        <p:txBody>
          <a:bodyPr wrap="square" rtlCol="0">
            <a:spAutoFit/>
          </a:bodyPr>
          <a:lstStyle/>
          <a:p>
            <a:r>
              <a:rPr lang="en-AU" sz="1200" dirty="0">
                <a:latin typeface="Arial Narrow" panose="020B0606020202030204" pitchFamily="34" charset="0"/>
              </a:rPr>
              <a:t>(b) random</a:t>
            </a:r>
          </a:p>
        </p:txBody>
      </p:sp>
      <p:sp>
        <p:nvSpPr>
          <p:cNvPr id="54" name="TextBox 53"/>
          <p:cNvSpPr txBox="1"/>
          <p:nvPr/>
        </p:nvSpPr>
        <p:spPr>
          <a:xfrm>
            <a:off x="5635936" y="2302639"/>
            <a:ext cx="875094" cy="276999"/>
          </a:xfrm>
          <a:prstGeom prst="rect">
            <a:avLst/>
          </a:prstGeom>
          <a:noFill/>
        </p:spPr>
        <p:txBody>
          <a:bodyPr wrap="square" rtlCol="0">
            <a:spAutoFit/>
          </a:bodyPr>
          <a:lstStyle/>
          <a:p>
            <a:r>
              <a:rPr lang="en-AU" sz="1200" dirty="0">
                <a:latin typeface="Arial Narrow" panose="020B0606020202030204" pitchFamily="34" charset="0"/>
              </a:rPr>
              <a:t>(c) uniform</a:t>
            </a:r>
          </a:p>
        </p:txBody>
      </p:sp>
      <p:sp>
        <p:nvSpPr>
          <p:cNvPr id="55" name="Oval 54"/>
          <p:cNvSpPr/>
          <p:nvPr/>
        </p:nvSpPr>
        <p:spPr>
          <a:xfrm>
            <a:off x="4211318" y="258755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6" name="Oval 55"/>
          <p:cNvSpPr/>
          <p:nvPr/>
        </p:nvSpPr>
        <p:spPr>
          <a:xfrm>
            <a:off x="4313724" y="265346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7" name="Oval 56"/>
          <p:cNvSpPr/>
          <p:nvPr/>
        </p:nvSpPr>
        <p:spPr>
          <a:xfrm>
            <a:off x="4264069" y="2738673"/>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8" name="Oval 57"/>
          <p:cNvSpPr/>
          <p:nvPr/>
        </p:nvSpPr>
        <p:spPr>
          <a:xfrm>
            <a:off x="4240387" y="285611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9" name="Oval 58"/>
          <p:cNvSpPr/>
          <p:nvPr/>
        </p:nvSpPr>
        <p:spPr>
          <a:xfrm>
            <a:off x="4686591" y="286778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0" name="Oval 59"/>
          <p:cNvSpPr/>
          <p:nvPr/>
        </p:nvSpPr>
        <p:spPr>
          <a:xfrm>
            <a:off x="4609559" y="296232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1" name="Oval 60"/>
          <p:cNvSpPr/>
          <p:nvPr/>
        </p:nvSpPr>
        <p:spPr>
          <a:xfrm>
            <a:off x="4725107" y="295263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2" name="Oval 61"/>
          <p:cNvSpPr/>
          <p:nvPr/>
        </p:nvSpPr>
        <p:spPr>
          <a:xfrm>
            <a:off x="5140261" y="26921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3" name="Oval 62"/>
          <p:cNvSpPr/>
          <p:nvPr/>
        </p:nvSpPr>
        <p:spPr>
          <a:xfrm>
            <a:off x="5292661" y="28445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4" name="Oval 63"/>
          <p:cNvSpPr/>
          <p:nvPr/>
        </p:nvSpPr>
        <p:spPr>
          <a:xfrm>
            <a:off x="5041540" y="292977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5" name="Oval 64"/>
          <p:cNvSpPr/>
          <p:nvPr/>
        </p:nvSpPr>
        <p:spPr>
          <a:xfrm>
            <a:off x="5352982" y="293929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6" name="Oval 65"/>
          <p:cNvSpPr/>
          <p:nvPr/>
        </p:nvSpPr>
        <p:spPr>
          <a:xfrm>
            <a:off x="5335695" y="261628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7" name="Oval 66"/>
          <p:cNvSpPr/>
          <p:nvPr/>
        </p:nvSpPr>
        <p:spPr>
          <a:xfrm>
            <a:off x="5878395" y="2665687"/>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8" name="Oval 67"/>
          <p:cNvSpPr/>
          <p:nvPr/>
        </p:nvSpPr>
        <p:spPr>
          <a:xfrm>
            <a:off x="6114937" y="2664319"/>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9" name="Oval 68"/>
          <p:cNvSpPr/>
          <p:nvPr/>
        </p:nvSpPr>
        <p:spPr>
          <a:xfrm>
            <a:off x="5878395" y="286085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0" name="Oval 69"/>
          <p:cNvSpPr/>
          <p:nvPr/>
        </p:nvSpPr>
        <p:spPr>
          <a:xfrm>
            <a:off x="6114937" y="286201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cxnSp>
        <p:nvCxnSpPr>
          <p:cNvPr id="75" name="Straight Connector 74">
            <a:extLst>
              <a:ext uri="{FF2B5EF4-FFF2-40B4-BE49-F238E27FC236}">
                <a16:creationId xmlns:a16="http://schemas.microsoft.com/office/drawing/2014/main" id="{B39034C7-4499-4611-AA98-0CE5B848FE1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54045DB-22D8-442E-8A15-898A3121C73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76">
            <a:extLst>
              <a:ext uri="{FF2B5EF4-FFF2-40B4-BE49-F238E27FC236}">
                <a16:creationId xmlns:a16="http://schemas.microsoft.com/office/drawing/2014/main" id="{1B8A0200-7121-4876-A24C-8BB888252D40}"/>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Population Dynamics – </a:t>
            </a:r>
            <a:r>
              <a:rPr lang="en-US" sz="1200" dirty="0">
                <a:highlight>
                  <a:srgbClr val="FFFF00"/>
                </a:highlight>
                <a:latin typeface="Arial Narrow" pitchFamily="34" charset="0"/>
              </a:rPr>
              <a:t>Describe</a:t>
            </a:r>
            <a:r>
              <a:rPr lang="en-US" sz="1200" dirty="0">
                <a:latin typeface="Arial Narrow" pitchFamily="34" charset="0"/>
              </a:rPr>
              <a:t> </a:t>
            </a:r>
            <a:r>
              <a:rPr lang="en-US" sz="1200" dirty="0">
                <a:highlight>
                  <a:srgbClr val="FFFF00"/>
                </a:highlight>
                <a:latin typeface="Arial Narrow" pitchFamily="34" charset="0"/>
              </a:rPr>
              <a:t>the concept of population dynamics using the terms </a:t>
            </a:r>
            <a:r>
              <a:rPr lang="en-US" sz="1200" i="1" dirty="0">
                <a:latin typeface="Arial Narrow" pitchFamily="34" charset="0"/>
              </a:rPr>
              <a:t>population size, density, abundance, distribution (i.e. clumped, uniform, random), carrying </a:t>
            </a:r>
            <a:r>
              <a:rPr lang="en-US" sz="1200" dirty="0">
                <a:latin typeface="Arial Narrow" pitchFamily="34" charset="0"/>
              </a:rPr>
              <a:t>capacity, niche, K-strategists and r-strategists, keystone species</a:t>
            </a:r>
          </a:p>
        </p:txBody>
      </p:sp>
      <p:sp>
        <p:nvSpPr>
          <p:cNvPr id="78" name="TextBox 17">
            <a:extLst>
              <a:ext uri="{FF2B5EF4-FFF2-40B4-BE49-F238E27FC236}">
                <a16:creationId xmlns:a16="http://schemas.microsoft.com/office/drawing/2014/main" id="{A53A65DB-3C0A-47CD-93FC-892D5C8A2BF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3AB7DDA9-202B-4657-9257-554EB05B2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6DCF7AE-9AEE-4644-B70E-B379FE078144}"/>
              </a:ext>
            </a:extLst>
          </p:cNvPr>
          <p:cNvSpPr/>
          <p:nvPr/>
        </p:nvSpPr>
        <p:spPr>
          <a:xfrm>
            <a:off x="518894" y="1981703"/>
            <a:ext cx="5863484" cy="3304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17210EBB-F8F1-4AC5-B7C7-F5A750080E1E}"/>
              </a:ext>
            </a:extLst>
          </p:cNvPr>
          <p:cNvSpPr/>
          <p:nvPr/>
        </p:nvSpPr>
        <p:spPr>
          <a:xfrm>
            <a:off x="530380" y="2012610"/>
            <a:ext cx="5856035" cy="276999"/>
          </a:xfrm>
          <a:prstGeom prst="rect">
            <a:avLst/>
          </a:prstGeom>
          <a:solidFill>
            <a:schemeClr val="tx1"/>
          </a:solidFill>
          <a:ln w="19050">
            <a:solidFill>
              <a:schemeClr val="tx1"/>
            </a:solidFill>
          </a:ln>
          <a:effectLst/>
        </p:spPr>
        <p:txBody>
          <a:bodyPr wrap="square" anchor="ctr">
            <a:spAutoFit/>
          </a:bodyPr>
          <a:lstStyle/>
          <a:p>
            <a:pPr algn="just"/>
            <a:r>
              <a:rPr lang="en-US" sz="1200" b="1" dirty="0">
                <a:solidFill>
                  <a:schemeClr val="bg1"/>
                </a:solidFill>
                <a:latin typeface="Arial Narrow" pitchFamily="34" charset="0"/>
              </a:rPr>
              <a:t>Q. What is the population density when the population size is 20 in an area of 10ha? Ans. </a:t>
            </a:r>
          </a:p>
        </p:txBody>
      </p:sp>
      <p:sp>
        <p:nvSpPr>
          <p:cNvPr id="82" name="Rectangle 81">
            <a:extLst>
              <a:ext uri="{FF2B5EF4-FFF2-40B4-BE49-F238E27FC236}">
                <a16:creationId xmlns:a16="http://schemas.microsoft.com/office/drawing/2014/main" id="{4E10E827-A00D-4B36-BEBA-134C0501BEA9}"/>
              </a:ext>
            </a:extLst>
          </p:cNvPr>
          <p:cNvSpPr/>
          <p:nvPr/>
        </p:nvSpPr>
        <p:spPr>
          <a:xfrm>
            <a:off x="5966619" y="2032782"/>
            <a:ext cx="376720" cy="21503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4" name="Rectangle 3">
            <a:extLst>
              <a:ext uri="{FF2B5EF4-FFF2-40B4-BE49-F238E27FC236}">
                <a16:creationId xmlns:a16="http://schemas.microsoft.com/office/drawing/2014/main" id="{B7220693-FA2D-417D-96D1-912E7A524856}"/>
              </a:ext>
            </a:extLst>
          </p:cNvPr>
          <p:cNvSpPr/>
          <p:nvPr/>
        </p:nvSpPr>
        <p:spPr>
          <a:xfrm>
            <a:off x="501939" y="3617255"/>
            <a:ext cx="5856755" cy="1639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4" name="Rectangle 83">
            <a:extLst>
              <a:ext uri="{FF2B5EF4-FFF2-40B4-BE49-F238E27FC236}">
                <a16:creationId xmlns:a16="http://schemas.microsoft.com/office/drawing/2014/main" id="{1C25575D-D7B0-43C3-9423-3FC1415CEA19}"/>
              </a:ext>
            </a:extLst>
          </p:cNvPr>
          <p:cNvSpPr/>
          <p:nvPr/>
        </p:nvSpPr>
        <p:spPr>
          <a:xfrm>
            <a:off x="518895" y="3596330"/>
            <a:ext cx="2334042" cy="338554"/>
          </a:xfrm>
          <a:prstGeom prst="rect">
            <a:avLst/>
          </a:prstGeom>
        </p:spPr>
        <p:txBody>
          <a:bodyPr wrap="square">
            <a:spAutoFit/>
          </a:bodyPr>
          <a:lstStyle/>
          <a:p>
            <a:pPr>
              <a:spcAft>
                <a:spcPts val="0"/>
              </a:spcAft>
            </a:pPr>
            <a:r>
              <a:rPr lang="en-AU" sz="1600" b="1" dirty="0">
                <a:solidFill>
                  <a:schemeClr val="bg1"/>
                </a:solidFill>
                <a:latin typeface="Arial Narrow" panose="020B0606020202030204" pitchFamily="34" charset="0"/>
                <a:ea typeface="Times New Roman" panose="02020603050405020304" pitchFamily="18" charset="0"/>
              </a:rPr>
              <a:t>Carrying Capacity (K)</a:t>
            </a:r>
          </a:p>
        </p:txBody>
      </p:sp>
      <p:sp>
        <p:nvSpPr>
          <p:cNvPr id="85" name="TextBox 84">
            <a:extLst>
              <a:ext uri="{FF2B5EF4-FFF2-40B4-BE49-F238E27FC236}">
                <a16:creationId xmlns:a16="http://schemas.microsoft.com/office/drawing/2014/main" id="{4F0FD0AD-A3B1-40F8-AEB1-E364D64CAF4C}"/>
              </a:ext>
            </a:extLst>
          </p:cNvPr>
          <p:cNvSpPr txBox="1"/>
          <p:nvPr/>
        </p:nvSpPr>
        <p:spPr>
          <a:xfrm>
            <a:off x="4678888" y="3838367"/>
            <a:ext cx="369332" cy="1175102"/>
          </a:xfrm>
          <a:prstGeom prst="rect">
            <a:avLst/>
          </a:prstGeom>
          <a:noFill/>
          <a:ln>
            <a:noFill/>
          </a:ln>
        </p:spPr>
        <p:txBody>
          <a:bodyPr vert="vert270" wrap="square" rtlCol="0">
            <a:spAutoFit/>
          </a:bodyPr>
          <a:lstStyle/>
          <a:p>
            <a:pPr algn="ctr"/>
            <a:r>
              <a:rPr lang="en-AU" sz="1200" dirty="0">
                <a:solidFill>
                  <a:schemeClr val="bg1"/>
                </a:solidFill>
                <a:latin typeface="Arial Narrow" panose="020B0606020202030204" pitchFamily="34" charset="0"/>
              </a:rPr>
              <a:t>Population Size</a:t>
            </a:r>
          </a:p>
        </p:txBody>
      </p:sp>
      <p:sp>
        <p:nvSpPr>
          <p:cNvPr id="86" name="TextBox 85">
            <a:extLst>
              <a:ext uri="{FF2B5EF4-FFF2-40B4-BE49-F238E27FC236}">
                <a16:creationId xmlns:a16="http://schemas.microsoft.com/office/drawing/2014/main" id="{5B42B962-673B-4716-AF49-01A872FCB3F5}"/>
              </a:ext>
            </a:extLst>
          </p:cNvPr>
          <p:cNvSpPr txBox="1"/>
          <p:nvPr/>
        </p:nvSpPr>
        <p:spPr>
          <a:xfrm>
            <a:off x="5066794" y="4953957"/>
            <a:ext cx="1214844" cy="276999"/>
          </a:xfrm>
          <a:prstGeom prst="rect">
            <a:avLst/>
          </a:prstGeom>
          <a:noFill/>
          <a:ln>
            <a:noFill/>
          </a:ln>
        </p:spPr>
        <p:txBody>
          <a:bodyPr wrap="square" rtlCol="0">
            <a:spAutoFit/>
          </a:bodyPr>
          <a:lstStyle/>
          <a:p>
            <a:pPr algn="ctr"/>
            <a:r>
              <a:rPr lang="en-AU" sz="1200" dirty="0">
                <a:solidFill>
                  <a:schemeClr val="bg1"/>
                </a:solidFill>
                <a:latin typeface="Arial Narrow" panose="020B0606020202030204" pitchFamily="34" charset="0"/>
              </a:rPr>
              <a:t>Time</a:t>
            </a:r>
          </a:p>
        </p:txBody>
      </p:sp>
      <p:cxnSp>
        <p:nvCxnSpPr>
          <p:cNvPr id="87" name="Straight Arrow Connector 86">
            <a:extLst>
              <a:ext uri="{FF2B5EF4-FFF2-40B4-BE49-F238E27FC236}">
                <a16:creationId xmlns:a16="http://schemas.microsoft.com/office/drawing/2014/main" id="{07CD3D49-CE4D-4365-92DA-B53541CE0A72}"/>
              </a:ext>
            </a:extLst>
          </p:cNvPr>
          <p:cNvCxnSpPr/>
          <p:nvPr/>
        </p:nvCxnSpPr>
        <p:spPr>
          <a:xfrm>
            <a:off x="5009221" y="4955417"/>
            <a:ext cx="1346714"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Freeform 36">
            <a:extLst>
              <a:ext uri="{FF2B5EF4-FFF2-40B4-BE49-F238E27FC236}">
                <a16:creationId xmlns:a16="http://schemas.microsoft.com/office/drawing/2014/main" id="{5D59AF88-FF36-4148-BC38-BE1560A93ADA}"/>
              </a:ext>
            </a:extLst>
          </p:cNvPr>
          <p:cNvSpPr/>
          <p:nvPr/>
        </p:nvSpPr>
        <p:spPr>
          <a:xfrm>
            <a:off x="5016571" y="3950129"/>
            <a:ext cx="1267011" cy="974797"/>
          </a:xfrm>
          <a:custGeom>
            <a:avLst/>
            <a:gdLst>
              <a:gd name="connsiteX0" fmla="*/ 0 w 1267011"/>
              <a:gd name="connsiteY0" fmla="*/ 1040003 h 1040003"/>
              <a:gd name="connsiteX1" fmla="*/ 113553 w 1267011"/>
              <a:gd name="connsiteY1" fmla="*/ 986215 h 1040003"/>
              <a:gd name="connsiteX2" fmla="*/ 280894 w 1267011"/>
              <a:gd name="connsiteY2" fmla="*/ 890591 h 1040003"/>
              <a:gd name="connsiteX3" fmla="*/ 382494 w 1267011"/>
              <a:gd name="connsiteY3" fmla="*/ 777038 h 1040003"/>
              <a:gd name="connsiteX4" fmla="*/ 502023 w 1267011"/>
              <a:gd name="connsiteY4" fmla="*/ 585791 h 1040003"/>
              <a:gd name="connsiteX5" fmla="*/ 555811 w 1267011"/>
              <a:gd name="connsiteY5" fmla="*/ 418450 h 1040003"/>
              <a:gd name="connsiteX6" fmla="*/ 615576 w 1267011"/>
              <a:gd name="connsiteY6" fmla="*/ 233180 h 1040003"/>
              <a:gd name="connsiteX7" fmla="*/ 741082 w 1267011"/>
              <a:gd name="connsiteY7" fmla="*/ 95721 h 1040003"/>
              <a:gd name="connsiteX8" fmla="*/ 944282 w 1267011"/>
              <a:gd name="connsiteY8" fmla="*/ 12050 h 1040003"/>
              <a:gd name="connsiteX9" fmla="*/ 1081741 w 1267011"/>
              <a:gd name="connsiteY9" fmla="*/ 97 h 1040003"/>
              <a:gd name="connsiteX10" fmla="*/ 1267011 w 1267011"/>
              <a:gd name="connsiteY10" fmla="*/ 6074 h 1040003"/>
              <a:gd name="connsiteX11" fmla="*/ 1267011 w 1267011"/>
              <a:gd name="connsiteY11" fmla="*/ 6074 h 10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011" h="1040003">
                <a:moveTo>
                  <a:pt x="0" y="1040003"/>
                </a:moveTo>
                <a:cubicBezTo>
                  <a:pt x="33368" y="1025560"/>
                  <a:pt x="66737" y="1011117"/>
                  <a:pt x="113553" y="986215"/>
                </a:cubicBezTo>
                <a:cubicBezTo>
                  <a:pt x="160369" y="961313"/>
                  <a:pt x="236070" y="925454"/>
                  <a:pt x="280894" y="890591"/>
                </a:cubicBezTo>
                <a:cubicBezTo>
                  <a:pt x="325718" y="855728"/>
                  <a:pt x="345639" y="827838"/>
                  <a:pt x="382494" y="777038"/>
                </a:cubicBezTo>
                <a:cubicBezTo>
                  <a:pt x="419349" y="726238"/>
                  <a:pt x="473137" y="645556"/>
                  <a:pt x="502023" y="585791"/>
                </a:cubicBezTo>
                <a:cubicBezTo>
                  <a:pt x="530909" y="526026"/>
                  <a:pt x="555811" y="418450"/>
                  <a:pt x="555811" y="418450"/>
                </a:cubicBezTo>
                <a:cubicBezTo>
                  <a:pt x="574736" y="359682"/>
                  <a:pt x="584698" y="286968"/>
                  <a:pt x="615576" y="233180"/>
                </a:cubicBezTo>
                <a:cubicBezTo>
                  <a:pt x="646454" y="179392"/>
                  <a:pt x="686298" y="132576"/>
                  <a:pt x="741082" y="95721"/>
                </a:cubicBezTo>
                <a:cubicBezTo>
                  <a:pt x="795866" y="58866"/>
                  <a:pt x="887506" y="27987"/>
                  <a:pt x="944282" y="12050"/>
                </a:cubicBezTo>
                <a:cubicBezTo>
                  <a:pt x="1001059" y="-3887"/>
                  <a:pt x="1027953" y="1093"/>
                  <a:pt x="1081741" y="97"/>
                </a:cubicBezTo>
                <a:cubicBezTo>
                  <a:pt x="1135529" y="-899"/>
                  <a:pt x="1267011" y="6074"/>
                  <a:pt x="1267011" y="6074"/>
                </a:cubicBezTo>
                <a:lnTo>
                  <a:pt x="1267011" y="6074"/>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cxnSp>
        <p:nvCxnSpPr>
          <p:cNvPr id="89" name="Straight Connector 88">
            <a:extLst>
              <a:ext uri="{FF2B5EF4-FFF2-40B4-BE49-F238E27FC236}">
                <a16:creationId xmlns:a16="http://schemas.microsoft.com/office/drawing/2014/main" id="{98670F32-09F2-4D8E-9CAB-5AE5D6720AA0}"/>
              </a:ext>
            </a:extLst>
          </p:cNvPr>
          <p:cNvCxnSpPr/>
          <p:nvPr/>
        </p:nvCxnSpPr>
        <p:spPr>
          <a:xfrm flipV="1">
            <a:off x="5016571" y="3950488"/>
            <a:ext cx="1248931" cy="725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287DE8A-C06A-4FC8-A7FE-BBE659ADD723}"/>
              </a:ext>
            </a:extLst>
          </p:cNvPr>
          <p:cNvSpPr txBox="1"/>
          <p:nvPr/>
        </p:nvSpPr>
        <p:spPr>
          <a:xfrm>
            <a:off x="4909043" y="3742961"/>
            <a:ext cx="1463304" cy="215444"/>
          </a:xfrm>
          <a:prstGeom prst="rect">
            <a:avLst/>
          </a:prstGeom>
          <a:noFill/>
          <a:ln>
            <a:noFill/>
          </a:ln>
        </p:spPr>
        <p:txBody>
          <a:bodyPr wrap="square" rtlCol="0">
            <a:spAutoFit/>
          </a:bodyPr>
          <a:lstStyle/>
          <a:p>
            <a:pPr algn="ctr"/>
            <a:r>
              <a:rPr lang="en-AU" sz="800" dirty="0">
                <a:solidFill>
                  <a:schemeClr val="bg1"/>
                </a:solidFill>
                <a:latin typeface="Arial Narrow" panose="020B0606020202030204" pitchFamily="34" charset="0"/>
              </a:rPr>
              <a:t>Carrying Capacity (K)</a:t>
            </a:r>
          </a:p>
        </p:txBody>
      </p:sp>
      <p:sp>
        <p:nvSpPr>
          <p:cNvPr id="91" name="TextBox 90">
            <a:extLst>
              <a:ext uri="{FF2B5EF4-FFF2-40B4-BE49-F238E27FC236}">
                <a16:creationId xmlns:a16="http://schemas.microsoft.com/office/drawing/2014/main" id="{8A090C74-82FE-436C-B6E7-8E0C061A07EC}"/>
              </a:ext>
            </a:extLst>
          </p:cNvPr>
          <p:cNvSpPr txBox="1"/>
          <p:nvPr/>
        </p:nvSpPr>
        <p:spPr>
          <a:xfrm rot="1624374">
            <a:off x="5516325" y="3627839"/>
            <a:ext cx="307777" cy="1566799"/>
          </a:xfrm>
          <a:prstGeom prst="rect">
            <a:avLst/>
          </a:prstGeom>
          <a:noFill/>
          <a:ln>
            <a:noFill/>
          </a:ln>
        </p:spPr>
        <p:txBody>
          <a:bodyPr vert="vert270" wrap="square" rtlCol="0">
            <a:spAutoFit/>
          </a:bodyPr>
          <a:lstStyle/>
          <a:p>
            <a:pPr algn="ctr"/>
            <a:r>
              <a:rPr lang="en-AU" sz="800" dirty="0">
                <a:solidFill>
                  <a:schemeClr val="bg1"/>
                </a:solidFill>
                <a:latin typeface="Arial Narrow" panose="020B0606020202030204" pitchFamily="34" charset="0"/>
              </a:rPr>
              <a:t>Logistic Growth Curve</a:t>
            </a:r>
          </a:p>
        </p:txBody>
      </p:sp>
      <p:sp>
        <p:nvSpPr>
          <p:cNvPr id="92" name="Rectangle 91">
            <a:extLst>
              <a:ext uri="{FF2B5EF4-FFF2-40B4-BE49-F238E27FC236}">
                <a16:creationId xmlns:a16="http://schemas.microsoft.com/office/drawing/2014/main" id="{6628E822-8252-4051-BB02-F96A54344C35}"/>
              </a:ext>
            </a:extLst>
          </p:cNvPr>
          <p:cNvSpPr/>
          <p:nvPr/>
        </p:nvSpPr>
        <p:spPr>
          <a:xfrm>
            <a:off x="519149" y="3887517"/>
            <a:ext cx="4065563" cy="1107996"/>
          </a:xfrm>
          <a:prstGeom prst="rect">
            <a:avLst/>
          </a:prstGeom>
        </p:spPr>
        <p:txBody>
          <a:bodyPr wrap="square">
            <a:spAutoFit/>
          </a:bodyPr>
          <a:lstStyle/>
          <a:p>
            <a:pPr>
              <a:spcAft>
                <a:spcPts val="0"/>
              </a:spcAft>
            </a:pPr>
            <a:r>
              <a:rPr lang="en-AU" sz="1100" dirty="0">
                <a:solidFill>
                  <a:schemeClr val="bg1"/>
                </a:solidFill>
                <a:latin typeface="Arial Narrow" panose="020B0606020202030204" pitchFamily="34" charset="0"/>
                <a:ea typeface="Times New Roman" panose="02020603050405020304" pitchFamily="18" charset="0"/>
              </a:rPr>
              <a:t>Pierre Verhulst in 1838 created a graph (right) that launched a thousand exam questions. The graph illustrates the growth of a population over time. Whereby, in </a:t>
            </a:r>
            <a:r>
              <a:rPr lang="en-AU" sz="1100" i="1" dirty="0">
                <a:solidFill>
                  <a:schemeClr val="bg1"/>
                </a:solidFill>
                <a:latin typeface="Arial Narrow" panose="020B0606020202030204" pitchFamily="34" charset="0"/>
                <a:ea typeface="Times New Roman" panose="02020603050405020304" pitchFamily="18" charset="0"/>
              </a:rPr>
              <a:t>stable predictable </a:t>
            </a:r>
            <a:r>
              <a:rPr lang="en-AU" sz="1100" dirty="0">
                <a:solidFill>
                  <a:schemeClr val="bg1"/>
                </a:solidFill>
                <a:latin typeface="Arial Narrow" panose="020B0606020202030204" pitchFamily="34" charset="0"/>
                <a:ea typeface="Times New Roman" panose="02020603050405020304" pitchFamily="18" charset="0"/>
              </a:rPr>
              <a:t>environments, a population will continue to grow in size until the environment reaches full</a:t>
            </a:r>
            <a:r>
              <a:rPr lang="en-AU" sz="1100" i="1" dirty="0">
                <a:solidFill>
                  <a:schemeClr val="bg1"/>
                </a:solidFill>
                <a:latin typeface="Arial Narrow" panose="020B0606020202030204" pitchFamily="34" charset="0"/>
                <a:ea typeface="Times New Roman" panose="02020603050405020304" pitchFamily="18" charset="0"/>
              </a:rPr>
              <a:t> capacity </a:t>
            </a:r>
            <a:r>
              <a:rPr lang="en-AU" sz="1100" dirty="0">
                <a:solidFill>
                  <a:schemeClr val="bg1"/>
                </a:solidFill>
                <a:latin typeface="Arial Narrow" panose="020B0606020202030204" pitchFamily="34" charset="0"/>
                <a:ea typeface="Times New Roman" panose="02020603050405020304" pitchFamily="18" charset="0"/>
              </a:rPr>
              <a:t>(i.e. overcrowded). Thus, the maximum size a population can grow (due to density-</a:t>
            </a:r>
            <a:r>
              <a:rPr lang="en-AU" sz="1100" i="1" dirty="0">
                <a:solidFill>
                  <a:schemeClr val="bg1"/>
                </a:solidFill>
                <a:latin typeface="Arial Narrow" panose="020B0606020202030204" pitchFamily="34" charset="0"/>
                <a:ea typeface="Times New Roman" panose="02020603050405020304" pitchFamily="18" charset="0"/>
              </a:rPr>
              <a:t>dependent</a:t>
            </a:r>
            <a:r>
              <a:rPr lang="en-AU" sz="1100" dirty="0">
                <a:solidFill>
                  <a:schemeClr val="bg1"/>
                </a:solidFill>
                <a:latin typeface="Arial Narrow" panose="020B0606020202030204" pitchFamily="34" charset="0"/>
                <a:ea typeface="Times New Roman" panose="02020603050405020304" pitchFamily="18" charset="0"/>
              </a:rPr>
              <a:t> effects such as overcrowding) is called its carrying capacity or K.</a:t>
            </a:r>
          </a:p>
        </p:txBody>
      </p:sp>
      <p:cxnSp>
        <p:nvCxnSpPr>
          <p:cNvPr id="93" name="Straight Arrow Connector 92">
            <a:extLst>
              <a:ext uri="{FF2B5EF4-FFF2-40B4-BE49-F238E27FC236}">
                <a16:creationId xmlns:a16="http://schemas.microsoft.com/office/drawing/2014/main" id="{28690F94-AEEF-44E2-A21C-2771681F6212}"/>
              </a:ext>
            </a:extLst>
          </p:cNvPr>
          <p:cNvCxnSpPr/>
          <p:nvPr/>
        </p:nvCxnSpPr>
        <p:spPr>
          <a:xfrm flipV="1">
            <a:off x="5016571" y="3781802"/>
            <a:ext cx="0" cy="11763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A1E582-0C8A-4B9A-99C8-976BE445E3C7}"/>
              </a:ext>
            </a:extLst>
          </p:cNvPr>
          <p:cNvSpPr/>
          <p:nvPr/>
        </p:nvSpPr>
        <p:spPr>
          <a:xfrm>
            <a:off x="534227" y="4952250"/>
            <a:ext cx="1249060" cy="261610"/>
          </a:xfrm>
          <a:prstGeom prst="rect">
            <a:avLst/>
          </a:prstGeom>
        </p:spPr>
        <p:txBody>
          <a:bodyPr wrap="none">
            <a:spAutoFit/>
          </a:bodyPr>
          <a:lstStyle/>
          <a:p>
            <a:pPr>
              <a:spcAft>
                <a:spcPts val="0"/>
              </a:spcAft>
            </a:pPr>
            <a:r>
              <a:rPr lang="en-AU" sz="1100" b="1" dirty="0">
                <a:solidFill>
                  <a:schemeClr val="bg1"/>
                </a:solidFill>
                <a:latin typeface="Arial Narrow" panose="020B0606020202030204" pitchFamily="34" charset="0"/>
              </a:rPr>
              <a:t>Q. What is K? Ans. </a:t>
            </a:r>
            <a:endParaRPr lang="en-US" sz="1100" b="1" dirty="0">
              <a:solidFill>
                <a:schemeClr val="bg1"/>
              </a:solidFill>
              <a:latin typeface="Arial Narrow" pitchFamily="34" charset="0"/>
            </a:endParaRPr>
          </a:p>
        </p:txBody>
      </p:sp>
      <p:sp>
        <p:nvSpPr>
          <p:cNvPr id="10" name="Rectangle 9">
            <a:extLst>
              <a:ext uri="{FF2B5EF4-FFF2-40B4-BE49-F238E27FC236}">
                <a16:creationId xmlns:a16="http://schemas.microsoft.com/office/drawing/2014/main" id="{5FB3BF5F-ADD2-447A-88B9-AB6839F11A24}"/>
              </a:ext>
            </a:extLst>
          </p:cNvPr>
          <p:cNvSpPr/>
          <p:nvPr/>
        </p:nvSpPr>
        <p:spPr>
          <a:xfrm>
            <a:off x="1724934" y="4996041"/>
            <a:ext cx="2624095" cy="177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48705D20-F3D3-43C8-93A3-8FB79A5B2825}"/>
              </a:ext>
            </a:extLst>
          </p:cNvPr>
          <p:cNvSpPr/>
          <p:nvPr/>
        </p:nvSpPr>
        <p:spPr>
          <a:xfrm>
            <a:off x="4203200" y="3089913"/>
            <a:ext cx="2144617" cy="4236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Rectangle 94">
            <a:extLst>
              <a:ext uri="{FF2B5EF4-FFF2-40B4-BE49-F238E27FC236}">
                <a16:creationId xmlns:a16="http://schemas.microsoft.com/office/drawing/2014/main" id="{3F1CBB7A-C0A3-45C1-ABEE-1CF74028A5F6}"/>
              </a:ext>
            </a:extLst>
          </p:cNvPr>
          <p:cNvSpPr/>
          <p:nvPr/>
        </p:nvSpPr>
        <p:spPr>
          <a:xfrm>
            <a:off x="4171984" y="3060929"/>
            <a:ext cx="2147376" cy="461665"/>
          </a:xfrm>
          <a:prstGeom prst="rect">
            <a:avLst/>
          </a:prstGeom>
          <a:noFill/>
          <a:ln w="19050">
            <a:noFill/>
          </a:ln>
          <a:effectLst/>
        </p:spPr>
        <p:txBody>
          <a:bodyPr wrap="square">
            <a:spAutoFit/>
          </a:bodyPr>
          <a:lstStyle/>
          <a:p>
            <a:r>
              <a:rPr lang="en-US" sz="1200" b="1" dirty="0">
                <a:latin typeface="Arial Narrow" pitchFamily="34" charset="0"/>
              </a:rPr>
              <a:t>Q. Which is easiest </a:t>
            </a:r>
            <a:br>
              <a:rPr lang="en-US" sz="1200" b="1" dirty="0">
                <a:latin typeface="Arial Narrow" pitchFamily="34" charset="0"/>
              </a:rPr>
            </a:br>
            <a:r>
              <a:rPr lang="en-US" sz="1200" b="1" dirty="0">
                <a:latin typeface="Arial Narrow" pitchFamily="34" charset="0"/>
              </a:rPr>
              <a:t>to estimate? Ans.  </a:t>
            </a:r>
          </a:p>
        </p:txBody>
      </p:sp>
      <p:sp>
        <p:nvSpPr>
          <p:cNvPr id="96" name="Rectangle 95">
            <a:extLst>
              <a:ext uri="{FF2B5EF4-FFF2-40B4-BE49-F238E27FC236}">
                <a16:creationId xmlns:a16="http://schemas.microsoft.com/office/drawing/2014/main" id="{64DEFE34-27B3-4F62-A612-EB19F382DE6F}"/>
              </a:ext>
            </a:extLst>
          </p:cNvPr>
          <p:cNvSpPr/>
          <p:nvPr/>
        </p:nvSpPr>
        <p:spPr>
          <a:xfrm>
            <a:off x="5560048" y="3120860"/>
            <a:ext cx="740308" cy="3385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 (b) (c)</a:t>
            </a:r>
            <a:endParaRPr lang="en-AU" sz="800" dirty="0">
              <a:solidFill>
                <a:schemeClr val="tx1"/>
              </a:solidFill>
              <a:latin typeface="Arial Narrow" panose="020B0606020202030204" pitchFamily="34" charset="0"/>
            </a:endParaRPr>
          </a:p>
        </p:txBody>
      </p:sp>
      <p:sp>
        <p:nvSpPr>
          <p:cNvPr id="15" name="TextBox 14">
            <a:extLst>
              <a:ext uri="{FF2B5EF4-FFF2-40B4-BE49-F238E27FC236}">
                <a16:creationId xmlns:a16="http://schemas.microsoft.com/office/drawing/2014/main" id="{EF3F9270-5101-4B3E-A242-A378BC8D7C72}"/>
              </a:ext>
            </a:extLst>
          </p:cNvPr>
          <p:cNvSpPr txBox="1"/>
          <p:nvPr/>
        </p:nvSpPr>
        <p:spPr>
          <a:xfrm>
            <a:off x="5534648" y="3071938"/>
            <a:ext cx="180020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cxnSp>
        <p:nvCxnSpPr>
          <p:cNvPr id="2" name="Straight Connector 1">
            <a:extLst>
              <a:ext uri="{FF2B5EF4-FFF2-40B4-BE49-F238E27FC236}">
                <a16:creationId xmlns:a16="http://schemas.microsoft.com/office/drawing/2014/main" id="{95ED1EB4-FBCC-2F80-704D-5136F17EE30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27C3C0B3-1187-333B-8596-EA30004D8E6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5A8347AC-A9EF-0DAD-9473-E328FBAA35D6}"/>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21569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466471" y="1261764"/>
            <a:ext cx="5865991" cy="1200329"/>
          </a:xfrm>
          <a:prstGeom prst="rect">
            <a:avLst/>
          </a:prstGeom>
          <a:noFill/>
        </p:spPr>
        <p:txBody>
          <a:bodyPr wrap="square" rtlCol="0">
            <a:spAutoFit/>
          </a:bodyPr>
          <a:lstStyle/>
          <a:p>
            <a:pPr algn="just"/>
            <a:r>
              <a:rPr lang="en-AU" sz="1200" dirty="0">
                <a:latin typeface="Arial Narrow" panose="020B0606020202030204" pitchFamily="34" charset="0"/>
              </a:rPr>
              <a:t>A model is a simple representation of reality that helps us to understand how something works. </a:t>
            </a:r>
          </a:p>
          <a:p>
            <a:pPr algn="just"/>
            <a:r>
              <a:rPr lang="en-AU" sz="1200" dirty="0">
                <a:latin typeface="Arial Narrow" panose="020B0606020202030204" pitchFamily="34" charset="0"/>
              </a:rPr>
              <a:t>The geological features of the Earth, particularly those underwater, such as trenches, mid-ocean ridges and seamounts, are difficult for you and me to access, see and therefore understand. Models help us to visualise what they look like and why. Models also help us to </a:t>
            </a:r>
            <a:r>
              <a:rPr lang="en-AU" sz="1200" i="1" dirty="0">
                <a:latin typeface="Arial Narrow" panose="020B0606020202030204" pitchFamily="34" charset="0"/>
              </a:rPr>
              <a:t>simulate</a:t>
            </a:r>
            <a:r>
              <a:rPr lang="en-AU" sz="1200" dirty="0">
                <a:latin typeface="Arial Narrow" panose="020B0606020202030204" pitchFamily="34" charset="0"/>
              </a:rPr>
              <a:t> Earth processes, to understand what happened in the past, and predict what will happen in the future. </a:t>
            </a:r>
          </a:p>
          <a:p>
            <a:pPr algn="just"/>
            <a:r>
              <a:rPr lang="en-AU" sz="1200" dirty="0">
                <a:latin typeface="Arial Narrow" panose="020B0606020202030204" pitchFamily="34" charset="0"/>
              </a:rPr>
              <a:t> </a:t>
            </a:r>
          </a:p>
        </p:txBody>
      </p:sp>
      <p:sp>
        <p:nvSpPr>
          <p:cNvPr id="44" name="TextBox 43"/>
          <p:cNvSpPr txBox="1"/>
          <p:nvPr/>
        </p:nvSpPr>
        <p:spPr>
          <a:xfrm>
            <a:off x="466471" y="2745289"/>
            <a:ext cx="4619553" cy="338554"/>
          </a:xfrm>
          <a:prstGeom prst="rect">
            <a:avLst/>
          </a:prstGeom>
          <a:noFill/>
        </p:spPr>
        <p:txBody>
          <a:bodyPr wrap="square" rtlCol="0">
            <a:spAutoFit/>
          </a:bodyPr>
          <a:lstStyle/>
          <a:p>
            <a:r>
              <a:rPr lang="en-US" sz="1600" b="1" dirty="0">
                <a:latin typeface="Arial Narrow" pitchFamily="34" charset="0"/>
              </a:rPr>
              <a:t>Puzzle Pieces</a:t>
            </a:r>
            <a:endParaRPr lang="en-US" sz="1200" dirty="0">
              <a:latin typeface="Arial Narrow" pitchFamily="34" charset="0"/>
            </a:endParaRPr>
          </a:p>
        </p:txBody>
      </p:sp>
      <p:sp>
        <p:nvSpPr>
          <p:cNvPr id="56" name="TextBox 55"/>
          <p:cNvSpPr txBox="1"/>
          <p:nvPr/>
        </p:nvSpPr>
        <p:spPr>
          <a:xfrm>
            <a:off x="466471" y="3005664"/>
            <a:ext cx="6096854" cy="830997"/>
          </a:xfrm>
          <a:prstGeom prst="rect">
            <a:avLst/>
          </a:prstGeom>
          <a:noFill/>
        </p:spPr>
        <p:txBody>
          <a:bodyPr wrap="square" rtlCol="0">
            <a:spAutoFit/>
          </a:bodyPr>
          <a:lstStyle/>
          <a:p>
            <a:pPr algn="just"/>
            <a:r>
              <a:rPr lang="en-AU" sz="1200" dirty="0">
                <a:latin typeface="Arial Narrow" panose="020B0606020202030204" pitchFamily="34" charset="0"/>
              </a:rPr>
              <a:t>Picture </a:t>
            </a:r>
            <a:r>
              <a:rPr lang="en-US" sz="1200" dirty="0">
                <a:latin typeface="Arial Narrow" pitchFamily="34" charset="0"/>
              </a:rPr>
              <a:t>Earth’s crust as a giant puzzle, with puzzle pieces called </a:t>
            </a:r>
            <a:r>
              <a:rPr lang="en-US" sz="1200" i="1" dirty="0">
                <a:latin typeface="Arial Narrow" pitchFamily="34" charset="0"/>
              </a:rPr>
              <a:t>tectonic plates…..</a:t>
            </a:r>
            <a:r>
              <a:rPr lang="en-US" sz="1200" dirty="0">
                <a:latin typeface="Arial Narrow" pitchFamily="34" charset="0"/>
              </a:rPr>
              <a:t>that move!</a:t>
            </a:r>
          </a:p>
          <a:p>
            <a:pPr algn="just"/>
            <a:r>
              <a:rPr lang="en-US" sz="1200" dirty="0">
                <a:latin typeface="Arial Narrow" pitchFamily="34" charset="0"/>
              </a:rPr>
              <a:t>Sometimes the plates </a:t>
            </a:r>
            <a:r>
              <a:rPr lang="en-US" sz="1200" b="1" i="1" dirty="0">
                <a:latin typeface="Arial Narrow" pitchFamily="34" charset="0"/>
              </a:rPr>
              <a:t>collide</a:t>
            </a:r>
            <a:r>
              <a:rPr lang="en-US" sz="1200" dirty="0">
                <a:latin typeface="Arial Narrow" pitchFamily="34" charset="0"/>
              </a:rPr>
              <a:t> to make a</a:t>
            </a:r>
            <a:r>
              <a:rPr lang="en-US" sz="1200" i="1" dirty="0">
                <a:latin typeface="Arial Narrow" pitchFamily="34" charset="0"/>
              </a:rPr>
              <a:t> </a:t>
            </a:r>
            <a:r>
              <a:rPr lang="en-US" sz="1200" b="1" i="1" dirty="0">
                <a:latin typeface="Arial Narrow" pitchFamily="34" charset="0"/>
              </a:rPr>
              <a:t>trench</a:t>
            </a:r>
            <a:r>
              <a:rPr lang="en-US" sz="1200" dirty="0">
                <a:latin typeface="Arial Narrow" pitchFamily="34" charset="0"/>
              </a:rPr>
              <a:t> (when one plate dives under another plate).</a:t>
            </a:r>
          </a:p>
          <a:p>
            <a:pPr algn="just"/>
            <a:r>
              <a:rPr lang="en-US" sz="1200" dirty="0">
                <a:latin typeface="Arial Narrow" pitchFamily="34" charset="0"/>
              </a:rPr>
              <a:t>Sometimes the plates </a:t>
            </a:r>
            <a:r>
              <a:rPr lang="en-US" sz="1200" b="1" i="1" dirty="0">
                <a:latin typeface="Arial Narrow" pitchFamily="34" charset="0"/>
              </a:rPr>
              <a:t>move apart</a:t>
            </a:r>
            <a:r>
              <a:rPr lang="en-US" sz="1200" dirty="0">
                <a:latin typeface="Arial Narrow" pitchFamily="34" charset="0"/>
              </a:rPr>
              <a:t> to make </a:t>
            </a:r>
            <a:r>
              <a:rPr lang="en-US" sz="1200" i="1" dirty="0">
                <a:latin typeface="Arial Narrow" pitchFamily="34" charset="0"/>
              </a:rPr>
              <a:t>new </a:t>
            </a:r>
            <a:r>
              <a:rPr lang="en-US" sz="1200" dirty="0">
                <a:latin typeface="Arial Narrow" pitchFamily="34" charset="0"/>
              </a:rPr>
              <a:t>sea floor at a</a:t>
            </a:r>
            <a:r>
              <a:rPr lang="en-US" sz="1200" i="1" dirty="0">
                <a:latin typeface="Arial Narrow" pitchFamily="34" charset="0"/>
              </a:rPr>
              <a:t> </a:t>
            </a:r>
            <a:r>
              <a:rPr lang="en-US" sz="1200" b="1" i="1" dirty="0">
                <a:latin typeface="Arial Narrow" pitchFamily="34" charset="0"/>
              </a:rPr>
              <a:t>mid-ocean ridge.</a:t>
            </a:r>
          </a:p>
          <a:p>
            <a:pPr algn="just"/>
            <a:r>
              <a:rPr lang="en-US" sz="1200" dirty="0">
                <a:latin typeface="Arial Narrow" pitchFamily="34" charset="0"/>
              </a:rPr>
              <a:t>Sometimes the plates move over ‘hot spots’ in Earth’s mantle to make </a:t>
            </a:r>
            <a:r>
              <a:rPr lang="en-US" sz="1200" b="1" i="1" dirty="0">
                <a:latin typeface="Arial Narrow" pitchFamily="34" charset="0"/>
              </a:rPr>
              <a:t>seamounts</a:t>
            </a:r>
            <a:r>
              <a:rPr lang="en-US" sz="1200" i="1" dirty="0">
                <a:latin typeface="Arial Narrow" pitchFamily="34" charset="0"/>
              </a:rPr>
              <a:t> </a:t>
            </a:r>
            <a:r>
              <a:rPr lang="en-US" sz="1200" dirty="0">
                <a:latin typeface="Arial Narrow" pitchFamily="34" charset="0"/>
              </a:rPr>
              <a:t>(undersea volcanoes). </a:t>
            </a:r>
          </a:p>
        </p:txBody>
      </p:sp>
      <p:sp>
        <p:nvSpPr>
          <p:cNvPr id="64" name="Rectangle 63"/>
          <p:cNvSpPr/>
          <p:nvPr/>
        </p:nvSpPr>
        <p:spPr>
          <a:xfrm>
            <a:off x="560523" y="4278582"/>
            <a:ext cx="2845509" cy="2794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2" name="Rectangle 1"/>
          <p:cNvSpPr/>
          <p:nvPr/>
        </p:nvSpPr>
        <p:spPr>
          <a:xfrm>
            <a:off x="560523" y="2297278"/>
            <a:ext cx="5765503" cy="4361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Conduct a convection experiment to model Earth’s convection currents</a:t>
            </a:r>
          </a:p>
        </p:txBody>
      </p:sp>
      <p:sp>
        <p:nvSpPr>
          <p:cNvPr id="45" name="Rectangle 44"/>
          <p:cNvSpPr/>
          <p:nvPr/>
        </p:nvSpPr>
        <p:spPr>
          <a:xfrm>
            <a:off x="560524" y="3868955"/>
            <a:ext cx="2845508" cy="33612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Draw a trench in the box below</a:t>
            </a:r>
          </a:p>
        </p:txBody>
      </p:sp>
      <p:sp>
        <p:nvSpPr>
          <p:cNvPr id="27" name="TextBox 26">
            <a:extLst>
              <a:ext uri="{FF2B5EF4-FFF2-40B4-BE49-F238E27FC236}">
                <a16:creationId xmlns:a16="http://schemas.microsoft.com/office/drawing/2014/main" id="{08E78B14-73DE-466D-B3E3-B7C4969D86C6}"/>
              </a:ext>
            </a:extLst>
          </p:cNvPr>
          <p:cNvSpPr txBox="1"/>
          <p:nvPr/>
        </p:nvSpPr>
        <p:spPr>
          <a:xfrm>
            <a:off x="1412776" y="61659"/>
            <a:ext cx="4032448" cy="738664"/>
          </a:xfrm>
          <a:prstGeom prst="rect">
            <a:avLst/>
          </a:prstGeom>
          <a:noFill/>
        </p:spPr>
        <p:txBody>
          <a:bodyPr wrap="square" rtlCol="0">
            <a:spAutoFit/>
          </a:bodyPr>
          <a:lstStyle/>
          <a:p>
            <a:r>
              <a:rPr lang="en-US" b="1" dirty="0">
                <a:latin typeface="Arial Narrow" pitchFamily="34" charset="0"/>
              </a:rPr>
              <a:t>Geology Rocks! – </a:t>
            </a:r>
            <a:r>
              <a:rPr lang="en-US" sz="1200" dirty="0">
                <a:latin typeface="Arial Narrow" pitchFamily="34" charset="0"/>
              </a:rPr>
              <a:t>Apply models to understand the geological features of the Earth (e.g. sea floor modelling, tectonic plate movements, coastal landforms, stratigraphy)   </a:t>
            </a:r>
            <a:endParaRPr lang="en-US" sz="1200" b="1" dirty="0">
              <a:latin typeface="Arial Narrow" pitchFamily="34" charset="0"/>
            </a:endParaRPr>
          </a:p>
        </p:txBody>
      </p:sp>
      <p:sp>
        <p:nvSpPr>
          <p:cNvPr id="28" name="TextBox 17">
            <a:extLst>
              <a:ext uri="{FF2B5EF4-FFF2-40B4-BE49-F238E27FC236}">
                <a16:creationId xmlns:a16="http://schemas.microsoft.com/office/drawing/2014/main" id="{0019D881-0F25-4334-8A15-2B495AB66B90}"/>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29" name="TextBox 28">
            <a:extLst>
              <a:ext uri="{FF2B5EF4-FFF2-40B4-BE49-F238E27FC236}">
                <a16:creationId xmlns:a16="http://schemas.microsoft.com/office/drawing/2014/main" id="{9E3E1265-8FDD-4CA5-BA74-ED41290E87AB}"/>
              </a:ext>
            </a:extLst>
          </p:cNvPr>
          <p:cNvSpPr txBox="1"/>
          <p:nvPr/>
        </p:nvSpPr>
        <p:spPr>
          <a:xfrm>
            <a:off x="466471" y="986233"/>
            <a:ext cx="4619553" cy="338554"/>
          </a:xfrm>
          <a:prstGeom prst="rect">
            <a:avLst/>
          </a:prstGeom>
          <a:noFill/>
        </p:spPr>
        <p:txBody>
          <a:bodyPr wrap="square" rtlCol="0">
            <a:spAutoFit/>
          </a:bodyPr>
          <a:lstStyle/>
          <a:p>
            <a:r>
              <a:rPr lang="en-US" sz="1600" b="1" dirty="0">
                <a:latin typeface="Arial Narrow" pitchFamily="34" charset="0"/>
              </a:rPr>
              <a:t>Making Models</a:t>
            </a:r>
            <a:endParaRPr lang="en-US" sz="1200" dirty="0">
              <a:latin typeface="Arial Narrow" pitchFamily="34" charset="0"/>
            </a:endParaRPr>
          </a:p>
        </p:txBody>
      </p:sp>
      <p:cxnSp>
        <p:nvCxnSpPr>
          <p:cNvPr id="30" name="Straight Connector 29">
            <a:extLst>
              <a:ext uri="{FF2B5EF4-FFF2-40B4-BE49-F238E27FC236}">
                <a16:creationId xmlns:a16="http://schemas.microsoft.com/office/drawing/2014/main" id="{0A05EECD-08B9-4A43-BF4E-96B64D0E517E}"/>
              </a:ext>
            </a:extLst>
          </p:cNvPr>
          <p:cNvCxnSpPr/>
          <p:nvPr/>
        </p:nvCxnSpPr>
        <p:spPr>
          <a:xfrm flipH="1">
            <a:off x="515735" y="987796"/>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9A3A4131-0D9B-4A98-AB5E-962885A7BF13}"/>
              </a:ext>
            </a:extLst>
          </p:cNvPr>
          <p:cNvSpPr txBox="1"/>
          <p:nvPr/>
        </p:nvSpPr>
        <p:spPr>
          <a:xfrm>
            <a:off x="515735" y="8585404"/>
            <a:ext cx="6436755" cy="276999"/>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Hoban, G. (2014). </a:t>
            </a:r>
            <a:r>
              <a:rPr lang="en-AU" sz="600" dirty="0" err="1">
                <a:latin typeface="Arial Narrow" panose="020B0606020202030204" pitchFamily="34" charset="0"/>
              </a:rPr>
              <a:t>Slowmation</a:t>
            </a:r>
            <a:r>
              <a:rPr lang="en-AU" sz="600" dirty="0">
                <a:latin typeface="Arial Narrow" panose="020B0606020202030204" pitchFamily="34" charset="0"/>
              </a:rPr>
              <a:t>. Encyclopedia of Science Education. DOI: 10.1007/978-94-007-6165-0_250-3. </a:t>
            </a:r>
          </a:p>
          <a:p>
            <a:r>
              <a:rPr lang="en-AU" sz="600" baseline="30000" dirty="0">
                <a:latin typeface="Arial Narrow" panose="020B0606020202030204" pitchFamily="34" charset="0"/>
              </a:rPr>
              <a:t>[2] </a:t>
            </a:r>
            <a:r>
              <a:rPr lang="en-AU" sz="600" dirty="0">
                <a:latin typeface="Arial Narrow" panose="020B0606020202030204" pitchFamily="34" charset="0"/>
              </a:rPr>
              <a:t>www.slowmation.com/  </a:t>
            </a:r>
          </a:p>
        </p:txBody>
      </p:sp>
      <p:sp>
        <p:nvSpPr>
          <p:cNvPr id="38" name="TextBox 37">
            <a:extLst>
              <a:ext uri="{FF2B5EF4-FFF2-40B4-BE49-F238E27FC236}">
                <a16:creationId xmlns:a16="http://schemas.microsoft.com/office/drawing/2014/main" id="{77B807D1-F9D3-40F9-910E-4811A4E21D61}"/>
              </a:ext>
            </a:extLst>
          </p:cNvPr>
          <p:cNvSpPr txBox="1"/>
          <p:nvPr/>
        </p:nvSpPr>
        <p:spPr>
          <a:xfrm>
            <a:off x="518421" y="7156383"/>
            <a:ext cx="2874980" cy="707886"/>
          </a:xfrm>
          <a:prstGeom prst="rect">
            <a:avLst/>
          </a:prstGeom>
          <a:noFill/>
        </p:spPr>
        <p:txBody>
          <a:bodyPr wrap="square" rtlCol="0">
            <a:spAutoFit/>
          </a:bodyPr>
          <a:lstStyle/>
          <a:p>
            <a:pPr algn="just"/>
            <a:r>
              <a:rPr lang="en-AU" sz="1600" b="1" dirty="0">
                <a:latin typeface="Arial Narrow" panose="020B0606020202030204" pitchFamily="34" charset="0"/>
              </a:rPr>
              <a:t>Rock Detective  </a:t>
            </a:r>
            <a:r>
              <a:rPr lang="en-AU" sz="1200" dirty="0">
                <a:latin typeface="Arial Narrow" panose="020B0606020202030204" pitchFamily="34" charset="0"/>
              </a:rPr>
              <a:t>Stratigraphers study different rock layers (called strata) to interpret the history that each layer represents in time. </a:t>
            </a:r>
          </a:p>
        </p:txBody>
      </p:sp>
      <p:sp>
        <p:nvSpPr>
          <p:cNvPr id="39" name="Rectangle 38">
            <a:extLst>
              <a:ext uri="{FF2B5EF4-FFF2-40B4-BE49-F238E27FC236}">
                <a16:creationId xmlns:a16="http://schemas.microsoft.com/office/drawing/2014/main" id="{B6BCFCA0-FE7D-477E-B273-B9C6CB790056}"/>
              </a:ext>
            </a:extLst>
          </p:cNvPr>
          <p:cNvSpPr/>
          <p:nvPr/>
        </p:nvSpPr>
        <p:spPr>
          <a:xfrm>
            <a:off x="592645" y="7861628"/>
            <a:ext cx="2678570" cy="7163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Study the rock layers pictured right.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Where are the youngest rocks located?</a:t>
            </a:r>
          </a:p>
          <a:p>
            <a:pPr algn="just"/>
            <a:endParaRPr lang="en-AU" sz="1200" dirty="0">
              <a:solidFill>
                <a:schemeClr val="tx1"/>
              </a:solidFill>
              <a:latin typeface="Arial Narrow" panose="020B0606020202030204" pitchFamily="34" charset="0"/>
            </a:endParaRPr>
          </a:p>
        </p:txBody>
      </p:sp>
      <p:sp>
        <p:nvSpPr>
          <p:cNvPr id="41" name="Rectangle 40">
            <a:extLst>
              <a:ext uri="{FF2B5EF4-FFF2-40B4-BE49-F238E27FC236}">
                <a16:creationId xmlns:a16="http://schemas.microsoft.com/office/drawing/2014/main" id="{5FBE3024-EE20-4F83-8F24-55F702CAA8AB}"/>
              </a:ext>
            </a:extLst>
          </p:cNvPr>
          <p:cNvSpPr/>
          <p:nvPr/>
        </p:nvSpPr>
        <p:spPr>
          <a:xfrm>
            <a:off x="654145" y="8306190"/>
            <a:ext cx="2555569" cy="21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Ans. </a:t>
            </a:r>
            <a:r>
              <a:rPr lang="en-AU" sz="1200" dirty="0">
                <a:solidFill>
                  <a:schemeClr val="tx1"/>
                </a:solidFill>
                <a:latin typeface="Arial Narrow" panose="020B0606020202030204" pitchFamily="34" charset="0"/>
              </a:rPr>
              <a:t>[top] [middle] [bottom] </a:t>
            </a:r>
            <a:r>
              <a:rPr lang="en-AU" sz="800" dirty="0">
                <a:solidFill>
                  <a:schemeClr val="tx1"/>
                </a:solidFill>
                <a:latin typeface="Arial Narrow" panose="020B0606020202030204" pitchFamily="34" charset="0"/>
              </a:rPr>
              <a:t>Circle correct answer.</a:t>
            </a:r>
          </a:p>
        </p:txBody>
      </p:sp>
      <p:cxnSp>
        <p:nvCxnSpPr>
          <p:cNvPr id="49" name="Straight Connector 48">
            <a:extLst>
              <a:ext uri="{FF2B5EF4-FFF2-40B4-BE49-F238E27FC236}">
                <a16:creationId xmlns:a16="http://schemas.microsoft.com/office/drawing/2014/main" id="{6FED958A-1E9B-4419-BBDC-66860B5DFCF5}"/>
              </a:ext>
            </a:extLst>
          </p:cNvPr>
          <p:cNvCxnSpPr/>
          <p:nvPr/>
        </p:nvCxnSpPr>
        <p:spPr>
          <a:xfrm flipH="1">
            <a:off x="560976" y="7151578"/>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63779452-8011-4747-A0EF-553F661F634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525" b="18408"/>
          <a:stretch/>
        </p:blipFill>
        <p:spPr>
          <a:xfrm>
            <a:off x="3350935" y="7205359"/>
            <a:ext cx="2981527" cy="1404695"/>
          </a:xfrm>
          <a:prstGeom prst="rect">
            <a:avLst/>
          </a:prstGeom>
          <a:ln>
            <a:solidFill>
              <a:schemeClr val="tx1"/>
            </a:solidFill>
          </a:ln>
        </p:spPr>
      </p:pic>
      <p:sp>
        <p:nvSpPr>
          <p:cNvPr id="52" name="TextBox 51">
            <a:extLst>
              <a:ext uri="{FF2B5EF4-FFF2-40B4-BE49-F238E27FC236}">
                <a16:creationId xmlns:a16="http://schemas.microsoft.com/office/drawing/2014/main" id="{FE07428F-FCC8-43EC-84F8-7AB87F377B5D}"/>
              </a:ext>
            </a:extLst>
          </p:cNvPr>
          <p:cNvSpPr txBox="1"/>
          <p:nvPr/>
        </p:nvSpPr>
        <p:spPr>
          <a:xfrm>
            <a:off x="3286760" y="7151501"/>
            <a:ext cx="3044932" cy="215444"/>
          </a:xfrm>
          <a:prstGeom prst="rect">
            <a:avLst/>
          </a:prstGeom>
          <a:noFill/>
        </p:spPr>
        <p:txBody>
          <a:bodyPr wrap="square" rtlCol="0">
            <a:spAutoFit/>
          </a:bodyPr>
          <a:lstStyle/>
          <a:p>
            <a:r>
              <a:rPr lang="en-AU" sz="800" dirty="0">
                <a:latin typeface="Arial Narrow" panose="020B0606020202030204" pitchFamily="34" charset="0"/>
              </a:rPr>
              <a:t>The 12 Apostles, Great Ocean Road, Victoria. Photograph: Karen Anderson</a:t>
            </a:r>
          </a:p>
        </p:txBody>
      </p:sp>
      <p:sp>
        <p:nvSpPr>
          <p:cNvPr id="7" name="Rectangle 6">
            <a:extLst>
              <a:ext uri="{FF2B5EF4-FFF2-40B4-BE49-F238E27FC236}">
                <a16:creationId xmlns:a16="http://schemas.microsoft.com/office/drawing/2014/main" id="{F9A37E56-7C1E-7DF6-9ACE-8596669D458F}"/>
              </a:ext>
            </a:extLst>
          </p:cNvPr>
          <p:cNvSpPr/>
          <p:nvPr/>
        </p:nvSpPr>
        <p:spPr>
          <a:xfrm>
            <a:off x="3478040" y="4278582"/>
            <a:ext cx="2845509" cy="2794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8" name="Rectangle 7">
            <a:extLst>
              <a:ext uri="{FF2B5EF4-FFF2-40B4-BE49-F238E27FC236}">
                <a16:creationId xmlns:a16="http://schemas.microsoft.com/office/drawing/2014/main" id="{C0E43AE1-88B6-5D34-7432-71C8A9A83F2C}"/>
              </a:ext>
            </a:extLst>
          </p:cNvPr>
          <p:cNvSpPr/>
          <p:nvPr/>
        </p:nvSpPr>
        <p:spPr>
          <a:xfrm>
            <a:off x="3475578" y="3862816"/>
            <a:ext cx="2845508" cy="33300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Draw a trench in the box below</a:t>
            </a:r>
          </a:p>
        </p:txBody>
      </p:sp>
      <p:cxnSp>
        <p:nvCxnSpPr>
          <p:cNvPr id="3" name="Straight Connector 2">
            <a:extLst>
              <a:ext uri="{FF2B5EF4-FFF2-40B4-BE49-F238E27FC236}">
                <a16:creationId xmlns:a16="http://schemas.microsoft.com/office/drawing/2014/main" id="{A6103DC9-FC8D-9DBB-112C-FCB66A8C8542}"/>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C431A8B-DAF1-0DAC-B791-AADEDED627BC}"/>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7496C2-9431-DC94-4E6A-BE9AA3B2789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9509754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08152" y="936311"/>
            <a:ext cx="6225379" cy="338554"/>
          </a:xfrm>
          <a:prstGeom prst="rect">
            <a:avLst/>
          </a:prstGeom>
          <a:noFill/>
        </p:spPr>
        <p:txBody>
          <a:bodyPr wrap="square" rtlCol="0">
            <a:spAutoFit/>
          </a:bodyPr>
          <a:lstStyle/>
          <a:p>
            <a:r>
              <a:rPr lang="en-US" sz="1600" b="1" dirty="0">
                <a:latin typeface="Arial Narrow" pitchFamily="34" charset="0"/>
              </a:rPr>
              <a:t>Research Question   </a:t>
            </a:r>
            <a:r>
              <a:rPr lang="en-US" sz="1200" dirty="0">
                <a:latin typeface="Arial Narrow" pitchFamily="34" charset="0"/>
              </a:rPr>
              <a:t>After an outbreak of COTS was</a:t>
            </a:r>
            <a:r>
              <a:rPr lang="en-US" sz="1200" i="1" dirty="0">
                <a:latin typeface="Arial Narrow" pitchFamily="34" charset="0"/>
              </a:rPr>
              <a:t> observed </a:t>
            </a:r>
            <a:r>
              <a:rPr lang="en-US" sz="1200" dirty="0">
                <a:latin typeface="Arial Narrow" pitchFamily="34" charset="0"/>
              </a:rPr>
              <a:t>on Swains Reef in 2017…..</a:t>
            </a:r>
            <a:endParaRPr lang="en-US" sz="1600" b="1" dirty="0">
              <a:latin typeface="Arial Narrow" pitchFamily="34" charset="0"/>
            </a:endParaRPr>
          </a:p>
        </p:txBody>
      </p:sp>
      <p:sp>
        <p:nvSpPr>
          <p:cNvPr id="256" name="TextBox 255"/>
          <p:cNvSpPr txBox="1"/>
          <p:nvPr/>
        </p:nvSpPr>
        <p:spPr>
          <a:xfrm>
            <a:off x="487727" y="5298233"/>
            <a:ext cx="3017023" cy="738664"/>
          </a:xfrm>
          <a:prstGeom prst="rect">
            <a:avLst/>
          </a:prstGeom>
          <a:solidFill>
            <a:schemeClr val="bg1">
              <a:lumMod val="85000"/>
            </a:schemeClr>
          </a:solidFill>
        </p:spPr>
        <p:txBody>
          <a:bodyPr wrap="square" rtlCol="0">
            <a:spAutoFit/>
          </a:bodyPr>
          <a:lstStyle/>
          <a:p>
            <a:pPr algn="ctr"/>
            <a:r>
              <a:rPr lang="en-AU" sz="1200" b="1" dirty="0">
                <a:latin typeface="Arial Narrow" panose="020B0606020202030204" pitchFamily="34" charset="0"/>
              </a:rPr>
              <a:t>Estimating Population Size (Quadrat Method) </a:t>
            </a:r>
          </a:p>
          <a:p>
            <a:pPr algn="ctr"/>
            <a:r>
              <a:rPr lang="en-AU" sz="600" i="1" dirty="0">
                <a:latin typeface="Arial Narrow" panose="020B0606020202030204" pitchFamily="34" charset="0"/>
              </a:rPr>
              <a:t>Note: </a:t>
            </a:r>
            <a:r>
              <a:rPr lang="en-AU" sz="600" dirty="0">
                <a:latin typeface="Arial Narrow" panose="020B0606020202030204" pitchFamily="34" charset="0"/>
              </a:rPr>
              <a:t>the ‘belt’ is the same as one long rectangular quadrat (length x width)</a:t>
            </a:r>
            <a:endParaRPr lang="en-AU" sz="600" b="1" dirty="0">
              <a:latin typeface="Arial Narrow" panose="020B0606020202030204" pitchFamily="34" charset="0"/>
            </a:endParaRPr>
          </a:p>
          <a:p>
            <a:r>
              <a:rPr lang="en-AU" sz="1200" b="1" dirty="0">
                <a:latin typeface="Arial Narrow" panose="020B0606020202030204" pitchFamily="34" charset="0"/>
              </a:rPr>
              <a:t>Population Size </a:t>
            </a:r>
            <a:r>
              <a:rPr lang="en-AU" sz="1200" dirty="0">
                <a:latin typeface="Arial Narrow" panose="020B0606020202030204" pitchFamily="34" charset="0"/>
              </a:rPr>
              <a:t>=    </a:t>
            </a:r>
            <a:r>
              <a:rPr lang="en-AU" sz="1200" u="sng" dirty="0">
                <a:latin typeface="Arial Narrow" panose="020B0606020202030204" pitchFamily="34" charset="0"/>
              </a:rPr>
              <a:t>      x Total Area of Population</a:t>
            </a:r>
          </a:p>
          <a:p>
            <a:pPr algn="ctr"/>
            <a:r>
              <a:rPr lang="en-AU" sz="1200" b="1" dirty="0">
                <a:latin typeface="Arial Narrow" panose="020B0606020202030204" pitchFamily="34" charset="0"/>
              </a:rPr>
              <a:t>   “N”                            </a:t>
            </a:r>
            <a:r>
              <a:rPr lang="en-AU" sz="1200" dirty="0">
                <a:latin typeface="Arial Narrow" panose="020B0606020202030204" pitchFamily="34" charset="0"/>
              </a:rPr>
              <a:t>Area of one quadrat </a:t>
            </a:r>
          </a:p>
        </p:txBody>
      </p:sp>
      <p:cxnSp>
        <p:nvCxnSpPr>
          <p:cNvPr id="6" name="Straight Connector 5"/>
          <p:cNvCxnSpPr/>
          <p:nvPr/>
        </p:nvCxnSpPr>
        <p:spPr>
          <a:xfrm>
            <a:off x="765679" y="3174914"/>
            <a:ext cx="4719538" cy="55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7533" y="1701457"/>
            <a:ext cx="6022933" cy="1261884"/>
          </a:xfrm>
          <a:prstGeom prst="rect">
            <a:avLst/>
          </a:prstGeom>
          <a:noFill/>
        </p:spPr>
        <p:txBody>
          <a:bodyPr wrap="square" rtlCol="0">
            <a:spAutoFit/>
          </a:bodyPr>
          <a:lstStyle/>
          <a:p>
            <a:r>
              <a:rPr lang="en-US" sz="1600" b="1" dirty="0">
                <a:latin typeface="Arial Narrow" pitchFamily="34" charset="0"/>
              </a:rPr>
              <a:t>Method: Belt Transect </a:t>
            </a:r>
          </a:p>
          <a:p>
            <a:r>
              <a:rPr lang="en-US" sz="1200" dirty="0">
                <a:latin typeface="Arial Narrow" pitchFamily="34" charset="0"/>
              </a:rPr>
              <a:t>An 80m transect line (graduated tape measure) was randomly laid down (at a constant depth) at four potential COTS habitats around Swains Reef (identified using a Manta Tow). Divers spent 30-40 minutes surveying each 80m transect using an s-shaped search pattern extending 2.5m either side of the line, to look for and count COTS inside cracks and crevices on the reef (methods modified from Reef Check</a:t>
            </a:r>
            <a:r>
              <a:rPr lang="en-US" sz="1200" baseline="30000" dirty="0">
                <a:latin typeface="Arial Narrow" pitchFamily="34" charset="0"/>
              </a:rPr>
              <a:t>[1]</a:t>
            </a:r>
            <a:r>
              <a:rPr lang="en-US" sz="1200" dirty="0">
                <a:latin typeface="Arial Narrow" pitchFamily="34" charset="0"/>
              </a:rPr>
              <a:t>). The total survey area is 4(80m x 5m)=1600m . The total area of Swains Reef is 580,000m .</a:t>
            </a:r>
          </a:p>
        </p:txBody>
      </p:sp>
      <p:sp>
        <p:nvSpPr>
          <p:cNvPr id="8" name="TextBox 7"/>
          <p:cNvSpPr txBox="1"/>
          <p:nvPr/>
        </p:nvSpPr>
        <p:spPr>
          <a:xfrm>
            <a:off x="5401810" y="2667143"/>
            <a:ext cx="145088" cy="215444"/>
          </a:xfrm>
          <a:prstGeom prst="rect">
            <a:avLst/>
          </a:prstGeom>
          <a:noFill/>
        </p:spPr>
        <p:txBody>
          <a:bodyPr wrap="square" rtlCol="0">
            <a:spAutoFit/>
          </a:bodyPr>
          <a:lstStyle/>
          <a:p>
            <a:r>
              <a:rPr lang="en-AU" sz="800" dirty="0"/>
              <a:t>2</a:t>
            </a:r>
          </a:p>
        </p:txBody>
      </p:sp>
      <p:sp>
        <p:nvSpPr>
          <p:cNvPr id="96" name="TextBox 95"/>
          <p:cNvSpPr txBox="1"/>
          <p:nvPr/>
        </p:nvSpPr>
        <p:spPr>
          <a:xfrm>
            <a:off x="2925948" y="2645351"/>
            <a:ext cx="145088" cy="215444"/>
          </a:xfrm>
          <a:prstGeom prst="rect">
            <a:avLst/>
          </a:prstGeom>
          <a:noFill/>
        </p:spPr>
        <p:txBody>
          <a:bodyPr wrap="square" rtlCol="0">
            <a:spAutoFit/>
          </a:bodyPr>
          <a:lstStyle/>
          <a:p>
            <a:r>
              <a:rPr lang="en-AU" sz="800" dirty="0"/>
              <a:t>2</a:t>
            </a:r>
          </a:p>
        </p:txBody>
      </p:sp>
      <p:sp>
        <p:nvSpPr>
          <p:cNvPr id="11" name="Left Bracket 10"/>
          <p:cNvSpPr/>
          <p:nvPr/>
        </p:nvSpPr>
        <p:spPr>
          <a:xfrm>
            <a:off x="674441" y="3005637"/>
            <a:ext cx="88442" cy="33855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4" name="TextBox 13"/>
          <p:cNvSpPr txBox="1"/>
          <p:nvPr/>
        </p:nvSpPr>
        <p:spPr>
          <a:xfrm>
            <a:off x="397968" y="2799639"/>
            <a:ext cx="369332" cy="461665"/>
          </a:xfrm>
          <a:prstGeom prst="rect">
            <a:avLst/>
          </a:prstGeom>
          <a:noFill/>
        </p:spPr>
        <p:txBody>
          <a:bodyPr vert="vert270" wrap="square" rtlCol="0">
            <a:spAutoFit/>
          </a:bodyPr>
          <a:lstStyle/>
          <a:p>
            <a:r>
              <a:rPr lang="en-AU" sz="1200" dirty="0">
                <a:latin typeface="Arial Narrow" panose="020B0606020202030204" pitchFamily="34" charset="0"/>
              </a:rPr>
              <a:t>5m</a:t>
            </a:r>
          </a:p>
        </p:txBody>
      </p:sp>
      <p:sp>
        <p:nvSpPr>
          <p:cNvPr id="17" name="TextBox 16"/>
          <p:cNvSpPr txBox="1"/>
          <p:nvPr/>
        </p:nvSpPr>
        <p:spPr>
          <a:xfrm>
            <a:off x="5425712" y="3026045"/>
            <a:ext cx="911055" cy="338554"/>
          </a:xfrm>
          <a:prstGeom prst="rect">
            <a:avLst/>
          </a:prstGeom>
          <a:noFill/>
        </p:spPr>
        <p:txBody>
          <a:bodyPr wrap="square" rtlCol="0">
            <a:spAutoFit/>
          </a:bodyPr>
          <a:lstStyle/>
          <a:p>
            <a:r>
              <a:rPr lang="en-AU" sz="800" dirty="0">
                <a:latin typeface="Arial Narrow" panose="020B0606020202030204" pitchFamily="34" charset="0"/>
              </a:rPr>
              <a:t>80m transect line (tape measure)</a:t>
            </a:r>
          </a:p>
        </p:txBody>
      </p:sp>
      <p:sp>
        <p:nvSpPr>
          <p:cNvPr id="18" name="Freeform 17"/>
          <p:cNvSpPr/>
          <p:nvPr/>
        </p:nvSpPr>
        <p:spPr>
          <a:xfrm>
            <a:off x="818293" y="2992716"/>
            <a:ext cx="4651914" cy="135674"/>
          </a:xfrm>
          <a:custGeom>
            <a:avLst/>
            <a:gdLst>
              <a:gd name="connsiteX0" fmla="*/ 0 w 5242747"/>
              <a:gd name="connsiteY0" fmla="*/ 182880 h 184729"/>
              <a:gd name="connsiteX1" fmla="*/ 43543 w 5242747"/>
              <a:gd name="connsiteY1" fmla="*/ 148046 h 184729"/>
              <a:gd name="connsiteX2" fmla="*/ 95795 w 5242747"/>
              <a:gd name="connsiteY2" fmla="*/ 104503 h 184729"/>
              <a:gd name="connsiteX3" fmla="*/ 113212 w 5242747"/>
              <a:gd name="connsiteY3" fmla="*/ 78377 h 184729"/>
              <a:gd name="connsiteX4" fmla="*/ 200297 w 5242747"/>
              <a:gd name="connsiteY4" fmla="*/ 87086 h 184729"/>
              <a:gd name="connsiteX5" fmla="*/ 261257 w 5242747"/>
              <a:gd name="connsiteY5" fmla="*/ 104503 h 184729"/>
              <a:gd name="connsiteX6" fmla="*/ 304800 w 5242747"/>
              <a:gd name="connsiteY6" fmla="*/ 139337 h 184729"/>
              <a:gd name="connsiteX7" fmla="*/ 365760 w 5242747"/>
              <a:gd name="connsiteY7" fmla="*/ 156755 h 184729"/>
              <a:gd name="connsiteX8" fmla="*/ 391886 w 5242747"/>
              <a:gd name="connsiteY8" fmla="*/ 165463 h 184729"/>
              <a:gd name="connsiteX9" fmla="*/ 513806 w 5242747"/>
              <a:gd name="connsiteY9" fmla="*/ 139337 h 184729"/>
              <a:gd name="connsiteX10" fmla="*/ 539932 w 5242747"/>
              <a:gd name="connsiteY10" fmla="*/ 130629 h 184729"/>
              <a:gd name="connsiteX11" fmla="*/ 583475 w 5242747"/>
              <a:gd name="connsiteY11" fmla="*/ 87086 h 184729"/>
              <a:gd name="connsiteX12" fmla="*/ 635726 w 5242747"/>
              <a:gd name="connsiteY12" fmla="*/ 69669 h 184729"/>
              <a:gd name="connsiteX13" fmla="*/ 740229 w 5242747"/>
              <a:gd name="connsiteY13" fmla="*/ 78377 h 184729"/>
              <a:gd name="connsiteX14" fmla="*/ 775063 w 5242747"/>
              <a:gd name="connsiteY14" fmla="*/ 121920 h 184729"/>
              <a:gd name="connsiteX15" fmla="*/ 801189 w 5242747"/>
              <a:gd name="connsiteY15" fmla="*/ 130629 h 184729"/>
              <a:gd name="connsiteX16" fmla="*/ 827315 w 5242747"/>
              <a:gd name="connsiteY16" fmla="*/ 148046 h 184729"/>
              <a:gd name="connsiteX17" fmla="*/ 923109 w 5242747"/>
              <a:gd name="connsiteY17" fmla="*/ 174172 h 184729"/>
              <a:gd name="connsiteX18" fmla="*/ 1018903 w 5242747"/>
              <a:gd name="connsiteY18" fmla="*/ 165463 h 184729"/>
              <a:gd name="connsiteX19" fmla="*/ 1027612 w 5242747"/>
              <a:gd name="connsiteY19" fmla="*/ 139337 h 184729"/>
              <a:gd name="connsiteX20" fmla="*/ 1053737 w 5242747"/>
              <a:gd name="connsiteY20" fmla="*/ 130629 h 184729"/>
              <a:gd name="connsiteX21" fmla="*/ 1105989 w 5242747"/>
              <a:gd name="connsiteY21" fmla="*/ 95795 h 184729"/>
              <a:gd name="connsiteX22" fmla="*/ 1123406 w 5242747"/>
              <a:gd name="connsiteY22" fmla="*/ 69669 h 184729"/>
              <a:gd name="connsiteX23" fmla="*/ 1175657 w 5242747"/>
              <a:gd name="connsiteY23" fmla="*/ 52252 h 184729"/>
              <a:gd name="connsiteX24" fmla="*/ 1201783 w 5242747"/>
              <a:gd name="connsiteY24" fmla="*/ 43543 h 184729"/>
              <a:gd name="connsiteX25" fmla="*/ 1297577 w 5242747"/>
              <a:gd name="connsiteY25" fmla="*/ 52252 h 184729"/>
              <a:gd name="connsiteX26" fmla="*/ 1314995 w 5242747"/>
              <a:gd name="connsiteY26" fmla="*/ 69669 h 184729"/>
              <a:gd name="connsiteX27" fmla="*/ 1367246 w 5242747"/>
              <a:gd name="connsiteY27" fmla="*/ 87086 h 184729"/>
              <a:gd name="connsiteX28" fmla="*/ 1384663 w 5242747"/>
              <a:gd name="connsiteY28" fmla="*/ 113212 h 184729"/>
              <a:gd name="connsiteX29" fmla="*/ 1410789 w 5242747"/>
              <a:gd name="connsiteY29" fmla="*/ 121920 h 184729"/>
              <a:gd name="connsiteX30" fmla="*/ 1471749 w 5242747"/>
              <a:gd name="connsiteY30" fmla="*/ 148046 h 184729"/>
              <a:gd name="connsiteX31" fmla="*/ 1497875 w 5242747"/>
              <a:gd name="connsiteY31" fmla="*/ 165463 h 184729"/>
              <a:gd name="connsiteX32" fmla="*/ 1602377 w 5242747"/>
              <a:gd name="connsiteY32" fmla="*/ 148046 h 184729"/>
              <a:gd name="connsiteX33" fmla="*/ 1619795 w 5242747"/>
              <a:gd name="connsiteY33" fmla="*/ 130629 h 184729"/>
              <a:gd name="connsiteX34" fmla="*/ 1672046 w 5242747"/>
              <a:gd name="connsiteY34" fmla="*/ 95795 h 184729"/>
              <a:gd name="connsiteX35" fmla="*/ 1715589 w 5242747"/>
              <a:gd name="connsiteY35" fmla="*/ 60960 h 184729"/>
              <a:gd name="connsiteX36" fmla="*/ 1767840 w 5242747"/>
              <a:gd name="connsiteY36" fmla="*/ 43543 h 184729"/>
              <a:gd name="connsiteX37" fmla="*/ 1793966 w 5242747"/>
              <a:gd name="connsiteY37" fmla="*/ 34835 h 184729"/>
              <a:gd name="connsiteX38" fmla="*/ 1828800 w 5242747"/>
              <a:gd name="connsiteY38" fmla="*/ 43543 h 184729"/>
              <a:gd name="connsiteX39" fmla="*/ 1881052 w 5242747"/>
              <a:gd name="connsiteY39" fmla="*/ 60960 h 184729"/>
              <a:gd name="connsiteX40" fmla="*/ 1924595 w 5242747"/>
              <a:gd name="connsiteY40" fmla="*/ 95795 h 184729"/>
              <a:gd name="connsiteX41" fmla="*/ 1933303 w 5242747"/>
              <a:gd name="connsiteY41" fmla="*/ 121920 h 184729"/>
              <a:gd name="connsiteX42" fmla="*/ 1959429 w 5242747"/>
              <a:gd name="connsiteY42" fmla="*/ 130629 h 184729"/>
              <a:gd name="connsiteX43" fmla="*/ 2029097 w 5242747"/>
              <a:gd name="connsiteY43" fmla="*/ 156755 h 184729"/>
              <a:gd name="connsiteX44" fmla="*/ 2142309 w 5242747"/>
              <a:gd name="connsiteY44" fmla="*/ 148046 h 184729"/>
              <a:gd name="connsiteX45" fmla="*/ 2177143 w 5242747"/>
              <a:gd name="connsiteY45" fmla="*/ 95795 h 184729"/>
              <a:gd name="connsiteX46" fmla="*/ 2203269 w 5242747"/>
              <a:gd name="connsiteY46" fmla="*/ 87086 h 184729"/>
              <a:gd name="connsiteX47" fmla="*/ 2255520 w 5242747"/>
              <a:gd name="connsiteY47" fmla="*/ 52252 h 184729"/>
              <a:gd name="connsiteX48" fmla="*/ 2307772 w 5242747"/>
              <a:gd name="connsiteY48" fmla="*/ 34835 h 184729"/>
              <a:gd name="connsiteX49" fmla="*/ 2455817 w 5242747"/>
              <a:gd name="connsiteY49" fmla="*/ 52252 h 184729"/>
              <a:gd name="connsiteX50" fmla="*/ 2481943 w 5242747"/>
              <a:gd name="connsiteY50" fmla="*/ 69669 h 184729"/>
              <a:gd name="connsiteX51" fmla="*/ 2508069 w 5242747"/>
              <a:gd name="connsiteY51" fmla="*/ 121920 h 184729"/>
              <a:gd name="connsiteX52" fmla="*/ 2560320 w 5242747"/>
              <a:gd name="connsiteY52" fmla="*/ 139337 h 184729"/>
              <a:gd name="connsiteX53" fmla="*/ 2586446 w 5242747"/>
              <a:gd name="connsiteY53" fmla="*/ 156755 h 184729"/>
              <a:gd name="connsiteX54" fmla="*/ 2638697 w 5242747"/>
              <a:gd name="connsiteY54" fmla="*/ 182880 h 184729"/>
              <a:gd name="connsiteX55" fmla="*/ 2760617 w 5242747"/>
              <a:gd name="connsiteY55" fmla="*/ 156755 h 184729"/>
              <a:gd name="connsiteX56" fmla="*/ 2786743 w 5242747"/>
              <a:gd name="connsiteY56" fmla="*/ 148046 h 184729"/>
              <a:gd name="connsiteX57" fmla="*/ 2838995 w 5242747"/>
              <a:gd name="connsiteY57" fmla="*/ 113212 h 184729"/>
              <a:gd name="connsiteX58" fmla="*/ 2865120 w 5242747"/>
              <a:gd name="connsiteY58" fmla="*/ 104503 h 184729"/>
              <a:gd name="connsiteX59" fmla="*/ 2917372 w 5242747"/>
              <a:gd name="connsiteY59" fmla="*/ 60960 h 184729"/>
              <a:gd name="connsiteX60" fmla="*/ 2943497 w 5242747"/>
              <a:gd name="connsiteY60" fmla="*/ 43543 h 184729"/>
              <a:gd name="connsiteX61" fmla="*/ 3048000 w 5242747"/>
              <a:gd name="connsiteY61" fmla="*/ 52252 h 184729"/>
              <a:gd name="connsiteX62" fmla="*/ 3100252 w 5242747"/>
              <a:gd name="connsiteY62" fmla="*/ 87086 h 184729"/>
              <a:gd name="connsiteX63" fmla="*/ 3169920 w 5242747"/>
              <a:gd name="connsiteY63" fmla="*/ 148046 h 184729"/>
              <a:gd name="connsiteX64" fmla="*/ 3222172 w 5242747"/>
              <a:gd name="connsiteY64" fmla="*/ 165463 h 184729"/>
              <a:gd name="connsiteX65" fmla="*/ 3248297 w 5242747"/>
              <a:gd name="connsiteY65" fmla="*/ 174172 h 184729"/>
              <a:gd name="connsiteX66" fmla="*/ 3317966 w 5242747"/>
              <a:gd name="connsiteY66" fmla="*/ 165463 h 184729"/>
              <a:gd name="connsiteX67" fmla="*/ 3370217 w 5242747"/>
              <a:gd name="connsiteY67" fmla="*/ 148046 h 184729"/>
              <a:gd name="connsiteX68" fmla="*/ 3387635 w 5242747"/>
              <a:gd name="connsiteY68" fmla="*/ 130629 h 184729"/>
              <a:gd name="connsiteX69" fmla="*/ 3405052 w 5242747"/>
              <a:gd name="connsiteY69" fmla="*/ 104503 h 184729"/>
              <a:gd name="connsiteX70" fmla="*/ 3457303 w 5242747"/>
              <a:gd name="connsiteY70" fmla="*/ 78377 h 184729"/>
              <a:gd name="connsiteX71" fmla="*/ 3535680 w 5242747"/>
              <a:gd name="connsiteY71" fmla="*/ 8709 h 184729"/>
              <a:gd name="connsiteX72" fmla="*/ 3666309 w 5242747"/>
              <a:gd name="connsiteY72" fmla="*/ 26126 h 184729"/>
              <a:gd name="connsiteX73" fmla="*/ 3718560 w 5242747"/>
              <a:gd name="connsiteY73" fmla="*/ 43543 h 184729"/>
              <a:gd name="connsiteX74" fmla="*/ 3727269 w 5242747"/>
              <a:gd name="connsiteY74" fmla="*/ 69669 h 184729"/>
              <a:gd name="connsiteX75" fmla="*/ 3779520 w 5242747"/>
              <a:gd name="connsiteY75" fmla="*/ 87086 h 184729"/>
              <a:gd name="connsiteX76" fmla="*/ 3805646 w 5242747"/>
              <a:gd name="connsiteY76" fmla="*/ 104503 h 184729"/>
              <a:gd name="connsiteX77" fmla="*/ 3831772 w 5242747"/>
              <a:gd name="connsiteY77" fmla="*/ 130629 h 184729"/>
              <a:gd name="connsiteX78" fmla="*/ 3884023 w 5242747"/>
              <a:gd name="connsiteY78" fmla="*/ 148046 h 184729"/>
              <a:gd name="connsiteX79" fmla="*/ 3910149 w 5242747"/>
              <a:gd name="connsiteY79" fmla="*/ 156755 h 184729"/>
              <a:gd name="connsiteX80" fmla="*/ 3971109 w 5242747"/>
              <a:gd name="connsiteY80" fmla="*/ 148046 h 184729"/>
              <a:gd name="connsiteX81" fmla="*/ 3997235 w 5242747"/>
              <a:gd name="connsiteY81" fmla="*/ 139337 h 184729"/>
              <a:gd name="connsiteX82" fmla="*/ 4014652 w 5242747"/>
              <a:gd name="connsiteY82" fmla="*/ 113212 h 184729"/>
              <a:gd name="connsiteX83" fmla="*/ 4084320 w 5242747"/>
              <a:gd name="connsiteY83" fmla="*/ 52252 h 184729"/>
              <a:gd name="connsiteX84" fmla="*/ 4110446 w 5242747"/>
              <a:gd name="connsiteY84" fmla="*/ 26126 h 184729"/>
              <a:gd name="connsiteX85" fmla="*/ 4153989 w 5242747"/>
              <a:gd name="connsiteY85" fmla="*/ 17417 h 184729"/>
              <a:gd name="connsiteX86" fmla="*/ 4197532 w 5242747"/>
              <a:gd name="connsiteY86" fmla="*/ 26126 h 184729"/>
              <a:gd name="connsiteX87" fmla="*/ 4249783 w 5242747"/>
              <a:gd name="connsiteY87" fmla="*/ 34835 h 184729"/>
              <a:gd name="connsiteX88" fmla="*/ 4302035 w 5242747"/>
              <a:gd name="connsiteY88" fmla="*/ 69669 h 184729"/>
              <a:gd name="connsiteX89" fmla="*/ 4328160 w 5242747"/>
              <a:gd name="connsiteY89" fmla="*/ 87086 h 184729"/>
              <a:gd name="connsiteX90" fmla="*/ 4354286 w 5242747"/>
              <a:gd name="connsiteY90" fmla="*/ 104503 h 184729"/>
              <a:gd name="connsiteX91" fmla="*/ 4397829 w 5242747"/>
              <a:gd name="connsiteY91" fmla="*/ 148046 h 184729"/>
              <a:gd name="connsiteX92" fmla="*/ 4450080 w 5242747"/>
              <a:gd name="connsiteY92" fmla="*/ 165463 h 184729"/>
              <a:gd name="connsiteX93" fmla="*/ 4476206 w 5242747"/>
              <a:gd name="connsiteY93" fmla="*/ 182880 h 184729"/>
              <a:gd name="connsiteX94" fmla="*/ 4563292 w 5242747"/>
              <a:gd name="connsiteY94" fmla="*/ 148046 h 184729"/>
              <a:gd name="connsiteX95" fmla="*/ 4589417 w 5242747"/>
              <a:gd name="connsiteY95" fmla="*/ 130629 h 184729"/>
              <a:gd name="connsiteX96" fmla="*/ 4632960 w 5242747"/>
              <a:gd name="connsiteY96" fmla="*/ 95795 h 184729"/>
              <a:gd name="connsiteX97" fmla="*/ 4702629 w 5242747"/>
              <a:gd name="connsiteY97" fmla="*/ 34835 h 184729"/>
              <a:gd name="connsiteX98" fmla="*/ 4728755 w 5242747"/>
              <a:gd name="connsiteY98" fmla="*/ 17417 h 184729"/>
              <a:gd name="connsiteX99" fmla="*/ 4781006 w 5242747"/>
              <a:gd name="connsiteY99" fmla="*/ 0 h 184729"/>
              <a:gd name="connsiteX100" fmla="*/ 4868092 w 5242747"/>
              <a:gd name="connsiteY100" fmla="*/ 17417 h 184729"/>
              <a:gd name="connsiteX101" fmla="*/ 4911635 w 5242747"/>
              <a:gd name="connsiteY101" fmla="*/ 43543 h 184729"/>
              <a:gd name="connsiteX102" fmla="*/ 4998720 w 5242747"/>
              <a:gd name="connsiteY102" fmla="*/ 130629 h 184729"/>
              <a:gd name="connsiteX103" fmla="*/ 5024846 w 5242747"/>
              <a:gd name="connsiteY103" fmla="*/ 148046 h 184729"/>
              <a:gd name="connsiteX104" fmla="*/ 5077097 w 5242747"/>
              <a:gd name="connsiteY104" fmla="*/ 165463 h 184729"/>
              <a:gd name="connsiteX105" fmla="*/ 5164183 w 5242747"/>
              <a:gd name="connsiteY105" fmla="*/ 148046 h 184729"/>
              <a:gd name="connsiteX106" fmla="*/ 5216435 w 5242747"/>
              <a:gd name="connsiteY106" fmla="*/ 113212 h 184729"/>
              <a:gd name="connsiteX107" fmla="*/ 5242560 w 5242747"/>
              <a:gd name="connsiteY107" fmla="*/ 69669 h 1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42747" h="184729">
                <a:moveTo>
                  <a:pt x="0" y="182880"/>
                </a:moveTo>
                <a:cubicBezTo>
                  <a:pt x="14514" y="171269"/>
                  <a:pt x="28673" y="159198"/>
                  <a:pt x="43543" y="148046"/>
                </a:cubicBezTo>
                <a:cubicBezTo>
                  <a:pt x="73989" y="125212"/>
                  <a:pt x="69243" y="136366"/>
                  <a:pt x="95795" y="104503"/>
                </a:cubicBezTo>
                <a:cubicBezTo>
                  <a:pt x="102495" y="96462"/>
                  <a:pt x="107406" y="87086"/>
                  <a:pt x="113212" y="78377"/>
                </a:cubicBezTo>
                <a:cubicBezTo>
                  <a:pt x="142240" y="81280"/>
                  <a:pt x="171417" y="82960"/>
                  <a:pt x="200297" y="87086"/>
                </a:cubicBezTo>
                <a:cubicBezTo>
                  <a:pt x="219431" y="89820"/>
                  <a:pt x="242648" y="98300"/>
                  <a:pt x="261257" y="104503"/>
                </a:cubicBezTo>
                <a:cubicBezTo>
                  <a:pt x="277456" y="120702"/>
                  <a:pt x="282831" y="128352"/>
                  <a:pt x="304800" y="139337"/>
                </a:cubicBezTo>
                <a:cubicBezTo>
                  <a:pt x="318719" y="146297"/>
                  <a:pt x="352740" y="153035"/>
                  <a:pt x="365760" y="156755"/>
                </a:cubicBezTo>
                <a:cubicBezTo>
                  <a:pt x="374586" y="159277"/>
                  <a:pt x="383177" y="162560"/>
                  <a:pt x="391886" y="165463"/>
                </a:cubicBezTo>
                <a:cubicBezTo>
                  <a:pt x="479779" y="154477"/>
                  <a:pt x="439347" y="164157"/>
                  <a:pt x="513806" y="139337"/>
                </a:cubicBezTo>
                <a:lnTo>
                  <a:pt x="539932" y="130629"/>
                </a:lnTo>
                <a:cubicBezTo>
                  <a:pt x="554446" y="116115"/>
                  <a:pt x="564002" y="93577"/>
                  <a:pt x="583475" y="87086"/>
                </a:cubicBezTo>
                <a:lnTo>
                  <a:pt x="635726" y="69669"/>
                </a:lnTo>
                <a:cubicBezTo>
                  <a:pt x="670560" y="72572"/>
                  <a:pt x="706050" y="71053"/>
                  <a:pt x="740229" y="78377"/>
                </a:cubicBezTo>
                <a:cubicBezTo>
                  <a:pt x="752351" y="80975"/>
                  <a:pt x="769274" y="117289"/>
                  <a:pt x="775063" y="121920"/>
                </a:cubicBezTo>
                <a:cubicBezTo>
                  <a:pt x="782231" y="127655"/>
                  <a:pt x="792978" y="126524"/>
                  <a:pt x="801189" y="130629"/>
                </a:cubicBezTo>
                <a:cubicBezTo>
                  <a:pt x="810550" y="135310"/>
                  <a:pt x="817751" y="143795"/>
                  <a:pt x="827315" y="148046"/>
                </a:cubicBezTo>
                <a:cubicBezTo>
                  <a:pt x="863474" y="164117"/>
                  <a:pt x="885859" y="166722"/>
                  <a:pt x="923109" y="174172"/>
                </a:cubicBezTo>
                <a:cubicBezTo>
                  <a:pt x="955040" y="171269"/>
                  <a:pt x="988485" y="175602"/>
                  <a:pt x="1018903" y="165463"/>
                </a:cubicBezTo>
                <a:cubicBezTo>
                  <a:pt x="1027612" y="162560"/>
                  <a:pt x="1021121" y="145828"/>
                  <a:pt x="1027612" y="139337"/>
                </a:cubicBezTo>
                <a:cubicBezTo>
                  <a:pt x="1034103" y="132846"/>
                  <a:pt x="1045029" y="133532"/>
                  <a:pt x="1053737" y="130629"/>
                </a:cubicBezTo>
                <a:cubicBezTo>
                  <a:pt x="1071154" y="119018"/>
                  <a:pt x="1094378" y="113212"/>
                  <a:pt x="1105989" y="95795"/>
                </a:cubicBezTo>
                <a:cubicBezTo>
                  <a:pt x="1111795" y="87086"/>
                  <a:pt x="1114530" y="75216"/>
                  <a:pt x="1123406" y="69669"/>
                </a:cubicBezTo>
                <a:cubicBezTo>
                  <a:pt x="1138974" y="59939"/>
                  <a:pt x="1158240" y="58058"/>
                  <a:pt x="1175657" y="52252"/>
                </a:cubicBezTo>
                <a:lnTo>
                  <a:pt x="1201783" y="43543"/>
                </a:lnTo>
                <a:cubicBezTo>
                  <a:pt x="1233714" y="46446"/>
                  <a:pt x="1266335" y="45042"/>
                  <a:pt x="1297577" y="52252"/>
                </a:cubicBezTo>
                <a:cubicBezTo>
                  <a:pt x="1305577" y="54098"/>
                  <a:pt x="1307651" y="65997"/>
                  <a:pt x="1314995" y="69669"/>
                </a:cubicBezTo>
                <a:cubicBezTo>
                  <a:pt x="1331416" y="77879"/>
                  <a:pt x="1367246" y="87086"/>
                  <a:pt x="1367246" y="87086"/>
                </a:cubicBezTo>
                <a:cubicBezTo>
                  <a:pt x="1373052" y="95795"/>
                  <a:pt x="1376490" y="106674"/>
                  <a:pt x="1384663" y="113212"/>
                </a:cubicBezTo>
                <a:cubicBezTo>
                  <a:pt x="1391831" y="118946"/>
                  <a:pt x="1402578" y="117815"/>
                  <a:pt x="1410789" y="121920"/>
                </a:cubicBezTo>
                <a:cubicBezTo>
                  <a:pt x="1470934" y="151991"/>
                  <a:pt x="1399247" y="129919"/>
                  <a:pt x="1471749" y="148046"/>
                </a:cubicBezTo>
                <a:cubicBezTo>
                  <a:pt x="1480458" y="153852"/>
                  <a:pt x="1487445" y="164594"/>
                  <a:pt x="1497875" y="165463"/>
                </a:cubicBezTo>
                <a:cubicBezTo>
                  <a:pt x="1544545" y="169352"/>
                  <a:pt x="1565573" y="160315"/>
                  <a:pt x="1602377" y="148046"/>
                </a:cubicBezTo>
                <a:cubicBezTo>
                  <a:pt x="1608183" y="142240"/>
                  <a:pt x="1613226" y="135555"/>
                  <a:pt x="1619795" y="130629"/>
                </a:cubicBezTo>
                <a:cubicBezTo>
                  <a:pt x="1636541" y="118070"/>
                  <a:pt x="1657245" y="110597"/>
                  <a:pt x="1672046" y="95795"/>
                </a:cubicBezTo>
                <a:cubicBezTo>
                  <a:pt x="1686523" y="81317"/>
                  <a:pt x="1695812" y="69750"/>
                  <a:pt x="1715589" y="60960"/>
                </a:cubicBezTo>
                <a:cubicBezTo>
                  <a:pt x="1732366" y="53504"/>
                  <a:pt x="1750423" y="49349"/>
                  <a:pt x="1767840" y="43543"/>
                </a:cubicBezTo>
                <a:lnTo>
                  <a:pt x="1793966" y="34835"/>
                </a:lnTo>
                <a:cubicBezTo>
                  <a:pt x="1805577" y="37738"/>
                  <a:pt x="1817336" y="40104"/>
                  <a:pt x="1828800" y="43543"/>
                </a:cubicBezTo>
                <a:cubicBezTo>
                  <a:pt x="1846385" y="48818"/>
                  <a:pt x="1881052" y="60960"/>
                  <a:pt x="1881052" y="60960"/>
                </a:cubicBezTo>
                <a:cubicBezTo>
                  <a:pt x="1892918" y="68871"/>
                  <a:pt x="1916322" y="82007"/>
                  <a:pt x="1924595" y="95795"/>
                </a:cubicBezTo>
                <a:cubicBezTo>
                  <a:pt x="1929318" y="103666"/>
                  <a:pt x="1926812" y="115429"/>
                  <a:pt x="1933303" y="121920"/>
                </a:cubicBezTo>
                <a:cubicBezTo>
                  <a:pt x="1939794" y="128411"/>
                  <a:pt x="1951218" y="126524"/>
                  <a:pt x="1959429" y="130629"/>
                </a:cubicBezTo>
                <a:cubicBezTo>
                  <a:pt x="2019226" y="160528"/>
                  <a:pt x="1945091" y="139953"/>
                  <a:pt x="2029097" y="156755"/>
                </a:cubicBezTo>
                <a:lnTo>
                  <a:pt x="2142309" y="148046"/>
                </a:lnTo>
                <a:cubicBezTo>
                  <a:pt x="2161665" y="140076"/>
                  <a:pt x="2157285" y="102415"/>
                  <a:pt x="2177143" y="95795"/>
                </a:cubicBezTo>
                <a:cubicBezTo>
                  <a:pt x="2185852" y="92892"/>
                  <a:pt x="2195244" y="91544"/>
                  <a:pt x="2203269" y="87086"/>
                </a:cubicBezTo>
                <a:cubicBezTo>
                  <a:pt x="2221567" y="76920"/>
                  <a:pt x="2235662" y="58871"/>
                  <a:pt x="2255520" y="52252"/>
                </a:cubicBezTo>
                <a:lnTo>
                  <a:pt x="2307772" y="34835"/>
                </a:lnTo>
                <a:cubicBezTo>
                  <a:pt x="2318024" y="35624"/>
                  <a:pt x="2420597" y="37158"/>
                  <a:pt x="2455817" y="52252"/>
                </a:cubicBezTo>
                <a:cubicBezTo>
                  <a:pt x="2465437" y="56375"/>
                  <a:pt x="2473234" y="63863"/>
                  <a:pt x="2481943" y="69669"/>
                </a:cubicBezTo>
                <a:cubicBezTo>
                  <a:pt x="2486688" y="83904"/>
                  <a:pt x="2493853" y="113035"/>
                  <a:pt x="2508069" y="121920"/>
                </a:cubicBezTo>
                <a:cubicBezTo>
                  <a:pt x="2523638" y="131650"/>
                  <a:pt x="2560320" y="139337"/>
                  <a:pt x="2560320" y="139337"/>
                </a:cubicBezTo>
                <a:cubicBezTo>
                  <a:pt x="2569029" y="145143"/>
                  <a:pt x="2577084" y="152074"/>
                  <a:pt x="2586446" y="156755"/>
                </a:cubicBezTo>
                <a:cubicBezTo>
                  <a:pt x="2658559" y="192812"/>
                  <a:pt x="2563823" y="132963"/>
                  <a:pt x="2638697" y="182880"/>
                </a:cubicBezTo>
                <a:cubicBezTo>
                  <a:pt x="2726581" y="171895"/>
                  <a:pt x="2686165" y="181573"/>
                  <a:pt x="2760617" y="156755"/>
                </a:cubicBezTo>
                <a:cubicBezTo>
                  <a:pt x="2769326" y="153852"/>
                  <a:pt x="2779105" y="153138"/>
                  <a:pt x="2786743" y="148046"/>
                </a:cubicBezTo>
                <a:cubicBezTo>
                  <a:pt x="2804160" y="136435"/>
                  <a:pt x="2819136" y="119832"/>
                  <a:pt x="2838995" y="113212"/>
                </a:cubicBezTo>
                <a:cubicBezTo>
                  <a:pt x="2847703" y="110309"/>
                  <a:pt x="2856910" y="108608"/>
                  <a:pt x="2865120" y="104503"/>
                </a:cubicBezTo>
                <a:cubicBezTo>
                  <a:pt x="2897554" y="88285"/>
                  <a:pt x="2888480" y="85037"/>
                  <a:pt x="2917372" y="60960"/>
                </a:cubicBezTo>
                <a:cubicBezTo>
                  <a:pt x="2925412" y="54260"/>
                  <a:pt x="2934789" y="49349"/>
                  <a:pt x="2943497" y="43543"/>
                </a:cubicBezTo>
                <a:cubicBezTo>
                  <a:pt x="2978331" y="46446"/>
                  <a:pt x="3014320" y="42896"/>
                  <a:pt x="3048000" y="52252"/>
                </a:cubicBezTo>
                <a:cubicBezTo>
                  <a:pt x="3068169" y="57855"/>
                  <a:pt x="3100252" y="87086"/>
                  <a:pt x="3100252" y="87086"/>
                </a:cubicBezTo>
                <a:cubicBezTo>
                  <a:pt x="3120572" y="117566"/>
                  <a:pt x="3126377" y="133532"/>
                  <a:pt x="3169920" y="148046"/>
                </a:cubicBezTo>
                <a:lnTo>
                  <a:pt x="3222172" y="165463"/>
                </a:lnTo>
                <a:lnTo>
                  <a:pt x="3248297" y="174172"/>
                </a:lnTo>
                <a:cubicBezTo>
                  <a:pt x="3271520" y="171269"/>
                  <a:pt x="3295082" y="170367"/>
                  <a:pt x="3317966" y="165463"/>
                </a:cubicBezTo>
                <a:cubicBezTo>
                  <a:pt x="3335918" y="161616"/>
                  <a:pt x="3370217" y="148046"/>
                  <a:pt x="3370217" y="148046"/>
                </a:cubicBezTo>
                <a:cubicBezTo>
                  <a:pt x="3376023" y="142240"/>
                  <a:pt x="3382506" y="137040"/>
                  <a:pt x="3387635" y="130629"/>
                </a:cubicBezTo>
                <a:cubicBezTo>
                  <a:pt x="3394173" y="122456"/>
                  <a:pt x="3397651" y="111904"/>
                  <a:pt x="3405052" y="104503"/>
                </a:cubicBezTo>
                <a:cubicBezTo>
                  <a:pt x="3421933" y="87621"/>
                  <a:pt x="3436055" y="85460"/>
                  <a:pt x="3457303" y="78377"/>
                </a:cubicBezTo>
                <a:cubicBezTo>
                  <a:pt x="3516956" y="18725"/>
                  <a:pt x="3489060" y="39789"/>
                  <a:pt x="3535680" y="8709"/>
                </a:cubicBezTo>
                <a:cubicBezTo>
                  <a:pt x="3577628" y="12903"/>
                  <a:pt x="3624534" y="14733"/>
                  <a:pt x="3666309" y="26126"/>
                </a:cubicBezTo>
                <a:cubicBezTo>
                  <a:pt x="3684021" y="30957"/>
                  <a:pt x="3718560" y="43543"/>
                  <a:pt x="3718560" y="43543"/>
                </a:cubicBezTo>
                <a:cubicBezTo>
                  <a:pt x="3721463" y="52252"/>
                  <a:pt x="3719799" y="64333"/>
                  <a:pt x="3727269" y="69669"/>
                </a:cubicBezTo>
                <a:cubicBezTo>
                  <a:pt x="3742208" y="80340"/>
                  <a:pt x="3764244" y="76902"/>
                  <a:pt x="3779520" y="87086"/>
                </a:cubicBezTo>
                <a:cubicBezTo>
                  <a:pt x="3788229" y="92892"/>
                  <a:pt x="3797605" y="97803"/>
                  <a:pt x="3805646" y="104503"/>
                </a:cubicBezTo>
                <a:cubicBezTo>
                  <a:pt x="3815107" y="112387"/>
                  <a:pt x="3821006" y="124648"/>
                  <a:pt x="3831772" y="130629"/>
                </a:cubicBezTo>
                <a:cubicBezTo>
                  <a:pt x="3847821" y="139545"/>
                  <a:pt x="3866606" y="142240"/>
                  <a:pt x="3884023" y="148046"/>
                </a:cubicBezTo>
                <a:lnTo>
                  <a:pt x="3910149" y="156755"/>
                </a:lnTo>
                <a:cubicBezTo>
                  <a:pt x="3930469" y="153852"/>
                  <a:pt x="3950981" y="152072"/>
                  <a:pt x="3971109" y="148046"/>
                </a:cubicBezTo>
                <a:cubicBezTo>
                  <a:pt x="3980110" y="146246"/>
                  <a:pt x="3990067" y="145072"/>
                  <a:pt x="3997235" y="139337"/>
                </a:cubicBezTo>
                <a:cubicBezTo>
                  <a:pt x="4005408" y="132799"/>
                  <a:pt x="4007760" y="121089"/>
                  <a:pt x="4014652" y="113212"/>
                </a:cubicBezTo>
                <a:cubicBezTo>
                  <a:pt x="4087710" y="29718"/>
                  <a:pt x="4029840" y="97652"/>
                  <a:pt x="4084320" y="52252"/>
                </a:cubicBezTo>
                <a:cubicBezTo>
                  <a:pt x="4093781" y="44367"/>
                  <a:pt x="4099430" y="31634"/>
                  <a:pt x="4110446" y="26126"/>
                </a:cubicBezTo>
                <a:cubicBezTo>
                  <a:pt x="4123685" y="19506"/>
                  <a:pt x="4139475" y="20320"/>
                  <a:pt x="4153989" y="17417"/>
                </a:cubicBezTo>
                <a:lnTo>
                  <a:pt x="4197532" y="26126"/>
                </a:lnTo>
                <a:cubicBezTo>
                  <a:pt x="4214904" y="29285"/>
                  <a:pt x="4233484" y="28044"/>
                  <a:pt x="4249783" y="34835"/>
                </a:cubicBezTo>
                <a:cubicBezTo>
                  <a:pt x="4269106" y="42886"/>
                  <a:pt x="4284618" y="58058"/>
                  <a:pt x="4302035" y="69669"/>
                </a:cubicBezTo>
                <a:lnTo>
                  <a:pt x="4328160" y="87086"/>
                </a:lnTo>
                <a:lnTo>
                  <a:pt x="4354286" y="104503"/>
                </a:lnTo>
                <a:cubicBezTo>
                  <a:pt x="4370176" y="128338"/>
                  <a:pt x="4370327" y="135823"/>
                  <a:pt x="4397829" y="148046"/>
                </a:cubicBezTo>
                <a:cubicBezTo>
                  <a:pt x="4414606" y="155502"/>
                  <a:pt x="4450080" y="165463"/>
                  <a:pt x="4450080" y="165463"/>
                </a:cubicBezTo>
                <a:cubicBezTo>
                  <a:pt x="4458789" y="171269"/>
                  <a:pt x="4465791" y="181839"/>
                  <a:pt x="4476206" y="182880"/>
                </a:cubicBezTo>
                <a:cubicBezTo>
                  <a:pt x="4542419" y="189502"/>
                  <a:pt x="4526816" y="178443"/>
                  <a:pt x="4563292" y="148046"/>
                </a:cubicBezTo>
                <a:cubicBezTo>
                  <a:pt x="4571332" y="141346"/>
                  <a:pt x="4581244" y="137167"/>
                  <a:pt x="4589417" y="130629"/>
                </a:cubicBezTo>
                <a:cubicBezTo>
                  <a:pt x="4651461" y="80994"/>
                  <a:pt x="4552552" y="149401"/>
                  <a:pt x="4632960" y="95795"/>
                </a:cubicBezTo>
                <a:cubicBezTo>
                  <a:pt x="4661989" y="52251"/>
                  <a:pt x="4641667" y="75476"/>
                  <a:pt x="4702629" y="34835"/>
                </a:cubicBezTo>
                <a:cubicBezTo>
                  <a:pt x="4711338" y="29029"/>
                  <a:pt x="4718825" y="20727"/>
                  <a:pt x="4728755" y="17417"/>
                </a:cubicBezTo>
                <a:lnTo>
                  <a:pt x="4781006" y="0"/>
                </a:lnTo>
                <a:cubicBezTo>
                  <a:pt x="4791568" y="1509"/>
                  <a:pt x="4849096" y="6019"/>
                  <a:pt x="4868092" y="17417"/>
                </a:cubicBezTo>
                <a:cubicBezTo>
                  <a:pt x="4927862" y="53279"/>
                  <a:pt x="4837625" y="18875"/>
                  <a:pt x="4911635" y="43543"/>
                </a:cubicBezTo>
                <a:cubicBezTo>
                  <a:pt x="4958080" y="113212"/>
                  <a:pt x="4929052" y="84184"/>
                  <a:pt x="4998720" y="130629"/>
                </a:cubicBezTo>
                <a:cubicBezTo>
                  <a:pt x="5007429" y="136435"/>
                  <a:pt x="5014917" y="144736"/>
                  <a:pt x="5024846" y="148046"/>
                </a:cubicBezTo>
                <a:lnTo>
                  <a:pt x="5077097" y="165463"/>
                </a:lnTo>
                <a:cubicBezTo>
                  <a:pt x="5083663" y="164369"/>
                  <a:pt x="5151188" y="154543"/>
                  <a:pt x="5164183" y="148046"/>
                </a:cubicBezTo>
                <a:cubicBezTo>
                  <a:pt x="5182906" y="138685"/>
                  <a:pt x="5201633" y="128014"/>
                  <a:pt x="5216435" y="113212"/>
                </a:cubicBezTo>
                <a:cubicBezTo>
                  <a:pt x="5246665" y="82981"/>
                  <a:pt x="5242560" y="99402"/>
                  <a:pt x="5242560" y="69669"/>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3" name="Freeform 102"/>
          <p:cNvSpPr/>
          <p:nvPr/>
        </p:nvSpPr>
        <p:spPr>
          <a:xfrm>
            <a:off x="854816" y="3217442"/>
            <a:ext cx="4599311" cy="131884"/>
          </a:xfrm>
          <a:custGeom>
            <a:avLst/>
            <a:gdLst>
              <a:gd name="connsiteX0" fmla="*/ 0 w 5242747"/>
              <a:gd name="connsiteY0" fmla="*/ 182880 h 184729"/>
              <a:gd name="connsiteX1" fmla="*/ 43543 w 5242747"/>
              <a:gd name="connsiteY1" fmla="*/ 148046 h 184729"/>
              <a:gd name="connsiteX2" fmla="*/ 95795 w 5242747"/>
              <a:gd name="connsiteY2" fmla="*/ 104503 h 184729"/>
              <a:gd name="connsiteX3" fmla="*/ 113212 w 5242747"/>
              <a:gd name="connsiteY3" fmla="*/ 78377 h 184729"/>
              <a:gd name="connsiteX4" fmla="*/ 200297 w 5242747"/>
              <a:gd name="connsiteY4" fmla="*/ 87086 h 184729"/>
              <a:gd name="connsiteX5" fmla="*/ 261257 w 5242747"/>
              <a:gd name="connsiteY5" fmla="*/ 104503 h 184729"/>
              <a:gd name="connsiteX6" fmla="*/ 304800 w 5242747"/>
              <a:gd name="connsiteY6" fmla="*/ 139337 h 184729"/>
              <a:gd name="connsiteX7" fmla="*/ 365760 w 5242747"/>
              <a:gd name="connsiteY7" fmla="*/ 156755 h 184729"/>
              <a:gd name="connsiteX8" fmla="*/ 391886 w 5242747"/>
              <a:gd name="connsiteY8" fmla="*/ 165463 h 184729"/>
              <a:gd name="connsiteX9" fmla="*/ 513806 w 5242747"/>
              <a:gd name="connsiteY9" fmla="*/ 139337 h 184729"/>
              <a:gd name="connsiteX10" fmla="*/ 539932 w 5242747"/>
              <a:gd name="connsiteY10" fmla="*/ 130629 h 184729"/>
              <a:gd name="connsiteX11" fmla="*/ 583475 w 5242747"/>
              <a:gd name="connsiteY11" fmla="*/ 87086 h 184729"/>
              <a:gd name="connsiteX12" fmla="*/ 635726 w 5242747"/>
              <a:gd name="connsiteY12" fmla="*/ 69669 h 184729"/>
              <a:gd name="connsiteX13" fmla="*/ 740229 w 5242747"/>
              <a:gd name="connsiteY13" fmla="*/ 78377 h 184729"/>
              <a:gd name="connsiteX14" fmla="*/ 775063 w 5242747"/>
              <a:gd name="connsiteY14" fmla="*/ 121920 h 184729"/>
              <a:gd name="connsiteX15" fmla="*/ 801189 w 5242747"/>
              <a:gd name="connsiteY15" fmla="*/ 130629 h 184729"/>
              <a:gd name="connsiteX16" fmla="*/ 827315 w 5242747"/>
              <a:gd name="connsiteY16" fmla="*/ 148046 h 184729"/>
              <a:gd name="connsiteX17" fmla="*/ 923109 w 5242747"/>
              <a:gd name="connsiteY17" fmla="*/ 174172 h 184729"/>
              <a:gd name="connsiteX18" fmla="*/ 1018903 w 5242747"/>
              <a:gd name="connsiteY18" fmla="*/ 165463 h 184729"/>
              <a:gd name="connsiteX19" fmla="*/ 1027612 w 5242747"/>
              <a:gd name="connsiteY19" fmla="*/ 139337 h 184729"/>
              <a:gd name="connsiteX20" fmla="*/ 1053737 w 5242747"/>
              <a:gd name="connsiteY20" fmla="*/ 130629 h 184729"/>
              <a:gd name="connsiteX21" fmla="*/ 1105989 w 5242747"/>
              <a:gd name="connsiteY21" fmla="*/ 95795 h 184729"/>
              <a:gd name="connsiteX22" fmla="*/ 1123406 w 5242747"/>
              <a:gd name="connsiteY22" fmla="*/ 69669 h 184729"/>
              <a:gd name="connsiteX23" fmla="*/ 1175657 w 5242747"/>
              <a:gd name="connsiteY23" fmla="*/ 52252 h 184729"/>
              <a:gd name="connsiteX24" fmla="*/ 1201783 w 5242747"/>
              <a:gd name="connsiteY24" fmla="*/ 43543 h 184729"/>
              <a:gd name="connsiteX25" fmla="*/ 1297577 w 5242747"/>
              <a:gd name="connsiteY25" fmla="*/ 52252 h 184729"/>
              <a:gd name="connsiteX26" fmla="*/ 1314995 w 5242747"/>
              <a:gd name="connsiteY26" fmla="*/ 69669 h 184729"/>
              <a:gd name="connsiteX27" fmla="*/ 1367246 w 5242747"/>
              <a:gd name="connsiteY27" fmla="*/ 87086 h 184729"/>
              <a:gd name="connsiteX28" fmla="*/ 1384663 w 5242747"/>
              <a:gd name="connsiteY28" fmla="*/ 113212 h 184729"/>
              <a:gd name="connsiteX29" fmla="*/ 1410789 w 5242747"/>
              <a:gd name="connsiteY29" fmla="*/ 121920 h 184729"/>
              <a:gd name="connsiteX30" fmla="*/ 1471749 w 5242747"/>
              <a:gd name="connsiteY30" fmla="*/ 148046 h 184729"/>
              <a:gd name="connsiteX31" fmla="*/ 1497875 w 5242747"/>
              <a:gd name="connsiteY31" fmla="*/ 165463 h 184729"/>
              <a:gd name="connsiteX32" fmla="*/ 1602377 w 5242747"/>
              <a:gd name="connsiteY32" fmla="*/ 148046 h 184729"/>
              <a:gd name="connsiteX33" fmla="*/ 1619795 w 5242747"/>
              <a:gd name="connsiteY33" fmla="*/ 130629 h 184729"/>
              <a:gd name="connsiteX34" fmla="*/ 1672046 w 5242747"/>
              <a:gd name="connsiteY34" fmla="*/ 95795 h 184729"/>
              <a:gd name="connsiteX35" fmla="*/ 1715589 w 5242747"/>
              <a:gd name="connsiteY35" fmla="*/ 60960 h 184729"/>
              <a:gd name="connsiteX36" fmla="*/ 1767840 w 5242747"/>
              <a:gd name="connsiteY36" fmla="*/ 43543 h 184729"/>
              <a:gd name="connsiteX37" fmla="*/ 1793966 w 5242747"/>
              <a:gd name="connsiteY37" fmla="*/ 34835 h 184729"/>
              <a:gd name="connsiteX38" fmla="*/ 1828800 w 5242747"/>
              <a:gd name="connsiteY38" fmla="*/ 43543 h 184729"/>
              <a:gd name="connsiteX39" fmla="*/ 1881052 w 5242747"/>
              <a:gd name="connsiteY39" fmla="*/ 60960 h 184729"/>
              <a:gd name="connsiteX40" fmla="*/ 1924595 w 5242747"/>
              <a:gd name="connsiteY40" fmla="*/ 95795 h 184729"/>
              <a:gd name="connsiteX41" fmla="*/ 1933303 w 5242747"/>
              <a:gd name="connsiteY41" fmla="*/ 121920 h 184729"/>
              <a:gd name="connsiteX42" fmla="*/ 1959429 w 5242747"/>
              <a:gd name="connsiteY42" fmla="*/ 130629 h 184729"/>
              <a:gd name="connsiteX43" fmla="*/ 2029097 w 5242747"/>
              <a:gd name="connsiteY43" fmla="*/ 156755 h 184729"/>
              <a:gd name="connsiteX44" fmla="*/ 2142309 w 5242747"/>
              <a:gd name="connsiteY44" fmla="*/ 148046 h 184729"/>
              <a:gd name="connsiteX45" fmla="*/ 2177143 w 5242747"/>
              <a:gd name="connsiteY45" fmla="*/ 95795 h 184729"/>
              <a:gd name="connsiteX46" fmla="*/ 2203269 w 5242747"/>
              <a:gd name="connsiteY46" fmla="*/ 87086 h 184729"/>
              <a:gd name="connsiteX47" fmla="*/ 2255520 w 5242747"/>
              <a:gd name="connsiteY47" fmla="*/ 52252 h 184729"/>
              <a:gd name="connsiteX48" fmla="*/ 2307772 w 5242747"/>
              <a:gd name="connsiteY48" fmla="*/ 34835 h 184729"/>
              <a:gd name="connsiteX49" fmla="*/ 2455817 w 5242747"/>
              <a:gd name="connsiteY49" fmla="*/ 52252 h 184729"/>
              <a:gd name="connsiteX50" fmla="*/ 2481943 w 5242747"/>
              <a:gd name="connsiteY50" fmla="*/ 69669 h 184729"/>
              <a:gd name="connsiteX51" fmla="*/ 2508069 w 5242747"/>
              <a:gd name="connsiteY51" fmla="*/ 121920 h 184729"/>
              <a:gd name="connsiteX52" fmla="*/ 2560320 w 5242747"/>
              <a:gd name="connsiteY52" fmla="*/ 139337 h 184729"/>
              <a:gd name="connsiteX53" fmla="*/ 2586446 w 5242747"/>
              <a:gd name="connsiteY53" fmla="*/ 156755 h 184729"/>
              <a:gd name="connsiteX54" fmla="*/ 2638697 w 5242747"/>
              <a:gd name="connsiteY54" fmla="*/ 182880 h 184729"/>
              <a:gd name="connsiteX55" fmla="*/ 2760617 w 5242747"/>
              <a:gd name="connsiteY55" fmla="*/ 156755 h 184729"/>
              <a:gd name="connsiteX56" fmla="*/ 2786743 w 5242747"/>
              <a:gd name="connsiteY56" fmla="*/ 148046 h 184729"/>
              <a:gd name="connsiteX57" fmla="*/ 2838995 w 5242747"/>
              <a:gd name="connsiteY57" fmla="*/ 113212 h 184729"/>
              <a:gd name="connsiteX58" fmla="*/ 2865120 w 5242747"/>
              <a:gd name="connsiteY58" fmla="*/ 104503 h 184729"/>
              <a:gd name="connsiteX59" fmla="*/ 2917372 w 5242747"/>
              <a:gd name="connsiteY59" fmla="*/ 60960 h 184729"/>
              <a:gd name="connsiteX60" fmla="*/ 2943497 w 5242747"/>
              <a:gd name="connsiteY60" fmla="*/ 43543 h 184729"/>
              <a:gd name="connsiteX61" fmla="*/ 3048000 w 5242747"/>
              <a:gd name="connsiteY61" fmla="*/ 52252 h 184729"/>
              <a:gd name="connsiteX62" fmla="*/ 3100252 w 5242747"/>
              <a:gd name="connsiteY62" fmla="*/ 87086 h 184729"/>
              <a:gd name="connsiteX63" fmla="*/ 3169920 w 5242747"/>
              <a:gd name="connsiteY63" fmla="*/ 148046 h 184729"/>
              <a:gd name="connsiteX64" fmla="*/ 3222172 w 5242747"/>
              <a:gd name="connsiteY64" fmla="*/ 165463 h 184729"/>
              <a:gd name="connsiteX65" fmla="*/ 3248297 w 5242747"/>
              <a:gd name="connsiteY65" fmla="*/ 174172 h 184729"/>
              <a:gd name="connsiteX66" fmla="*/ 3317966 w 5242747"/>
              <a:gd name="connsiteY66" fmla="*/ 165463 h 184729"/>
              <a:gd name="connsiteX67" fmla="*/ 3370217 w 5242747"/>
              <a:gd name="connsiteY67" fmla="*/ 148046 h 184729"/>
              <a:gd name="connsiteX68" fmla="*/ 3387635 w 5242747"/>
              <a:gd name="connsiteY68" fmla="*/ 130629 h 184729"/>
              <a:gd name="connsiteX69" fmla="*/ 3405052 w 5242747"/>
              <a:gd name="connsiteY69" fmla="*/ 104503 h 184729"/>
              <a:gd name="connsiteX70" fmla="*/ 3457303 w 5242747"/>
              <a:gd name="connsiteY70" fmla="*/ 78377 h 184729"/>
              <a:gd name="connsiteX71" fmla="*/ 3535680 w 5242747"/>
              <a:gd name="connsiteY71" fmla="*/ 8709 h 184729"/>
              <a:gd name="connsiteX72" fmla="*/ 3666309 w 5242747"/>
              <a:gd name="connsiteY72" fmla="*/ 26126 h 184729"/>
              <a:gd name="connsiteX73" fmla="*/ 3718560 w 5242747"/>
              <a:gd name="connsiteY73" fmla="*/ 43543 h 184729"/>
              <a:gd name="connsiteX74" fmla="*/ 3727269 w 5242747"/>
              <a:gd name="connsiteY74" fmla="*/ 69669 h 184729"/>
              <a:gd name="connsiteX75" fmla="*/ 3779520 w 5242747"/>
              <a:gd name="connsiteY75" fmla="*/ 87086 h 184729"/>
              <a:gd name="connsiteX76" fmla="*/ 3805646 w 5242747"/>
              <a:gd name="connsiteY76" fmla="*/ 104503 h 184729"/>
              <a:gd name="connsiteX77" fmla="*/ 3831772 w 5242747"/>
              <a:gd name="connsiteY77" fmla="*/ 130629 h 184729"/>
              <a:gd name="connsiteX78" fmla="*/ 3884023 w 5242747"/>
              <a:gd name="connsiteY78" fmla="*/ 148046 h 184729"/>
              <a:gd name="connsiteX79" fmla="*/ 3910149 w 5242747"/>
              <a:gd name="connsiteY79" fmla="*/ 156755 h 184729"/>
              <a:gd name="connsiteX80" fmla="*/ 3971109 w 5242747"/>
              <a:gd name="connsiteY80" fmla="*/ 148046 h 184729"/>
              <a:gd name="connsiteX81" fmla="*/ 3997235 w 5242747"/>
              <a:gd name="connsiteY81" fmla="*/ 139337 h 184729"/>
              <a:gd name="connsiteX82" fmla="*/ 4014652 w 5242747"/>
              <a:gd name="connsiteY82" fmla="*/ 113212 h 184729"/>
              <a:gd name="connsiteX83" fmla="*/ 4084320 w 5242747"/>
              <a:gd name="connsiteY83" fmla="*/ 52252 h 184729"/>
              <a:gd name="connsiteX84" fmla="*/ 4110446 w 5242747"/>
              <a:gd name="connsiteY84" fmla="*/ 26126 h 184729"/>
              <a:gd name="connsiteX85" fmla="*/ 4153989 w 5242747"/>
              <a:gd name="connsiteY85" fmla="*/ 17417 h 184729"/>
              <a:gd name="connsiteX86" fmla="*/ 4197532 w 5242747"/>
              <a:gd name="connsiteY86" fmla="*/ 26126 h 184729"/>
              <a:gd name="connsiteX87" fmla="*/ 4249783 w 5242747"/>
              <a:gd name="connsiteY87" fmla="*/ 34835 h 184729"/>
              <a:gd name="connsiteX88" fmla="*/ 4302035 w 5242747"/>
              <a:gd name="connsiteY88" fmla="*/ 69669 h 184729"/>
              <a:gd name="connsiteX89" fmla="*/ 4328160 w 5242747"/>
              <a:gd name="connsiteY89" fmla="*/ 87086 h 184729"/>
              <a:gd name="connsiteX90" fmla="*/ 4354286 w 5242747"/>
              <a:gd name="connsiteY90" fmla="*/ 104503 h 184729"/>
              <a:gd name="connsiteX91" fmla="*/ 4397829 w 5242747"/>
              <a:gd name="connsiteY91" fmla="*/ 148046 h 184729"/>
              <a:gd name="connsiteX92" fmla="*/ 4450080 w 5242747"/>
              <a:gd name="connsiteY92" fmla="*/ 165463 h 184729"/>
              <a:gd name="connsiteX93" fmla="*/ 4476206 w 5242747"/>
              <a:gd name="connsiteY93" fmla="*/ 182880 h 184729"/>
              <a:gd name="connsiteX94" fmla="*/ 4563292 w 5242747"/>
              <a:gd name="connsiteY94" fmla="*/ 148046 h 184729"/>
              <a:gd name="connsiteX95" fmla="*/ 4589417 w 5242747"/>
              <a:gd name="connsiteY95" fmla="*/ 130629 h 184729"/>
              <a:gd name="connsiteX96" fmla="*/ 4632960 w 5242747"/>
              <a:gd name="connsiteY96" fmla="*/ 95795 h 184729"/>
              <a:gd name="connsiteX97" fmla="*/ 4702629 w 5242747"/>
              <a:gd name="connsiteY97" fmla="*/ 34835 h 184729"/>
              <a:gd name="connsiteX98" fmla="*/ 4728755 w 5242747"/>
              <a:gd name="connsiteY98" fmla="*/ 17417 h 184729"/>
              <a:gd name="connsiteX99" fmla="*/ 4781006 w 5242747"/>
              <a:gd name="connsiteY99" fmla="*/ 0 h 184729"/>
              <a:gd name="connsiteX100" fmla="*/ 4868092 w 5242747"/>
              <a:gd name="connsiteY100" fmla="*/ 17417 h 184729"/>
              <a:gd name="connsiteX101" fmla="*/ 4911635 w 5242747"/>
              <a:gd name="connsiteY101" fmla="*/ 43543 h 184729"/>
              <a:gd name="connsiteX102" fmla="*/ 4998720 w 5242747"/>
              <a:gd name="connsiteY102" fmla="*/ 130629 h 184729"/>
              <a:gd name="connsiteX103" fmla="*/ 5024846 w 5242747"/>
              <a:gd name="connsiteY103" fmla="*/ 148046 h 184729"/>
              <a:gd name="connsiteX104" fmla="*/ 5077097 w 5242747"/>
              <a:gd name="connsiteY104" fmla="*/ 165463 h 184729"/>
              <a:gd name="connsiteX105" fmla="*/ 5164183 w 5242747"/>
              <a:gd name="connsiteY105" fmla="*/ 148046 h 184729"/>
              <a:gd name="connsiteX106" fmla="*/ 5216435 w 5242747"/>
              <a:gd name="connsiteY106" fmla="*/ 113212 h 184729"/>
              <a:gd name="connsiteX107" fmla="*/ 5242560 w 5242747"/>
              <a:gd name="connsiteY107" fmla="*/ 69669 h 1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42747" h="184729">
                <a:moveTo>
                  <a:pt x="0" y="182880"/>
                </a:moveTo>
                <a:cubicBezTo>
                  <a:pt x="14514" y="171269"/>
                  <a:pt x="28673" y="159198"/>
                  <a:pt x="43543" y="148046"/>
                </a:cubicBezTo>
                <a:cubicBezTo>
                  <a:pt x="73989" y="125212"/>
                  <a:pt x="69243" y="136366"/>
                  <a:pt x="95795" y="104503"/>
                </a:cubicBezTo>
                <a:cubicBezTo>
                  <a:pt x="102495" y="96462"/>
                  <a:pt x="107406" y="87086"/>
                  <a:pt x="113212" y="78377"/>
                </a:cubicBezTo>
                <a:cubicBezTo>
                  <a:pt x="142240" y="81280"/>
                  <a:pt x="171417" y="82960"/>
                  <a:pt x="200297" y="87086"/>
                </a:cubicBezTo>
                <a:cubicBezTo>
                  <a:pt x="219431" y="89820"/>
                  <a:pt x="242648" y="98300"/>
                  <a:pt x="261257" y="104503"/>
                </a:cubicBezTo>
                <a:cubicBezTo>
                  <a:pt x="277456" y="120702"/>
                  <a:pt x="282831" y="128352"/>
                  <a:pt x="304800" y="139337"/>
                </a:cubicBezTo>
                <a:cubicBezTo>
                  <a:pt x="318719" y="146297"/>
                  <a:pt x="352740" y="153035"/>
                  <a:pt x="365760" y="156755"/>
                </a:cubicBezTo>
                <a:cubicBezTo>
                  <a:pt x="374586" y="159277"/>
                  <a:pt x="383177" y="162560"/>
                  <a:pt x="391886" y="165463"/>
                </a:cubicBezTo>
                <a:cubicBezTo>
                  <a:pt x="479779" y="154477"/>
                  <a:pt x="439347" y="164157"/>
                  <a:pt x="513806" y="139337"/>
                </a:cubicBezTo>
                <a:lnTo>
                  <a:pt x="539932" y="130629"/>
                </a:lnTo>
                <a:cubicBezTo>
                  <a:pt x="554446" y="116115"/>
                  <a:pt x="564002" y="93577"/>
                  <a:pt x="583475" y="87086"/>
                </a:cubicBezTo>
                <a:lnTo>
                  <a:pt x="635726" y="69669"/>
                </a:lnTo>
                <a:cubicBezTo>
                  <a:pt x="670560" y="72572"/>
                  <a:pt x="706050" y="71053"/>
                  <a:pt x="740229" y="78377"/>
                </a:cubicBezTo>
                <a:cubicBezTo>
                  <a:pt x="752351" y="80975"/>
                  <a:pt x="769274" y="117289"/>
                  <a:pt x="775063" y="121920"/>
                </a:cubicBezTo>
                <a:cubicBezTo>
                  <a:pt x="782231" y="127655"/>
                  <a:pt x="792978" y="126524"/>
                  <a:pt x="801189" y="130629"/>
                </a:cubicBezTo>
                <a:cubicBezTo>
                  <a:pt x="810550" y="135310"/>
                  <a:pt x="817751" y="143795"/>
                  <a:pt x="827315" y="148046"/>
                </a:cubicBezTo>
                <a:cubicBezTo>
                  <a:pt x="863474" y="164117"/>
                  <a:pt x="885859" y="166722"/>
                  <a:pt x="923109" y="174172"/>
                </a:cubicBezTo>
                <a:cubicBezTo>
                  <a:pt x="955040" y="171269"/>
                  <a:pt x="988485" y="175602"/>
                  <a:pt x="1018903" y="165463"/>
                </a:cubicBezTo>
                <a:cubicBezTo>
                  <a:pt x="1027612" y="162560"/>
                  <a:pt x="1021121" y="145828"/>
                  <a:pt x="1027612" y="139337"/>
                </a:cubicBezTo>
                <a:cubicBezTo>
                  <a:pt x="1034103" y="132846"/>
                  <a:pt x="1045029" y="133532"/>
                  <a:pt x="1053737" y="130629"/>
                </a:cubicBezTo>
                <a:cubicBezTo>
                  <a:pt x="1071154" y="119018"/>
                  <a:pt x="1094378" y="113212"/>
                  <a:pt x="1105989" y="95795"/>
                </a:cubicBezTo>
                <a:cubicBezTo>
                  <a:pt x="1111795" y="87086"/>
                  <a:pt x="1114530" y="75216"/>
                  <a:pt x="1123406" y="69669"/>
                </a:cubicBezTo>
                <a:cubicBezTo>
                  <a:pt x="1138974" y="59939"/>
                  <a:pt x="1158240" y="58058"/>
                  <a:pt x="1175657" y="52252"/>
                </a:cubicBezTo>
                <a:lnTo>
                  <a:pt x="1201783" y="43543"/>
                </a:lnTo>
                <a:cubicBezTo>
                  <a:pt x="1233714" y="46446"/>
                  <a:pt x="1266335" y="45042"/>
                  <a:pt x="1297577" y="52252"/>
                </a:cubicBezTo>
                <a:cubicBezTo>
                  <a:pt x="1305577" y="54098"/>
                  <a:pt x="1307651" y="65997"/>
                  <a:pt x="1314995" y="69669"/>
                </a:cubicBezTo>
                <a:cubicBezTo>
                  <a:pt x="1331416" y="77879"/>
                  <a:pt x="1367246" y="87086"/>
                  <a:pt x="1367246" y="87086"/>
                </a:cubicBezTo>
                <a:cubicBezTo>
                  <a:pt x="1373052" y="95795"/>
                  <a:pt x="1376490" y="106674"/>
                  <a:pt x="1384663" y="113212"/>
                </a:cubicBezTo>
                <a:cubicBezTo>
                  <a:pt x="1391831" y="118946"/>
                  <a:pt x="1402578" y="117815"/>
                  <a:pt x="1410789" y="121920"/>
                </a:cubicBezTo>
                <a:cubicBezTo>
                  <a:pt x="1470934" y="151991"/>
                  <a:pt x="1399247" y="129919"/>
                  <a:pt x="1471749" y="148046"/>
                </a:cubicBezTo>
                <a:cubicBezTo>
                  <a:pt x="1480458" y="153852"/>
                  <a:pt x="1487445" y="164594"/>
                  <a:pt x="1497875" y="165463"/>
                </a:cubicBezTo>
                <a:cubicBezTo>
                  <a:pt x="1544545" y="169352"/>
                  <a:pt x="1565573" y="160315"/>
                  <a:pt x="1602377" y="148046"/>
                </a:cubicBezTo>
                <a:cubicBezTo>
                  <a:pt x="1608183" y="142240"/>
                  <a:pt x="1613226" y="135555"/>
                  <a:pt x="1619795" y="130629"/>
                </a:cubicBezTo>
                <a:cubicBezTo>
                  <a:pt x="1636541" y="118070"/>
                  <a:pt x="1657245" y="110597"/>
                  <a:pt x="1672046" y="95795"/>
                </a:cubicBezTo>
                <a:cubicBezTo>
                  <a:pt x="1686523" y="81317"/>
                  <a:pt x="1695812" y="69750"/>
                  <a:pt x="1715589" y="60960"/>
                </a:cubicBezTo>
                <a:cubicBezTo>
                  <a:pt x="1732366" y="53504"/>
                  <a:pt x="1750423" y="49349"/>
                  <a:pt x="1767840" y="43543"/>
                </a:cubicBezTo>
                <a:lnTo>
                  <a:pt x="1793966" y="34835"/>
                </a:lnTo>
                <a:cubicBezTo>
                  <a:pt x="1805577" y="37738"/>
                  <a:pt x="1817336" y="40104"/>
                  <a:pt x="1828800" y="43543"/>
                </a:cubicBezTo>
                <a:cubicBezTo>
                  <a:pt x="1846385" y="48818"/>
                  <a:pt x="1881052" y="60960"/>
                  <a:pt x="1881052" y="60960"/>
                </a:cubicBezTo>
                <a:cubicBezTo>
                  <a:pt x="1892918" y="68871"/>
                  <a:pt x="1916322" y="82007"/>
                  <a:pt x="1924595" y="95795"/>
                </a:cubicBezTo>
                <a:cubicBezTo>
                  <a:pt x="1929318" y="103666"/>
                  <a:pt x="1926812" y="115429"/>
                  <a:pt x="1933303" y="121920"/>
                </a:cubicBezTo>
                <a:cubicBezTo>
                  <a:pt x="1939794" y="128411"/>
                  <a:pt x="1951218" y="126524"/>
                  <a:pt x="1959429" y="130629"/>
                </a:cubicBezTo>
                <a:cubicBezTo>
                  <a:pt x="2019226" y="160528"/>
                  <a:pt x="1945091" y="139953"/>
                  <a:pt x="2029097" y="156755"/>
                </a:cubicBezTo>
                <a:lnTo>
                  <a:pt x="2142309" y="148046"/>
                </a:lnTo>
                <a:cubicBezTo>
                  <a:pt x="2161665" y="140076"/>
                  <a:pt x="2157285" y="102415"/>
                  <a:pt x="2177143" y="95795"/>
                </a:cubicBezTo>
                <a:cubicBezTo>
                  <a:pt x="2185852" y="92892"/>
                  <a:pt x="2195244" y="91544"/>
                  <a:pt x="2203269" y="87086"/>
                </a:cubicBezTo>
                <a:cubicBezTo>
                  <a:pt x="2221567" y="76920"/>
                  <a:pt x="2235662" y="58871"/>
                  <a:pt x="2255520" y="52252"/>
                </a:cubicBezTo>
                <a:lnTo>
                  <a:pt x="2307772" y="34835"/>
                </a:lnTo>
                <a:cubicBezTo>
                  <a:pt x="2318024" y="35624"/>
                  <a:pt x="2420597" y="37158"/>
                  <a:pt x="2455817" y="52252"/>
                </a:cubicBezTo>
                <a:cubicBezTo>
                  <a:pt x="2465437" y="56375"/>
                  <a:pt x="2473234" y="63863"/>
                  <a:pt x="2481943" y="69669"/>
                </a:cubicBezTo>
                <a:cubicBezTo>
                  <a:pt x="2486688" y="83904"/>
                  <a:pt x="2493853" y="113035"/>
                  <a:pt x="2508069" y="121920"/>
                </a:cubicBezTo>
                <a:cubicBezTo>
                  <a:pt x="2523638" y="131650"/>
                  <a:pt x="2560320" y="139337"/>
                  <a:pt x="2560320" y="139337"/>
                </a:cubicBezTo>
                <a:cubicBezTo>
                  <a:pt x="2569029" y="145143"/>
                  <a:pt x="2577084" y="152074"/>
                  <a:pt x="2586446" y="156755"/>
                </a:cubicBezTo>
                <a:cubicBezTo>
                  <a:pt x="2658559" y="192812"/>
                  <a:pt x="2563823" y="132963"/>
                  <a:pt x="2638697" y="182880"/>
                </a:cubicBezTo>
                <a:cubicBezTo>
                  <a:pt x="2726581" y="171895"/>
                  <a:pt x="2686165" y="181573"/>
                  <a:pt x="2760617" y="156755"/>
                </a:cubicBezTo>
                <a:cubicBezTo>
                  <a:pt x="2769326" y="153852"/>
                  <a:pt x="2779105" y="153138"/>
                  <a:pt x="2786743" y="148046"/>
                </a:cubicBezTo>
                <a:cubicBezTo>
                  <a:pt x="2804160" y="136435"/>
                  <a:pt x="2819136" y="119832"/>
                  <a:pt x="2838995" y="113212"/>
                </a:cubicBezTo>
                <a:cubicBezTo>
                  <a:pt x="2847703" y="110309"/>
                  <a:pt x="2856910" y="108608"/>
                  <a:pt x="2865120" y="104503"/>
                </a:cubicBezTo>
                <a:cubicBezTo>
                  <a:pt x="2897554" y="88285"/>
                  <a:pt x="2888480" y="85037"/>
                  <a:pt x="2917372" y="60960"/>
                </a:cubicBezTo>
                <a:cubicBezTo>
                  <a:pt x="2925412" y="54260"/>
                  <a:pt x="2934789" y="49349"/>
                  <a:pt x="2943497" y="43543"/>
                </a:cubicBezTo>
                <a:cubicBezTo>
                  <a:pt x="2978331" y="46446"/>
                  <a:pt x="3014320" y="42896"/>
                  <a:pt x="3048000" y="52252"/>
                </a:cubicBezTo>
                <a:cubicBezTo>
                  <a:pt x="3068169" y="57855"/>
                  <a:pt x="3100252" y="87086"/>
                  <a:pt x="3100252" y="87086"/>
                </a:cubicBezTo>
                <a:cubicBezTo>
                  <a:pt x="3120572" y="117566"/>
                  <a:pt x="3126377" y="133532"/>
                  <a:pt x="3169920" y="148046"/>
                </a:cubicBezTo>
                <a:lnTo>
                  <a:pt x="3222172" y="165463"/>
                </a:lnTo>
                <a:lnTo>
                  <a:pt x="3248297" y="174172"/>
                </a:lnTo>
                <a:cubicBezTo>
                  <a:pt x="3271520" y="171269"/>
                  <a:pt x="3295082" y="170367"/>
                  <a:pt x="3317966" y="165463"/>
                </a:cubicBezTo>
                <a:cubicBezTo>
                  <a:pt x="3335918" y="161616"/>
                  <a:pt x="3370217" y="148046"/>
                  <a:pt x="3370217" y="148046"/>
                </a:cubicBezTo>
                <a:cubicBezTo>
                  <a:pt x="3376023" y="142240"/>
                  <a:pt x="3382506" y="137040"/>
                  <a:pt x="3387635" y="130629"/>
                </a:cubicBezTo>
                <a:cubicBezTo>
                  <a:pt x="3394173" y="122456"/>
                  <a:pt x="3397651" y="111904"/>
                  <a:pt x="3405052" y="104503"/>
                </a:cubicBezTo>
                <a:cubicBezTo>
                  <a:pt x="3421933" y="87621"/>
                  <a:pt x="3436055" y="85460"/>
                  <a:pt x="3457303" y="78377"/>
                </a:cubicBezTo>
                <a:cubicBezTo>
                  <a:pt x="3516956" y="18725"/>
                  <a:pt x="3489060" y="39789"/>
                  <a:pt x="3535680" y="8709"/>
                </a:cubicBezTo>
                <a:cubicBezTo>
                  <a:pt x="3577628" y="12903"/>
                  <a:pt x="3624534" y="14733"/>
                  <a:pt x="3666309" y="26126"/>
                </a:cubicBezTo>
                <a:cubicBezTo>
                  <a:pt x="3684021" y="30957"/>
                  <a:pt x="3718560" y="43543"/>
                  <a:pt x="3718560" y="43543"/>
                </a:cubicBezTo>
                <a:cubicBezTo>
                  <a:pt x="3721463" y="52252"/>
                  <a:pt x="3719799" y="64333"/>
                  <a:pt x="3727269" y="69669"/>
                </a:cubicBezTo>
                <a:cubicBezTo>
                  <a:pt x="3742208" y="80340"/>
                  <a:pt x="3764244" y="76902"/>
                  <a:pt x="3779520" y="87086"/>
                </a:cubicBezTo>
                <a:cubicBezTo>
                  <a:pt x="3788229" y="92892"/>
                  <a:pt x="3797605" y="97803"/>
                  <a:pt x="3805646" y="104503"/>
                </a:cubicBezTo>
                <a:cubicBezTo>
                  <a:pt x="3815107" y="112387"/>
                  <a:pt x="3821006" y="124648"/>
                  <a:pt x="3831772" y="130629"/>
                </a:cubicBezTo>
                <a:cubicBezTo>
                  <a:pt x="3847821" y="139545"/>
                  <a:pt x="3866606" y="142240"/>
                  <a:pt x="3884023" y="148046"/>
                </a:cubicBezTo>
                <a:lnTo>
                  <a:pt x="3910149" y="156755"/>
                </a:lnTo>
                <a:cubicBezTo>
                  <a:pt x="3930469" y="153852"/>
                  <a:pt x="3950981" y="152072"/>
                  <a:pt x="3971109" y="148046"/>
                </a:cubicBezTo>
                <a:cubicBezTo>
                  <a:pt x="3980110" y="146246"/>
                  <a:pt x="3990067" y="145072"/>
                  <a:pt x="3997235" y="139337"/>
                </a:cubicBezTo>
                <a:cubicBezTo>
                  <a:pt x="4005408" y="132799"/>
                  <a:pt x="4007760" y="121089"/>
                  <a:pt x="4014652" y="113212"/>
                </a:cubicBezTo>
                <a:cubicBezTo>
                  <a:pt x="4087710" y="29718"/>
                  <a:pt x="4029840" y="97652"/>
                  <a:pt x="4084320" y="52252"/>
                </a:cubicBezTo>
                <a:cubicBezTo>
                  <a:pt x="4093781" y="44367"/>
                  <a:pt x="4099430" y="31634"/>
                  <a:pt x="4110446" y="26126"/>
                </a:cubicBezTo>
                <a:cubicBezTo>
                  <a:pt x="4123685" y="19506"/>
                  <a:pt x="4139475" y="20320"/>
                  <a:pt x="4153989" y="17417"/>
                </a:cubicBezTo>
                <a:lnTo>
                  <a:pt x="4197532" y="26126"/>
                </a:lnTo>
                <a:cubicBezTo>
                  <a:pt x="4214904" y="29285"/>
                  <a:pt x="4233484" y="28044"/>
                  <a:pt x="4249783" y="34835"/>
                </a:cubicBezTo>
                <a:cubicBezTo>
                  <a:pt x="4269106" y="42886"/>
                  <a:pt x="4284618" y="58058"/>
                  <a:pt x="4302035" y="69669"/>
                </a:cubicBezTo>
                <a:lnTo>
                  <a:pt x="4328160" y="87086"/>
                </a:lnTo>
                <a:lnTo>
                  <a:pt x="4354286" y="104503"/>
                </a:lnTo>
                <a:cubicBezTo>
                  <a:pt x="4370176" y="128338"/>
                  <a:pt x="4370327" y="135823"/>
                  <a:pt x="4397829" y="148046"/>
                </a:cubicBezTo>
                <a:cubicBezTo>
                  <a:pt x="4414606" y="155502"/>
                  <a:pt x="4450080" y="165463"/>
                  <a:pt x="4450080" y="165463"/>
                </a:cubicBezTo>
                <a:cubicBezTo>
                  <a:pt x="4458789" y="171269"/>
                  <a:pt x="4465791" y="181839"/>
                  <a:pt x="4476206" y="182880"/>
                </a:cubicBezTo>
                <a:cubicBezTo>
                  <a:pt x="4542419" y="189502"/>
                  <a:pt x="4526816" y="178443"/>
                  <a:pt x="4563292" y="148046"/>
                </a:cubicBezTo>
                <a:cubicBezTo>
                  <a:pt x="4571332" y="141346"/>
                  <a:pt x="4581244" y="137167"/>
                  <a:pt x="4589417" y="130629"/>
                </a:cubicBezTo>
                <a:cubicBezTo>
                  <a:pt x="4651461" y="80994"/>
                  <a:pt x="4552552" y="149401"/>
                  <a:pt x="4632960" y="95795"/>
                </a:cubicBezTo>
                <a:cubicBezTo>
                  <a:pt x="4661989" y="52251"/>
                  <a:pt x="4641667" y="75476"/>
                  <a:pt x="4702629" y="34835"/>
                </a:cubicBezTo>
                <a:cubicBezTo>
                  <a:pt x="4711338" y="29029"/>
                  <a:pt x="4718825" y="20727"/>
                  <a:pt x="4728755" y="17417"/>
                </a:cubicBezTo>
                <a:lnTo>
                  <a:pt x="4781006" y="0"/>
                </a:lnTo>
                <a:cubicBezTo>
                  <a:pt x="4791568" y="1509"/>
                  <a:pt x="4849096" y="6019"/>
                  <a:pt x="4868092" y="17417"/>
                </a:cubicBezTo>
                <a:cubicBezTo>
                  <a:pt x="4927862" y="53279"/>
                  <a:pt x="4837625" y="18875"/>
                  <a:pt x="4911635" y="43543"/>
                </a:cubicBezTo>
                <a:cubicBezTo>
                  <a:pt x="4958080" y="113212"/>
                  <a:pt x="4929052" y="84184"/>
                  <a:pt x="4998720" y="130629"/>
                </a:cubicBezTo>
                <a:cubicBezTo>
                  <a:pt x="5007429" y="136435"/>
                  <a:pt x="5014917" y="144736"/>
                  <a:pt x="5024846" y="148046"/>
                </a:cubicBezTo>
                <a:lnTo>
                  <a:pt x="5077097" y="165463"/>
                </a:lnTo>
                <a:cubicBezTo>
                  <a:pt x="5083663" y="164369"/>
                  <a:pt x="5151188" y="154543"/>
                  <a:pt x="5164183" y="148046"/>
                </a:cubicBezTo>
                <a:cubicBezTo>
                  <a:pt x="5182906" y="138685"/>
                  <a:pt x="5201633" y="128014"/>
                  <a:pt x="5216435" y="113212"/>
                </a:cubicBezTo>
                <a:cubicBezTo>
                  <a:pt x="5246665" y="82981"/>
                  <a:pt x="5242560" y="99402"/>
                  <a:pt x="5242560" y="69669"/>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TextBox 107"/>
          <p:cNvSpPr txBox="1"/>
          <p:nvPr/>
        </p:nvSpPr>
        <p:spPr>
          <a:xfrm>
            <a:off x="6091379" y="3142673"/>
            <a:ext cx="605429" cy="338554"/>
          </a:xfrm>
          <a:prstGeom prst="rect">
            <a:avLst/>
          </a:prstGeom>
          <a:noFill/>
        </p:spPr>
        <p:txBody>
          <a:bodyPr wrap="square" rtlCol="0">
            <a:spAutoFit/>
          </a:bodyPr>
          <a:lstStyle/>
          <a:p>
            <a:r>
              <a:rPr lang="en-AU" sz="1600" b="1" dirty="0">
                <a:latin typeface="Arial Narrow" panose="020B0606020202030204" pitchFamily="34" charset="0"/>
              </a:rPr>
              <a:t>x4</a:t>
            </a:r>
          </a:p>
        </p:txBody>
      </p:sp>
      <p:sp>
        <p:nvSpPr>
          <p:cNvPr id="111" name="TextBox 110"/>
          <p:cNvSpPr txBox="1"/>
          <p:nvPr/>
        </p:nvSpPr>
        <p:spPr>
          <a:xfrm>
            <a:off x="417532" y="3553301"/>
            <a:ext cx="6022933" cy="338554"/>
          </a:xfrm>
          <a:prstGeom prst="rect">
            <a:avLst/>
          </a:prstGeom>
          <a:noFill/>
        </p:spPr>
        <p:txBody>
          <a:bodyPr wrap="square" rtlCol="0">
            <a:spAutoFit/>
          </a:bodyPr>
          <a:lstStyle/>
          <a:p>
            <a:r>
              <a:rPr lang="en-US" sz="1600" b="1" dirty="0">
                <a:latin typeface="Arial Narrow" pitchFamily="34" charset="0"/>
              </a:rPr>
              <a:t>Results</a:t>
            </a:r>
          </a:p>
        </p:txBody>
      </p:sp>
      <p:graphicFrame>
        <p:nvGraphicFramePr>
          <p:cNvPr id="112" name="Table 111"/>
          <p:cNvGraphicFramePr>
            <a:graphicFrameLocks noGrp="1"/>
          </p:cNvGraphicFramePr>
          <p:nvPr/>
        </p:nvGraphicFramePr>
        <p:xfrm>
          <a:off x="503989" y="4227911"/>
          <a:ext cx="5848771" cy="1005840"/>
        </p:xfrm>
        <a:graphic>
          <a:graphicData uri="http://schemas.openxmlformats.org/drawingml/2006/table">
            <a:tbl>
              <a:tblPr firstRow="1" bandRow="1">
                <a:tableStyleId>{5940675A-B579-460E-94D1-54222C63F5DA}</a:tableStyleId>
              </a:tblPr>
              <a:tblGrid>
                <a:gridCol w="48505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683197">
                  <a:extLst>
                    <a:ext uri="{9D8B030D-6E8A-4147-A177-3AD203B41FA5}">
                      <a16:colId xmlns:a16="http://schemas.microsoft.com/office/drawing/2014/main" val="20009"/>
                    </a:ext>
                  </a:extLst>
                </a:gridCol>
              </a:tblGrid>
              <a:tr h="149401">
                <a:tc rowSpan="2">
                  <a:txBody>
                    <a:bodyPr/>
                    <a:lstStyle/>
                    <a:p>
                      <a:r>
                        <a:rPr lang="en-AU" sz="1000" b="0" dirty="0">
                          <a:latin typeface="Arial Narrow" panose="020B0606020202030204" pitchFamily="34" charset="0"/>
                        </a:rPr>
                        <a:t>Group</a:t>
                      </a:r>
                    </a:p>
                    <a:p>
                      <a:r>
                        <a:rPr lang="en-AU" sz="500" b="0" dirty="0">
                          <a:latin typeface="Arial Narrow" panose="020B0606020202030204" pitchFamily="34" charset="0"/>
                        </a:rPr>
                        <a:t>(Population)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Mean</a:t>
                      </a:r>
                    </a:p>
                    <a:p>
                      <a:pPr algn="ctr"/>
                      <a:r>
                        <a:rPr lang="en-AU" sz="800" b="1" dirty="0">
                          <a:latin typeface="Arial Narrow" panose="020B0606020202030204" pitchFamily="34" charset="0"/>
                        </a:rPr>
                        <a:t>(average)</a:t>
                      </a:r>
                    </a:p>
                  </a:txBody>
                  <a:tcPr>
                    <a:solidFill>
                      <a:schemeClr val="bg1">
                        <a:lumMod val="85000"/>
                      </a:schemeClr>
                    </a:solidFill>
                  </a:tcPr>
                </a:tc>
                <a:tc rowSpan="2">
                  <a:txBody>
                    <a:bodyPr/>
                    <a:lstStyle/>
                    <a:p>
                      <a:pPr algn="ctr"/>
                      <a:r>
                        <a:rPr lang="en-AU" sz="800" b="1" baseline="0" dirty="0">
                          <a:latin typeface="Arial Narrow" panose="020B0606020202030204" pitchFamily="34" charset="0"/>
                        </a:rPr>
                        <a:t>Total Area of Population</a:t>
                      </a:r>
                    </a:p>
                    <a:p>
                      <a:pPr algn="ctr"/>
                      <a:r>
                        <a:rPr lang="en-AU" sz="800" b="1" baseline="0" dirty="0">
                          <a:latin typeface="Arial Narrow" panose="020B0606020202030204" pitchFamily="34" charset="0"/>
                        </a:rPr>
                        <a:t>m </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Area</a:t>
                      </a:r>
                      <a:r>
                        <a:rPr lang="en-AU" sz="800" b="1" baseline="0" dirty="0">
                          <a:latin typeface="Arial Narrow" panose="020B0606020202030204" pitchFamily="34" charset="0"/>
                        </a:rPr>
                        <a:t> of one transect (quadrat)</a:t>
                      </a:r>
                    </a:p>
                    <a:p>
                      <a:pPr algn="ctr"/>
                      <a:r>
                        <a:rPr lang="en-AU" sz="800" b="1" baseline="0" dirty="0">
                          <a:latin typeface="Arial Narrow" panose="020B0606020202030204" pitchFamily="34" charset="0"/>
                        </a:rPr>
                        <a:t>m</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Population</a:t>
                      </a:r>
                      <a:r>
                        <a:rPr lang="en-AU" sz="800" b="1" baseline="0" dirty="0">
                          <a:latin typeface="Arial Narrow" panose="020B0606020202030204" pitchFamily="34" charset="0"/>
                        </a:rPr>
                        <a:t> Size  “N”</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Population Density</a:t>
                      </a:r>
                    </a:p>
                    <a:p>
                      <a:pPr algn="ctr"/>
                      <a:r>
                        <a:rPr lang="en-AU" sz="800" b="1" dirty="0">
                          <a:latin typeface="Arial Narrow" panose="020B0606020202030204" pitchFamily="34" charset="0"/>
                        </a:rPr>
                        <a:t>per</a:t>
                      </a:r>
                      <a:r>
                        <a:rPr lang="en-AU" sz="800" b="1" baseline="0" dirty="0">
                          <a:latin typeface="Arial Narrow" panose="020B0606020202030204" pitchFamily="34" charset="0"/>
                        </a:rPr>
                        <a:t> m</a:t>
                      </a:r>
                      <a:endParaRPr lang="en-AU" sz="8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a:txBody>
                    <a:bodyPr/>
                    <a:lstStyle/>
                    <a:p>
                      <a:pPr algn="ctr"/>
                      <a:r>
                        <a:rPr lang="en-AU" sz="1200" dirty="0">
                          <a:latin typeface="Arial Narrow" panose="020B0606020202030204" pitchFamily="34" charset="0"/>
                        </a:rPr>
                        <a:t>580,000</a:t>
                      </a:r>
                    </a:p>
                  </a:txBody>
                  <a:tcPr>
                    <a:solidFill>
                      <a:schemeClr val="bg1">
                        <a:lumMod val="95000"/>
                      </a:schemeClr>
                    </a:solidFill>
                  </a:tcPr>
                </a:tc>
                <a:tc>
                  <a:txBody>
                    <a:bodyPr/>
                    <a:lstStyle/>
                    <a:p>
                      <a:pPr algn="ctr"/>
                      <a:r>
                        <a:rPr lang="en-AU" sz="1200" dirty="0">
                          <a:latin typeface="Arial Narrow" panose="020B0606020202030204" pitchFamily="34" charset="0"/>
                        </a:rPr>
                        <a:t>400</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nchor="ctr">
                    <a:solidFill>
                      <a:schemeClr val="bg1">
                        <a:lumMod val="95000"/>
                      </a:schemeClr>
                    </a:solidFill>
                  </a:tcPr>
                </a:tc>
                <a:tc>
                  <a:txBody>
                    <a:bodyPr/>
                    <a:lstStyle/>
                    <a:p>
                      <a:pPr algn="ctr"/>
                      <a:r>
                        <a:rPr lang="en-AU" sz="1200" dirty="0">
                          <a:latin typeface="Arial Narrow" panose="020B0606020202030204" pitchFamily="34" charset="0"/>
                        </a:rPr>
                        <a:t>0.00375</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endParaRPr lang="en-AU" sz="900" dirty="0">
                        <a:solidFill>
                          <a:schemeClr val="bg1">
                            <a:lumMod val="50000"/>
                          </a:schemeClr>
                        </a:solidFill>
                        <a:latin typeface="Comic Sans MS" panose="030F0702030302020204" pitchFamily="66" charset="0"/>
                      </a:endParaRPr>
                    </a:p>
                  </a:txBody>
                  <a:tcPr/>
                </a:tc>
                <a:tc>
                  <a:txBody>
                    <a:bodyPr/>
                    <a:lstStyle/>
                    <a:p>
                      <a:pPr algn="ctr"/>
                      <a:r>
                        <a:rPr lang="en-AU" sz="1200" i="0" dirty="0">
                          <a:solidFill>
                            <a:schemeClr val="tx1"/>
                          </a:solidFill>
                          <a:latin typeface="Arial Narrow" panose="020B0606020202030204" pitchFamily="34" charset="0"/>
                        </a:rPr>
                        <a:t>580,000</a:t>
                      </a:r>
                    </a:p>
                  </a:txBody>
                  <a:tcPr>
                    <a:solidFill>
                      <a:schemeClr val="bg1">
                        <a:lumMod val="95000"/>
                      </a:schemeClr>
                    </a:solidFill>
                  </a:tcPr>
                </a:tc>
                <a:tc>
                  <a:txBody>
                    <a:bodyPr/>
                    <a:lstStyle/>
                    <a:p>
                      <a:pPr algn="ctr"/>
                      <a:r>
                        <a:rPr lang="en-AU" sz="1200" i="0" dirty="0">
                          <a:solidFill>
                            <a:schemeClr val="tx1"/>
                          </a:solidFill>
                          <a:latin typeface="Arial Narrow" panose="020B0606020202030204" pitchFamily="34" charset="0"/>
                        </a:rPr>
                        <a:t>400</a:t>
                      </a:r>
                    </a:p>
                  </a:txBody>
                  <a:tcPr>
                    <a:solidFill>
                      <a:schemeClr val="bg1">
                        <a:lumMod val="95000"/>
                      </a:schemeClr>
                    </a:solidFill>
                  </a:tcPr>
                </a:tc>
                <a:tc>
                  <a:txBody>
                    <a:bodyPr/>
                    <a:lstStyle/>
                    <a:p>
                      <a:pPr algn="ctr"/>
                      <a:endParaRPr lang="en-AU" sz="900" i="0" dirty="0">
                        <a:solidFill>
                          <a:schemeClr val="bg1">
                            <a:lumMod val="50000"/>
                          </a:schemeClr>
                        </a:solidFill>
                        <a:latin typeface="Comic Sans MS" panose="030F0702030302020204" pitchFamily="66" charset="0"/>
                      </a:endParaRPr>
                    </a:p>
                  </a:txBody>
                  <a:tcPr/>
                </a:tc>
                <a:tc>
                  <a:txBody>
                    <a:bodyPr/>
                    <a:lstStyle/>
                    <a:p>
                      <a:pPr algn="ctr"/>
                      <a:endParaRPr lang="en-AU" sz="900" i="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bl>
          </a:graphicData>
        </a:graphic>
      </p:graphicFrame>
      <p:sp>
        <p:nvSpPr>
          <p:cNvPr id="113" name="TextBox 112"/>
          <p:cNvSpPr txBox="1"/>
          <p:nvPr/>
        </p:nvSpPr>
        <p:spPr>
          <a:xfrm>
            <a:off x="3657265" y="4456823"/>
            <a:ext cx="145088" cy="215444"/>
          </a:xfrm>
          <a:prstGeom prst="rect">
            <a:avLst/>
          </a:prstGeom>
          <a:noFill/>
        </p:spPr>
        <p:txBody>
          <a:bodyPr wrap="square" rtlCol="0">
            <a:spAutoFit/>
          </a:bodyPr>
          <a:lstStyle/>
          <a:p>
            <a:r>
              <a:rPr lang="en-AU" sz="800" b="1" dirty="0"/>
              <a:t>2</a:t>
            </a:r>
          </a:p>
        </p:txBody>
      </p:sp>
      <p:sp>
        <p:nvSpPr>
          <p:cNvPr id="114" name="TextBox 113"/>
          <p:cNvSpPr txBox="1"/>
          <p:nvPr/>
        </p:nvSpPr>
        <p:spPr>
          <a:xfrm>
            <a:off x="4525070" y="4451711"/>
            <a:ext cx="125186" cy="221280"/>
          </a:xfrm>
          <a:prstGeom prst="rect">
            <a:avLst/>
          </a:prstGeom>
          <a:noFill/>
        </p:spPr>
        <p:txBody>
          <a:bodyPr wrap="square" rtlCol="0">
            <a:spAutoFit/>
          </a:bodyPr>
          <a:lstStyle/>
          <a:p>
            <a:r>
              <a:rPr lang="en-AU" sz="800" b="1" dirty="0"/>
              <a:t>2</a:t>
            </a:r>
          </a:p>
        </p:txBody>
      </p:sp>
      <p:pic>
        <p:nvPicPr>
          <p:cNvPr id="115" name="Picture 114"/>
          <p:cNvPicPr>
            <a:picLocks noChangeAspect="1"/>
          </p:cNvPicPr>
          <p:nvPr/>
        </p:nvPicPr>
        <p:blipFill>
          <a:blip r:embed="rId3"/>
          <a:stretch>
            <a:fillRect/>
          </a:stretch>
        </p:blipFill>
        <p:spPr>
          <a:xfrm>
            <a:off x="2937284" y="4501834"/>
            <a:ext cx="133752" cy="155589"/>
          </a:xfrm>
          <a:prstGeom prst="rect">
            <a:avLst/>
          </a:prstGeom>
        </p:spPr>
      </p:pic>
      <p:sp>
        <p:nvSpPr>
          <p:cNvPr id="116" name="TextBox 115"/>
          <p:cNvSpPr txBox="1"/>
          <p:nvPr/>
        </p:nvSpPr>
        <p:spPr>
          <a:xfrm>
            <a:off x="498750" y="3895224"/>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a:t>
            </a:r>
            <a:r>
              <a:rPr lang="en-US" sz="1200" dirty="0">
                <a:solidFill>
                  <a:schemeClr val="bg1"/>
                </a:solidFill>
                <a:latin typeface="Arial Narrow" pitchFamily="34" charset="0"/>
              </a:rPr>
              <a:t>Formulas for Population Size and Density are provided below. </a:t>
            </a:r>
            <a:endParaRPr lang="en-US" sz="1200" dirty="0">
              <a:solidFill>
                <a:schemeClr val="bg1"/>
              </a:solidFill>
              <a:latin typeface="Comic Sans MS" panose="030F0702030302020204" pitchFamily="66" charset="0"/>
            </a:endParaRPr>
          </a:p>
        </p:txBody>
      </p:sp>
      <p:cxnSp>
        <p:nvCxnSpPr>
          <p:cNvPr id="117" name="Straight Connector 116"/>
          <p:cNvCxnSpPr/>
          <p:nvPr/>
        </p:nvCxnSpPr>
        <p:spPr>
          <a:xfrm flipH="1">
            <a:off x="481537" y="355981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3"/>
          <a:stretch>
            <a:fillRect/>
          </a:stretch>
        </p:blipFill>
        <p:spPr>
          <a:xfrm>
            <a:off x="1811881" y="5634970"/>
            <a:ext cx="124671" cy="145026"/>
          </a:xfrm>
          <a:prstGeom prst="rect">
            <a:avLst/>
          </a:prstGeom>
        </p:spPr>
      </p:pic>
      <p:sp>
        <p:nvSpPr>
          <p:cNvPr id="24" name="Rectangle 23"/>
          <p:cNvSpPr/>
          <p:nvPr/>
        </p:nvSpPr>
        <p:spPr>
          <a:xfrm>
            <a:off x="3599155" y="5289439"/>
            <a:ext cx="2765744" cy="770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p:cNvSpPr txBox="1"/>
          <p:nvPr/>
        </p:nvSpPr>
        <p:spPr>
          <a:xfrm>
            <a:off x="3202657" y="5496471"/>
            <a:ext cx="2073495" cy="276999"/>
          </a:xfrm>
          <a:prstGeom prst="rect">
            <a:avLst/>
          </a:prstGeom>
          <a:noFill/>
        </p:spPr>
        <p:txBody>
          <a:bodyPr wrap="square" rtlCol="0">
            <a:spAutoFit/>
          </a:bodyPr>
          <a:lstStyle/>
          <a:p>
            <a:pPr algn="ctr"/>
            <a:r>
              <a:rPr lang="en-AU" sz="1200" b="1" dirty="0">
                <a:latin typeface="Arial Narrow" panose="020B0606020202030204" pitchFamily="34" charset="0"/>
              </a:rPr>
              <a:t>Population Density</a:t>
            </a:r>
          </a:p>
        </p:txBody>
      </p:sp>
      <p:sp>
        <p:nvSpPr>
          <p:cNvPr id="120" name="TextBox 119"/>
          <p:cNvSpPr txBox="1"/>
          <p:nvPr/>
        </p:nvSpPr>
        <p:spPr>
          <a:xfrm>
            <a:off x="4589091" y="5413589"/>
            <a:ext cx="1981476" cy="276999"/>
          </a:xfrm>
          <a:prstGeom prst="rect">
            <a:avLst/>
          </a:prstGeom>
          <a:noFill/>
        </p:spPr>
        <p:txBody>
          <a:bodyPr wrap="square" rtlCol="0">
            <a:spAutoFit/>
          </a:bodyPr>
          <a:lstStyle/>
          <a:p>
            <a:pPr algn="ctr"/>
            <a:r>
              <a:rPr lang="en-AU" sz="1200" b="1" dirty="0">
                <a:latin typeface="Arial Narrow" panose="020B0606020202030204" pitchFamily="34" charset="0"/>
              </a:rPr>
              <a:t>Population Size</a:t>
            </a:r>
          </a:p>
        </p:txBody>
      </p:sp>
      <p:sp>
        <p:nvSpPr>
          <p:cNvPr id="121" name="TextBox 120"/>
          <p:cNvSpPr txBox="1"/>
          <p:nvPr/>
        </p:nvSpPr>
        <p:spPr>
          <a:xfrm>
            <a:off x="4589091" y="5672129"/>
            <a:ext cx="1981476" cy="276999"/>
          </a:xfrm>
          <a:prstGeom prst="rect">
            <a:avLst/>
          </a:prstGeom>
          <a:noFill/>
        </p:spPr>
        <p:txBody>
          <a:bodyPr wrap="square" rtlCol="0">
            <a:spAutoFit/>
          </a:bodyPr>
          <a:lstStyle/>
          <a:p>
            <a:pPr algn="ctr"/>
            <a:r>
              <a:rPr lang="en-AU" sz="1200" b="1" dirty="0">
                <a:latin typeface="Arial Narrow" panose="020B0606020202030204" pitchFamily="34" charset="0"/>
              </a:rPr>
              <a:t>Total Area</a:t>
            </a:r>
          </a:p>
        </p:txBody>
      </p:sp>
      <p:sp>
        <p:nvSpPr>
          <p:cNvPr id="26" name="TextBox 25"/>
          <p:cNvSpPr txBox="1"/>
          <p:nvPr/>
        </p:nvSpPr>
        <p:spPr>
          <a:xfrm>
            <a:off x="4772096" y="5456619"/>
            <a:ext cx="504056" cy="369332"/>
          </a:xfrm>
          <a:prstGeom prst="rect">
            <a:avLst/>
          </a:prstGeom>
          <a:noFill/>
        </p:spPr>
        <p:txBody>
          <a:bodyPr wrap="square" rtlCol="0">
            <a:spAutoFit/>
          </a:bodyPr>
          <a:lstStyle/>
          <a:p>
            <a:r>
              <a:rPr lang="en-AU" dirty="0"/>
              <a:t>=</a:t>
            </a:r>
          </a:p>
        </p:txBody>
      </p:sp>
      <p:cxnSp>
        <p:nvCxnSpPr>
          <p:cNvPr id="28" name="Straight Connector 27"/>
          <p:cNvCxnSpPr/>
          <p:nvPr/>
        </p:nvCxnSpPr>
        <p:spPr>
          <a:xfrm>
            <a:off x="5143291" y="5690588"/>
            <a:ext cx="8633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99919" y="609441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15234" y="6084491"/>
            <a:ext cx="6047565" cy="707886"/>
          </a:xfrm>
          <a:prstGeom prst="rect">
            <a:avLst/>
          </a:prstGeom>
          <a:noFill/>
        </p:spPr>
        <p:txBody>
          <a:bodyPr wrap="square" rtlCol="0">
            <a:spAutoFit/>
          </a:bodyPr>
          <a:lstStyle/>
          <a:p>
            <a:r>
              <a:rPr lang="en-US" sz="1600" b="1" dirty="0">
                <a:latin typeface="Arial Narrow" pitchFamily="34" charset="0"/>
              </a:rPr>
              <a:t>Data Analysis       </a:t>
            </a:r>
          </a:p>
          <a:p>
            <a:r>
              <a:rPr lang="en-US" sz="1200" dirty="0">
                <a:latin typeface="Arial Narrow" pitchFamily="34" charset="0"/>
              </a:rPr>
              <a:t>To</a:t>
            </a:r>
            <a:r>
              <a:rPr lang="en-US" sz="1200" i="1" dirty="0">
                <a:latin typeface="Arial Narrow" pitchFamily="34" charset="0"/>
              </a:rPr>
              <a:t> statistically </a:t>
            </a:r>
            <a:r>
              <a:rPr lang="en-US" sz="1200" dirty="0">
                <a:latin typeface="Arial Narrow" pitchFamily="34" charset="0"/>
              </a:rPr>
              <a:t>answer the research question, we must first calculate s, SE &amp; Cl to obtain </a:t>
            </a:r>
            <a:r>
              <a:rPr lang="en-US" sz="1200" b="1" dirty="0">
                <a:latin typeface="Arial Narrow" pitchFamily="34" charset="0"/>
              </a:rPr>
              <a:t>error bars </a:t>
            </a:r>
            <a:r>
              <a:rPr lang="en-US" sz="1200" dirty="0">
                <a:latin typeface="Arial Narrow" pitchFamily="34" charset="0"/>
              </a:rPr>
              <a:t>and a </a:t>
            </a:r>
          </a:p>
          <a:p>
            <a:r>
              <a:rPr lang="en-US" sz="1200" b="1" dirty="0">
                <a:latin typeface="Arial Narrow" pitchFamily="34" charset="0"/>
              </a:rPr>
              <a:t>P value</a:t>
            </a:r>
            <a:r>
              <a:rPr lang="en-US" sz="1200" dirty="0">
                <a:latin typeface="Arial Narrow" pitchFamily="34" charset="0"/>
              </a:rPr>
              <a:t>. If the error bars do </a:t>
            </a:r>
            <a:r>
              <a:rPr lang="en-US" sz="1200" i="1" dirty="0">
                <a:latin typeface="Arial Narrow" pitchFamily="34" charset="0"/>
              </a:rPr>
              <a:t>not </a:t>
            </a:r>
            <a:r>
              <a:rPr lang="en-US" sz="1200" dirty="0">
                <a:latin typeface="Arial Narrow" pitchFamily="34" charset="0"/>
              </a:rPr>
              <a:t>overlap, and the P value is </a:t>
            </a:r>
            <a:r>
              <a:rPr lang="en-US" sz="1200" i="1" dirty="0">
                <a:latin typeface="Arial Narrow" pitchFamily="34" charset="0"/>
              </a:rPr>
              <a:t>equal to or &lt;0.05</a:t>
            </a:r>
            <a:r>
              <a:rPr lang="en-US" sz="1200" dirty="0">
                <a:latin typeface="Arial Narrow" pitchFamily="34" charset="0"/>
              </a:rPr>
              <a:t>, the difference </a:t>
            </a:r>
            <a:r>
              <a:rPr lang="en-US" sz="1200" i="1" dirty="0">
                <a:latin typeface="Arial Narrow" pitchFamily="34" charset="0"/>
              </a:rPr>
              <a:t>is</a:t>
            </a:r>
            <a:r>
              <a:rPr lang="en-US" sz="1200" dirty="0">
                <a:latin typeface="Arial Narrow" pitchFamily="34" charset="0"/>
              </a:rPr>
              <a:t> significant. </a:t>
            </a:r>
            <a:endParaRPr lang="en-US" sz="1200" b="1" dirty="0">
              <a:latin typeface="Arial Narrow" pitchFamily="34" charset="0"/>
            </a:endParaRPr>
          </a:p>
        </p:txBody>
      </p:sp>
      <p:graphicFrame>
        <p:nvGraphicFramePr>
          <p:cNvPr id="128" name="Table 127"/>
          <p:cNvGraphicFramePr>
            <a:graphicFrameLocks noGrp="1"/>
          </p:cNvGraphicFramePr>
          <p:nvPr/>
        </p:nvGraphicFramePr>
        <p:xfrm>
          <a:off x="505337" y="7124189"/>
          <a:ext cx="5835221" cy="1005674"/>
        </p:xfrm>
        <a:graphic>
          <a:graphicData uri="http://schemas.openxmlformats.org/drawingml/2006/table">
            <a:tbl>
              <a:tblPr firstRow="1" bandRow="1">
                <a:tableStyleId>{5940675A-B579-460E-94D1-54222C63F5DA}</a:tableStyleId>
              </a:tblPr>
              <a:tblGrid>
                <a:gridCol w="481160">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216024">
                  <a:extLst>
                    <a:ext uri="{9D8B030D-6E8A-4147-A177-3AD203B41FA5}">
                      <a16:colId xmlns:a16="http://schemas.microsoft.com/office/drawing/2014/main" val="20012"/>
                    </a:ext>
                  </a:extLst>
                </a:gridCol>
                <a:gridCol w="601533">
                  <a:extLst>
                    <a:ext uri="{9D8B030D-6E8A-4147-A177-3AD203B41FA5}">
                      <a16:colId xmlns:a16="http://schemas.microsoft.com/office/drawing/2014/main" val="20013"/>
                    </a:ext>
                  </a:extLst>
                </a:gridCol>
              </a:tblGrid>
              <a:tr h="126206">
                <a:tc rowSpan="2">
                  <a:txBody>
                    <a:bodyPr/>
                    <a:lstStyle/>
                    <a:p>
                      <a:r>
                        <a:rPr lang="en-AU" sz="800" b="1" dirty="0">
                          <a:latin typeface="Arial Narrow" panose="020B0606020202030204" pitchFamily="34" charset="0"/>
                        </a:rPr>
                        <a:t>Group</a:t>
                      </a:r>
                    </a:p>
                    <a:p>
                      <a:pPr algn="l"/>
                      <a:r>
                        <a:rPr lang="en-AU" sz="500" b="0" dirty="0">
                          <a:latin typeface="Arial Narrow" panose="020B0606020202030204" pitchFamily="34" charset="0"/>
                        </a:rPr>
                        <a:t>(</a:t>
                      </a:r>
                      <a:r>
                        <a:rPr lang="en-AU" sz="500" b="0" dirty="0" err="1">
                          <a:latin typeface="Arial Narrow" panose="020B0606020202030204" pitchFamily="34" charset="0"/>
                        </a:rPr>
                        <a:t>ifor</a:t>
                      </a:r>
                      <a:r>
                        <a:rPr lang="en-AU" sz="500" b="0" baseline="0" dirty="0">
                          <a:latin typeface="Arial Narrow" panose="020B0606020202030204" pitchFamily="34" charset="0"/>
                        </a:rPr>
                        <a:t> example, p</a:t>
                      </a:r>
                      <a:r>
                        <a:rPr lang="en-AU" sz="500" b="0" dirty="0">
                          <a:latin typeface="Arial Narrow" panose="020B0606020202030204" pitchFamily="34" charset="0"/>
                        </a:rPr>
                        <a:t>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Mean</a:t>
                      </a: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800" b="1" dirty="0">
                          <a:latin typeface="Arial Narrow" panose="020B0606020202030204" pitchFamily="34" charset="0"/>
                        </a:rPr>
                        <a:t>Density</a:t>
                      </a:r>
                    </a:p>
                    <a:p>
                      <a:pPr algn="ctr"/>
                      <a:endParaRPr lang="en-AU" sz="800" b="1" dirty="0">
                        <a:latin typeface="Arial Narrow" panose="020B0606020202030204" pitchFamily="34" charset="0"/>
                      </a:endParaRPr>
                    </a:p>
                    <a:p>
                      <a:pPr algn="ctr"/>
                      <a:r>
                        <a:rPr lang="en-AU" sz="800" b="1" dirty="0">
                          <a:latin typeface="Arial Narrow" panose="020B0606020202030204" pitchFamily="34" charset="0"/>
                        </a:rPr>
                        <a:t>per</a:t>
                      </a:r>
                      <a:r>
                        <a:rPr lang="en-AU" sz="800" b="1" baseline="0" dirty="0">
                          <a:latin typeface="Arial Narrow" panose="020B0606020202030204" pitchFamily="34" charset="0"/>
                        </a:rPr>
                        <a:t> </a:t>
                      </a:r>
                      <a:r>
                        <a:rPr lang="en-AU" sz="800" b="1" dirty="0">
                          <a:latin typeface="Arial Narrow" panose="020B0606020202030204" pitchFamily="34" charset="0"/>
                        </a:rPr>
                        <a:t>m</a:t>
                      </a: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1200" b="1" baseline="0" dirty="0">
                          <a:latin typeface="Arial Narrow" panose="020B0606020202030204" pitchFamily="34" charset="0"/>
                        </a:rPr>
                        <a:t>s</a:t>
                      </a:r>
                    </a:p>
                  </a:txBody>
                  <a:tcPr>
                    <a:solidFill>
                      <a:schemeClr val="bg1">
                        <a:lumMod val="85000"/>
                      </a:schemeClr>
                    </a:solidFill>
                  </a:tcPr>
                </a:tc>
                <a:tc rowSpan="2">
                  <a:txBody>
                    <a:bodyPr/>
                    <a:lstStyle/>
                    <a:p>
                      <a:pPr algn="ctr"/>
                      <a:r>
                        <a:rPr lang="en-AU" sz="1000" b="1" dirty="0">
                          <a:latin typeface="Arial Narrow" panose="020B0606020202030204" pitchFamily="34" charset="0"/>
                        </a:rPr>
                        <a:t>SE</a:t>
                      </a:r>
                    </a:p>
                  </a:txBody>
                  <a:tcPr>
                    <a:solidFill>
                      <a:schemeClr val="bg1">
                        <a:lumMod val="85000"/>
                      </a:schemeClr>
                    </a:solidFill>
                  </a:tcPr>
                </a:tc>
                <a:tc rowSpan="2">
                  <a:txBody>
                    <a:bodyPr/>
                    <a:lstStyle/>
                    <a:p>
                      <a:pPr algn="ctr"/>
                      <a:r>
                        <a:rPr lang="en-AU" sz="1000" b="1" dirty="0">
                          <a:latin typeface="Arial Narrow" panose="020B0606020202030204" pitchFamily="34" charset="0"/>
                        </a:rPr>
                        <a:t>Cl</a:t>
                      </a:r>
                    </a:p>
                  </a:txBody>
                  <a:tcPr>
                    <a:solidFill>
                      <a:schemeClr val="bg1">
                        <a:lumMod val="85000"/>
                      </a:schemeClr>
                    </a:solidFill>
                  </a:tcPr>
                </a:tc>
                <a:tc rowSpan="2">
                  <a:txBody>
                    <a:bodyPr/>
                    <a:lstStyle/>
                    <a:p>
                      <a:pPr algn="ctr"/>
                      <a:endParaRPr lang="en-AU" sz="1000" b="1"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P </a:t>
                      </a: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solidFill>
                      <a:schemeClr val="bg1">
                        <a:lumMod val="95000"/>
                      </a:schemeClr>
                    </a:solidFill>
                  </a:tcPr>
                </a:tc>
                <a:tc>
                  <a:txBody>
                    <a:bodyPr/>
                    <a:lstStyle/>
                    <a:p>
                      <a:pPr algn="ctr"/>
                      <a:r>
                        <a:rPr lang="en-AU" sz="1200" dirty="0">
                          <a:latin typeface="Arial Narrow" panose="020B0606020202030204" pitchFamily="34" charset="0"/>
                        </a:rPr>
                        <a:t>0.00375</a:t>
                      </a:r>
                    </a:p>
                  </a:txBody>
                  <a:tcPr>
                    <a:solidFill>
                      <a:schemeClr val="bg1">
                        <a:lumMod val="95000"/>
                      </a:schemeClr>
                    </a:solidFill>
                  </a:tcPr>
                </a:tc>
                <a:tc>
                  <a:txBody>
                    <a:bodyPr/>
                    <a:lstStyle/>
                    <a:p>
                      <a:pPr algn="ctr"/>
                      <a:r>
                        <a:rPr lang="en-AU" sz="1200" dirty="0">
                          <a:latin typeface="Arial Narrow" panose="020B0606020202030204" pitchFamily="34" charset="0"/>
                        </a:rPr>
                        <a:t>4</a:t>
                      </a:r>
                    </a:p>
                  </a:txBody>
                  <a:tcPr>
                    <a:solidFill>
                      <a:schemeClr val="bg1">
                        <a:lumMod val="95000"/>
                      </a:schemeClr>
                    </a:solidFill>
                  </a:tcPr>
                </a:tc>
                <a:tc>
                  <a:txBody>
                    <a:bodyPr/>
                    <a:lstStyle/>
                    <a:p>
                      <a:pPr algn="ctr"/>
                      <a:r>
                        <a:rPr lang="en-AU" sz="1200" dirty="0">
                          <a:latin typeface="Arial Narrow" panose="020B0606020202030204" pitchFamily="34" charset="0"/>
                        </a:rPr>
                        <a:t>1.29</a:t>
                      </a:r>
                    </a:p>
                  </a:txBody>
                  <a:tcPr>
                    <a:solidFill>
                      <a:schemeClr val="bg1">
                        <a:lumMod val="95000"/>
                      </a:schemeClr>
                    </a:solidFill>
                  </a:tcPr>
                </a:tc>
                <a:tc>
                  <a:txBody>
                    <a:bodyPr/>
                    <a:lstStyle/>
                    <a:p>
                      <a:pPr algn="ctr"/>
                      <a:r>
                        <a:rPr lang="en-AU" sz="1200" dirty="0">
                          <a:latin typeface="Arial Narrow" panose="020B0606020202030204" pitchFamily="34" charset="0"/>
                        </a:rPr>
                        <a:t>0.6</a:t>
                      </a:r>
                    </a:p>
                  </a:txBody>
                  <a:tcPr anchor="ctr">
                    <a:solidFill>
                      <a:schemeClr val="bg1">
                        <a:lumMod val="95000"/>
                      </a:schemeClr>
                    </a:solidFill>
                  </a:tcPr>
                </a:tc>
                <a:tc>
                  <a:txBody>
                    <a:bodyPr/>
                    <a:lstStyle/>
                    <a:p>
                      <a:pPr algn="ctr"/>
                      <a:r>
                        <a:rPr lang="en-AU" sz="1200" dirty="0">
                          <a:latin typeface="Arial Narrow" panose="020B0606020202030204" pitchFamily="34" charset="0"/>
                        </a:rPr>
                        <a:t>2.1</a:t>
                      </a:r>
                    </a:p>
                  </a:txBody>
                  <a:tcPr anchor="ctr">
                    <a:solidFill>
                      <a:schemeClr val="bg1">
                        <a:lumMod val="95000"/>
                      </a:schemeClr>
                    </a:solidFill>
                  </a:tcPr>
                </a:tc>
                <a:tc rowSpan="2">
                  <a:txBody>
                    <a:bodyPr/>
                    <a:lstStyle/>
                    <a:p>
                      <a:pPr algn="ctr"/>
                      <a:r>
                        <a:rPr lang="en-AU" sz="1200" dirty="0">
                          <a:latin typeface="Arial Narrow" panose="020B0606020202030204" pitchFamily="34" charset="0"/>
                        </a:rPr>
                        <a:t>6</a:t>
                      </a:r>
                    </a:p>
                  </a:txBody>
                  <a:tcPr anchor="ctr">
                    <a:solidFill>
                      <a:schemeClr val="bg1">
                        <a:lumMod val="95000"/>
                      </a:schemeClr>
                    </a:solidFill>
                  </a:tcPr>
                </a:tc>
                <a:tc rowSpan="2">
                  <a:txBody>
                    <a:bodyPr/>
                    <a:lstStyle/>
                    <a:p>
                      <a:pPr algn="ctr"/>
                      <a:r>
                        <a:rPr lang="en-AU" sz="1200" dirty="0">
                          <a:latin typeface="Arial Narrow" panose="020B0606020202030204" pitchFamily="34" charset="0"/>
                        </a:rPr>
                        <a:t>0.0001</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800" i="0" dirty="0">
                        <a:solidFill>
                          <a:schemeClr val="bg1">
                            <a:lumMod val="50000"/>
                          </a:schemeClr>
                        </a:solidFill>
                        <a:latin typeface="Comic Sans MS" panose="030F0702030302020204" pitchFamily="66" charset="0"/>
                      </a:endParaRPr>
                    </a:p>
                  </a:txBody>
                  <a:tcPr/>
                </a:tc>
                <a:tc vMerge="1">
                  <a:txBody>
                    <a:bodyPr/>
                    <a:lstStyle/>
                    <a:p>
                      <a:pPr algn="ctr"/>
                      <a:endParaRPr lang="en-AU" sz="900" i="0" dirty="0">
                        <a:solidFill>
                          <a:schemeClr val="bg1">
                            <a:lumMod val="50000"/>
                          </a:schemeClr>
                        </a:solidFill>
                        <a:latin typeface="Comic Sans MS" panose="030F0702030302020204" pitchFamily="66" charset="0"/>
                      </a:endParaRPr>
                    </a:p>
                  </a:txBody>
                  <a:tcPr/>
                </a:tc>
                <a:tc vMerge="1">
                  <a:txBody>
                    <a:bodyPr/>
                    <a:lstStyle/>
                    <a:p>
                      <a:pPr algn="ctr"/>
                      <a:endParaRPr lang="en-AU" sz="1200" i="0" dirty="0">
                        <a:solidFill>
                          <a:schemeClr val="tx1"/>
                        </a:solidFill>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130" name="TextBox 129"/>
          <p:cNvSpPr txBox="1"/>
          <p:nvPr/>
        </p:nvSpPr>
        <p:spPr>
          <a:xfrm>
            <a:off x="496265" y="6796147"/>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Read the following two pages for instructions!!!</a:t>
            </a:r>
            <a:endParaRPr lang="en-US" sz="1200" b="1" dirty="0">
              <a:solidFill>
                <a:schemeClr val="bg1"/>
              </a:solidFill>
              <a:latin typeface="Comic Sans MS" panose="030F0702030302020204" pitchFamily="66" charset="0"/>
            </a:endParaRPr>
          </a:p>
        </p:txBody>
      </p:sp>
      <p:sp>
        <p:nvSpPr>
          <p:cNvPr id="132" name="TextBox 131"/>
          <p:cNvSpPr txBox="1"/>
          <p:nvPr/>
        </p:nvSpPr>
        <p:spPr>
          <a:xfrm>
            <a:off x="433936" y="8076768"/>
            <a:ext cx="6131120" cy="215444"/>
          </a:xfrm>
          <a:prstGeom prst="rect">
            <a:avLst/>
          </a:prstGeom>
          <a:noFill/>
        </p:spPr>
        <p:txBody>
          <a:bodyPr wrap="square" rtlCol="0">
            <a:spAutoFit/>
          </a:bodyPr>
          <a:lstStyle/>
          <a:p>
            <a:r>
              <a:rPr lang="en-AU" sz="600" dirty="0">
                <a:latin typeface="Arial Narrow" panose="020B0606020202030204" pitchFamily="34" charset="0"/>
              </a:rPr>
              <a:t>n=sample size    s=standard deviation   SE=Standard Error     CI=Confidence Interval     </a:t>
            </a:r>
            <a:r>
              <a:rPr lang="en-AU" sz="700" dirty="0" err="1">
                <a:latin typeface="Arial Narrow" panose="020B0606020202030204" pitchFamily="34" charset="0"/>
              </a:rPr>
              <a:t>df</a:t>
            </a:r>
            <a:r>
              <a:rPr lang="en-AU" sz="700" dirty="0">
                <a:latin typeface="Arial Narrow" panose="020B0606020202030204" pitchFamily="34" charset="0"/>
              </a:rPr>
              <a:t> =degrees of freedom (n</a:t>
            </a:r>
            <a:r>
              <a:rPr lang="en-AU" sz="300" dirty="0">
                <a:latin typeface="Arial Narrow" panose="020B0606020202030204" pitchFamily="34" charset="0"/>
              </a:rPr>
              <a:t>1  </a:t>
            </a:r>
            <a:r>
              <a:rPr lang="en-AU" sz="700" dirty="0">
                <a:latin typeface="Arial Narrow" panose="020B0606020202030204" pitchFamily="34" charset="0"/>
              </a:rPr>
              <a:t>–1) + (n</a:t>
            </a:r>
            <a:r>
              <a:rPr lang="en-AU" sz="300" dirty="0">
                <a:latin typeface="Arial Narrow" panose="020B0606020202030204" pitchFamily="34" charset="0"/>
              </a:rPr>
              <a:t>2 </a:t>
            </a:r>
            <a:r>
              <a:rPr lang="en-AU" sz="400" dirty="0">
                <a:latin typeface="Arial Narrow" panose="020B0606020202030204" pitchFamily="34" charset="0"/>
              </a:rPr>
              <a:t> </a:t>
            </a:r>
            <a:r>
              <a:rPr lang="en-AU" sz="800" dirty="0">
                <a:latin typeface="Arial Narrow" panose="020B0606020202030204" pitchFamily="34" charset="0"/>
              </a:rPr>
              <a:t>–</a:t>
            </a:r>
            <a:r>
              <a:rPr lang="en-AU" sz="700" dirty="0">
                <a:latin typeface="Arial Narrow" panose="020B0606020202030204" pitchFamily="34" charset="0"/>
              </a:rPr>
              <a:t>1) </a:t>
            </a:r>
            <a:r>
              <a:rPr lang="en-AU" sz="600" i="1" dirty="0">
                <a:latin typeface="Arial Narrow" panose="020B0606020202030204" pitchFamily="34" charset="0"/>
              </a:rPr>
              <a:t>Note</a:t>
            </a:r>
            <a:r>
              <a:rPr lang="en-AU" sz="600" dirty="0">
                <a:latin typeface="Arial Narrow" panose="020B0606020202030204" pitchFamily="34" charset="0"/>
              </a:rPr>
              <a:t>: subscripts indicate group number.     P value: results from t-test </a:t>
            </a:r>
          </a:p>
        </p:txBody>
      </p:sp>
      <p:sp>
        <p:nvSpPr>
          <p:cNvPr id="52" name="TextBox 51"/>
          <p:cNvSpPr txBox="1"/>
          <p:nvPr/>
        </p:nvSpPr>
        <p:spPr>
          <a:xfrm>
            <a:off x="6080384" y="4447424"/>
            <a:ext cx="125186" cy="221280"/>
          </a:xfrm>
          <a:prstGeom prst="rect">
            <a:avLst/>
          </a:prstGeom>
          <a:noFill/>
        </p:spPr>
        <p:txBody>
          <a:bodyPr wrap="square" rtlCol="0">
            <a:spAutoFit/>
          </a:bodyPr>
          <a:lstStyle/>
          <a:p>
            <a:r>
              <a:rPr lang="en-AU" sz="800" b="1" dirty="0"/>
              <a:t>2</a:t>
            </a:r>
          </a:p>
        </p:txBody>
      </p:sp>
      <p:sp>
        <p:nvSpPr>
          <p:cNvPr id="55" name="TextBox 54"/>
          <p:cNvSpPr txBox="1"/>
          <p:nvPr/>
        </p:nvSpPr>
        <p:spPr>
          <a:xfrm>
            <a:off x="496265" y="8279418"/>
            <a:ext cx="5844293" cy="27699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tabLst>
                <a:tab pos="1344613" algn="l"/>
              </a:tabLst>
            </a:pPr>
            <a:r>
              <a:rPr lang="en-US" sz="1200" b="1" dirty="0">
                <a:latin typeface="Arial Narrow" pitchFamily="34" charset="0"/>
              </a:rPr>
              <a:t>Q. Is there a </a:t>
            </a:r>
            <a:r>
              <a:rPr lang="en-US" sz="1200" b="1" i="1" dirty="0">
                <a:latin typeface="Arial Narrow" pitchFamily="34" charset="0"/>
              </a:rPr>
              <a:t>significant</a:t>
            </a:r>
            <a:r>
              <a:rPr lang="en-US" sz="1200" b="1" dirty="0">
                <a:latin typeface="Arial Narrow" pitchFamily="34" charset="0"/>
              </a:rPr>
              <a:t> difference between Group 1 (2012) &amp; Group 2 (2017)? Ans. </a:t>
            </a:r>
            <a:endParaRPr lang="en-US" sz="1200" b="1" dirty="0">
              <a:latin typeface="Comic Sans MS" panose="030F0702030302020204" pitchFamily="66" charset="0"/>
            </a:endParaRPr>
          </a:p>
        </p:txBody>
      </p:sp>
      <p:sp>
        <p:nvSpPr>
          <p:cNvPr id="4" name="Up Arrow 3"/>
          <p:cNvSpPr/>
          <p:nvPr/>
        </p:nvSpPr>
        <p:spPr>
          <a:xfrm>
            <a:off x="5979723" y="7996198"/>
            <a:ext cx="122299" cy="14401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p:cNvSpPr/>
          <p:nvPr/>
        </p:nvSpPr>
        <p:spPr>
          <a:xfrm>
            <a:off x="5514196" y="8310313"/>
            <a:ext cx="789869"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533396" y="8236605"/>
            <a:ext cx="940259"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13" name="TextBox 12"/>
          <p:cNvSpPr txBox="1"/>
          <p:nvPr/>
        </p:nvSpPr>
        <p:spPr>
          <a:xfrm>
            <a:off x="5533396" y="8408378"/>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66" name="TextBox 65"/>
          <p:cNvSpPr txBox="1"/>
          <p:nvPr/>
        </p:nvSpPr>
        <p:spPr>
          <a:xfrm>
            <a:off x="3734182" y="7315747"/>
            <a:ext cx="125186" cy="221280"/>
          </a:xfrm>
          <a:prstGeom prst="rect">
            <a:avLst/>
          </a:prstGeom>
          <a:noFill/>
        </p:spPr>
        <p:txBody>
          <a:bodyPr wrap="square" rtlCol="0">
            <a:spAutoFit/>
          </a:bodyPr>
          <a:lstStyle/>
          <a:p>
            <a:r>
              <a:rPr lang="en-AU" sz="800" b="1" dirty="0"/>
              <a:t>2</a:t>
            </a:r>
          </a:p>
        </p:txBody>
      </p:sp>
      <p:sp>
        <p:nvSpPr>
          <p:cNvPr id="67" name="TextBox 66"/>
          <p:cNvSpPr txBox="1"/>
          <p:nvPr/>
        </p:nvSpPr>
        <p:spPr>
          <a:xfrm>
            <a:off x="5478538" y="7103896"/>
            <a:ext cx="438936" cy="276999"/>
          </a:xfrm>
          <a:prstGeom prst="rect">
            <a:avLst/>
          </a:prstGeom>
          <a:noFill/>
        </p:spPr>
        <p:txBody>
          <a:bodyPr wrap="square" rtlCol="0">
            <a:spAutoFit/>
          </a:bodyPr>
          <a:lstStyle/>
          <a:p>
            <a:r>
              <a:rPr lang="en-AU" sz="1200" b="1" dirty="0" err="1"/>
              <a:t>df</a:t>
            </a:r>
            <a:endParaRPr lang="en-AU" sz="1200" b="1" dirty="0"/>
          </a:p>
        </p:txBody>
      </p:sp>
      <p:sp>
        <p:nvSpPr>
          <p:cNvPr id="68" name="TextBox 67"/>
          <p:cNvSpPr txBox="1"/>
          <p:nvPr/>
        </p:nvSpPr>
        <p:spPr>
          <a:xfrm>
            <a:off x="762883" y="3300472"/>
            <a:ext cx="4893491" cy="215444"/>
          </a:xfrm>
          <a:prstGeom prst="rect">
            <a:avLst/>
          </a:prstGeom>
          <a:noFill/>
        </p:spPr>
        <p:txBody>
          <a:bodyPr wrap="square" rtlCol="0">
            <a:spAutoFit/>
          </a:bodyPr>
          <a:lstStyle/>
          <a:p>
            <a:r>
              <a:rPr lang="en-AU" sz="800" dirty="0">
                <a:latin typeface="Arial Narrow" panose="020B0606020202030204" pitchFamily="34" charset="0"/>
              </a:rPr>
              <a:t>Diver’s  s-shaped  search pattern looking for, and counting, COTS inside cracks and crevices of the reef</a:t>
            </a:r>
          </a:p>
        </p:txBody>
      </p:sp>
      <p:sp>
        <p:nvSpPr>
          <p:cNvPr id="70" name="Rectangle 69"/>
          <p:cNvSpPr/>
          <p:nvPr/>
        </p:nvSpPr>
        <p:spPr>
          <a:xfrm>
            <a:off x="408152" y="8554954"/>
            <a:ext cx="6290303" cy="276999"/>
          </a:xfrm>
          <a:prstGeom prst="rect">
            <a:avLst/>
          </a:prstGeom>
        </p:spPr>
        <p:txBody>
          <a:bodyPr wrap="square">
            <a:spAutoFit/>
          </a:bodyPr>
          <a:lstStyle/>
          <a:p>
            <a:pPr>
              <a:spcAft>
                <a:spcPts val="0"/>
              </a:spcAft>
            </a:pPr>
            <a:r>
              <a:rPr lang="en-GB" sz="600" baseline="30000" dirty="0">
                <a:latin typeface="Arial Narrow" panose="020B0606020202030204" pitchFamily="34" charset="0"/>
                <a:ea typeface="Times New Roman" panose="02020603050405020304" pitchFamily="18" charset="0"/>
              </a:rPr>
              <a:t>[1]</a:t>
            </a:r>
            <a:r>
              <a:rPr lang="en-GB" sz="600" dirty="0">
                <a:latin typeface="Arial Narrow" panose="020B0606020202030204" pitchFamily="34" charset="0"/>
                <a:ea typeface="Times New Roman" panose="02020603050405020304" pitchFamily="18" charset="0"/>
              </a:rPr>
              <a:t>Hodgson, G., Hill, J., </a:t>
            </a:r>
            <a:r>
              <a:rPr lang="en-GB" sz="600" dirty="0" err="1">
                <a:latin typeface="Arial Narrow" panose="020B0606020202030204" pitchFamily="34" charset="0"/>
                <a:ea typeface="Times New Roman" panose="02020603050405020304" pitchFamily="18" charset="0"/>
              </a:rPr>
              <a:t>Kiene</a:t>
            </a:r>
            <a:r>
              <a:rPr lang="en-GB" sz="600" dirty="0">
                <a:latin typeface="Arial Narrow" panose="020B0606020202030204" pitchFamily="34" charset="0"/>
                <a:ea typeface="Times New Roman" panose="02020603050405020304" pitchFamily="18" charset="0"/>
              </a:rPr>
              <a:t>, W., Maun, L., Mihaly, J., </a:t>
            </a:r>
            <a:r>
              <a:rPr lang="en-GB" sz="600" dirty="0" err="1">
                <a:latin typeface="Arial Narrow" panose="020B0606020202030204" pitchFamily="34" charset="0"/>
                <a:ea typeface="Times New Roman" panose="02020603050405020304" pitchFamily="18" charset="0"/>
              </a:rPr>
              <a:t>Liebeler</a:t>
            </a:r>
            <a:r>
              <a:rPr lang="en-GB" sz="600" dirty="0">
                <a:latin typeface="Arial Narrow" panose="020B0606020202030204" pitchFamily="34" charset="0"/>
                <a:ea typeface="Times New Roman" panose="02020603050405020304" pitchFamily="18" charset="0"/>
              </a:rPr>
              <a:t>, J., Shuman, C. and Torres, R. (2006). </a:t>
            </a:r>
            <a:r>
              <a:rPr lang="en-GB" sz="600" i="1" dirty="0">
                <a:latin typeface="Arial Narrow" panose="020B0606020202030204" pitchFamily="34" charset="0"/>
                <a:ea typeface="Times New Roman" panose="02020603050405020304" pitchFamily="18" charset="0"/>
              </a:rPr>
              <a:t>Reef Check Instruction Manual: A Guide to Reef Check Coral Reef Monitoring. 2006 Edition. </a:t>
            </a:r>
            <a:r>
              <a:rPr lang="en-GB" sz="600" dirty="0">
                <a:latin typeface="Arial Narrow" panose="020B0606020202030204" pitchFamily="34" charset="0"/>
                <a:ea typeface="Times New Roman" panose="02020603050405020304" pitchFamily="18" charset="0"/>
              </a:rPr>
              <a:t>Reef Check Foundation, Pacific Palisades, California, USA. Accessed 2018 from: https://www.biosphere-expeditions.org/images/stories/pdfs/2006%20Reef%20Check%20Instruction%20Manual%20with%20covers.pdf</a:t>
            </a:r>
          </a:p>
        </p:txBody>
      </p:sp>
      <p:sp>
        <p:nvSpPr>
          <p:cNvPr id="71" name="Rectangle 70"/>
          <p:cNvSpPr/>
          <p:nvPr/>
        </p:nvSpPr>
        <p:spPr>
          <a:xfrm>
            <a:off x="3835669" y="3738253"/>
            <a:ext cx="2718744" cy="184666"/>
          </a:xfrm>
          <a:prstGeom prst="rect">
            <a:avLst/>
          </a:prstGeom>
        </p:spPr>
        <p:txBody>
          <a:bodyPr wrap="square">
            <a:spAutoFit/>
          </a:bodyPr>
          <a:lstStyle/>
          <a:p>
            <a:pPr>
              <a:spcAft>
                <a:spcPts val="0"/>
              </a:spcAft>
            </a:pPr>
            <a:r>
              <a:rPr lang="en-GB" sz="600" i="1" dirty="0">
                <a:latin typeface="Arial Narrow" panose="020B0606020202030204" pitchFamily="34" charset="0"/>
                <a:ea typeface="Times New Roman" panose="02020603050405020304" pitchFamily="18" charset="0"/>
              </a:rPr>
              <a:t>Note</a:t>
            </a:r>
            <a:r>
              <a:rPr lang="en-GB" sz="600" dirty="0">
                <a:latin typeface="Arial Narrow" panose="020B0606020202030204" pitchFamily="34" charset="0"/>
                <a:ea typeface="Times New Roman" panose="02020603050405020304" pitchFamily="18" charset="0"/>
              </a:rPr>
              <a:t>: the COTS outbreak was real, but the data for this worksheet  has been made up. </a:t>
            </a:r>
          </a:p>
        </p:txBody>
      </p:sp>
      <p:sp>
        <p:nvSpPr>
          <p:cNvPr id="80" name="TextBox 79"/>
          <p:cNvSpPr txBox="1"/>
          <p:nvPr/>
        </p:nvSpPr>
        <p:spPr>
          <a:xfrm>
            <a:off x="481958" y="1250431"/>
            <a:ext cx="5844230" cy="400110"/>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500" b="1" dirty="0">
              <a:latin typeface="Arial Narrow" panose="020B0606020202030204" pitchFamily="34" charset="0"/>
            </a:endParaRPr>
          </a:p>
        </p:txBody>
      </p:sp>
      <p:cxnSp>
        <p:nvCxnSpPr>
          <p:cNvPr id="81" name="Straight Connector 80"/>
          <p:cNvCxnSpPr/>
          <p:nvPr/>
        </p:nvCxnSpPr>
        <p:spPr>
          <a:xfrm flipH="1">
            <a:off x="481537" y="17014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153926" y="1271280"/>
            <a:ext cx="1553792" cy="3348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117144" y="1240991"/>
            <a:ext cx="1673862" cy="400110"/>
          </a:xfrm>
          <a:prstGeom prst="rect">
            <a:avLst/>
          </a:prstGeom>
          <a:noFill/>
        </p:spPr>
        <p:txBody>
          <a:bodyPr wrap="square" rtlCol="0">
            <a:spAutoFit/>
          </a:bodyPr>
          <a:lstStyle/>
          <a:p>
            <a:pPr algn="ctr"/>
            <a:r>
              <a:rPr lang="en-AU" sz="1000" dirty="0"/>
              <a:t>Population SIZE (or density) </a:t>
            </a:r>
            <a:br>
              <a:rPr lang="en-AU" sz="1000" dirty="0"/>
            </a:br>
            <a:r>
              <a:rPr lang="en-AU" sz="1000" dirty="0"/>
              <a:t>of Crown of Thorns starfish</a:t>
            </a:r>
          </a:p>
        </p:txBody>
      </p:sp>
      <p:sp>
        <p:nvSpPr>
          <p:cNvPr id="84" name="Rectangle 83"/>
          <p:cNvSpPr/>
          <p:nvPr/>
        </p:nvSpPr>
        <p:spPr>
          <a:xfrm>
            <a:off x="4289768" y="1279046"/>
            <a:ext cx="802302" cy="326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p:cNvSpPr txBox="1"/>
          <p:nvPr/>
        </p:nvSpPr>
        <p:spPr>
          <a:xfrm>
            <a:off x="4227748" y="1227361"/>
            <a:ext cx="951190" cy="400110"/>
          </a:xfrm>
          <a:prstGeom prst="rect">
            <a:avLst/>
          </a:prstGeom>
          <a:noFill/>
        </p:spPr>
        <p:txBody>
          <a:bodyPr wrap="square" rtlCol="0">
            <a:spAutoFit/>
          </a:bodyPr>
          <a:lstStyle/>
          <a:p>
            <a:pPr algn="ctr"/>
            <a:r>
              <a:rPr lang="en-AU" sz="1200" b="1" dirty="0"/>
              <a:t>2012</a:t>
            </a:r>
            <a:r>
              <a:rPr lang="en-AU" sz="1200" dirty="0"/>
              <a:t> </a:t>
            </a:r>
            <a:endParaRPr lang="en-AU" sz="800" dirty="0"/>
          </a:p>
          <a:p>
            <a:pPr algn="ctr"/>
            <a:r>
              <a:rPr lang="en-AU" sz="800" dirty="0"/>
              <a:t>on Swains Reef</a:t>
            </a:r>
          </a:p>
        </p:txBody>
      </p:sp>
      <p:sp>
        <p:nvSpPr>
          <p:cNvPr id="86" name="Rectangle 85"/>
          <p:cNvSpPr/>
          <p:nvPr/>
        </p:nvSpPr>
        <p:spPr>
          <a:xfrm>
            <a:off x="5291248" y="1276695"/>
            <a:ext cx="764460" cy="321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TextBox 86"/>
          <p:cNvSpPr txBox="1"/>
          <p:nvPr/>
        </p:nvSpPr>
        <p:spPr>
          <a:xfrm>
            <a:off x="5193770" y="1221059"/>
            <a:ext cx="951190" cy="400110"/>
          </a:xfrm>
          <a:prstGeom prst="rect">
            <a:avLst/>
          </a:prstGeom>
          <a:noFill/>
        </p:spPr>
        <p:txBody>
          <a:bodyPr wrap="square" rtlCol="0">
            <a:spAutoFit/>
          </a:bodyPr>
          <a:lstStyle/>
          <a:p>
            <a:pPr algn="ctr"/>
            <a:r>
              <a:rPr lang="en-AU" sz="1200" b="1" dirty="0"/>
              <a:t>2017</a:t>
            </a:r>
            <a:endParaRPr lang="en-AU" sz="1200" dirty="0"/>
          </a:p>
          <a:p>
            <a:pPr algn="ctr"/>
            <a:r>
              <a:rPr lang="en-AU" sz="800" dirty="0"/>
              <a:t>on Swains Reef</a:t>
            </a:r>
          </a:p>
        </p:txBody>
      </p:sp>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76">
            <a:extLst>
              <a:ext uri="{FF2B5EF4-FFF2-40B4-BE49-F238E27FC236}">
                <a16:creationId xmlns:a16="http://schemas.microsoft.com/office/drawing/2014/main" id="{91FD75AE-9355-4FAC-8A05-8D8661052C62}"/>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Measuring Populations – </a:t>
            </a:r>
            <a:r>
              <a:rPr lang="en-US" sz="1200" dirty="0">
                <a:latin typeface="Arial Narrow" pitchFamily="34" charset="0"/>
              </a:rPr>
              <a:t>Assess population data to measure population size, density, abundance, distribution, carrying capacity</a:t>
            </a:r>
          </a:p>
        </p:txBody>
      </p:sp>
      <p:sp>
        <p:nvSpPr>
          <p:cNvPr id="78" name="TextBox 17">
            <a:extLst>
              <a:ext uri="{FF2B5EF4-FFF2-40B4-BE49-F238E27FC236}">
                <a16:creationId xmlns:a16="http://schemas.microsoft.com/office/drawing/2014/main" id="{2836510F-B2A5-4B74-879A-542A3784475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9000F708-4FA9-6E26-F3F3-6D0243D27A88}"/>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FAF08B87-3D6A-3DD6-6312-603A6871D06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9D23BDA8-8FF5-1DFB-16CA-E0594B6F146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128679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1938" y="967832"/>
            <a:ext cx="625762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It’s all about answering the Research Question!</a:t>
            </a:r>
          </a:p>
          <a:p>
            <a:pPr>
              <a:spcAft>
                <a:spcPts val="0"/>
              </a:spcAft>
            </a:pPr>
            <a:r>
              <a:rPr lang="en-GB" sz="1200" dirty="0">
                <a:latin typeface="Arial Narrow" panose="020B0606020202030204" pitchFamily="34" charset="0"/>
                <a:ea typeface="Times New Roman" panose="02020603050405020304" pitchFamily="18" charset="0"/>
              </a:rPr>
              <a:t>When comparing two datasets, at what point is the difference between them considered to be</a:t>
            </a:r>
            <a:r>
              <a:rPr lang="en-GB" sz="1200" i="1" dirty="0">
                <a:latin typeface="Arial Narrow" panose="020B0606020202030204" pitchFamily="34" charset="0"/>
                <a:ea typeface="Times New Roman" panose="02020603050405020304" pitchFamily="18" charset="0"/>
              </a:rPr>
              <a:t> significant</a:t>
            </a:r>
            <a:r>
              <a:rPr lang="en-GB" sz="1200" dirty="0">
                <a:latin typeface="Arial Narrow" panose="020B0606020202030204" pitchFamily="34" charset="0"/>
                <a:ea typeface="Times New Roman" panose="02020603050405020304" pitchFamily="18" charset="0"/>
              </a:rPr>
              <a:t>?</a:t>
            </a:r>
          </a:p>
          <a:p>
            <a:pPr>
              <a:spcAft>
                <a:spcPts val="0"/>
              </a:spcAft>
            </a:pPr>
            <a:r>
              <a:rPr lang="en-GB" sz="1200" dirty="0">
                <a:latin typeface="Arial Narrow" panose="020B0606020202030204" pitchFamily="34" charset="0"/>
                <a:ea typeface="Times New Roman" panose="02020603050405020304" pitchFamily="18" charset="0"/>
              </a:rPr>
              <a:t>To find out, we need to do some more calculations (begin by entering 2012 data into cells B2-B5 in Excel). </a:t>
            </a:r>
          </a:p>
        </p:txBody>
      </p:sp>
      <p:cxnSp>
        <p:nvCxnSpPr>
          <p:cNvPr id="38" name="Straight Connector 37"/>
          <p:cNvCxnSpPr/>
          <p:nvPr/>
        </p:nvCxnSpPr>
        <p:spPr>
          <a:xfrm flipH="1">
            <a:off x="508863" y="167668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1938" y="1674750"/>
            <a:ext cx="6206542"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Central Tendency </a:t>
            </a:r>
            <a:r>
              <a:rPr lang="en-US" sz="1200" dirty="0">
                <a:latin typeface="Arial Narrow" panose="020B0606020202030204" pitchFamily="34" charset="0"/>
              </a:rPr>
              <a:t>(i.e. medium, mean, mode). </a:t>
            </a:r>
          </a:p>
          <a:p>
            <a:pPr>
              <a:spcAft>
                <a:spcPts val="0"/>
              </a:spcAft>
            </a:pPr>
            <a:r>
              <a:rPr lang="en-US" sz="1200" dirty="0">
                <a:latin typeface="Arial Narrow" panose="020B0606020202030204" pitchFamily="34" charset="0"/>
              </a:rPr>
              <a:t>A common measure of central tendency used in population dynamics is the mean, or average. </a:t>
            </a:r>
            <a:endParaRPr lang="en-AU" sz="1200" dirty="0">
              <a:latin typeface="Arial Narrow" panose="020B0606020202030204" pitchFamily="34"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population </a:t>
            </a:r>
            <a:r>
              <a:rPr lang="en-GB" sz="1200" dirty="0">
                <a:latin typeface="Arial Narrow" panose="020B0606020202030204" pitchFamily="34" charset="0"/>
                <a:ea typeface="Times New Roman" panose="02020603050405020304" pitchFamily="18" charset="0"/>
              </a:rPr>
              <a:t>goes by the symbol  µ   </a:t>
            </a: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sample </a:t>
            </a:r>
            <a:r>
              <a:rPr lang="en-GB" sz="1200" dirty="0">
                <a:latin typeface="Arial Narrow" panose="020B0606020202030204" pitchFamily="34" charset="0"/>
                <a:ea typeface="Times New Roman" panose="02020603050405020304" pitchFamily="18" charset="0"/>
              </a:rPr>
              <a:t>(usually representative of the population) goes by the symbol </a:t>
            </a:r>
          </a:p>
          <a:p>
            <a:pPr>
              <a:spcAft>
                <a:spcPts val="0"/>
              </a:spcAft>
            </a:pPr>
            <a:r>
              <a:rPr lang="en-GB" sz="1200" dirty="0">
                <a:latin typeface="Arial Narrow" panose="020B0606020202030204" pitchFamily="34" charset="0"/>
                <a:ea typeface="Times New Roman" panose="02020603050405020304" pitchFamily="18" charset="0"/>
              </a:rPr>
              <a:t>Always quote the mean to</a:t>
            </a:r>
            <a:r>
              <a:rPr lang="en-GB" sz="1200" b="1" dirty="0">
                <a:latin typeface="Arial Narrow" panose="020B0606020202030204" pitchFamily="34" charset="0"/>
                <a:ea typeface="Times New Roman" panose="02020603050405020304" pitchFamily="18" charset="0"/>
              </a:rPr>
              <a:t> one decimal place more than the raw data</a:t>
            </a:r>
            <a:r>
              <a:rPr lang="en-GB" sz="1200" dirty="0">
                <a:latin typeface="Arial Narrow" panose="020B0606020202030204" pitchFamily="34" charset="0"/>
                <a:ea typeface="Times New Roman" panose="02020603050405020304" pitchFamily="18" charset="0"/>
              </a:rPr>
              <a:t>. To calculate the mean:</a:t>
            </a:r>
          </a:p>
          <a:p>
            <a:pPr marL="171450" indent="-171450">
              <a:buFont typeface="Arial" panose="020B0604020202020204" pitchFamily="34" charset="0"/>
              <a:buChar char="•"/>
            </a:pPr>
            <a:r>
              <a:rPr lang="en-GB" sz="1200" dirty="0">
                <a:latin typeface="Arial Narrow" panose="020B0606020202030204" pitchFamily="34" charset="0"/>
              </a:rPr>
              <a:t>In Excel, type in an empty space/cell at end of data (i.e. B6):  </a:t>
            </a:r>
            <a:r>
              <a:rPr lang="en-GB" sz="1200" b="1" dirty="0">
                <a:latin typeface="Arial Narrow" panose="020B0606020202030204" pitchFamily="34" charset="0"/>
              </a:rPr>
              <a:t>=AVERAGE(</a:t>
            </a:r>
            <a:r>
              <a:rPr lang="en-GB" sz="1200" b="1" dirty="0">
                <a:solidFill>
                  <a:schemeClr val="bg1">
                    <a:lumMod val="50000"/>
                  </a:schemeClr>
                </a:solidFill>
                <a:latin typeface="Arial Narrow" panose="020B0606020202030204" pitchFamily="34" charset="0"/>
              </a:rPr>
              <a:t>B2</a:t>
            </a:r>
            <a:r>
              <a:rPr lang="en-GB" sz="1200" b="1" dirty="0">
                <a:latin typeface="Arial Narrow" panose="020B0606020202030204" pitchFamily="34" charset="0"/>
              </a:rPr>
              <a:t>:</a:t>
            </a:r>
            <a:r>
              <a:rPr lang="en-GB" sz="1200" b="1" dirty="0">
                <a:solidFill>
                  <a:schemeClr val="bg1">
                    <a:lumMod val="50000"/>
                  </a:schemeClr>
                </a:solidFill>
                <a:latin typeface="Arial Narrow" panose="020B0606020202030204" pitchFamily="34" charset="0"/>
              </a:rPr>
              <a:t>B5</a:t>
            </a:r>
            <a:r>
              <a:rPr lang="en-GB" sz="1200" b="1" dirty="0">
                <a:latin typeface="Arial Narrow" panose="020B0606020202030204" pitchFamily="34" charset="0"/>
              </a:rPr>
              <a:t>)  </a:t>
            </a:r>
            <a:r>
              <a:rPr lang="en-GB" sz="1200" dirty="0">
                <a:latin typeface="Arial Narrow" panose="020B0606020202030204" pitchFamily="34" charset="0"/>
              </a:rPr>
              <a:t>(then press Enter)</a:t>
            </a:r>
          </a:p>
          <a:p>
            <a:pPr marL="171450" indent="-171450">
              <a:buFont typeface="Arial" panose="020B0604020202020204" pitchFamily="34" charset="0"/>
              <a:buChar char="•"/>
            </a:pPr>
            <a:r>
              <a:rPr lang="en-GB" sz="1200" dirty="0">
                <a:latin typeface="Arial Narrow" panose="020B0606020202030204" pitchFamily="34" charset="0"/>
              </a:rPr>
              <a:t>Or, manually, add them all up (Σ x) and divide that total, by the number of observations  (      = Σ x / n)</a:t>
            </a:r>
            <a:endParaRPr lang="en-AU" sz="1200" dirty="0">
              <a:latin typeface="Arial Narrow" panose="020B0606020202030204" pitchFamily="34" charset="0"/>
            </a:endParaRPr>
          </a:p>
        </p:txBody>
      </p:sp>
      <p:cxnSp>
        <p:nvCxnSpPr>
          <p:cNvPr id="41" name="Straight Connector 40"/>
          <p:cNvCxnSpPr/>
          <p:nvPr/>
        </p:nvCxnSpPr>
        <p:spPr>
          <a:xfrm flipH="1">
            <a:off x="483165" y="311684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50743" y="3113234"/>
            <a:ext cx="6206543" cy="181588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Dispersion </a:t>
            </a:r>
            <a:r>
              <a:rPr lang="en-GB" sz="1200" dirty="0">
                <a:latin typeface="Arial Narrow" panose="020B0606020202030204" pitchFamily="34" charset="0"/>
                <a:ea typeface="Times New Roman" panose="02020603050405020304" pitchFamily="18" charset="0"/>
              </a:rPr>
              <a:t>(i.e. range, deviation &amp; standard deviation).</a:t>
            </a:r>
          </a:p>
          <a:p>
            <a:pPr>
              <a:spcAft>
                <a:spcPts val="0"/>
              </a:spcAft>
            </a:pPr>
            <a:r>
              <a:rPr lang="en-AU" sz="1200" dirty="0">
                <a:latin typeface="Arial Narrow" panose="020B0606020202030204" pitchFamily="34" charset="0"/>
                <a:ea typeface="Times New Roman" panose="02020603050405020304" pitchFamily="18" charset="0"/>
              </a:rPr>
              <a:t>The </a:t>
            </a:r>
            <a:r>
              <a:rPr lang="en-AU" sz="1200" b="1" dirty="0">
                <a:latin typeface="Arial Narrow" panose="020B0606020202030204" pitchFamily="34" charset="0"/>
                <a:ea typeface="Times New Roman" panose="02020603050405020304" pitchFamily="18" charset="0"/>
              </a:rPr>
              <a:t>range</a:t>
            </a:r>
            <a:r>
              <a:rPr lang="en-AU" sz="1200" dirty="0">
                <a:latin typeface="Arial Narrow" panose="020B0606020202030204" pitchFamily="34" charset="0"/>
                <a:ea typeface="Times New Roman" panose="02020603050405020304" pitchFamily="18" charset="0"/>
              </a:rPr>
              <a:t> is the distance between the lowest data point and the highest data point. Range is a very crude measure of dispersion because we still don’t know how close or far away each data point is from the mean (known as deviation). Hence, </a:t>
            </a:r>
            <a:r>
              <a:rPr lang="en-AU" sz="1200" b="1" dirty="0">
                <a:latin typeface="Arial Narrow" panose="020B0606020202030204" pitchFamily="34" charset="0"/>
                <a:ea typeface="Times New Roman" panose="02020603050405020304" pitchFamily="18" charset="0"/>
              </a:rPr>
              <a:t>Standard deviation </a:t>
            </a:r>
            <a:r>
              <a:rPr lang="en-AU" sz="1200" dirty="0">
                <a:latin typeface="Arial Narrow" panose="020B0606020202030204" pitchFamily="34" charset="0"/>
                <a:ea typeface="Times New Roman" panose="02020603050405020304" pitchFamily="18" charset="0"/>
              </a:rPr>
              <a:t>is a much better measure of dispersion. </a:t>
            </a:r>
          </a:p>
          <a:p>
            <a:pPr>
              <a:spcAft>
                <a:spcPts val="0"/>
              </a:spcAft>
            </a:pPr>
            <a:r>
              <a:rPr lang="en-AU" sz="1200" dirty="0">
                <a:latin typeface="Arial Narrow" panose="020B0606020202030204" pitchFamily="34" charset="0"/>
                <a:ea typeface="Times New Roman" panose="02020603050405020304" pitchFamily="18" charset="0"/>
              </a:rPr>
              <a:t>The standard deviation of a </a:t>
            </a:r>
            <a:r>
              <a:rPr lang="en-AU" sz="1200" i="1" dirty="0">
                <a:latin typeface="Arial Narrow" panose="020B0606020202030204" pitchFamily="34" charset="0"/>
                <a:ea typeface="Times New Roman" panose="02020603050405020304" pitchFamily="18" charset="0"/>
              </a:rPr>
              <a:t>population</a:t>
            </a:r>
            <a:r>
              <a:rPr lang="en-AU" sz="1200" dirty="0">
                <a:latin typeface="Arial Narrow" panose="020B0606020202030204" pitchFamily="34" charset="0"/>
                <a:ea typeface="Times New Roman" panose="02020603050405020304" pitchFamily="18" charset="0"/>
              </a:rPr>
              <a:t> goes by the symbol</a:t>
            </a:r>
            <a:r>
              <a:rPr lang="en-AU" sz="1200" b="1" dirty="0">
                <a:latin typeface="Arial Narrow" panose="020B0606020202030204" pitchFamily="34" charset="0"/>
                <a:ea typeface="Times New Roman" panose="02020603050405020304" pitchFamily="18" charset="0"/>
              </a:rPr>
              <a:t> </a:t>
            </a:r>
            <a:r>
              <a:rPr lang="el-GR" sz="1200" b="1" dirty="0">
                <a:latin typeface="Arial Narrow" panose="020B0606020202030204" pitchFamily="34" charset="0"/>
                <a:ea typeface="Times New Roman" panose="02020603050405020304" pitchFamily="18" charset="0"/>
              </a:rPr>
              <a:t>σ</a:t>
            </a:r>
            <a:r>
              <a:rPr lang="en-AU" sz="1200" b="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(sigma)</a:t>
            </a:r>
          </a:p>
          <a:p>
            <a:pPr>
              <a:spcAft>
                <a:spcPts val="0"/>
              </a:spcAft>
            </a:pPr>
            <a:r>
              <a:rPr lang="en-AU" sz="1200" dirty="0">
                <a:latin typeface="Arial Narrow" panose="020B0606020202030204" pitchFamily="34" charset="0"/>
                <a:ea typeface="Times New Roman" panose="02020603050405020304" pitchFamily="18" charset="0"/>
              </a:rPr>
              <a:t>The standard deviation of a</a:t>
            </a:r>
            <a:r>
              <a:rPr lang="en-AU" sz="1200" i="1" dirty="0">
                <a:latin typeface="Arial Narrow" panose="020B0606020202030204" pitchFamily="34" charset="0"/>
                <a:ea typeface="Times New Roman" panose="02020603050405020304" pitchFamily="18" charset="0"/>
              </a:rPr>
              <a:t> sample </a:t>
            </a:r>
            <a:r>
              <a:rPr lang="en-AU" sz="1200" dirty="0">
                <a:latin typeface="Arial Narrow" panose="020B0606020202030204" pitchFamily="34" charset="0"/>
                <a:ea typeface="Times New Roman" panose="02020603050405020304" pitchFamily="18" charset="0"/>
              </a:rPr>
              <a:t>(usually representative of the population) goes by the symbol </a:t>
            </a:r>
            <a:r>
              <a:rPr lang="en-AU" sz="1200" b="1" dirty="0">
                <a:latin typeface="Arial Narrow" panose="020B0606020202030204" pitchFamily="34" charset="0"/>
                <a:ea typeface="Times New Roman" panose="02020603050405020304" pitchFamily="18" charset="0"/>
              </a:rPr>
              <a:t>s</a:t>
            </a:r>
            <a:r>
              <a:rPr lang="en-AU" sz="1200" dirty="0">
                <a:latin typeface="Arial Narrow" panose="020B0606020202030204" pitchFamily="34" charset="0"/>
                <a:ea typeface="Times New Roman" panose="02020603050405020304" pitchFamily="18" charset="0"/>
              </a:rPr>
              <a:t> </a:t>
            </a:r>
          </a:p>
          <a:p>
            <a:pPr>
              <a:spcAft>
                <a:spcPts val="0"/>
              </a:spcAft>
            </a:pPr>
            <a:r>
              <a:rPr lang="en-AU" sz="1200" dirty="0">
                <a:latin typeface="Arial Narrow" panose="020B0606020202030204" pitchFamily="34" charset="0"/>
                <a:ea typeface="Times New Roman" panose="02020603050405020304" pitchFamily="18" charset="0"/>
              </a:rPr>
              <a:t>Always quote the standard deviation </a:t>
            </a:r>
            <a:r>
              <a:rPr lang="en-AU" sz="1200" b="1" dirty="0">
                <a:latin typeface="Arial Narrow" panose="020B0606020202030204" pitchFamily="34" charset="0"/>
                <a:ea typeface="Times New Roman" panose="02020603050405020304" pitchFamily="18" charset="0"/>
              </a:rPr>
              <a:t>one decimal place more than the mean. </a:t>
            </a:r>
            <a:r>
              <a:rPr lang="en-AU" sz="1200" dirty="0">
                <a:latin typeface="Arial Narrow" panose="020B0606020202030204" pitchFamily="34" charset="0"/>
                <a:ea typeface="Times New Roman" panose="02020603050405020304" pitchFamily="18" charset="0"/>
              </a:rPr>
              <a:t>To calculate s:</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the next empty space/cell at end of data (i.e. B7):  </a:t>
            </a:r>
            <a:r>
              <a:rPr lang="en-AU" sz="1200" b="1" dirty="0">
                <a:latin typeface="Arial Narrow" panose="020B0606020202030204" pitchFamily="34" charset="0"/>
                <a:ea typeface="Times New Roman" panose="02020603050405020304" pitchFamily="18" charset="0"/>
              </a:rPr>
              <a:t>=STDEV(</a:t>
            </a:r>
            <a:r>
              <a:rPr lang="en-AU" sz="1200" b="1" dirty="0">
                <a:solidFill>
                  <a:schemeClr val="bg1">
                    <a:lumMod val="50000"/>
                  </a:schemeClr>
                </a:solidFill>
                <a:latin typeface="Arial Narrow" panose="020B0606020202030204" pitchFamily="34" charset="0"/>
                <a:ea typeface="Times New Roman" panose="02020603050405020304" pitchFamily="18" charset="0"/>
              </a:rPr>
              <a:t>B2</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B5</a:t>
            </a:r>
            <a:r>
              <a:rPr lang="en-AU" sz="1200" b="1" dirty="0">
                <a:latin typeface="Arial Narrow" panose="020B0606020202030204" pitchFamily="34" charset="0"/>
                <a:ea typeface="Times New Roman" panose="02020603050405020304" pitchFamily="18" charset="0"/>
              </a:rPr>
              <a:t>)</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Or, manually, square root the sum of the deviation squared, divided by the number of observations -1</a:t>
            </a:r>
          </a:p>
        </p:txBody>
      </p:sp>
      <p:sp>
        <p:nvSpPr>
          <p:cNvPr id="74" name="Rectangle 73"/>
          <p:cNvSpPr/>
          <p:nvPr/>
        </p:nvSpPr>
        <p:spPr>
          <a:xfrm>
            <a:off x="450743" y="5987475"/>
            <a:ext cx="6061000" cy="1077218"/>
          </a:xfrm>
          <a:prstGeom prst="rect">
            <a:avLst/>
          </a:prstGeom>
        </p:spPr>
        <p:txBody>
          <a:bodyPr wrap="square">
            <a:spAutoFit/>
          </a:bodyPr>
          <a:lstStyle/>
          <a:p>
            <a:pPr>
              <a:spcAft>
                <a:spcPts val="0"/>
              </a:spcAft>
            </a:pPr>
            <a:r>
              <a:rPr lang="en-GB" sz="1200" dirty="0">
                <a:latin typeface="Arial Narrow" panose="020B0606020202030204" pitchFamily="34" charset="0"/>
                <a:ea typeface="Times New Roman" panose="02020603050405020304" pitchFamily="18" charset="0"/>
              </a:rPr>
              <a:t>A </a:t>
            </a:r>
            <a:r>
              <a:rPr lang="en-GB" sz="1600" b="1" dirty="0">
                <a:latin typeface="Arial Narrow" panose="020B0606020202030204" pitchFamily="34" charset="0"/>
                <a:ea typeface="Times New Roman" panose="02020603050405020304" pitchFamily="18" charset="0"/>
              </a:rPr>
              <a:t>Confidence Interval </a:t>
            </a:r>
            <a:r>
              <a:rPr lang="en-GB" sz="1200" dirty="0">
                <a:latin typeface="Arial Narrow" panose="020B0606020202030204" pitchFamily="34" charset="0"/>
                <a:ea typeface="Times New Roman" panose="02020603050405020304" pitchFamily="18" charset="0"/>
              </a:rPr>
              <a:t>is a range of values that we are 95% confident contains the pop. mean. </a:t>
            </a:r>
          </a:p>
          <a:p>
            <a:pPr>
              <a:spcAft>
                <a:spcPts val="0"/>
              </a:spcAft>
            </a:pPr>
            <a:r>
              <a:rPr lang="en-GB" sz="1200" dirty="0">
                <a:latin typeface="Arial Narrow" panose="020B0606020202030204" pitchFamily="34" charset="0"/>
                <a:ea typeface="Times New Roman" panose="02020603050405020304" pitchFamily="18" charset="0"/>
              </a:rPr>
              <a:t>It’s a bit like saying, </a:t>
            </a:r>
            <a:r>
              <a:rPr lang="en-GB" sz="1200" i="1" dirty="0">
                <a:latin typeface="Arial Narrow" panose="020B0606020202030204" pitchFamily="34" charset="0"/>
                <a:ea typeface="Times New Roman" panose="02020603050405020304" pitchFamily="18" charset="0"/>
              </a:rPr>
              <a:t>I am 95% confident the population mean will be somewhere within the range of this value and that value</a:t>
            </a:r>
            <a:r>
              <a:rPr lang="en-GB" sz="1200" dirty="0">
                <a:latin typeface="Arial Narrow" panose="020B0606020202030204" pitchFamily="34" charset="0"/>
                <a:ea typeface="Times New Roman" panose="02020603050405020304" pitchFamily="18" charset="0"/>
              </a:rPr>
              <a:t>. Whereby, the sample mean is at the centre of this range. To calculate the confidence interval (CI), you need the following values:  </a:t>
            </a:r>
            <a:r>
              <a:rPr lang="el-GR" sz="1200" dirty="0">
                <a:latin typeface="Arial Narrow" panose="020B0606020202030204" pitchFamily="34" charset="0"/>
                <a:ea typeface="Times New Roman" panose="02020603050405020304" pitchFamily="18" charset="0"/>
              </a:rPr>
              <a:t>α</a:t>
            </a:r>
            <a:r>
              <a:rPr lang="en-AU" sz="1200" dirty="0">
                <a:latin typeface="Arial Narrow" panose="020B0606020202030204" pitchFamily="34" charset="0"/>
                <a:ea typeface="Times New Roman" panose="02020603050405020304" pitchFamily="18" charset="0"/>
              </a:rPr>
              <a:t> =0.05, the standard deviation (s), and the sample size (n). </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an empty space/cell at end of data (i.e. B10):</a:t>
            </a:r>
            <a:r>
              <a:rPr lang="en-AU" sz="1200" b="1" dirty="0">
                <a:latin typeface="Arial Narrow" panose="020B0606020202030204" pitchFamily="34" charset="0"/>
                <a:ea typeface="Times New Roman" panose="02020603050405020304" pitchFamily="18" charset="0"/>
              </a:rPr>
              <a:t> =CONFIDENCE.T(0.05,</a:t>
            </a:r>
            <a:r>
              <a:rPr lang="en-AU" sz="1200" b="1" dirty="0">
                <a:solidFill>
                  <a:schemeClr val="bg1">
                    <a:lumMod val="50000"/>
                  </a:schemeClr>
                </a:solidFill>
                <a:latin typeface="Arial Narrow" panose="020B0606020202030204" pitchFamily="34" charset="0"/>
                <a:ea typeface="Times New Roman" panose="02020603050405020304" pitchFamily="18" charset="0"/>
              </a:rPr>
              <a:t>B7</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B8</a:t>
            </a:r>
            <a:r>
              <a:rPr lang="en-AU" sz="1200" b="1" dirty="0">
                <a:latin typeface="Arial Narrow" panose="020B0606020202030204" pitchFamily="34" charset="0"/>
                <a:ea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5229200" y="2330968"/>
            <a:ext cx="150784" cy="175402"/>
          </a:xfrm>
          <a:prstGeom prst="rect">
            <a:avLst/>
          </a:prstGeom>
        </p:spPr>
      </p:pic>
      <p:pic>
        <p:nvPicPr>
          <p:cNvPr id="77" name="Picture 76"/>
          <p:cNvPicPr>
            <a:picLocks noChangeAspect="1"/>
          </p:cNvPicPr>
          <p:nvPr/>
        </p:nvPicPr>
        <p:blipFill>
          <a:blip r:embed="rId3"/>
          <a:stretch>
            <a:fillRect/>
          </a:stretch>
        </p:blipFill>
        <p:spPr>
          <a:xfrm>
            <a:off x="5664632" y="2879804"/>
            <a:ext cx="150784" cy="175402"/>
          </a:xfrm>
          <a:prstGeom prst="rect">
            <a:avLst/>
          </a:prstGeom>
        </p:spPr>
      </p:pic>
      <p:cxnSp>
        <p:nvCxnSpPr>
          <p:cNvPr id="81" name="Straight Connector 80"/>
          <p:cNvCxnSpPr/>
          <p:nvPr/>
        </p:nvCxnSpPr>
        <p:spPr>
          <a:xfrm flipH="1">
            <a:off x="501415" y="492911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0744" y="4919675"/>
            <a:ext cx="6206542"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Standard Error (SE) of the mean </a:t>
            </a:r>
            <a:r>
              <a:rPr lang="en-GB" sz="1200" dirty="0">
                <a:latin typeface="Arial Narrow" panose="020B0606020202030204" pitchFamily="34" charset="0"/>
                <a:ea typeface="Times New Roman" panose="02020603050405020304" pitchFamily="18" charset="0"/>
              </a:rPr>
              <a:t>measures how well       represents µ. Were we close?  </a:t>
            </a:r>
          </a:p>
          <a:p>
            <a:pPr>
              <a:spcAft>
                <a:spcPts val="0"/>
              </a:spcAft>
            </a:pPr>
            <a:r>
              <a:rPr lang="en-GB" sz="1200" dirty="0">
                <a:latin typeface="Arial Narrow" panose="020B0606020202030204" pitchFamily="34" charset="0"/>
                <a:ea typeface="Times New Roman" panose="02020603050405020304" pitchFamily="18" charset="0"/>
              </a:rPr>
              <a:t>The smaller the value, the more accurate the sample mean represents the population mean. </a:t>
            </a:r>
          </a:p>
          <a:p>
            <a:pPr>
              <a:spcAft>
                <a:spcPts val="0"/>
              </a:spcAft>
            </a:pPr>
            <a:r>
              <a:rPr lang="en-GB" sz="1200" dirty="0">
                <a:latin typeface="Arial Narrow" panose="020B0606020202030204" pitchFamily="34" charset="0"/>
                <a:ea typeface="Times New Roman" panose="02020603050405020304" pitchFamily="18" charset="0"/>
              </a:rPr>
              <a:t>The standard error equals the standard deviation divided by the </a:t>
            </a:r>
            <a:r>
              <a:rPr lang="en-GB" sz="1200" i="1" dirty="0">
                <a:latin typeface="Arial Narrow" panose="020B0606020202030204" pitchFamily="34" charset="0"/>
                <a:ea typeface="Times New Roman" panose="02020603050405020304" pitchFamily="18" charset="0"/>
              </a:rPr>
              <a:t>square root </a:t>
            </a:r>
            <a:r>
              <a:rPr lang="en-GB" sz="1200" dirty="0">
                <a:latin typeface="Arial Narrow" panose="020B0606020202030204" pitchFamily="34" charset="0"/>
                <a:ea typeface="Times New Roman" panose="02020603050405020304" pitchFamily="18" charset="0"/>
              </a:rPr>
              <a:t>of the sample size (SE=s/√n).</a:t>
            </a:r>
            <a:endParaRPr lang="en-GB" sz="1600" b="1" dirty="0">
              <a:latin typeface="Arial Narrow" panose="020B060602020203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In Excel, first type in the next empty space/cell at end of data (i.e.B8) </a:t>
            </a:r>
            <a:r>
              <a:rPr lang="en-GB" sz="1200" b="1" dirty="0">
                <a:latin typeface="Arial Narrow" panose="020B0606020202030204" pitchFamily="34" charset="0"/>
                <a:ea typeface="Times New Roman" panose="02020603050405020304" pitchFamily="18" charset="0"/>
              </a:rPr>
              <a:t>=COUNT(</a:t>
            </a:r>
            <a:r>
              <a:rPr lang="en-GB" sz="1200" b="1" dirty="0">
                <a:solidFill>
                  <a:schemeClr val="bg1">
                    <a:lumMod val="50000"/>
                  </a:schemeClr>
                </a:solidFill>
                <a:latin typeface="Arial Narrow" panose="020B0606020202030204" pitchFamily="34" charset="0"/>
                <a:ea typeface="Times New Roman" panose="02020603050405020304" pitchFamily="18" charset="0"/>
              </a:rPr>
              <a:t>B2</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B5</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to calculate ‘n’. </a:t>
            </a:r>
            <a:br>
              <a:rPr lang="en-GB" sz="1200" b="1"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Then, type in the next empty space/cell at end of data (i.e. B9)  </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B7</a:t>
            </a:r>
            <a:r>
              <a:rPr lang="en-GB" sz="1200" b="1" dirty="0">
                <a:latin typeface="Arial Narrow" panose="020B0606020202030204" pitchFamily="34" charset="0"/>
                <a:ea typeface="Times New Roman" panose="02020603050405020304" pitchFamily="18" charset="0"/>
              </a:rPr>
              <a:t>)/SQRT(</a:t>
            </a:r>
            <a:r>
              <a:rPr lang="en-GB" sz="1200" b="1" dirty="0">
                <a:solidFill>
                  <a:schemeClr val="bg1">
                    <a:lumMod val="50000"/>
                  </a:schemeClr>
                </a:solidFill>
                <a:latin typeface="Arial Narrow" panose="020B0606020202030204" pitchFamily="34" charset="0"/>
                <a:ea typeface="Times New Roman" panose="02020603050405020304" pitchFamily="18" charset="0"/>
              </a:rPr>
              <a:t>B8</a:t>
            </a:r>
            <a:r>
              <a:rPr lang="en-GB" sz="1200" b="1" dirty="0">
                <a:latin typeface="Arial Narrow" panose="020B0606020202030204" pitchFamily="34" charset="0"/>
                <a:ea typeface="Times New Roman" panose="02020603050405020304" pitchFamily="18" charset="0"/>
              </a:rPr>
              <a:t>)</a:t>
            </a:r>
          </a:p>
        </p:txBody>
      </p:sp>
      <p:pic>
        <p:nvPicPr>
          <p:cNvPr id="83" name="Picture 82"/>
          <p:cNvPicPr>
            <a:picLocks noChangeAspect="1"/>
          </p:cNvPicPr>
          <p:nvPr/>
        </p:nvPicPr>
        <p:blipFill>
          <a:blip r:embed="rId3"/>
          <a:stretch>
            <a:fillRect/>
          </a:stretch>
        </p:blipFill>
        <p:spPr>
          <a:xfrm>
            <a:off x="4221088" y="5012724"/>
            <a:ext cx="150784" cy="175402"/>
          </a:xfrm>
          <a:prstGeom prst="rect">
            <a:avLst/>
          </a:prstGeom>
        </p:spPr>
      </p:pic>
      <p:cxnSp>
        <p:nvCxnSpPr>
          <p:cNvPr id="84" name="Straight Connector 83"/>
          <p:cNvCxnSpPr/>
          <p:nvPr/>
        </p:nvCxnSpPr>
        <p:spPr>
          <a:xfrm flipH="1">
            <a:off x="501415" y="599689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83165" y="745138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2492896" y="7518608"/>
            <a:ext cx="3853752" cy="8309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a:t>
            </a:r>
            <a:r>
              <a:rPr lang="en-GB" sz="1200" dirty="0">
                <a:latin typeface="Arial Narrow" panose="020B0606020202030204" pitchFamily="34" charset="0"/>
                <a:ea typeface="Times New Roman" panose="02020603050405020304" pitchFamily="18" charset="0"/>
              </a:rPr>
              <a:t>Copy the data pictured left (down to row 5) onto an Excel spreadsheet. Add the formulas (provided above) to calculate the same answers pictured left (rows 6-10). Highlight both </a:t>
            </a:r>
            <a:r>
              <a:rPr lang="en-GB" sz="1200" i="1" dirty="0">
                <a:latin typeface="Arial Narrow" panose="020B0606020202030204" pitchFamily="34" charset="0"/>
                <a:ea typeface="Times New Roman" panose="02020603050405020304" pitchFamily="18" charset="0"/>
              </a:rPr>
              <a:t>Means</a:t>
            </a:r>
            <a:r>
              <a:rPr lang="en-GB" sz="1200" dirty="0">
                <a:latin typeface="Arial Narrow" panose="020B0606020202030204" pitchFamily="34" charset="0"/>
                <a:ea typeface="Times New Roman" panose="02020603050405020304" pitchFamily="18" charset="0"/>
              </a:rPr>
              <a:t> and </a:t>
            </a:r>
            <a:r>
              <a:rPr lang="en-GB" sz="1200" b="1" dirty="0">
                <a:latin typeface="Arial Narrow" panose="020B0606020202030204" pitchFamily="34" charset="0"/>
                <a:ea typeface="Times New Roman" panose="02020603050405020304" pitchFamily="18" charset="0"/>
              </a:rPr>
              <a:t>Insert Chart</a:t>
            </a:r>
            <a:r>
              <a:rPr lang="en-GB" sz="1200" dirty="0">
                <a:latin typeface="Arial Narrow" panose="020B0606020202030204" pitchFamily="34" charset="0"/>
                <a:ea typeface="Times New Roman" panose="02020603050405020304" pitchFamily="18" charset="0"/>
              </a:rPr>
              <a:t> (column graph). </a:t>
            </a:r>
            <a:r>
              <a:rPr lang="en-GB" sz="1200" b="1" dirty="0">
                <a:latin typeface="Arial Narrow" panose="020B0606020202030204" pitchFamily="34" charset="0"/>
                <a:ea typeface="Times New Roman" panose="02020603050405020304" pitchFamily="18" charset="0"/>
              </a:rPr>
              <a:t>Add error bars. </a:t>
            </a:r>
            <a:endParaRPr lang="en-GB" sz="800" b="1" dirty="0">
              <a:latin typeface="Arial Narrow" panose="020B0606020202030204" pitchFamily="34" charset="0"/>
              <a:ea typeface="Times New Roman" panose="02020603050405020304" pitchFamily="18" charset="0"/>
            </a:endParaRPr>
          </a:p>
        </p:txBody>
      </p:sp>
      <p:sp>
        <p:nvSpPr>
          <p:cNvPr id="4" name="TextBox 3"/>
          <p:cNvSpPr txBox="1"/>
          <p:nvPr/>
        </p:nvSpPr>
        <p:spPr>
          <a:xfrm>
            <a:off x="485410" y="7095914"/>
            <a:ext cx="5863483" cy="338554"/>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ea typeface="Times New Roman" panose="02020603050405020304" pitchFamily="18" charset="0"/>
              </a:rPr>
              <a:t>Error Bars </a:t>
            </a:r>
            <a:r>
              <a:rPr lang="en-AU" sz="800" dirty="0">
                <a:latin typeface="Arial Narrow" panose="020B0606020202030204" pitchFamily="34" charset="0"/>
                <a:ea typeface="Times New Roman" panose="02020603050405020304" pitchFamily="18" charset="0"/>
              </a:rPr>
              <a:t>represent the uncertainty in estimates. It is a line that passes through a point (or bar) on a graph, representing s or SE or Cl. If error bars do </a:t>
            </a:r>
            <a:r>
              <a:rPr lang="en-AU" sz="800" i="1" dirty="0">
                <a:latin typeface="Arial Narrow" panose="020B0606020202030204" pitchFamily="34" charset="0"/>
                <a:ea typeface="Times New Roman" panose="02020603050405020304" pitchFamily="18" charset="0"/>
              </a:rPr>
              <a:t>not </a:t>
            </a:r>
            <a:r>
              <a:rPr lang="en-AU" sz="800" dirty="0">
                <a:latin typeface="Arial Narrow" panose="020B0606020202030204" pitchFamily="34" charset="0"/>
                <a:ea typeface="Times New Roman" panose="02020603050405020304" pitchFamily="18" charset="0"/>
              </a:rPr>
              <a:t>overlap, the difference </a:t>
            </a:r>
            <a:r>
              <a:rPr lang="en-AU" sz="800" i="1" dirty="0">
                <a:latin typeface="Arial Narrow" panose="020B0606020202030204" pitchFamily="34" charset="0"/>
                <a:ea typeface="Times New Roman" panose="02020603050405020304" pitchFamily="18" charset="0"/>
              </a:rPr>
              <a:t>could </a:t>
            </a:r>
            <a:r>
              <a:rPr lang="en-AU" sz="800" dirty="0">
                <a:latin typeface="Arial Narrow" panose="020B0606020202030204" pitchFamily="34" charset="0"/>
                <a:ea typeface="Times New Roman" panose="02020603050405020304" pitchFamily="18" charset="0"/>
              </a:rPr>
              <a:t>be</a:t>
            </a:r>
            <a:r>
              <a:rPr lang="en-AU" sz="800" i="1" dirty="0">
                <a:latin typeface="Arial Narrow" panose="020B0606020202030204" pitchFamily="34" charset="0"/>
                <a:ea typeface="Times New Roman" panose="02020603050405020304" pitchFamily="18" charset="0"/>
              </a:rPr>
              <a:t> significantly </a:t>
            </a:r>
            <a:r>
              <a:rPr lang="en-AU" sz="800" dirty="0">
                <a:latin typeface="Arial Narrow" panose="020B0606020202030204" pitchFamily="34" charset="0"/>
                <a:ea typeface="Times New Roman" panose="02020603050405020304" pitchFamily="18" charset="0"/>
              </a:rPr>
              <a:t>different (answering your research question!). However, to be sure, a t-test is required (see next page).</a:t>
            </a:r>
            <a:endParaRPr lang="en-GB" sz="800" b="1" dirty="0">
              <a:latin typeface="Arial Narrow" panose="020B0606020202030204" pitchFamily="34" charset="0"/>
              <a:ea typeface="Times New Roman" panose="02020603050405020304" pitchFamily="18" charset="0"/>
            </a:endParaRPr>
          </a:p>
        </p:txBody>
      </p:sp>
      <p:cxnSp>
        <p:nvCxnSpPr>
          <p:cNvPr id="31" name="Straight Connector 30"/>
          <p:cNvCxnSpPr/>
          <p:nvPr/>
        </p:nvCxnSpPr>
        <p:spPr>
          <a:xfrm flipH="1">
            <a:off x="483165" y="70790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492896" y="8436871"/>
            <a:ext cx="3853752" cy="2769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Q. Do the error bars overlap? Ans. </a:t>
            </a:r>
            <a:endParaRPr lang="en-GB" sz="800" b="1" dirty="0">
              <a:latin typeface="Arial Narrow" panose="020B0606020202030204" pitchFamily="34" charset="0"/>
              <a:ea typeface="Times New Roman" panose="02020603050405020304" pitchFamily="18" charset="0"/>
            </a:endParaRPr>
          </a:p>
        </p:txBody>
      </p:sp>
      <p:sp>
        <p:nvSpPr>
          <p:cNvPr id="42" name="Rectangle 41"/>
          <p:cNvSpPr/>
          <p:nvPr/>
        </p:nvSpPr>
        <p:spPr>
          <a:xfrm>
            <a:off x="4734554" y="8487697"/>
            <a:ext cx="1574766"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749585" y="8442288"/>
            <a:ext cx="1280212"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46" name="TextBox 45"/>
          <p:cNvSpPr txBox="1"/>
          <p:nvPr/>
        </p:nvSpPr>
        <p:spPr>
          <a:xfrm>
            <a:off x="5416140" y="8538987"/>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pic>
        <p:nvPicPr>
          <p:cNvPr id="32" name="Picture 31"/>
          <p:cNvPicPr>
            <a:picLocks noChangeAspect="1"/>
          </p:cNvPicPr>
          <p:nvPr/>
        </p:nvPicPr>
        <p:blipFill>
          <a:blip r:embed="rId4"/>
          <a:stretch>
            <a:fillRect/>
          </a:stretch>
        </p:blipFill>
        <p:spPr>
          <a:xfrm>
            <a:off x="462785" y="7487951"/>
            <a:ext cx="2009731" cy="1242786"/>
          </a:xfrm>
          <a:prstGeom prst="rect">
            <a:avLst/>
          </a:prstGeom>
        </p:spPr>
      </p:pic>
      <p:cxnSp>
        <p:nvCxnSpPr>
          <p:cNvPr id="35" name="Straight Connector 34">
            <a:extLst>
              <a:ext uri="{FF2B5EF4-FFF2-40B4-BE49-F238E27FC236}">
                <a16:creationId xmlns:a16="http://schemas.microsoft.com/office/drawing/2014/main" id="{705EEC45-791A-4FD6-812A-42305A7F2BB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254BD2-BD84-465D-B119-959AD3C6A8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17">
            <a:extLst>
              <a:ext uri="{FF2B5EF4-FFF2-40B4-BE49-F238E27FC236}">
                <a16:creationId xmlns:a16="http://schemas.microsoft.com/office/drawing/2014/main" id="{855BD3E1-E407-4E68-8D47-F4A90046E0B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7" name="TextBox 46">
            <a:extLst>
              <a:ext uri="{FF2B5EF4-FFF2-40B4-BE49-F238E27FC236}">
                <a16:creationId xmlns:a16="http://schemas.microsoft.com/office/drawing/2014/main" id="{22C3378A-7D7B-4C11-AB94-4D3971B818DC}"/>
              </a:ext>
            </a:extLst>
          </p:cNvPr>
          <p:cNvSpPr txBox="1"/>
          <p:nvPr/>
        </p:nvSpPr>
        <p:spPr>
          <a:xfrm>
            <a:off x="1231146" y="338659"/>
            <a:ext cx="4148838" cy="369332"/>
          </a:xfrm>
          <a:prstGeom prst="rect">
            <a:avLst/>
          </a:prstGeom>
          <a:noFill/>
        </p:spPr>
        <p:txBody>
          <a:bodyPr wrap="square" rtlCol="0">
            <a:spAutoFit/>
          </a:bodyPr>
          <a:lstStyle/>
          <a:p>
            <a:pPr algn="ctr"/>
            <a:r>
              <a:rPr lang="en-US" b="1" dirty="0">
                <a:latin typeface="Arial Narrow" pitchFamily="34" charset="0"/>
              </a:rPr>
              <a:t>ANALYSING POPULATION DATA</a:t>
            </a:r>
            <a:endParaRPr lang="en-US" sz="1200" b="1" dirty="0">
              <a:latin typeface="Arial Narrow" pitchFamily="34" charset="0"/>
            </a:endParaRPr>
          </a:p>
        </p:txBody>
      </p:sp>
      <p:sp>
        <p:nvSpPr>
          <p:cNvPr id="49" name="TextBox 48">
            <a:extLst>
              <a:ext uri="{FF2B5EF4-FFF2-40B4-BE49-F238E27FC236}">
                <a16:creationId xmlns:a16="http://schemas.microsoft.com/office/drawing/2014/main" id="{713EC8C7-4736-498C-9388-BBEC42343B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7684558B-4571-83EB-1667-74C89ED290D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A680BA1-B5F7-AC57-E415-DC5A56AF025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BF026E34-AC4D-9800-A2BE-A6A52F04FD6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7198384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745" y="969600"/>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sp>
        <p:nvSpPr>
          <p:cNvPr id="42" name="Rectangle 41"/>
          <p:cNvSpPr/>
          <p:nvPr/>
        </p:nvSpPr>
        <p:spPr>
          <a:xfrm>
            <a:off x="495757" y="4343184"/>
            <a:ext cx="599465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Hand calculation</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formula is:</a:t>
            </a:r>
          </a:p>
          <a:p>
            <a:r>
              <a:rPr lang="en-AU" sz="1200" dirty="0">
                <a:latin typeface="Arial Narrow" panose="020B0606020202030204" pitchFamily="34" charset="0"/>
                <a:ea typeface="Times New Roman" panose="02020603050405020304" pitchFamily="18" charset="0"/>
              </a:rPr>
              <a:t> </a:t>
            </a:r>
            <a:endParaRPr lang="en-GB" sz="1200" dirty="0">
              <a:latin typeface="Arial Narrow" panose="020B0606020202030204" pitchFamily="34" charset="0"/>
              <a:ea typeface="Times New Roman" panose="02020603050405020304" pitchFamily="18" charset="0"/>
            </a:endParaRPr>
          </a:p>
        </p:txBody>
      </p:sp>
      <p:pic>
        <p:nvPicPr>
          <p:cNvPr id="64" name="Picture 63"/>
          <p:cNvPicPr>
            <a:picLocks noChangeAspect="1"/>
          </p:cNvPicPr>
          <p:nvPr/>
        </p:nvPicPr>
        <p:blipFill rotWithShape="1">
          <a:blip r:embed="rId3"/>
          <a:srcRect l="1" t="32471" r="72903" b="32727"/>
          <a:stretch/>
        </p:blipFill>
        <p:spPr>
          <a:xfrm>
            <a:off x="1534009" y="4822209"/>
            <a:ext cx="295874" cy="216025"/>
          </a:xfrm>
          <a:prstGeom prst="rect">
            <a:avLst/>
          </a:prstGeom>
        </p:spPr>
      </p:pic>
      <p:pic>
        <p:nvPicPr>
          <p:cNvPr id="70" name="Picture 69"/>
          <p:cNvPicPr>
            <a:picLocks noChangeAspect="1"/>
          </p:cNvPicPr>
          <p:nvPr/>
        </p:nvPicPr>
        <p:blipFill rotWithShape="1">
          <a:blip r:embed="rId3"/>
          <a:srcRect l="32112"/>
          <a:stretch/>
        </p:blipFill>
        <p:spPr>
          <a:xfrm>
            <a:off x="1929705" y="4646337"/>
            <a:ext cx="741249" cy="620728"/>
          </a:xfrm>
          <a:prstGeom prst="rect">
            <a:avLst/>
          </a:prstGeom>
        </p:spPr>
      </p:pic>
      <p:sp>
        <p:nvSpPr>
          <p:cNvPr id="2" name="Right Arrow 1"/>
          <p:cNvSpPr/>
          <p:nvPr/>
        </p:nvSpPr>
        <p:spPr>
          <a:xfrm>
            <a:off x="2670954" y="4635505"/>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5" name="TextBox 4"/>
          <p:cNvSpPr txBox="1"/>
          <p:nvPr/>
        </p:nvSpPr>
        <p:spPr>
          <a:xfrm>
            <a:off x="2612544" y="4659559"/>
            <a:ext cx="596051"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numerator</a:t>
            </a:r>
          </a:p>
        </p:txBody>
      </p:sp>
      <p:sp>
        <p:nvSpPr>
          <p:cNvPr id="76" name="Right Arrow 75"/>
          <p:cNvSpPr/>
          <p:nvPr/>
        </p:nvSpPr>
        <p:spPr>
          <a:xfrm>
            <a:off x="2670954" y="4950530"/>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79" name="TextBox 78"/>
          <p:cNvSpPr txBox="1"/>
          <p:nvPr/>
        </p:nvSpPr>
        <p:spPr>
          <a:xfrm>
            <a:off x="2603206" y="4994272"/>
            <a:ext cx="7216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denominator</a:t>
            </a:r>
          </a:p>
        </p:txBody>
      </p:sp>
      <p:cxnSp>
        <p:nvCxnSpPr>
          <p:cNvPr id="10" name="Straight Connector 9"/>
          <p:cNvCxnSpPr/>
          <p:nvPr/>
        </p:nvCxnSpPr>
        <p:spPr>
          <a:xfrm>
            <a:off x="3208595" y="4893547"/>
            <a:ext cx="7736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5949" y="4561833"/>
            <a:ext cx="1058978" cy="338554"/>
          </a:xfrm>
          <a:prstGeom prst="rect">
            <a:avLst/>
          </a:prstGeom>
          <a:noFill/>
        </p:spPr>
        <p:txBody>
          <a:bodyPr wrap="square" rtlCol="0">
            <a:spAutoFit/>
          </a:bodyPr>
          <a:lstStyle/>
          <a:p>
            <a:pPr algn="ctr"/>
            <a:r>
              <a:rPr lang="en-AU" sz="800" dirty="0">
                <a:latin typeface="Arial Narrow" panose="020B0606020202030204" pitchFamily="34" charset="0"/>
              </a:rPr>
              <a:t>Difference between </a:t>
            </a:r>
          </a:p>
          <a:p>
            <a:pPr algn="ctr"/>
            <a:r>
              <a:rPr lang="en-AU" sz="800" dirty="0">
                <a:latin typeface="Arial Narrow" panose="020B0606020202030204" pitchFamily="34" charset="0"/>
              </a:rPr>
              <a:t>the means </a:t>
            </a:r>
          </a:p>
        </p:txBody>
      </p:sp>
      <p:sp>
        <p:nvSpPr>
          <p:cNvPr id="80" name="TextBox 79"/>
          <p:cNvSpPr txBox="1"/>
          <p:nvPr/>
        </p:nvSpPr>
        <p:spPr>
          <a:xfrm>
            <a:off x="3065949" y="4917484"/>
            <a:ext cx="1058978" cy="338554"/>
          </a:xfrm>
          <a:prstGeom prst="rect">
            <a:avLst/>
          </a:prstGeom>
          <a:noFill/>
        </p:spPr>
        <p:txBody>
          <a:bodyPr wrap="square" rtlCol="0">
            <a:spAutoFit/>
          </a:bodyPr>
          <a:lstStyle/>
          <a:p>
            <a:pPr algn="ctr"/>
            <a:r>
              <a:rPr lang="en-AU" sz="800" dirty="0">
                <a:latin typeface="Arial Narrow" panose="020B0606020202030204" pitchFamily="34" charset="0"/>
              </a:rPr>
              <a:t>Standard error of </a:t>
            </a:r>
          </a:p>
          <a:p>
            <a:pPr algn="ctr"/>
            <a:r>
              <a:rPr lang="en-AU" sz="800" dirty="0">
                <a:latin typeface="Arial Narrow" panose="020B0606020202030204" pitchFamily="34" charset="0"/>
              </a:rPr>
              <a:t>the difference</a:t>
            </a:r>
          </a:p>
        </p:txBody>
      </p:sp>
      <p:sp>
        <p:nvSpPr>
          <p:cNvPr id="14" name="Rectangle 13"/>
          <p:cNvSpPr/>
          <p:nvPr/>
        </p:nvSpPr>
        <p:spPr>
          <a:xfrm>
            <a:off x="4215552" y="4893904"/>
            <a:ext cx="2339278" cy="184666"/>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1</a:t>
            </a:r>
            <a:r>
              <a:rPr lang="en-GB" sz="600" baseline="30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2</a:t>
            </a:r>
            <a:r>
              <a:rPr lang="en-GB" sz="600" baseline="30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a:t>
            </a:r>
            <a:r>
              <a:rPr lang="en-GB" sz="600" b="1" dirty="0">
                <a:latin typeface="Times New Roman" panose="02020603050405020304" pitchFamily="18" charset="0"/>
                <a:ea typeface="Times New Roman" panose="02020603050405020304" pitchFamily="18" charset="0"/>
              </a:rPr>
              <a:t>/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 +  </a:t>
            </a:r>
            <a:r>
              <a:rPr lang="en-GB" sz="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600" dirty="0">
                <a:latin typeface="Times New Roman" panose="02020603050405020304" pitchFamily="18" charset="0"/>
                <a:ea typeface="Times New Roman" panose="02020603050405020304" pitchFamily="18" charset="0"/>
              </a:rPr>
              <a:t> </a:t>
            </a:r>
            <a:r>
              <a:rPr lang="en-GB" sz="600" dirty="0">
                <a:latin typeface="Arial Narrow" panose="020B0606020202030204" pitchFamily="34" charset="0"/>
                <a:ea typeface="Times New Roman" panose="02020603050405020304" pitchFamily="18" charset="0"/>
              </a:rPr>
              <a:t>that again </a:t>
            </a:r>
            <a:endParaRPr lang="en-AU" sz="600" dirty="0">
              <a:latin typeface="Arial Narrow" panose="020B0606020202030204" pitchFamily="34" charset="0"/>
            </a:endParaRPr>
          </a:p>
        </p:txBody>
      </p:sp>
      <p:cxnSp>
        <p:nvCxnSpPr>
          <p:cNvPr id="20" name="Straight Connector 19"/>
          <p:cNvCxnSpPr/>
          <p:nvPr/>
        </p:nvCxnSpPr>
        <p:spPr>
          <a:xfrm>
            <a:off x="4957928" y="5070922"/>
            <a:ext cx="920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16715" y="5070922"/>
            <a:ext cx="387771" cy="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1789" y="5036533"/>
            <a:ext cx="417202"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1</a:t>
            </a:r>
            <a:r>
              <a:rPr lang="en-AU" sz="600" dirty="0">
                <a:latin typeface="Arial Narrow" panose="020B0606020202030204" pitchFamily="34" charset="0"/>
              </a:rPr>
              <a:t> </a:t>
            </a:r>
          </a:p>
        </p:txBody>
      </p:sp>
      <p:sp>
        <p:nvSpPr>
          <p:cNvPr id="86" name="TextBox 85"/>
          <p:cNvSpPr txBox="1"/>
          <p:nvPr/>
        </p:nvSpPr>
        <p:spPr>
          <a:xfrm>
            <a:off x="6083192" y="5035653"/>
            <a:ext cx="321294"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2</a:t>
            </a:r>
          </a:p>
        </p:txBody>
      </p:sp>
      <p:sp>
        <p:nvSpPr>
          <p:cNvPr id="89" name="Rectangle 88"/>
          <p:cNvSpPr/>
          <p:nvPr/>
        </p:nvSpPr>
        <p:spPr>
          <a:xfrm>
            <a:off x="4804248" y="4662243"/>
            <a:ext cx="1673606" cy="215444"/>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Group 1 mean – Group 2 mean</a:t>
            </a:r>
            <a:endParaRPr lang="en-AU" sz="800" dirty="0">
              <a:latin typeface="Arial Narrow" panose="020B0606020202030204" pitchFamily="34" charset="0"/>
            </a:endParaRPr>
          </a:p>
        </p:txBody>
      </p:sp>
      <p:sp>
        <p:nvSpPr>
          <p:cNvPr id="30" name="TextBox 29"/>
          <p:cNvSpPr txBox="1"/>
          <p:nvPr/>
        </p:nvSpPr>
        <p:spPr>
          <a:xfrm>
            <a:off x="4170933" y="4971817"/>
            <a:ext cx="744367" cy="184666"/>
          </a:xfrm>
          <a:prstGeom prst="rect">
            <a:avLst/>
          </a:prstGeom>
          <a:noFill/>
        </p:spPr>
        <p:txBody>
          <a:bodyPr wrap="square" rtlCol="0">
            <a:spAutoFit/>
          </a:bodyPr>
          <a:lstStyle/>
          <a:p>
            <a:r>
              <a:rPr lang="en-AU" sz="600" dirty="0"/>
              <a:t>Square  root √ of: </a:t>
            </a:r>
          </a:p>
        </p:txBody>
      </p:sp>
      <p:cxnSp>
        <p:nvCxnSpPr>
          <p:cNvPr id="37" name="Straight Connector 36"/>
          <p:cNvCxnSpPr/>
          <p:nvPr/>
        </p:nvCxnSpPr>
        <p:spPr>
          <a:xfrm>
            <a:off x="4347864" y="4888858"/>
            <a:ext cx="2066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2426" y="4699936"/>
            <a:ext cx="365583" cy="369332"/>
          </a:xfrm>
          <a:prstGeom prst="rect">
            <a:avLst/>
          </a:prstGeom>
          <a:noFill/>
        </p:spPr>
        <p:txBody>
          <a:bodyPr wrap="square" rtlCol="0">
            <a:spAutoFit/>
          </a:bodyPr>
          <a:lstStyle/>
          <a:p>
            <a:r>
              <a:rPr lang="en-AU" dirty="0"/>
              <a:t>=</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FF1C9C17-5DAC-4DF6-A6DA-42DFBBEA0782}"/>
              </a:ext>
            </a:extLst>
          </p:cNvPr>
          <p:cNvSpPr txBox="1"/>
          <p:nvPr/>
        </p:nvSpPr>
        <p:spPr>
          <a:xfrm>
            <a:off x="1365147" y="84358"/>
            <a:ext cx="4191130" cy="923330"/>
          </a:xfrm>
          <a:prstGeom prst="rect">
            <a:avLst/>
          </a:prstGeom>
          <a:noFill/>
        </p:spPr>
        <p:txBody>
          <a:bodyPr wrap="square" rtlCol="0">
            <a:spAutoFit/>
          </a:bodyPr>
          <a:lstStyle/>
          <a:p>
            <a:pPr algn="ctr"/>
            <a:r>
              <a:rPr lang="en-US" b="1" dirty="0">
                <a:latin typeface="Arial Narrow" pitchFamily="34" charset="0"/>
              </a:rPr>
              <a:t>HOW TO IDENTIFY A SIGNIFICANT DIFFERENCE BETWEEN 2 GROUP MEANS using </a:t>
            </a:r>
            <a:r>
              <a:rPr lang="en-US" b="1">
                <a:latin typeface="Arial Narrow" pitchFamily="34" charset="0"/>
              </a:rPr>
              <a:t>a t-test</a:t>
            </a:r>
            <a:endParaRPr lang="en-US" sz="1200" b="1" dirty="0">
              <a:latin typeface="Arial Narrow" pitchFamily="34" charset="0"/>
            </a:endParaRP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l="4815" r="3834"/>
          <a:stretch/>
        </p:blipFill>
        <p:spPr>
          <a:xfrm>
            <a:off x="558146" y="1907900"/>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342639"/>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3576641"/>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053827"/>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2939845"/>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3526459"/>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cxnSp>
        <p:nvCxnSpPr>
          <p:cNvPr id="23" name="Straight Connector 22">
            <a:extLst>
              <a:ext uri="{FF2B5EF4-FFF2-40B4-BE49-F238E27FC236}">
                <a16:creationId xmlns:a16="http://schemas.microsoft.com/office/drawing/2014/main" id="{C2AE6B1D-0EDF-4984-A69F-8020D3DAA94B}"/>
              </a:ext>
            </a:extLst>
          </p:cNvPr>
          <p:cNvCxnSpPr>
            <a:cxnSpLocks/>
          </p:cNvCxnSpPr>
          <p:nvPr/>
        </p:nvCxnSpPr>
        <p:spPr>
          <a:xfrm>
            <a:off x="4615800" y="6762395"/>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D2A267-D894-46D3-9DF8-EBEE10B628AB}"/>
              </a:ext>
            </a:extLst>
          </p:cNvPr>
          <p:cNvCxnSpPr>
            <a:cxnSpLocks/>
          </p:cNvCxnSpPr>
          <p:nvPr/>
        </p:nvCxnSpPr>
        <p:spPr>
          <a:xfrm>
            <a:off x="4606672" y="7260530"/>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33">
            <a:extLst>
              <a:ext uri="{FF2B5EF4-FFF2-40B4-BE49-F238E27FC236}">
                <a16:creationId xmlns:a16="http://schemas.microsoft.com/office/drawing/2014/main" id="{233A66CB-11EB-4246-8772-36E91A11E64E}"/>
              </a:ext>
            </a:extLst>
          </p:cNvPr>
          <p:cNvSpPr/>
          <p:nvPr/>
        </p:nvSpPr>
        <p:spPr>
          <a:xfrm>
            <a:off x="4759266" y="6752848"/>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55">
            <a:extLst>
              <a:ext uri="{FF2B5EF4-FFF2-40B4-BE49-F238E27FC236}">
                <a16:creationId xmlns:a16="http://schemas.microsoft.com/office/drawing/2014/main" id="{72A7585C-5A2D-4BCC-8F6A-C8C56763B650}"/>
              </a:ext>
            </a:extLst>
          </p:cNvPr>
          <p:cNvSpPr/>
          <p:nvPr/>
        </p:nvSpPr>
        <p:spPr>
          <a:xfrm>
            <a:off x="5031930" y="6760599"/>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4075270C-8EA8-4A9E-B099-7DFA4EC9D3A2}"/>
              </a:ext>
            </a:extLst>
          </p:cNvPr>
          <p:cNvCxnSpPr>
            <a:cxnSpLocks/>
          </p:cNvCxnSpPr>
          <p:nvPr/>
        </p:nvCxnSpPr>
        <p:spPr>
          <a:xfrm>
            <a:off x="4324184" y="7382170"/>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BF0EED-0BAE-46F2-8C4A-EF9749B657C1}"/>
              </a:ext>
            </a:extLst>
          </p:cNvPr>
          <p:cNvCxnSpPr>
            <a:cxnSpLocks/>
          </p:cNvCxnSpPr>
          <p:nvPr/>
        </p:nvCxnSpPr>
        <p:spPr>
          <a:xfrm>
            <a:off x="4324184" y="7880305"/>
            <a:ext cx="1899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60">
            <a:extLst>
              <a:ext uri="{FF2B5EF4-FFF2-40B4-BE49-F238E27FC236}">
                <a16:creationId xmlns:a16="http://schemas.microsoft.com/office/drawing/2014/main" id="{A02B9C6E-591D-4FFE-9BC5-6107ACC0E500}"/>
              </a:ext>
            </a:extLst>
          </p:cNvPr>
          <p:cNvSpPr/>
          <p:nvPr/>
        </p:nvSpPr>
        <p:spPr>
          <a:xfrm>
            <a:off x="4374603" y="7381228"/>
            <a:ext cx="1478550"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61">
            <a:extLst>
              <a:ext uri="{FF2B5EF4-FFF2-40B4-BE49-F238E27FC236}">
                <a16:creationId xmlns:a16="http://schemas.microsoft.com/office/drawing/2014/main" id="{4C8E8D03-B237-470C-976E-060414917786}"/>
              </a:ext>
            </a:extLst>
          </p:cNvPr>
          <p:cNvSpPr/>
          <p:nvPr/>
        </p:nvSpPr>
        <p:spPr>
          <a:xfrm>
            <a:off x="4560474" y="7383135"/>
            <a:ext cx="1602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737B6001-426B-4A91-9F19-24BA0B846060}"/>
              </a:ext>
            </a:extLst>
          </p:cNvPr>
          <p:cNvCxnSpPr>
            <a:cxnSpLocks/>
          </p:cNvCxnSpPr>
          <p:nvPr/>
        </p:nvCxnSpPr>
        <p:spPr>
          <a:xfrm>
            <a:off x="4670017" y="8045883"/>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535BC2-9137-4A2F-8E4C-56099EC19A89}"/>
              </a:ext>
            </a:extLst>
          </p:cNvPr>
          <p:cNvCxnSpPr>
            <a:cxnSpLocks/>
          </p:cNvCxnSpPr>
          <p:nvPr/>
        </p:nvCxnSpPr>
        <p:spPr>
          <a:xfrm>
            <a:off x="4660889" y="8544018"/>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67">
            <a:extLst>
              <a:ext uri="{FF2B5EF4-FFF2-40B4-BE49-F238E27FC236}">
                <a16:creationId xmlns:a16="http://schemas.microsoft.com/office/drawing/2014/main" id="{5763B7A3-C54D-4FF6-BBCF-4769A850DFB6}"/>
              </a:ext>
            </a:extLst>
          </p:cNvPr>
          <p:cNvSpPr/>
          <p:nvPr/>
        </p:nvSpPr>
        <p:spPr>
          <a:xfrm>
            <a:off x="4913710" y="8044819"/>
            <a:ext cx="339184"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68">
            <a:extLst>
              <a:ext uri="{FF2B5EF4-FFF2-40B4-BE49-F238E27FC236}">
                <a16:creationId xmlns:a16="http://schemas.microsoft.com/office/drawing/2014/main" id="{A8306C74-BE3D-4D4B-8084-B2A45547DC58}"/>
              </a:ext>
            </a:extLst>
          </p:cNvPr>
          <p:cNvSpPr/>
          <p:nvPr/>
        </p:nvSpPr>
        <p:spPr>
          <a:xfrm>
            <a:off x="5183501" y="8049610"/>
            <a:ext cx="328473"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Straight Connector 46">
            <a:extLst>
              <a:ext uri="{FF2B5EF4-FFF2-40B4-BE49-F238E27FC236}">
                <a16:creationId xmlns:a16="http://schemas.microsoft.com/office/drawing/2014/main" id="{0B1437AB-9856-445D-8864-0364E25EB31F}"/>
              </a:ext>
            </a:extLst>
          </p:cNvPr>
          <p:cNvCxnSpPr>
            <a:cxnSpLocks/>
          </p:cNvCxnSpPr>
          <p:nvPr/>
        </p:nvCxnSpPr>
        <p:spPr>
          <a:xfrm>
            <a:off x="5072549" y="6768865"/>
            <a:ext cx="4229" cy="17824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59EAB6-FEEA-4C2F-8BFE-72F22F48FFC5}"/>
              </a:ext>
            </a:extLst>
          </p:cNvPr>
          <p:cNvCxnSpPr>
            <a:cxnSpLocks/>
          </p:cNvCxnSpPr>
          <p:nvPr/>
        </p:nvCxnSpPr>
        <p:spPr>
          <a:xfrm>
            <a:off x="5337134" y="6763827"/>
            <a:ext cx="4008" cy="1787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3957C1-23E9-4507-9C37-58568E961B4C}"/>
              </a:ext>
            </a:extLst>
          </p:cNvPr>
          <p:cNvSpPr txBox="1"/>
          <p:nvPr/>
        </p:nvSpPr>
        <p:spPr>
          <a:xfrm>
            <a:off x="5624529" y="6757952"/>
            <a:ext cx="822957" cy="461665"/>
          </a:xfrm>
          <a:prstGeom prst="rect">
            <a:avLst/>
          </a:prstGeom>
          <a:noFill/>
        </p:spPr>
        <p:txBody>
          <a:bodyPr wrap="square" rtlCol="0">
            <a:spAutoFit/>
          </a:bodyPr>
          <a:lstStyle/>
          <a:p>
            <a:pPr algn="r"/>
            <a:r>
              <a:rPr lang="en-AU" sz="800" dirty="0">
                <a:latin typeface="Arial Narrow" panose="020B0606020202030204" pitchFamily="34" charset="0"/>
              </a:rPr>
              <a:t>Medium variation </a:t>
            </a:r>
          </a:p>
          <a:p>
            <a:pPr algn="r"/>
            <a:r>
              <a:rPr lang="en-AU" sz="800" dirty="0">
                <a:latin typeface="Arial Narrow" panose="020B0606020202030204" pitchFamily="34" charset="0"/>
              </a:rPr>
              <a:t>P is close to 0.05</a:t>
            </a:r>
          </a:p>
          <a:p>
            <a:pPr algn="r"/>
            <a:endParaRPr lang="en-AU" sz="800" dirty="0">
              <a:latin typeface="Arial Narrow" panose="020B0606020202030204" pitchFamily="34" charset="0"/>
            </a:endParaRPr>
          </a:p>
        </p:txBody>
      </p:sp>
      <p:sp>
        <p:nvSpPr>
          <p:cNvPr id="50" name="TextBox 49">
            <a:extLst>
              <a:ext uri="{FF2B5EF4-FFF2-40B4-BE49-F238E27FC236}">
                <a16:creationId xmlns:a16="http://schemas.microsoft.com/office/drawing/2014/main" id="{275FF930-3992-4545-AECD-71BB508D30C2}"/>
              </a:ext>
            </a:extLst>
          </p:cNvPr>
          <p:cNvSpPr txBox="1"/>
          <p:nvPr/>
        </p:nvSpPr>
        <p:spPr>
          <a:xfrm>
            <a:off x="5624530" y="7329584"/>
            <a:ext cx="822957" cy="461665"/>
          </a:xfrm>
          <a:prstGeom prst="rect">
            <a:avLst/>
          </a:prstGeom>
          <a:noFill/>
        </p:spPr>
        <p:txBody>
          <a:bodyPr wrap="square" rtlCol="0">
            <a:spAutoFit/>
          </a:bodyPr>
          <a:lstStyle/>
          <a:p>
            <a:pPr algn="r"/>
            <a:r>
              <a:rPr lang="en-AU" sz="800" dirty="0">
                <a:latin typeface="Arial Narrow" panose="020B0606020202030204" pitchFamily="34" charset="0"/>
              </a:rPr>
              <a:t>High variation </a:t>
            </a:r>
          </a:p>
          <a:p>
            <a:pPr algn="r"/>
            <a:r>
              <a:rPr lang="en-AU" sz="800" dirty="0">
                <a:latin typeface="Arial Narrow" panose="020B0606020202030204" pitchFamily="34" charset="0"/>
              </a:rPr>
              <a:t>P is &gt; 0.05</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large.</a:t>
            </a:r>
          </a:p>
        </p:txBody>
      </p:sp>
      <p:sp>
        <p:nvSpPr>
          <p:cNvPr id="51" name="TextBox 50">
            <a:extLst>
              <a:ext uri="{FF2B5EF4-FFF2-40B4-BE49-F238E27FC236}">
                <a16:creationId xmlns:a16="http://schemas.microsoft.com/office/drawing/2014/main" id="{60817AD8-557F-4B7E-9094-0407135834F7}"/>
              </a:ext>
            </a:extLst>
          </p:cNvPr>
          <p:cNvSpPr txBox="1"/>
          <p:nvPr/>
        </p:nvSpPr>
        <p:spPr>
          <a:xfrm>
            <a:off x="5659535" y="7941706"/>
            <a:ext cx="788700" cy="584775"/>
          </a:xfrm>
          <a:prstGeom prst="rect">
            <a:avLst/>
          </a:prstGeom>
          <a:noFill/>
        </p:spPr>
        <p:txBody>
          <a:bodyPr wrap="square" rtlCol="0">
            <a:spAutoFit/>
          </a:bodyPr>
          <a:lstStyle/>
          <a:p>
            <a:pPr algn="r"/>
            <a:r>
              <a:rPr lang="en-AU" sz="800" dirty="0">
                <a:latin typeface="Arial Narrow" panose="020B0606020202030204" pitchFamily="34" charset="0"/>
              </a:rPr>
              <a:t>Low variation </a:t>
            </a:r>
          </a:p>
          <a:p>
            <a:pPr algn="r"/>
            <a:r>
              <a:rPr lang="en-AU" sz="800" dirty="0">
                <a:latin typeface="Arial Narrow" panose="020B0606020202030204" pitchFamily="34" charset="0"/>
              </a:rPr>
              <a:t>P is &lt; 0.05 and closer to zero.</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small.</a:t>
            </a:r>
          </a:p>
        </p:txBody>
      </p:sp>
      <p:sp>
        <p:nvSpPr>
          <p:cNvPr id="52" name="TextBox 51">
            <a:extLst>
              <a:ext uri="{FF2B5EF4-FFF2-40B4-BE49-F238E27FC236}">
                <a16:creationId xmlns:a16="http://schemas.microsoft.com/office/drawing/2014/main" id="{AB2EDCD5-C877-43C3-A6DC-0950A053F06E}"/>
              </a:ext>
            </a:extLst>
          </p:cNvPr>
          <p:cNvSpPr txBox="1"/>
          <p:nvPr/>
        </p:nvSpPr>
        <p:spPr>
          <a:xfrm>
            <a:off x="4969795" y="6525175"/>
            <a:ext cx="1185942" cy="184666"/>
          </a:xfrm>
          <a:prstGeom prst="rect">
            <a:avLst/>
          </a:prstGeom>
          <a:noFill/>
        </p:spPr>
        <p:txBody>
          <a:bodyPr wrap="square" rtlCol="0">
            <a:spAutoFit/>
          </a:bodyPr>
          <a:lstStyle/>
          <a:p>
            <a:r>
              <a:rPr lang="en-AU" sz="600" dirty="0">
                <a:latin typeface="Arial Narrow" panose="020B0606020202030204" pitchFamily="34" charset="0"/>
              </a:rPr>
              <a:t>numerator</a:t>
            </a:r>
          </a:p>
        </p:txBody>
      </p:sp>
      <p:sp>
        <p:nvSpPr>
          <p:cNvPr id="53" name="TextBox 52">
            <a:extLst>
              <a:ext uri="{FF2B5EF4-FFF2-40B4-BE49-F238E27FC236}">
                <a16:creationId xmlns:a16="http://schemas.microsoft.com/office/drawing/2014/main" id="{B597F02F-2D42-4988-9902-0E4E1AE8FF11}"/>
              </a:ext>
            </a:extLst>
          </p:cNvPr>
          <p:cNvSpPr txBox="1"/>
          <p:nvPr/>
        </p:nvSpPr>
        <p:spPr>
          <a:xfrm>
            <a:off x="4996052" y="8585080"/>
            <a:ext cx="1185942" cy="184666"/>
          </a:xfrm>
          <a:prstGeom prst="rect">
            <a:avLst/>
          </a:prstGeom>
          <a:noFill/>
        </p:spPr>
        <p:txBody>
          <a:bodyPr wrap="square" rtlCol="0">
            <a:spAutoFit/>
          </a:bodyPr>
          <a:lstStyle/>
          <a:p>
            <a:r>
              <a:rPr lang="en-AU" sz="600" dirty="0">
                <a:latin typeface="Arial Narrow" panose="020B0606020202030204" pitchFamily="34" charset="0"/>
              </a:rPr>
              <a:t>denominator</a:t>
            </a:r>
          </a:p>
        </p:txBody>
      </p:sp>
      <p:sp>
        <p:nvSpPr>
          <p:cNvPr id="54" name="Freeform 27">
            <a:extLst>
              <a:ext uri="{FF2B5EF4-FFF2-40B4-BE49-F238E27FC236}">
                <a16:creationId xmlns:a16="http://schemas.microsoft.com/office/drawing/2014/main" id="{171E7407-135C-4936-8827-7A0F2788BD87}"/>
              </a:ext>
            </a:extLst>
          </p:cNvPr>
          <p:cNvSpPr/>
          <p:nvPr/>
        </p:nvSpPr>
        <p:spPr>
          <a:xfrm>
            <a:off x="5067415" y="6656540"/>
            <a:ext cx="267306" cy="57620"/>
          </a:xfrm>
          <a:custGeom>
            <a:avLst/>
            <a:gdLst>
              <a:gd name="connsiteX0" fmla="*/ 7801 w 267306"/>
              <a:gd name="connsiteY0" fmla="*/ 57620 h 57620"/>
              <a:gd name="connsiteX1" fmla="*/ 977 w 267306"/>
              <a:gd name="connsiteY1" fmla="*/ 16677 h 57620"/>
              <a:gd name="connsiteX2" fmla="*/ 21448 w 267306"/>
              <a:gd name="connsiteY2" fmla="*/ 9853 h 57620"/>
              <a:gd name="connsiteX3" fmla="*/ 157926 w 267306"/>
              <a:gd name="connsiteY3" fmla="*/ 3029 h 57620"/>
              <a:gd name="connsiteX4" fmla="*/ 267108 w 267306"/>
              <a:gd name="connsiteY4" fmla="*/ 37148 h 57620"/>
              <a:gd name="connsiteX5" fmla="*/ 267108 w 267306"/>
              <a:gd name="connsiteY5" fmla="*/ 43972 h 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06" h="57620">
                <a:moveTo>
                  <a:pt x="7801" y="57620"/>
                </a:moveTo>
                <a:cubicBezTo>
                  <a:pt x="5526" y="43972"/>
                  <a:pt x="-2824" y="29981"/>
                  <a:pt x="977" y="16677"/>
                </a:cubicBezTo>
                <a:cubicBezTo>
                  <a:pt x="2953" y="9761"/>
                  <a:pt x="14282" y="10476"/>
                  <a:pt x="21448" y="9853"/>
                </a:cubicBezTo>
                <a:cubicBezTo>
                  <a:pt x="66826" y="5907"/>
                  <a:pt x="112433" y="5304"/>
                  <a:pt x="157926" y="3029"/>
                </a:cubicBezTo>
                <a:cubicBezTo>
                  <a:pt x="258468" y="9732"/>
                  <a:pt x="255055" y="-23117"/>
                  <a:pt x="267108" y="37148"/>
                </a:cubicBezTo>
                <a:cubicBezTo>
                  <a:pt x="267554" y="39378"/>
                  <a:pt x="267108" y="41697"/>
                  <a:pt x="267108" y="4397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28">
            <a:extLst>
              <a:ext uri="{FF2B5EF4-FFF2-40B4-BE49-F238E27FC236}">
                <a16:creationId xmlns:a16="http://schemas.microsoft.com/office/drawing/2014/main" id="{28614E61-42D1-4663-A2AA-3ADDEE1932CB}"/>
              </a:ext>
            </a:extLst>
          </p:cNvPr>
          <p:cNvSpPr/>
          <p:nvPr/>
        </p:nvSpPr>
        <p:spPr>
          <a:xfrm>
            <a:off x="4916792" y="8557334"/>
            <a:ext cx="345829"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91">
            <a:extLst>
              <a:ext uri="{FF2B5EF4-FFF2-40B4-BE49-F238E27FC236}">
                <a16:creationId xmlns:a16="http://schemas.microsoft.com/office/drawing/2014/main" id="{B081E6AA-6DFC-491E-8903-56BF78C7855F}"/>
              </a:ext>
            </a:extLst>
          </p:cNvPr>
          <p:cNvSpPr/>
          <p:nvPr/>
        </p:nvSpPr>
        <p:spPr>
          <a:xfrm>
            <a:off x="5186375" y="8559120"/>
            <a:ext cx="350270"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A3595B4E-8899-4B4E-BD2E-A1B70FF2CBE2}"/>
              </a:ext>
            </a:extLst>
          </p:cNvPr>
          <p:cNvSpPr txBox="1"/>
          <p:nvPr/>
        </p:nvSpPr>
        <p:spPr>
          <a:xfrm>
            <a:off x="2183673" y="7749723"/>
            <a:ext cx="2060407" cy="954107"/>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Figure 1 (right)</a:t>
            </a:r>
            <a:r>
              <a:rPr lang="en-AU" sz="800" dirty="0">
                <a:latin typeface="Arial Narrow" panose="020B0606020202030204" pitchFamily="34" charset="0"/>
              </a:rPr>
              <a:t>: Even though</a:t>
            </a:r>
            <a:r>
              <a:rPr lang="en-US" sz="800" dirty="0">
                <a:latin typeface="Arial Narrow" panose="020B0606020202030204" pitchFamily="34" charset="0"/>
              </a:rPr>
              <a:t> the difference between the means (the gap between the peaks, or distance between the vertical lines) are the SAME for all three graphs, </a:t>
            </a:r>
            <a:r>
              <a:rPr lang="en-AU" sz="800" dirty="0">
                <a:latin typeface="Arial Narrow" panose="020B0606020202030204" pitchFamily="34" charset="0"/>
              </a:rPr>
              <a:t>the denominator determines the amount of overlap (variation) between both data sets. Only when the overlap is minimal can a significant difference be identified. </a:t>
            </a:r>
          </a:p>
        </p:txBody>
      </p:sp>
      <p:pic>
        <p:nvPicPr>
          <p:cNvPr id="63" name="Picture 62">
            <a:extLst>
              <a:ext uri="{FF2B5EF4-FFF2-40B4-BE49-F238E27FC236}">
                <a16:creationId xmlns:a16="http://schemas.microsoft.com/office/drawing/2014/main" id="{48192B10-5ACA-4C5E-BD19-2BC2E2BF8D5D}"/>
              </a:ext>
            </a:extLst>
          </p:cNvPr>
          <p:cNvPicPr>
            <a:picLocks noChangeAspect="1"/>
          </p:cNvPicPr>
          <p:nvPr/>
        </p:nvPicPr>
        <p:blipFill rotWithShape="1">
          <a:blip r:embed="rId6"/>
          <a:srcRect b="41852"/>
          <a:stretch/>
        </p:blipFill>
        <p:spPr>
          <a:xfrm>
            <a:off x="2159452" y="7211828"/>
            <a:ext cx="2086559" cy="454295"/>
          </a:xfrm>
          <a:prstGeom prst="rect">
            <a:avLst/>
          </a:prstGeom>
        </p:spPr>
      </p:pic>
      <p:pic>
        <p:nvPicPr>
          <p:cNvPr id="65" name="Picture 64">
            <a:extLst>
              <a:ext uri="{FF2B5EF4-FFF2-40B4-BE49-F238E27FC236}">
                <a16:creationId xmlns:a16="http://schemas.microsoft.com/office/drawing/2014/main" id="{0A1F3F2B-5405-407E-8C6E-7850C6E27230}"/>
              </a:ext>
            </a:extLst>
          </p:cNvPr>
          <p:cNvPicPr>
            <a:picLocks noChangeAspect="1"/>
          </p:cNvPicPr>
          <p:nvPr/>
        </p:nvPicPr>
        <p:blipFill rotWithShape="1">
          <a:blip r:embed="rId7"/>
          <a:srcRect t="18421"/>
          <a:stretch/>
        </p:blipFill>
        <p:spPr>
          <a:xfrm>
            <a:off x="2179178" y="6736235"/>
            <a:ext cx="2051904" cy="494446"/>
          </a:xfrm>
          <a:prstGeom prst="rect">
            <a:avLst/>
          </a:prstGeom>
        </p:spPr>
      </p:pic>
      <p:sp>
        <p:nvSpPr>
          <p:cNvPr id="110" name="TextBox 109">
            <a:extLst>
              <a:ext uri="{FF2B5EF4-FFF2-40B4-BE49-F238E27FC236}">
                <a16:creationId xmlns:a16="http://schemas.microsoft.com/office/drawing/2014/main" id="{D1CC0C11-68F2-42A6-A833-0F3C60BE4660}"/>
              </a:ext>
            </a:extLst>
          </p:cNvPr>
          <p:cNvSpPr txBox="1"/>
          <p:nvPr/>
        </p:nvSpPr>
        <p:spPr>
          <a:xfrm>
            <a:off x="2530372" y="6560954"/>
            <a:ext cx="1594706" cy="215444"/>
          </a:xfrm>
          <a:prstGeom prst="rect">
            <a:avLst/>
          </a:prstGeom>
          <a:noFill/>
        </p:spPr>
        <p:txBody>
          <a:bodyPr wrap="square" rtlCol="0">
            <a:spAutoFit/>
          </a:bodyPr>
          <a:lstStyle/>
          <a:p>
            <a:r>
              <a:rPr lang="en-AU" sz="800" b="1" dirty="0">
                <a:latin typeface="Arial Narrow" panose="020B0606020202030204" pitchFamily="34" charset="0"/>
              </a:rPr>
              <a:t>Table 1: Student’s t-distribution </a:t>
            </a:r>
          </a:p>
        </p:txBody>
      </p:sp>
      <p:sp>
        <p:nvSpPr>
          <p:cNvPr id="112" name="Oval 111">
            <a:extLst>
              <a:ext uri="{FF2B5EF4-FFF2-40B4-BE49-F238E27FC236}">
                <a16:creationId xmlns:a16="http://schemas.microsoft.com/office/drawing/2014/main" id="{395F4657-C56D-45FD-8DFF-7FAFB2FC9759}"/>
              </a:ext>
            </a:extLst>
          </p:cNvPr>
          <p:cNvSpPr/>
          <p:nvPr/>
        </p:nvSpPr>
        <p:spPr>
          <a:xfrm>
            <a:off x="2282715" y="7278873"/>
            <a:ext cx="200012"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02BCDAD-73EE-4489-813E-1C657E2992D6}"/>
              </a:ext>
            </a:extLst>
          </p:cNvPr>
          <p:cNvSpPr/>
          <p:nvPr/>
        </p:nvSpPr>
        <p:spPr>
          <a:xfrm>
            <a:off x="3050640" y="6753762"/>
            <a:ext cx="303221" cy="12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4" name="Straight Arrow Connector 1023">
            <a:extLst>
              <a:ext uri="{FF2B5EF4-FFF2-40B4-BE49-F238E27FC236}">
                <a16:creationId xmlns:a16="http://schemas.microsoft.com/office/drawing/2014/main" id="{28415612-2F8B-4BEA-995C-D7272D62B410}"/>
              </a:ext>
            </a:extLst>
          </p:cNvPr>
          <p:cNvCxnSpPr>
            <a:cxnSpLocks/>
          </p:cNvCxnSpPr>
          <p:nvPr/>
        </p:nvCxnSpPr>
        <p:spPr>
          <a:xfrm>
            <a:off x="3195528" y="6888462"/>
            <a:ext cx="0" cy="390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81BA670F-9FDB-41C4-8397-0643C9F0F103}"/>
              </a:ext>
            </a:extLst>
          </p:cNvPr>
          <p:cNvCxnSpPr>
            <a:cxnSpLocks/>
          </p:cNvCxnSpPr>
          <p:nvPr/>
        </p:nvCxnSpPr>
        <p:spPr>
          <a:xfrm>
            <a:off x="2482727" y="7350881"/>
            <a:ext cx="5804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DAF5552C-1A65-43D9-B42D-B7D77E5D68E9}"/>
              </a:ext>
            </a:extLst>
          </p:cNvPr>
          <p:cNvSpPr/>
          <p:nvPr/>
        </p:nvSpPr>
        <p:spPr>
          <a:xfrm>
            <a:off x="3859349" y="1907900"/>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131366"/>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060755"/>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3945031"/>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1031" name="TextBox 1030">
            <a:extLst>
              <a:ext uri="{FF2B5EF4-FFF2-40B4-BE49-F238E27FC236}">
                <a16:creationId xmlns:a16="http://schemas.microsoft.com/office/drawing/2014/main" id="{799F7E04-146B-4C96-BD7A-ADE2E4FB82BE}"/>
              </a:ext>
            </a:extLst>
          </p:cNvPr>
          <p:cNvSpPr txBox="1"/>
          <p:nvPr/>
        </p:nvSpPr>
        <p:spPr>
          <a:xfrm>
            <a:off x="483199" y="5367935"/>
            <a:ext cx="6118039" cy="415498"/>
          </a:xfrm>
          <a:prstGeom prst="rect">
            <a:avLst/>
          </a:prstGeom>
          <a:noFill/>
        </p:spPr>
        <p:txBody>
          <a:bodyPr wrap="square">
            <a:spAutoFit/>
          </a:bodyPr>
          <a:lstStyle/>
          <a:p>
            <a:r>
              <a:rPr lang="en-AU" sz="1000" i="1" dirty="0">
                <a:latin typeface="Arial Narrow" panose="020B0606020202030204" pitchFamily="34" charset="0"/>
              </a:rPr>
              <a:t>Note: </a:t>
            </a:r>
            <a:r>
              <a:rPr lang="en-AU" sz="1000" dirty="0">
                <a:latin typeface="Arial Narrow" panose="020B0606020202030204" pitchFamily="34" charset="0"/>
              </a:rPr>
              <a:t>s=standard deviation; SE=Standard Error;     = sample mean; </a:t>
            </a:r>
            <a:r>
              <a:rPr lang="en-US" sz="1000" dirty="0">
                <a:latin typeface="Arial Narrow" panose="020B0606020202030204" pitchFamily="34" charset="0"/>
              </a:rPr>
              <a:t>df (degrees of freedom) = (n</a:t>
            </a:r>
            <a:r>
              <a:rPr lang="en-US" sz="600" dirty="0">
                <a:latin typeface="Arial Narrow" panose="020B0606020202030204" pitchFamily="34" charset="0"/>
              </a:rPr>
              <a:t>1</a:t>
            </a:r>
            <a:r>
              <a:rPr lang="en-US" sz="1000" dirty="0">
                <a:latin typeface="Arial Narrow" panose="020B0606020202030204" pitchFamily="34" charset="0"/>
              </a:rPr>
              <a:t>  –1) + (n</a:t>
            </a:r>
            <a:r>
              <a:rPr lang="en-US" sz="600" dirty="0">
                <a:latin typeface="Arial Narrow" panose="020B0606020202030204" pitchFamily="34" charset="0"/>
              </a:rPr>
              <a:t>2</a:t>
            </a:r>
            <a:r>
              <a:rPr lang="en-US" sz="1000" dirty="0">
                <a:latin typeface="Arial Narrow" panose="020B0606020202030204" pitchFamily="34" charset="0"/>
              </a:rPr>
              <a:t>  –1). </a:t>
            </a:r>
          </a:p>
          <a:p>
            <a:r>
              <a:rPr lang="en-US" sz="1000" dirty="0">
                <a:latin typeface="Arial Narrow" panose="020B0606020202030204" pitchFamily="34" charset="0"/>
              </a:rPr>
              <a:t>Whereby n=sample size, and subscripts indicate group number.</a:t>
            </a:r>
            <a:r>
              <a:rPr lang="en-AU" sz="1000" dirty="0">
                <a:latin typeface="Arial Narrow" panose="020B0606020202030204" pitchFamily="34" charset="0"/>
              </a:rPr>
              <a:t> </a:t>
            </a:r>
            <a:endParaRPr lang="en-AU" sz="1000" dirty="0"/>
          </a:p>
        </p:txBody>
      </p:sp>
      <p:pic>
        <p:nvPicPr>
          <p:cNvPr id="1032" name="Picture 1031">
            <a:extLst>
              <a:ext uri="{FF2B5EF4-FFF2-40B4-BE49-F238E27FC236}">
                <a16:creationId xmlns:a16="http://schemas.microsoft.com/office/drawing/2014/main" id="{C2762450-BC3B-41A7-B350-0B5C427CE45B}"/>
              </a:ext>
            </a:extLst>
          </p:cNvPr>
          <p:cNvPicPr>
            <a:picLocks noChangeAspect="1"/>
          </p:cNvPicPr>
          <p:nvPr/>
        </p:nvPicPr>
        <p:blipFill>
          <a:blip r:embed="rId8"/>
          <a:stretch>
            <a:fillRect/>
          </a:stretch>
        </p:blipFill>
        <p:spPr>
          <a:xfrm>
            <a:off x="2782545" y="5394435"/>
            <a:ext cx="137549" cy="160006"/>
          </a:xfrm>
          <a:prstGeom prst="rect">
            <a:avLst/>
          </a:prstGeom>
        </p:spPr>
      </p:pic>
      <p:sp>
        <p:nvSpPr>
          <p:cNvPr id="1033" name="Rectangle 1032">
            <a:extLst>
              <a:ext uri="{FF2B5EF4-FFF2-40B4-BE49-F238E27FC236}">
                <a16:creationId xmlns:a16="http://schemas.microsoft.com/office/drawing/2014/main" id="{D13EC540-D7B5-47BF-BB93-9921E278639C}"/>
              </a:ext>
            </a:extLst>
          </p:cNvPr>
          <p:cNvSpPr/>
          <p:nvPr/>
        </p:nvSpPr>
        <p:spPr>
          <a:xfrm>
            <a:off x="538801" y="5825587"/>
            <a:ext cx="5863484" cy="652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50" b="1" dirty="0">
                <a:latin typeface="Arial Narrow" panose="020B0606020202030204" pitchFamily="34" charset="0"/>
                <a:ea typeface="Times New Roman" panose="02020603050405020304" pitchFamily="18" charset="0"/>
              </a:rPr>
              <a:t>The t test formula is simply a </a:t>
            </a:r>
            <a:r>
              <a:rPr lang="en-US" sz="1400" b="1" dirty="0">
                <a:latin typeface="Arial Narrow" panose="020B0606020202030204" pitchFamily="34" charset="0"/>
                <a:ea typeface="Times New Roman" panose="02020603050405020304" pitchFamily="18" charset="0"/>
              </a:rPr>
              <a:t>ratio</a:t>
            </a:r>
            <a:r>
              <a:rPr lang="en-US" sz="1050" b="1" dirty="0">
                <a:latin typeface="Arial Narrow" panose="020B0606020202030204" pitchFamily="34" charset="0"/>
                <a:ea typeface="Times New Roman" panose="02020603050405020304" pitchFamily="18" charset="0"/>
              </a:rPr>
              <a:t> (also a fraction). The </a:t>
            </a:r>
            <a:r>
              <a:rPr lang="en-US" sz="1400" b="1" dirty="0">
                <a:latin typeface="Arial Narrow" panose="020B0606020202030204" pitchFamily="34" charset="0"/>
                <a:ea typeface="Times New Roman" panose="02020603050405020304" pitchFamily="18" charset="0"/>
              </a:rPr>
              <a:t>numerator</a:t>
            </a:r>
            <a:r>
              <a:rPr lang="en-US" sz="1050" b="1" dirty="0">
                <a:latin typeface="Arial Narrow" panose="020B0606020202030204" pitchFamily="34" charset="0"/>
                <a:ea typeface="Times New Roman" panose="02020603050405020304" pitchFamily="18" charset="0"/>
              </a:rPr>
              <a:t> is the difference between two means.</a:t>
            </a:r>
          </a:p>
          <a:p>
            <a:r>
              <a:rPr lang="en-US" sz="1050" b="1" dirty="0">
                <a:latin typeface="Arial Narrow" panose="020B0606020202030204" pitchFamily="34" charset="0"/>
                <a:ea typeface="Times New Roman" panose="02020603050405020304" pitchFamily="18" charset="0"/>
              </a:rPr>
              <a:t>The </a:t>
            </a:r>
            <a:r>
              <a:rPr lang="en-US" sz="1400" b="1" dirty="0">
                <a:latin typeface="Arial Narrow" panose="020B0606020202030204" pitchFamily="34" charset="0"/>
                <a:ea typeface="Times New Roman" panose="02020603050405020304" pitchFamily="18" charset="0"/>
              </a:rPr>
              <a:t>denominator</a:t>
            </a:r>
            <a:r>
              <a:rPr lang="en-US" sz="1050" b="1" dirty="0">
                <a:latin typeface="Arial Narrow" panose="020B0606020202030204" pitchFamily="34" charset="0"/>
                <a:ea typeface="Times New Roman" panose="02020603050405020304" pitchFamily="18" charset="0"/>
              </a:rPr>
              <a:t> is a measure of variability or dispersion of the scores (standard error of the difference). </a:t>
            </a:r>
          </a:p>
          <a:p>
            <a:r>
              <a:rPr lang="en-US" sz="1050" b="1" i="1" dirty="0">
                <a:latin typeface="Arial Narrow" panose="020B0606020202030204" pitchFamily="34" charset="0"/>
                <a:ea typeface="Times New Roman" panose="02020603050405020304" pitchFamily="18" charset="0"/>
              </a:rPr>
              <a:t>Note</a:t>
            </a:r>
            <a:r>
              <a:rPr lang="en-US" sz="1050" b="1" dirty="0">
                <a:latin typeface="Arial Narrow" panose="020B0606020202030204" pitchFamily="34" charset="0"/>
                <a:ea typeface="Times New Roman" panose="02020603050405020304" pitchFamily="18" charset="0"/>
              </a:rPr>
              <a:t>: a t test by hand calculates</a:t>
            </a:r>
            <a:r>
              <a:rPr lang="en-US" sz="1400" b="1" dirty="0">
                <a:latin typeface="Arial Narrow" panose="020B0606020202030204" pitchFamily="34" charset="0"/>
                <a:ea typeface="Times New Roman" panose="02020603050405020304" pitchFamily="18" charset="0"/>
              </a:rPr>
              <a:t> </a:t>
            </a:r>
            <a:r>
              <a:rPr lang="en-US" sz="1400" b="1" dirty="0" err="1">
                <a:latin typeface="Arial Narrow" panose="020B0606020202030204" pitchFamily="34" charset="0"/>
                <a:ea typeface="Times New Roman" panose="02020603050405020304" pitchFamily="18" charset="0"/>
              </a:rPr>
              <a:t>t</a:t>
            </a:r>
            <a:r>
              <a:rPr lang="en-US" sz="1200" b="1" dirty="0" err="1">
                <a:latin typeface="Arial Narrow" panose="020B0606020202030204" pitchFamily="34" charset="0"/>
                <a:ea typeface="Times New Roman" panose="02020603050405020304" pitchFamily="18" charset="0"/>
              </a:rPr>
              <a:t>calc</a:t>
            </a:r>
            <a:r>
              <a:rPr lang="en-US" sz="1400" b="1" dirty="0">
                <a:latin typeface="Arial Narrow" panose="020B0606020202030204" pitchFamily="34" charset="0"/>
                <a:ea typeface="Times New Roman" panose="02020603050405020304" pitchFamily="18" charset="0"/>
              </a:rPr>
              <a:t> </a:t>
            </a:r>
            <a:r>
              <a:rPr lang="en-US" sz="1050" b="1" dirty="0">
                <a:latin typeface="Arial Narrow" panose="020B0606020202030204" pitchFamily="34" charset="0"/>
                <a:ea typeface="Times New Roman" panose="02020603050405020304" pitchFamily="18" charset="0"/>
              </a:rPr>
              <a:t>sometimes called </a:t>
            </a:r>
            <a:r>
              <a:rPr lang="en-US" sz="1400" b="1" i="1" dirty="0">
                <a:latin typeface="Arial Narrow" panose="020B0606020202030204" pitchFamily="34" charset="0"/>
                <a:ea typeface="Times New Roman" panose="02020603050405020304" pitchFamily="18" charset="0"/>
              </a:rPr>
              <a:t>t Stat </a:t>
            </a:r>
            <a:r>
              <a:rPr lang="en-US" sz="1050" b="1" dirty="0">
                <a:latin typeface="Arial Narrow" panose="020B0606020202030204" pitchFamily="34" charset="0"/>
                <a:ea typeface="Times New Roman" panose="02020603050405020304" pitchFamily="18" charset="0"/>
              </a:rPr>
              <a:t>or</a:t>
            </a:r>
            <a:r>
              <a:rPr lang="en-US" sz="1050" b="1" i="1" dirty="0">
                <a:latin typeface="Arial Narrow" panose="020B0606020202030204" pitchFamily="34" charset="0"/>
                <a:ea typeface="Times New Roman" panose="02020603050405020304" pitchFamily="18" charset="0"/>
              </a:rPr>
              <a:t> </a:t>
            </a:r>
            <a:r>
              <a:rPr lang="en-US" sz="1400" b="1" i="1" dirty="0">
                <a:latin typeface="Arial Narrow" panose="020B0606020202030204" pitchFamily="34" charset="0"/>
                <a:ea typeface="Times New Roman" panose="02020603050405020304" pitchFamily="18" charset="0"/>
              </a:rPr>
              <a:t>t</a:t>
            </a:r>
            <a:r>
              <a:rPr lang="en-US" sz="1050" b="1" dirty="0">
                <a:latin typeface="Arial Narrow" panose="020B0606020202030204" pitchFamily="34" charset="0"/>
                <a:ea typeface="Times New Roman" panose="02020603050405020304" pitchFamily="18" charset="0"/>
              </a:rPr>
              <a:t> (instead of a P value). </a:t>
            </a:r>
          </a:p>
        </p:txBody>
      </p:sp>
      <p:cxnSp>
        <p:nvCxnSpPr>
          <p:cNvPr id="1034" name="Straight Connector 1033">
            <a:extLst>
              <a:ext uri="{FF2B5EF4-FFF2-40B4-BE49-F238E27FC236}">
                <a16:creationId xmlns:a16="http://schemas.microsoft.com/office/drawing/2014/main" id="{67B2AEFF-9EDA-40D0-B98D-5CC189C1F969}"/>
              </a:ext>
            </a:extLst>
          </p:cNvPr>
          <p:cNvCxnSpPr>
            <a:cxnSpLocks/>
          </p:cNvCxnSpPr>
          <p:nvPr/>
        </p:nvCxnSpPr>
        <p:spPr>
          <a:xfrm flipH="1">
            <a:off x="558146" y="426450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56D135EF-122A-43BC-BF02-42696F8FB177}"/>
              </a:ext>
            </a:extLst>
          </p:cNvPr>
          <p:cNvSpPr txBox="1"/>
          <p:nvPr/>
        </p:nvSpPr>
        <p:spPr>
          <a:xfrm>
            <a:off x="538801" y="6598269"/>
            <a:ext cx="1533200" cy="1077218"/>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Step 1: Calculate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600" b="1" dirty="0">
                <a:latin typeface="Arial Narrow" panose="020B0606020202030204" pitchFamily="34" charset="0"/>
              </a:rPr>
              <a:t> </a:t>
            </a:r>
            <a:r>
              <a:rPr lang="en-AU" sz="800" b="1" dirty="0">
                <a:latin typeface="Arial Narrow" panose="020B0606020202030204" pitchFamily="34" charset="0"/>
              </a:rPr>
              <a:t>using the formula above</a:t>
            </a:r>
          </a:p>
          <a:p>
            <a:endParaRPr lang="en-AU" sz="800" b="1" dirty="0">
              <a:latin typeface="Arial Narrow" panose="020B0606020202030204" pitchFamily="34" charset="0"/>
            </a:endParaRPr>
          </a:p>
          <a:p>
            <a:r>
              <a:rPr lang="en-AU" sz="800" b="1" dirty="0">
                <a:latin typeface="Arial Narrow" panose="020B0606020202030204" pitchFamily="34" charset="0"/>
              </a:rPr>
              <a:t>Step 2: Calculate </a:t>
            </a:r>
            <a:r>
              <a:rPr lang="en-AU" sz="800" b="1" dirty="0" err="1">
                <a:latin typeface="Arial Narrow" panose="020B0606020202030204" pitchFamily="34" charset="0"/>
              </a:rPr>
              <a:t>t</a:t>
            </a:r>
            <a:r>
              <a:rPr lang="en-AU" sz="700" b="1" dirty="0" err="1">
                <a:latin typeface="Arial Narrow" panose="020B0606020202030204" pitchFamily="34" charset="0"/>
              </a:rPr>
              <a:t>crit</a:t>
            </a:r>
            <a:r>
              <a:rPr lang="en-AU" sz="800" b="1" dirty="0">
                <a:latin typeface="Arial Narrow" panose="020B0606020202030204" pitchFamily="34" charset="0"/>
              </a:rPr>
              <a:t> using the Student’s t-distribution table (left) whereby      = 0.05  </a:t>
            </a:r>
          </a:p>
          <a:p>
            <a:endParaRPr lang="en-AU" sz="800" b="1" dirty="0">
              <a:latin typeface="Arial Narrow" panose="020B0606020202030204" pitchFamily="34" charset="0"/>
            </a:endParaRPr>
          </a:p>
          <a:p>
            <a:r>
              <a:rPr lang="en-AU" sz="800" b="1" dirty="0">
                <a:latin typeface="Arial Narrow" panose="020B0606020202030204" pitchFamily="34" charset="0"/>
              </a:rPr>
              <a:t>Step 3: Compare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800" b="1" dirty="0">
                <a:latin typeface="Arial Narrow" panose="020B0606020202030204" pitchFamily="34" charset="0"/>
              </a:rPr>
              <a:t> to </a:t>
            </a:r>
            <a:r>
              <a:rPr lang="en-AU" sz="800" b="1" dirty="0" err="1">
                <a:latin typeface="Arial Narrow" panose="020B0606020202030204" pitchFamily="34" charset="0"/>
              </a:rPr>
              <a:t>t</a:t>
            </a:r>
            <a:r>
              <a:rPr lang="en-AU" sz="600" b="1" dirty="0" err="1">
                <a:latin typeface="Arial Narrow" panose="020B0606020202030204" pitchFamily="34" charset="0"/>
              </a:rPr>
              <a:t>crit</a:t>
            </a:r>
            <a:endParaRPr lang="en-AU" sz="600" b="1" dirty="0">
              <a:latin typeface="Arial Narrow" panose="020B0606020202030204" pitchFamily="34" charset="0"/>
            </a:endParaRPr>
          </a:p>
        </p:txBody>
      </p:sp>
      <p:pic>
        <p:nvPicPr>
          <p:cNvPr id="1038" name="Picture 1037">
            <a:extLst>
              <a:ext uri="{FF2B5EF4-FFF2-40B4-BE49-F238E27FC236}">
                <a16:creationId xmlns:a16="http://schemas.microsoft.com/office/drawing/2014/main" id="{E6600223-E729-4521-9366-F23868042B6A}"/>
              </a:ext>
            </a:extLst>
          </p:cNvPr>
          <p:cNvPicPr>
            <a:picLocks noChangeAspect="1"/>
          </p:cNvPicPr>
          <p:nvPr/>
        </p:nvPicPr>
        <p:blipFill rotWithShape="1">
          <a:blip r:embed="rId9"/>
          <a:srcRect t="680" r="1980" b="2650"/>
          <a:stretch/>
        </p:blipFill>
        <p:spPr>
          <a:xfrm>
            <a:off x="1006707" y="7285446"/>
            <a:ext cx="82764" cy="71367"/>
          </a:xfrm>
          <a:prstGeom prst="rect">
            <a:avLst/>
          </a:prstGeom>
        </p:spPr>
      </p:pic>
      <p:sp>
        <p:nvSpPr>
          <p:cNvPr id="1039" name="Rectangle 1038">
            <a:extLst>
              <a:ext uri="{FF2B5EF4-FFF2-40B4-BE49-F238E27FC236}">
                <a16:creationId xmlns:a16="http://schemas.microsoft.com/office/drawing/2014/main" id="{E8410FF0-43AD-4BAE-B178-1307E44CDAC6}"/>
              </a:ext>
            </a:extLst>
          </p:cNvPr>
          <p:cNvSpPr/>
          <p:nvPr/>
        </p:nvSpPr>
        <p:spPr>
          <a:xfrm>
            <a:off x="538801" y="7748962"/>
            <a:ext cx="1533200" cy="93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0" name="TextBox 1039">
            <a:extLst>
              <a:ext uri="{FF2B5EF4-FFF2-40B4-BE49-F238E27FC236}">
                <a16:creationId xmlns:a16="http://schemas.microsoft.com/office/drawing/2014/main" id="{FA66EA81-E78A-453F-BD57-101E9DC3766B}"/>
              </a:ext>
            </a:extLst>
          </p:cNvPr>
          <p:cNvSpPr txBox="1"/>
          <p:nvPr/>
        </p:nvSpPr>
        <p:spPr>
          <a:xfrm>
            <a:off x="538800" y="7748963"/>
            <a:ext cx="1516677" cy="907941"/>
          </a:xfrm>
          <a:prstGeom prst="rect">
            <a:avLst/>
          </a:prstGeom>
          <a:noFill/>
        </p:spPr>
        <p:txBody>
          <a:bodyPr wrap="square">
            <a:spAutoFit/>
          </a:bodyPr>
          <a:lstStyle/>
          <a:p>
            <a:pPr algn="ctr"/>
            <a:r>
              <a:rPr lang="en-US" sz="2000" b="1" dirty="0">
                <a:solidFill>
                  <a:schemeClr val="bg1"/>
                </a:solidFill>
                <a:latin typeface="Arial Narrow" panose="020B0606020202030204" pitchFamily="34" charset="0"/>
              </a:rPr>
              <a:t>If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calc</a:t>
            </a:r>
            <a:r>
              <a:rPr lang="en-US" sz="2000" b="1" dirty="0">
                <a:solidFill>
                  <a:schemeClr val="bg1"/>
                </a:solidFill>
                <a:latin typeface="Arial Narrow" panose="020B0606020202030204" pitchFamily="34" charset="0"/>
              </a:rPr>
              <a:t> ≥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crit</a:t>
            </a:r>
            <a:endParaRPr lang="en-US" sz="1600" b="1" dirty="0">
              <a:solidFill>
                <a:schemeClr val="bg1"/>
              </a:solidFill>
              <a:latin typeface="Arial Narrow" panose="020B0606020202030204" pitchFamily="34" charset="0"/>
            </a:endParaRPr>
          </a:p>
          <a:p>
            <a:pPr algn="ctr"/>
            <a:r>
              <a:rPr lang="en-US" sz="1100" b="1" dirty="0">
                <a:solidFill>
                  <a:schemeClr val="bg1"/>
                </a:solidFill>
                <a:latin typeface="Arial Narrow" panose="020B0606020202030204" pitchFamily="34" charset="0"/>
              </a:rPr>
              <a:t>there is a significant difference between the </a:t>
            </a:r>
          </a:p>
          <a:p>
            <a:pPr algn="ctr"/>
            <a:r>
              <a:rPr lang="en-US" sz="1100" b="1" dirty="0">
                <a:solidFill>
                  <a:schemeClr val="bg1"/>
                </a:solidFill>
                <a:latin typeface="Arial Narrow" panose="020B0606020202030204" pitchFamily="34" charset="0"/>
              </a:rPr>
              <a:t>2 groups</a:t>
            </a:r>
          </a:p>
        </p:txBody>
      </p:sp>
      <p:cxnSp>
        <p:nvCxnSpPr>
          <p:cNvPr id="4" name="Straight Connector 3">
            <a:extLst>
              <a:ext uri="{FF2B5EF4-FFF2-40B4-BE49-F238E27FC236}">
                <a16:creationId xmlns:a16="http://schemas.microsoft.com/office/drawing/2014/main" id="{BEE8CBA7-28EB-96FA-D16F-AD746BF7003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B2BAEEF7-1715-EDBE-DACE-77A2BDEAC98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2EEB8C42-0222-7C98-9031-DD37B1D0E39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850482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396943" y="121784"/>
            <a:ext cx="4106515" cy="830997"/>
          </a:xfrm>
          <a:prstGeom prst="rect">
            <a:avLst/>
          </a:prstGeom>
          <a:noFill/>
        </p:spPr>
        <p:txBody>
          <a:bodyPr wrap="square" rtlCol="0">
            <a:spAutoFit/>
          </a:bodyPr>
          <a:lstStyle/>
          <a:p>
            <a:r>
              <a:rPr lang="en-US" b="1" dirty="0">
                <a:latin typeface="Arial Narrow" pitchFamily="34" charset="0"/>
              </a:rPr>
              <a:t>Population Dynamics Formula - </a:t>
            </a:r>
            <a:r>
              <a:rPr lang="en-US" sz="1000" dirty="0">
                <a:highlight>
                  <a:srgbClr val="FFFF00"/>
                </a:highlight>
                <a:latin typeface="Arial Narrow" pitchFamily="34" charset="0"/>
              </a:rPr>
              <a:t> the formula used to calculate the rate of change of a population is 𝑅 = (𝐵 + 𝐼) − (𝐷 + 𝐸) where:</a:t>
            </a:r>
          </a:p>
          <a:p>
            <a:r>
              <a:rPr lang="en-US" sz="1000" dirty="0">
                <a:highlight>
                  <a:srgbClr val="FFFF00"/>
                </a:highlight>
                <a:latin typeface="Arial Narrow" pitchFamily="34" charset="0"/>
              </a:rPr>
              <a:t>R = the rate of change of a population; B = birth rate; D = death rate; I = immigration; E = emigration.</a:t>
            </a:r>
            <a:endParaRPr lang="en-US" sz="9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C1714E06-4B37-37F9-96C8-5F8D657ADA5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91B53F2-0948-28E6-6982-F2D651D4B56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DCBBF32-2554-F867-5B9E-402C064DDBE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4103633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863" y="1010377"/>
            <a:ext cx="5856036" cy="106301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Light availability</a:t>
            </a:r>
          </a:p>
          <a:p>
            <a:endParaRPr lang="en-GB" sz="200" b="1" dirty="0">
              <a:solidFill>
                <a:schemeClr val="tx1"/>
              </a:solidFill>
              <a:latin typeface="Arial Narrow" panose="020B0606020202030204" pitchFamily="34" charset="0"/>
              <a:ea typeface="Times New Roman" panose="02020603050405020304" pitchFamily="18" charset="0"/>
            </a:endParaRPr>
          </a:p>
          <a:p>
            <a:r>
              <a:rPr lang="en-GB" sz="1200" dirty="0">
                <a:solidFill>
                  <a:schemeClr val="tx1"/>
                </a:solidFill>
                <a:latin typeface="Arial Narrow" panose="020B0606020202030204" pitchFamily="34" charset="0"/>
                <a:ea typeface="Times New Roman" panose="02020603050405020304" pitchFamily="18" charset="0"/>
              </a:rPr>
              <a:t>Light availability decreases with depth. In addition, suspended particles further reduce the depth that light can reach by scattering the light (measured as turbidity) and obstructing the transmittance of light.</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light availability measured? Ans.  </a:t>
            </a:r>
          </a:p>
        </p:txBody>
      </p:sp>
      <p:sp>
        <p:nvSpPr>
          <p:cNvPr id="49" name="Rectangle 48"/>
          <p:cNvSpPr/>
          <p:nvPr/>
        </p:nvSpPr>
        <p:spPr>
          <a:xfrm>
            <a:off x="492577" y="2121664"/>
            <a:ext cx="5872322" cy="9371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Depth </a:t>
            </a:r>
          </a:p>
          <a:p>
            <a:r>
              <a:rPr lang="en-GB" sz="1200" dirty="0">
                <a:solidFill>
                  <a:schemeClr val="tx1"/>
                </a:solidFill>
                <a:latin typeface="Arial Narrow" panose="020B0606020202030204" pitchFamily="34" charset="0"/>
                <a:ea typeface="Times New Roman" panose="02020603050405020304" pitchFamily="18" charset="0"/>
              </a:rPr>
              <a:t>Depth</a:t>
            </a:r>
            <a:r>
              <a:rPr lang="en-GB" sz="1600" b="1" dirty="0">
                <a:solidFill>
                  <a:schemeClr val="tx1"/>
                </a:solidFill>
                <a:latin typeface="Arial Narrow" panose="020B0606020202030204" pitchFamily="34" charset="0"/>
                <a:ea typeface="Times New Roman" panose="02020603050405020304" pitchFamily="18" charset="0"/>
              </a:rPr>
              <a:t> </a:t>
            </a:r>
            <a:r>
              <a:rPr lang="en-GB" sz="1200" dirty="0">
                <a:solidFill>
                  <a:schemeClr val="tx1"/>
                </a:solidFill>
                <a:latin typeface="Arial Narrow" panose="020B0606020202030204" pitchFamily="34" charset="0"/>
                <a:ea typeface="Times New Roman" panose="02020603050405020304" pitchFamily="18" charset="0"/>
              </a:rPr>
              <a:t>has a significant effect on species abundance, distribution and community composition.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depth measured? Ans.  </a:t>
            </a:r>
          </a:p>
        </p:txBody>
      </p:sp>
      <p:sp>
        <p:nvSpPr>
          <p:cNvPr id="25" name="Rectangle 24"/>
          <p:cNvSpPr/>
          <p:nvPr/>
        </p:nvSpPr>
        <p:spPr>
          <a:xfrm>
            <a:off x="492577" y="3102687"/>
            <a:ext cx="5872322" cy="9023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Stratification </a:t>
            </a:r>
          </a:p>
          <a:p>
            <a:r>
              <a:rPr lang="en-GB" sz="1200" dirty="0">
                <a:solidFill>
                  <a:schemeClr val="tx1"/>
                </a:solidFill>
                <a:latin typeface="Arial Narrow" panose="020B0606020202030204" pitchFamily="34" charset="0"/>
                <a:ea typeface="Times New Roman" panose="02020603050405020304" pitchFamily="18" charset="0"/>
              </a:rPr>
              <a:t>Stratification is the layering of water. Thermoclines, haloclines and </a:t>
            </a:r>
            <a:r>
              <a:rPr lang="en-GB" sz="1200" dirty="0" err="1">
                <a:solidFill>
                  <a:schemeClr val="tx1"/>
                </a:solidFill>
                <a:latin typeface="Arial Narrow" panose="020B0606020202030204" pitchFamily="34" charset="0"/>
                <a:ea typeface="Times New Roman" panose="02020603050405020304" pitchFamily="18" charset="0"/>
              </a:rPr>
              <a:t>pycnoclines</a:t>
            </a:r>
            <a:r>
              <a:rPr lang="en-GB" sz="1200" dirty="0">
                <a:solidFill>
                  <a:schemeClr val="tx1"/>
                </a:solidFill>
                <a:latin typeface="Arial Narrow" panose="020B0606020202030204" pitchFamily="34" charset="0"/>
                <a:ea typeface="Times New Roman" panose="02020603050405020304" pitchFamily="18" charset="0"/>
              </a:rPr>
              <a:t> form barriers to mixing.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stratification measured? Ans.  </a:t>
            </a:r>
          </a:p>
        </p:txBody>
      </p:sp>
      <p:sp>
        <p:nvSpPr>
          <p:cNvPr id="29" name="Rectangle 28"/>
          <p:cNvSpPr/>
          <p:nvPr/>
        </p:nvSpPr>
        <p:spPr>
          <a:xfrm>
            <a:off x="492577" y="4048937"/>
            <a:ext cx="5869898" cy="10401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Temperature </a:t>
            </a:r>
            <a:r>
              <a:rPr lang="en-GB" sz="1200" dirty="0">
                <a:solidFill>
                  <a:schemeClr val="tx1"/>
                </a:solidFill>
                <a:latin typeface="Arial Narrow" panose="020B0606020202030204" pitchFamily="34" charset="0"/>
                <a:ea typeface="Times New Roman" panose="02020603050405020304" pitchFamily="18" charset="0"/>
              </a:rPr>
              <a:t> </a:t>
            </a:r>
          </a:p>
          <a:p>
            <a:r>
              <a:rPr lang="en-GB" sz="1200" dirty="0">
                <a:solidFill>
                  <a:schemeClr val="tx1"/>
                </a:solidFill>
                <a:latin typeface="Arial Narrow" panose="020B0606020202030204" pitchFamily="34" charset="0"/>
                <a:ea typeface="Times New Roman" panose="02020603050405020304" pitchFamily="18" charset="0"/>
              </a:rPr>
              <a:t>Temperature controls the rate of fundamental biochemical processes, thus influencing species abundance and distribution. Species operate within a specific temperature range (</a:t>
            </a:r>
            <a:r>
              <a:rPr lang="en-GB" sz="1200" dirty="0" err="1">
                <a:solidFill>
                  <a:schemeClr val="tx1"/>
                </a:solidFill>
                <a:latin typeface="Arial Narrow" panose="020B0606020202030204" pitchFamily="34" charset="0"/>
                <a:ea typeface="Times New Roman" panose="02020603050405020304" pitchFamily="18" charset="0"/>
              </a:rPr>
              <a:t>Shelford’s</a:t>
            </a:r>
            <a:r>
              <a:rPr lang="en-GB" sz="1200" dirty="0">
                <a:solidFill>
                  <a:schemeClr val="tx1"/>
                </a:solidFill>
                <a:latin typeface="Arial Narrow" panose="020B0606020202030204" pitchFamily="34" charset="0"/>
                <a:ea typeface="Times New Roman" panose="02020603050405020304" pitchFamily="18" charset="0"/>
              </a:rPr>
              <a:t> Law).</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temperature measured? Ans.  </a:t>
            </a:r>
          </a:p>
        </p:txBody>
      </p:sp>
      <p:sp>
        <p:nvSpPr>
          <p:cNvPr id="33" name="Rectangle 32"/>
          <p:cNvSpPr/>
          <p:nvPr/>
        </p:nvSpPr>
        <p:spPr>
          <a:xfrm>
            <a:off x="508863" y="5135640"/>
            <a:ext cx="5863087" cy="8943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Currents (water and wind) </a:t>
            </a:r>
          </a:p>
          <a:p>
            <a:r>
              <a:rPr lang="en-GB" sz="1200" dirty="0">
                <a:solidFill>
                  <a:schemeClr val="tx1"/>
                </a:solidFill>
                <a:latin typeface="Arial Narrow" panose="020B0606020202030204" pitchFamily="34" charset="0"/>
                <a:ea typeface="Times New Roman" panose="02020603050405020304" pitchFamily="18" charset="0"/>
              </a:rPr>
              <a:t>Currents are Earth’s transport system. They deliver heat, food, nutrients, oxygen, larvae and plankton.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are currents measured? Ans.  </a:t>
            </a:r>
          </a:p>
        </p:txBody>
      </p:sp>
      <p:sp>
        <p:nvSpPr>
          <p:cNvPr id="37" name="Rectangle 36"/>
          <p:cNvSpPr/>
          <p:nvPr/>
        </p:nvSpPr>
        <p:spPr>
          <a:xfrm>
            <a:off x="515894" y="6079651"/>
            <a:ext cx="5866502" cy="8843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Tides </a:t>
            </a:r>
          </a:p>
          <a:p>
            <a:r>
              <a:rPr lang="en-GB" sz="1200" dirty="0">
                <a:solidFill>
                  <a:schemeClr val="tx1"/>
                </a:solidFill>
                <a:latin typeface="Arial Narrow" panose="020B0606020202030204" pitchFamily="34" charset="0"/>
                <a:ea typeface="Times New Roman" panose="02020603050405020304" pitchFamily="18" charset="0"/>
              </a:rPr>
              <a:t>Tides are the daily ebb and flow of water. Tides are highly predictable in height and duration.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What is the height of a tide measured from? Ans.  </a:t>
            </a:r>
          </a:p>
        </p:txBody>
      </p:sp>
      <p:sp>
        <p:nvSpPr>
          <p:cNvPr id="58" name="Rectangle 57"/>
          <p:cNvSpPr/>
          <p:nvPr/>
        </p:nvSpPr>
        <p:spPr>
          <a:xfrm>
            <a:off x="515894" y="7017341"/>
            <a:ext cx="5868667" cy="8563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Sediment Type </a:t>
            </a:r>
          </a:p>
          <a:p>
            <a:r>
              <a:rPr lang="en-GB" sz="1200" dirty="0">
                <a:solidFill>
                  <a:schemeClr val="tx1"/>
                </a:solidFill>
                <a:latin typeface="Arial Narrow" panose="020B0606020202030204" pitchFamily="34" charset="0"/>
                <a:ea typeface="Times New Roman" panose="02020603050405020304" pitchFamily="18" charset="0"/>
              </a:rPr>
              <a:t>Sediment size (gravel, sand or mud) changes the conditions in which benthic organisms must live.</a:t>
            </a:r>
            <a:br>
              <a:rPr lang="en-GB" sz="1200" dirty="0">
                <a:solidFill>
                  <a:schemeClr val="tx1"/>
                </a:solidFill>
                <a:latin typeface="Arial Narrow" panose="020B0606020202030204" pitchFamily="34" charset="0"/>
                <a:ea typeface="Times New Roman" panose="02020603050405020304" pitchFamily="18" charset="0"/>
              </a:rPr>
            </a:br>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sediment size measured? Ans. </a:t>
            </a:r>
            <a:endParaRPr lang="en-AU" sz="800" dirty="0">
              <a:solidFill>
                <a:schemeClr val="tx1"/>
              </a:solidFill>
              <a:latin typeface="Arial Narrow" panose="020B0606020202030204" pitchFamily="34" charset="0"/>
            </a:endParaRPr>
          </a:p>
        </p:txBody>
      </p:sp>
      <p:sp>
        <p:nvSpPr>
          <p:cNvPr id="62" name="Rectangle 61"/>
          <p:cNvSpPr/>
          <p:nvPr/>
        </p:nvSpPr>
        <p:spPr>
          <a:xfrm>
            <a:off x="508863" y="7926978"/>
            <a:ext cx="5872367" cy="8029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Nutrient Availability </a:t>
            </a:r>
          </a:p>
          <a:p>
            <a:r>
              <a:rPr lang="en-AU" sz="1200" dirty="0" err="1">
                <a:solidFill>
                  <a:schemeClr val="tx1"/>
                </a:solidFill>
                <a:latin typeface="Arial Narrow" panose="020B0606020202030204" pitchFamily="34" charset="0"/>
              </a:rPr>
              <a:t>Upwellings</a:t>
            </a:r>
            <a:r>
              <a:rPr lang="en-AU" sz="1200" dirty="0">
                <a:solidFill>
                  <a:schemeClr val="tx1"/>
                </a:solidFill>
                <a:latin typeface="Arial Narrow" panose="020B0606020202030204" pitchFamily="34" charset="0"/>
              </a:rPr>
              <a:t> create productive fishing grounds by delivering limiting nutrients to the photic (sunlit) zone.</a:t>
            </a:r>
          </a:p>
          <a:p>
            <a:endParaRPr lang="en-AU" sz="4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 is nutrient availability measured? Ans.                        </a:t>
            </a:r>
          </a:p>
        </p:txBody>
      </p:sp>
      <p:sp>
        <p:nvSpPr>
          <p:cNvPr id="32" name="Rectangle 31">
            <a:extLst>
              <a:ext uri="{FF2B5EF4-FFF2-40B4-BE49-F238E27FC236}">
                <a16:creationId xmlns:a16="http://schemas.microsoft.com/office/drawing/2014/main" id="{516CE681-F8F5-4D0A-88F2-FF468BB5E15E}"/>
              </a:ext>
            </a:extLst>
          </p:cNvPr>
          <p:cNvSpPr/>
          <p:nvPr/>
        </p:nvSpPr>
        <p:spPr>
          <a:xfrm>
            <a:off x="3212976" y="1714669"/>
            <a:ext cx="3076666" cy="2978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EC71E63D-5BFC-4801-A68D-79C4775CF56D}"/>
              </a:ext>
            </a:extLst>
          </p:cNvPr>
          <p:cNvSpPr/>
          <p:nvPr/>
        </p:nvSpPr>
        <p:spPr>
          <a:xfrm>
            <a:off x="2626880" y="2695012"/>
            <a:ext cx="3662761" cy="2925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6" name="Rectangle 35">
            <a:extLst>
              <a:ext uri="{FF2B5EF4-FFF2-40B4-BE49-F238E27FC236}">
                <a16:creationId xmlns:a16="http://schemas.microsoft.com/office/drawing/2014/main" id="{383F000C-B79C-4925-8ED0-3478D9617EF0}"/>
              </a:ext>
            </a:extLst>
          </p:cNvPr>
          <p:cNvSpPr/>
          <p:nvPr/>
        </p:nvSpPr>
        <p:spPr>
          <a:xfrm>
            <a:off x="2988732" y="3597434"/>
            <a:ext cx="3292767" cy="32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9" name="Rectangle 38">
            <a:extLst>
              <a:ext uri="{FF2B5EF4-FFF2-40B4-BE49-F238E27FC236}">
                <a16:creationId xmlns:a16="http://schemas.microsoft.com/office/drawing/2014/main" id="{FEFB23D2-168C-4437-A5B4-DCABD32F4FBC}"/>
              </a:ext>
            </a:extLst>
          </p:cNvPr>
          <p:cNvSpPr/>
          <p:nvPr/>
        </p:nvSpPr>
        <p:spPr>
          <a:xfrm>
            <a:off x="2988731" y="4725669"/>
            <a:ext cx="3292767" cy="2933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600" dirty="0">
              <a:solidFill>
                <a:schemeClr val="bg1">
                  <a:lumMod val="50000"/>
                </a:schemeClr>
              </a:solidFill>
              <a:latin typeface="Comic Sans MS" panose="030F0702030302020204" pitchFamily="66" charset="0"/>
            </a:endParaRPr>
          </a:p>
        </p:txBody>
      </p:sp>
      <p:sp>
        <p:nvSpPr>
          <p:cNvPr id="40" name="Rectangle 39">
            <a:extLst>
              <a:ext uri="{FF2B5EF4-FFF2-40B4-BE49-F238E27FC236}">
                <a16:creationId xmlns:a16="http://schemas.microsoft.com/office/drawing/2014/main" id="{7EE6F629-B596-4088-9623-EF5B32DAF0EE}"/>
              </a:ext>
            </a:extLst>
          </p:cNvPr>
          <p:cNvSpPr/>
          <p:nvPr/>
        </p:nvSpPr>
        <p:spPr>
          <a:xfrm>
            <a:off x="2996475" y="5643551"/>
            <a:ext cx="3292767" cy="2975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endParaRPr lang="en-AU" sz="1050" dirty="0">
              <a:solidFill>
                <a:schemeClr val="bg1">
                  <a:lumMod val="50000"/>
                </a:schemeClr>
              </a:solidFill>
              <a:latin typeface="Comic Sans MS" panose="030F0702030302020204" pitchFamily="66" charset="0"/>
            </a:endParaRPr>
          </a:p>
        </p:txBody>
      </p:sp>
      <p:sp>
        <p:nvSpPr>
          <p:cNvPr id="44" name="Rectangle 43">
            <a:extLst>
              <a:ext uri="{FF2B5EF4-FFF2-40B4-BE49-F238E27FC236}">
                <a16:creationId xmlns:a16="http://schemas.microsoft.com/office/drawing/2014/main" id="{B12BFF95-58F2-43F9-A5ED-C5B9E322934D}"/>
              </a:ext>
            </a:extLst>
          </p:cNvPr>
          <p:cNvSpPr/>
          <p:nvPr/>
        </p:nvSpPr>
        <p:spPr>
          <a:xfrm>
            <a:off x="3743231" y="6573151"/>
            <a:ext cx="2546408"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p>
        </p:txBody>
      </p:sp>
      <p:sp>
        <p:nvSpPr>
          <p:cNvPr id="46" name="Rectangle 45">
            <a:extLst>
              <a:ext uri="{FF2B5EF4-FFF2-40B4-BE49-F238E27FC236}">
                <a16:creationId xmlns:a16="http://schemas.microsoft.com/office/drawing/2014/main" id="{C8ED195E-23BC-49AD-8A41-F0244096D283}"/>
              </a:ext>
            </a:extLst>
          </p:cNvPr>
          <p:cNvSpPr/>
          <p:nvPr/>
        </p:nvSpPr>
        <p:spPr>
          <a:xfrm>
            <a:off x="3139211" y="7498890"/>
            <a:ext cx="3150427"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47" name="Rectangle 46">
            <a:extLst>
              <a:ext uri="{FF2B5EF4-FFF2-40B4-BE49-F238E27FC236}">
                <a16:creationId xmlns:a16="http://schemas.microsoft.com/office/drawing/2014/main" id="{7E43665D-91DF-4D3E-A8CB-12B41D52983E}"/>
              </a:ext>
            </a:extLst>
          </p:cNvPr>
          <p:cNvSpPr/>
          <p:nvPr/>
        </p:nvSpPr>
        <p:spPr>
          <a:xfrm>
            <a:off x="3427331" y="8415447"/>
            <a:ext cx="2861911" cy="2610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cxnSp>
        <p:nvCxnSpPr>
          <p:cNvPr id="50" name="Straight Connector 49">
            <a:extLst>
              <a:ext uri="{FF2B5EF4-FFF2-40B4-BE49-F238E27FC236}">
                <a16:creationId xmlns:a16="http://schemas.microsoft.com/office/drawing/2014/main" id="{F64F3C4D-42D5-4359-9D16-1E87A8478C3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593BEF5-3BBB-4C58-A2A9-6E6E4320654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2" name="TextBox 17">
            <a:extLst>
              <a:ext uri="{FF2B5EF4-FFF2-40B4-BE49-F238E27FC236}">
                <a16:creationId xmlns:a16="http://schemas.microsoft.com/office/drawing/2014/main" id="{4224D1E6-106D-4A92-B7A8-6B9F039F7CD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3" name="TextBox 52">
            <a:extLst>
              <a:ext uri="{FF2B5EF4-FFF2-40B4-BE49-F238E27FC236}">
                <a16:creationId xmlns:a16="http://schemas.microsoft.com/office/drawing/2014/main" id="{F84CDA48-B801-4495-8D1C-8DBFD0B03C75}"/>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Abiotic Antics –</a:t>
            </a:r>
            <a:r>
              <a:rPr lang="en-US" b="1" dirty="0">
                <a:highlight>
                  <a:srgbClr val="FFFF00"/>
                </a:highlight>
                <a:latin typeface="Arial Narrow" pitchFamily="34" charset="0"/>
              </a:rPr>
              <a:t> </a:t>
            </a:r>
            <a:r>
              <a:rPr lang="en-AU" sz="1200" dirty="0">
                <a:highlight>
                  <a:srgbClr val="FFFF00"/>
                </a:highlight>
                <a:latin typeface="Arial Narrow" panose="020B0606020202030204" pitchFamily="34" charset="0"/>
              </a:rPr>
              <a:t>Describe </a:t>
            </a:r>
            <a:r>
              <a:rPr lang="en-AU" sz="1200" dirty="0">
                <a:latin typeface="Arial Narrow" panose="020B0606020202030204" pitchFamily="34" charset="0"/>
              </a:rPr>
              <a:t>abiotic components of marine ecosystems: light availability, depth, stratification, temperature, currents (water and wind), tides, sediment type and nutrient availability.</a:t>
            </a:r>
          </a:p>
          <a:p>
            <a:endParaRPr lang="en-US" sz="1200" dirty="0">
              <a:latin typeface="Arial Narrow" pitchFamily="34" charset="0"/>
            </a:endParaRPr>
          </a:p>
        </p:txBody>
      </p:sp>
      <p:sp>
        <p:nvSpPr>
          <p:cNvPr id="54" name="TextBox 53">
            <a:extLst>
              <a:ext uri="{FF2B5EF4-FFF2-40B4-BE49-F238E27FC236}">
                <a16:creationId xmlns:a16="http://schemas.microsoft.com/office/drawing/2014/main" id="{4FCDDA3C-9659-4702-99E3-C23885628E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3402C4C-7FF0-2A2A-0488-DD7E8E567C4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32E11993-7704-BA69-7D1F-B15AE96C32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C01C834D-3976-6FA7-6C6F-AFBAACC613D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3228155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745" y="969600"/>
            <a:ext cx="59700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Define ‘abiotic’</a:t>
            </a:r>
          </a:p>
          <a:p>
            <a:r>
              <a:rPr lang="en-GB" sz="1100" dirty="0">
                <a:latin typeface="Arial Narrow" panose="020B0606020202030204" pitchFamily="34" charset="0"/>
                <a:ea typeface="Times New Roman" panose="02020603050405020304" pitchFamily="18" charset="0"/>
              </a:rPr>
              <a:t>Do you remember the definition of ecology from page 47? </a:t>
            </a:r>
            <a:r>
              <a:rPr lang="en-GB" sz="1100" i="1" dirty="0">
                <a:latin typeface="Arial Narrow" panose="020B0606020202030204" pitchFamily="34" charset="0"/>
                <a:ea typeface="Times New Roman" panose="02020603050405020304" pitchFamily="18" charset="0"/>
              </a:rPr>
              <a:t>Ecology is </a:t>
            </a:r>
            <a:r>
              <a:rPr lang="en-AU" sz="1100" i="1" dirty="0">
                <a:latin typeface="Arial Narrow" pitchFamily="34" charset="0"/>
              </a:rPr>
              <a:t>the scientific study of the interactions between organisms and their </a:t>
            </a:r>
            <a:r>
              <a:rPr lang="en-AU" sz="1100" b="1" i="1" dirty="0">
                <a:latin typeface="Arial Narrow" pitchFamily="34" charset="0"/>
              </a:rPr>
              <a:t>abiotic</a:t>
            </a:r>
            <a:r>
              <a:rPr lang="en-AU" sz="1100" i="1" dirty="0">
                <a:latin typeface="Arial Narrow" pitchFamily="34" charset="0"/>
              </a:rPr>
              <a:t> and biotic</a:t>
            </a:r>
            <a:r>
              <a:rPr lang="en-AU" sz="1100" b="1" i="1" dirty="0">
                <a:latin typeface="Arial Narrow" pitchFamily="34" charset="0"/>
              </a:rPr>
              <a:t> environment</a:t>
            </a:r>
            <a:r>
              <a:rPr lang="en-AU" sz="1100" i="1" dirty="0">
                <a:latin typeface="Arial Narrow" pitchFamily="34" charset="0"/>
              </a:rPr>
              <a:t> that determines their distribution and abundance</a:t>
            </a:r>
            <a:r>
              <a:rPr lang="en-AU" sz="1100" baseline="30000" dirty="0">
                <a:latin typeface="Arial Narrow" pitchFamily="34" charset="0"/>
              </a:rPr>
              <a:t>[1]</a:t>
            </a:r>
            <a:r>
              <a:rPr lang="en-AU" sz="1100" dirty="0">
                <a:latin typeface="Arial Narrow" pitchFamily="34" charset="0"/>
              </a:rPr>
              <a:t>. </a:t>
            </a:r>
            <a:br>
              <a:rPr lang="en-AU" sz="1100" dirty="0">
                <a:latin typeface="Arial Narrow" pitchFamily="34" charset="0"/>
              </a:rPr>
            </a:br>
            <a:r>
              <a:rPr lang="en-AU" sz="1100" dirty="0">
                <a:latin typeface="Arial Narrow" pitchFamily="34" charset="0"/>
              </a:rPr>
              <a:t>The next 5 worksheets focus on the </a:t>
            </a:r>
            <a:r>
              <a:rPr lang="en-AU" sz="1100" b="1" i="1" dirty="0">
                <a:latin typeface="Arial Narrow" pitchFamily="34" charset="0"/>
              </a:rPr>
              <a:t>abiotic environment</a:t>
            </a:r>
            <a:r>
              <a:rPr lang="en-AU" sz="1100" dirty="0">
                <a:latin typeface="Arial Narrow" pitchFamily="34" charset="0"/>
              </a:rPr>
              <a:t> part of this definition, which includes all the </a:t>
            </a:r>
            <a:r>
              <a:rPr lang="en-AU" sz="1100" i="1" dirty="0">
                <a:latin typeface="Arial Narrow" pitchFamily="34" charset="0"/>
              </a:rPr>
              <a:t>non-living </a:t>
            </a:r>
            <a:r>
              <a:rPr lang="en-AU" sz="1100" dirty="0">
                <a:latin typeface="Arial Narrow" pitchFamily="34" charset="0"/>
              </a:rPr>
              <a:t>components of an ecosystem (e.g. </a:t>
            </a:r>
            <a:r>
              <a:rPr lang="en-AU" sz="1100" dirty="0" err="1">
                <a:latin typeface="Arial Narrow" pitchFamily="34" charset="0"/>
              </a:rPr>
              <a:t>physico</a:t>
            </a:r>
            <a:r>
              <a:rPr lang="en-AU" sz="1100" dirty="0">
                <a:latin typeface="Arial Narrow" pitchFamily="34" charset="0"/>
              </a:rPr>
              <a:t>-chemical, </a:t>
            </a:r>
            <a:r>
              <a:rPr lang="en-AU" sz="1100" i="1" dirty="0">
                <a:latin typeface="Arial Narrow" pitchFamily="34" charset="0"/>
              </a:rPr>
              <a:t>not </a:t>
            </a:r>
            <a:r>
              <a:rPr lang="en-AU" sz="1100" dirty="0">
                <a:latin typeface="Arial Narrow" pitchFamily="34" charset="0"/>
              </a:rPr>
              <a:t>biological). </a:t>
            </a:r>
            <a:endParaRPr lang="en-GB" sz="1100" dirty="0">
              <a:latin typeface="Arial Narrow" panose="020B0606020202030204" pitchFamily="34" charset="0"/>
              <a:ea typeface="Times New Roman" panose="02020603050405020304" pitchFamily="18" charset="0"/>
            </a:endParaRPr>
          </a:p>
        </p:txBody>
      </p:sp>
      <p:sp>
        <p:nvSpPr>
          <p:cNvPr id="75" name="Rectangle 74"/>
          <p:cNvSpPr/>
          <p:nvPr/>
        </p:nvSpPr>
        <p:spPr>
          <a:xfrm>
            <a:off x="508863" y="1998299"/>
            <a:ext cx="5863484" cy="538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abiotic environment</a:t>
            </a:r>
            <a:r>
              <a:rPr lang="en-AU" sz="1200" b="1" dirty="0">
                <a:solidFill>
                  <a:schemeClr val="tx1"/>
                </a:solidFill>
                <a:latin typeface="Arial Narrow" panose="020B0606020202030204" pitchFamily="34" charset="0"/>
              </a:rPr>
              <a:t>’ in the definition above? Provide 1 example.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77" name="Rectangle 76"/>
          <p:cNvSpPr/>
          <p:nvPr/>
        </p:nvSpPr>
        <p:spPr>
          <a:xfrm>
            <a:off x="564258" y="2237457"/>
            <a:ext cx="5745062" cy="2409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99" name="Rectangle 98"/>
          <p:cNvSpPr/>
          <p:nvPr/>
        </p:nvSpPr>
        <p:spPr>
          <a:xfrm>
            <a:off x="508863" y="3623269"/>
            <a:ext cx="5863484" cy="28514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or write the correct answers below:</a:t>
            </a:r>
          </a:p>
        </p:txBody>
      </p:sp>
      <p:sp>
        <p:nvSpPr>
          <p:cNvPr id="100" name="Rectangle 99"/>
          <p:cNvSpPr/>
          <p:nvPr/>
        </p:nvSpPr>
        <p:spPr>
          <a:xfrm>
            <a:off x="576373" y="3888712"/>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Viscosity is much [greater][smaller] in water than in air.  </a:t>
            </a:r>
            <a:endParaRPr lang="en-AU" sz="1200" b="1" dirty="0">
              <a:solidFill>
                <a:schemeClr val="bg1">
                  <a:lumMod val="50000"/>
                </a:schemeClr>
              </a:solidFill>
              <a:latin typeface="Arial Narrow" panose="020B0606020202030204" pitchFamily="34" charset="0"/>
            </a:endParaRPr>
          </a:p>
        </p:txBody>
      </p:sp>
      <p:sp>
        <p:nvSpPr>
          <p:cNvPr id="101" name="Rectangle 100"/>
          <p:cNvSpPr/>
          <p:nvPr/>
        </p:nvSpPr>
        <p:spPr>
          <a:xfrm>
            <a:off x="576373" y="424250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Pressure increases by one atmosphere every [1 metre][2 metres][10 metres][100 metres]. </a:t>
            </a:r>
            <a:endParaRPr lang="en-AU" sz="1200" b="1" dirty="0">
              <a:solidFill>
                <a:schemeClr val="bg1">
                  <a:lumMod val="50000"/>
                </a:schemeClr>
              </a:solidFill>
              <a:latin typeface="Arial Narrow" panose="020B0606020202030204" pitchFamily="34" charset="0"/>
            </a:endParaRPr>
          </a:p>
        </p:txBody>
      </p:sp>
      <p:sp>
        <p:nvSpPr>
          <p:cNvPr id="102" name="Rectangle 101"/>
          <p:cNvSpPr/>
          <p:nvPr/>
        </p:nvSpPr>
        <p:spPr>
          <a:xfrm>
            <a:off x="588857" y="493597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Sound travels [2][3][4] times faster in water than in air </a:t>
            </a:r>
            <a:r>
              <a:rPr lang="en-AU" sz="800" dirty="0">
                <a:solidFill>
                  <a:schemeClr val="tx1"/>
                </a:solidFill>
                <a:latin typeface="Arial Narrow" panose="020B0606020202030204" pitchFamily="34" charset="0"/>
              </a:rPr>
              <a:t>(making it difficult to pin-point the direction it’s coming from) </a:t>
            </a:r>
            <a:endParaRPr lang="en-AU" sz="800" dirty="0">
              <a:solidFill>
                <a:schemeClr val="bg1">
                  <a:lumMod val="50000"/>
                </a:schemeClr>
              </a:solidFill>
              <a:latin typeface="Arial Narrow" panose="020B0606020202030204" pitchFamily="34" charset="0"/>
            </a:endParaRPr>
          </a:p>
        </p:txBody>
      </p:sp>
      <p:sp>
        <p:nvSpPr>
          <p:cNvPr id="103" name="Rectangle 102"/>
          <p:cNvSpPr/>
          <p:nvPr/>
        </p:nvSpPr>
        <p:spPr>
          <a:xfrm>
            <a:off x="588283" y="528352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t>
            </a:r>
            <a:r>
              <a:rPr lang="en-AU" sz="1200" b="1" i="1" dirty="0">
                <a:solidFill>
                  <a:schemeClr val="tx1"/>
                </a:solidFill>
                <a:latin typeface="Arial Narrow" panose="020B0606020202030204" pitchFamily="34" charset="0"/>
              </a:rPr>
              <a:t>Red</a:t>
            </a:r>
            <a:r>
              <a:rPr lang="en-AU" sz="1200" b="1" dirty="0">
                <a:solidFill>
                  <a:schemeClr val="tx1"/>
                </a:solidFill>
                <a:latin typeface="Arial Narrow" panose="020B0606020202030204" pitchFamily="34" charset="0"/>
              </a:rPr>
              <a:t> blood appears as a shade of dark </a:t>
            </a:r>
            <a:r>
              <a:rPr lang="en-AU" sz="1200" b="1" i="1" dirty="0">
                <a:solidFill>
                  <a:schemeClr val="tx1"/>
                </a:solidFill>
                <a:latin typeface="Arial Narrow" panose="020B0606020202030204" pitchFamily="34" charset="0"/>
              </a:rPr>
              <a:t>green</a:t>
            </a:r>
            <a:r>
              <a:rPr lang="en-AU" sz="1200" b="1" dirty="0">
                <a:solidFill>
                  <a:schemeClr val="tx1"/>
                </a:solidFill>
                <a:latin typeface="Arial Narrow" panose="020B0606020202030204" pitchFamily="34" charset="0"/>
              </a:rPr>
              <a:t> in depths greater than 10m.</a:t>
            </a:r>
            <a:endParaRPr lang="en-AU" sz="1200" b="1" dirty="0">
              <a:solidFill>
                <a:schemeClr val="bg1">
                  <a:lumMod val="50000"/>
                </a:schemeClr>
              </a:solidFill>
              <a:latin typeface="Arial Narrow" panose="020B0606020202030204" pitchFamily="34" charset="0"/>
            </a:endParaRPr>
          </a:p>
        </p:txBody>
      </p:sp>
      <p:sp>
        <p:nvSpPr>
          <p:cNvPr id="25" name="Rectangle 24"/>
          <p:cNvSpPr/>
          <p:nvPr/>
        </p:nvSpPr>
        <p:spPr>
          <a:xfrm>
            <a:off x="460435" y="2598708"/>
            <a:ext cx="59846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Life in WATER vs Life on LAND </a:t>
            </a:r>
          </a:p>
          <a:p>
            <a:r>
              <a:rPr lang="en-GB" sz="1100" dirty="0">
                <a:latin typeface="Arial Narrow" panose="020B0606020202030204" pitchFamily="34" charset="0"/>
                <a:ea typeface="Times New Roman" panose="02020603050405020304" pitchFamily="18" charset="0"/>
              </a:rPr>
              <a:t>Life in water differs to life on land. Life in water is influenced and limited by abiotic factors such as: light availability, depth, buoyancy, pressure, pH, sound, temperature, viscosity, salinity, sediment loading, sediment type, tides, nutrient availability, DO, BOD, trace elements, solubility, high heat capacity etc. Living, working and playing in water is very different to living, working and playing on land. For example….</a:t>
            </a:r>
          </a:p>
        </p:txBody>
      </p:sp>
      <p:sp>
        <p:nvSpPr>
          <p:cNvPr id="26" name="Rectangle 25"/>
          <p:cNvSpPr/>
          <p:nvPr/>
        </p:nvSpPr>
        <p:spPr>
          <a:xfrm>
            <a:off x="588283" y="563991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 diver must </a:t>
            </a:r>
            <a:r>
              <a:rPr lang="en-AU" sz="1200" b="1" i="1" dirty="0">
                <a:solidFill>
                  <a:schemeClr val="tx1"/>
                </a:solidFill>
                <a:latin typeface="Arial Narrow" panose="020B0606020202030204" pitchFamily="34" charset="0"/>
              </a:rPr>
              <a:t>add</a:t>
            </a:r>
            <a:r>
              <a:rPr lang="en-AU" sz="1200" b="1" dirty="0">
                <a:solidFill>
                  <a:schemeClr val="tx1"/>
                </a:solidFill>
                <a:latin typeface="Arial Narrow" panose="020B0606020202030204" pitchFamily="34" charset="0"/>
              </a:rPr>
              <a:t> more weight when changing from fresh water to salt water</a:t>
            </a:r>
            <a:endParaRPr lang="en-AU" sz="1200" b="1" dirty="0">
              <a:solidFill>
                <a:schemeClr val="bg1">
                  <a:lumMod val="50000"/>
                </a:schemeClr>
              </a:solidFill>
              <a:latin typeface="Arial Narrow" panose="020B0606020202030204" pitchFamily="34" charset="0"/>
            </a:endParaRPr>
          </a:p>
        </p:txBody>
      </p:sp>
      <p:sp>
        <p:nvSpPr>
          <p:cNvPr id="27" name="Rectangle 26"/>
          <p:cNvSpPr/>
          <p:nvPr/>
        </p:nvSpPr>
        <p:spPr>
          <a:xfrm>
            <a:off x="576311" y="459373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Buoyancy must be controlled. How do fish control buoyancy? Ans. </a:t>
            </a:r>
            <a:endParaRPr lang="en-AU" sz="1200" dirty="0">
              <a:solidFill>
                <a:schemeClr val="bg1">
                  <a:lumMod val="50000"/>
                </a:schemeClr>
              </a:solidFill>
              <a:latin typeface="Comic Sans MS" panose="030F0702030302020204" pitchFamily="66" charset="0"/>
            </a:endParaRPr>
          </a:p>
        </p:txBody>
      </p:sp>
      <p:sp>
        <p:nvSpPr>
          <p:cNvPr id="29" name="Rectangle 28"/>
          <p:cNvSpPr/>
          <p:nvPr/>
        </p:nvSpPr>
        <p:spPr>
          <a:xfrm>
            <a:off x="576311" y="5991149"/>
            <a:ext cx="5736097" cy="4491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Salt water fish drink</a:t>
            </a:r>
            <a:r>
              <a:rPr lang="en-AU" sz="1200" b="1" i="1" dirty="0">
                <a:solidFill>
                  <a:schemeClr val="tx1"/>
                </a:solidFill>
                <a:latin typeface="Arial Narrow" panose="020B0606020202030204" pitchFamily="34" charset="0"/>
              </a:rPr>
              <a:t> lots </a:t>
            </a:r>
            <a:r>
              <a:rPr lang="en-AU" sz="1200" b="1" dirty="0">
                <a:solidFill>
                  <a:schemeClr val="tx1"/>
                </a:solidFill>
                <a:latin typeface="Arial Narrow" panose="020B0606020202030204" pitchFamily="34" charset="0"/>
              </a:rPr>
              <a:t>of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whereas, fresh water fish do </a:t>
            </a:r>
            <a:r>
              <a:rPr lang="en-AU" sz="1200" b="1" i="1" dirty="0">
                <a:solidFill>
                  <a:schemeClr val="tx1"/>
                </a:solidFill>
                <a:latin typeface="Arial Narrow" panose="020B0606020202030204" pitchFamily="34" charset="0"/>
              </a:rPr>
              <a:t>not</a:t>
            </a:r>
            <a:r>
              <a:rPr lang="en-AU" sz="1200" b="1" dirty="0">
                <a:solidFill>
                  <a:schemeClr val="tx1"/>
                </a:solidFill>
                <a:latin typeface="Arial Narrow" panose="020B0606020202030204" pitchFamily="34" charset="0"/>
              </a:rPr>
              <a:t> drink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Why? Ans. </a:t>
            </a:r>
            <a:endParaRPr lang="en-AU" sz="1200" dirty="0">
              <a:solidFill>
                <a:schemeClr val="bg1">
                  <a:lumMod val="50000"/>
                </a:schemeClr>
              </a:solidFill>
              <a:latin typeface="Comic Sans MS" panose="030F0702030302020204" pitchFamily="66" charset="0"/>
            </a:endParaRPr>
          </a:p>
        </p:txBody>
      </p:sp>
      <p:cxnSp>
        <p:nvCxnSpPr>
          <p:cNvPr id="49" name="Straight Connector 48"/>
          <p:cNvCxnSpPr/>
          <p:nvPr/>
        </p:nvCxnSpPr>
        <p:spPr>
          <a:xfrm flipH="1">
            <a:off x="490084" y="259901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12617" y="6534616"/>
            <a:ext cx="5863484" cy="20955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Draw a salt water fish &amp; a fresh water fish &amp; the direction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due to osmosis: </a:t>
            </a:r>
          </a:p>
        </p:txBody>
      </p:sp>
      <p:sp>
        <p:nvSpPr>
          <p:cNvPr id="7" name="Rectangle 6"/>
          <p:cNvSpPr/>
          <p:nvPr/>
        </p:nvSpPr>
        <p:spPr>
          <a:xfrm>
            <a:off x="573813" y="6953627"/>
            <a:ext cx="2840717" cy="160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Salt Water Fish</a:t>
            </a:r>
          </a:p>
        </p:txBody>
      </p:sp>
      <p:sp>
        <p:nvSpPr>
          <p:cNvPr id="54" name="Rectangle 53"/>
          <p:cNvSpPr/>
          <p:nvPr/>
        </p:nvSpPr>
        <p:spPr>
          <a:xfrm>
            <a:off x="3491681" y="6953627"/>
            <a:ext cx="2805160" cy="16062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Fresh Water Fish</a:t>
            </a:r>
          </a:p>
        </p:txBody>
      </p:sp>
      <p:sp>
        <p:nvSpPr>
          <p:cNvPr id="67" name="TextBox 66"/>
          <p:cNvSpPr txBox="1"/>
          <p:nvPr/>
        </p:nvSpPr>
        <p:spPr>
          <a:xfrm>
            <a:off x="1034304" y="6716214"/>
            <a:ext cx="4914754" cy="215444"/>
          </a:xfrm>
          <a:prstGeom prst="rect">
            <a:avLst/>
          </a:prstGeom>
          <a:noFill/>
        </p:spPr>
        <p:txBody>
          <a:bodyPr wrap="square" rtlCol="0">
            <a:spAutoFit/>
          </a:bodyPr>
          <a:lstStyle/>
          <a:p>
            <a:r>
              <a:rPr lang="en-AU" sz="800" i="1" dirty="0">
                <a:latin typeface="Arial Narrow" panose="020B0606020202030204" pitchFamily="34" charset="0"/>
              </a:rPr>
              <a:t>Note</a:t>
            </a:r>
            <a:r>
              <a:rPr lang="en-AU" sz="800" dirty="0">
                <a:latin typeface="Arial Narrow" panose="020B0606020202030204" pitchFamily="34" charset="0"/>
              </a:rPr>
              <a:t>: Osmosis is the diffusion (high concentration </a:t>
            </a:r>
            <a:r>
              <a:rPr lang="en-AU" sz="800" dirty="0">
                <a:latin typeface="Arial Narrow" panose="020B0606020202030204" pitchFamily="34" charset="0"/>
                <a:sym typeface="Wingdings" panose="05000000000000000000" pitchFamily="2" charset="2"/>
              </a:rPr>
              <a:t> low concentration) of water molecules across a semipermeable membrane</a:t>
            </a:r>
            <a:r>
              <a:rPr lang="en-AU" sz="800" dirty="0">
                <a:latin typeface="Arial Narrow" panose="020B0606020202030204" pitchFamily="34" charset="0"/>
              </a:rPr>
              <a:t> </a:t>
            </a:r>
          </a:p>
        </p:txBody>
      </p:sp>
      <p:cxnSp>
        <p:nvCxnSpPr>
          <p:cNvPr id="59" name="Straight Connector 58">
            <a:extLst>
              <a:ext uri="{FF2B5EF4-FFF2-40B4-BE49-F238E27FC236}">
                <a16:creationId xmlns:a16="http://schemas.microsoft.com/office/drawing/2014/main" id="{DD9924A5-AC5E-4FA7-89CC-925BE0A39C3C}"/>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6F4BC47-7881-479C-86EF-CC16F79B580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2" name="TextBox 17">
            <a:extLst>
              <a:ext uri="{FF2B5EF4-FFF2-40B4-BE49-F238E27FC236}">
                <a16:creationId xmlns:a16="http://schemas.microsoft.com/office/drawing/2014/main" id="{B0C96165-FBE8-4146-A3C1-2E775ED287B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F53A9869-CDBF-49B4-8858-A1F26657EF81}"/>
              </a:ext>
            </a:extLst>
          </p:cNvPr>
          <p:cNvSpPr txBox="1"/>
          <p:nvPr/>
        </p:nvSpPr>
        <p:spPr>
          <a:xfrm>
            <a:off x="1410717" y="61659"/>
            <a:ext cx="4141055" cy="1015663"/>
          </a:xfrm>
          <a:prstGeom prst="rect">
            <a:avLst/>
          </a:prstGeom>
          <a:noFill/>
        </p:spPr>
        <p:txBody>
          <a:bodyPr wrap="square" rtlCol="0">
            <a:spAutoFit/>
          </a:bodyPr>
          <a:lstStyle/>
          <a:p>
            <a:r>
              <a:rPr lang="en-US" b="1" dirty="0">
                <a:latin typeface="Arial Narrow" pitchFamily="34" charset="0"/>
              </a:rPr>
              <a:t>Wrapped in Water – </a:t>
            </a:r>
            <a:r>
              <a:rPr lang="en-AU" sz="1000" dirty="0">
                <a:highlight>
                  <a:srgbClr val="FFFF00"/>
                </a:highlight>
                <a:latin typeface="Arial Narrow" panose="020B0606020202030204" pitchFamily="34" charset="0"/>
              </a:rPr>
              <a:t>Explain how </a:t>
            </a:r>
            <a:r>
              <a:rPr lang="en-AU" sz="1000" dirty="0">
                <a:latin typeface="Arial Narrow" panose="020B0606020202030204" pitchFamily="34" charset="0"/>
              </a:rPr>
              <a:t>marine ecosystems are influenced and limited by abiotic factors </a:t>
            </a:r>
            <a:r>
              <a:rPr lang="en-AU" sz="1000" dirty="0">
                <a:highlight>
                  <a:srgbClr val="FFFF00"/>
                </a:highlight>
                <a:latin typeface="Arial Narrow" panose="020B0606020202030204" pitchFamily="34" charset="0"/>
              </a:rPr>
              <a:t>differently than </a:t>
            </a:r>
            <a:r>
              <a:rPr lang="en-AU" sz="1000" dirty="0">
                <a:latin typeface="Arial Narrow" panose="020B0606020202030204" pitchFamily="34" charset="0"/>
              </a:rPr>
              <a:t>terrestrial ecosystems due to the different physical and chemical properties of water compared to air </a:t>
            </a:r>
            <a:r>
              <a:rPr lang="en-AU" sz="1000" dirty="0">
                <a:highlight>
                  <a:srgbClr val="FFFF00"/>
                </a:highlight>
                <a:latin typeface="Arial Narrow" panose="020B0606020202030204" pitchFamily="34" charset="0"/>
              </a:rPr>
              <a:t>(e.g. light availability, buoyancy, pressure, temperature, viscosity, sound, salinity and sediment loading).</a:t>
            </a:r>
          </a:p>
          <a:p>
            <a:endParaRPr lang="en-US" sz="1200" dirty="0">
              <a:latin typeface="Arial Narrow" pitchFamily="34" charset="0"/>
            </a:endParaRPr>
          </a:p>
        </p:txBody>
      </p:sp>
      <p:sp>
        <p:nvSpPr>
          <p:cNvPr id="69" name="TextBox 68">
            <a:extLst>
              <a:ext uri="{FF2B5EF4-FFF2-40B4-BE49-F238E27FC236}">
                <a16:creationId xmlns:a16="http://schemas.microsoft.com/office/drawing/2014/main" id="{DCAE2986-076A-469B-BFA2-2DA99F41425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5" name="Rectangle 64">
            <a:extLst>
              <a:ext uri="{FF2B5EF4-FFF2-40B4-BE49-F238E27FC236}">
                <a16:creationId xmlns:a16="http://schemas.microsoft.com/office/drawing/2014/main" id="{43B2ED8D-CFB9-41F3-9FAF-7BD3C92B0D0E}"/>
              </a:ext>
            </a:extLst>
          </p:cNvPr>
          <p:cNvSpPr/>
          <p:nvPr/>
        </p:nvSpPr>
        <p:spPr>
          <a:xfrm>
            <a:off x="493101" y="8639932"/>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cxnSp>
        <p:nvCxnSpPr>
          <p:cNvPr id="2" name="Straight Connector 1">
            <a:extLst>
              <a:ext uri="{FF2B5EF4-FFF2-40B4-BE49-F238E27FC236}">
                <a16:creationId xmlns:a16="http://schemas.microsoft.com/office/drawing/2014/main" id="{BCA0960C-1BBF-4E22-6379-2A1E8039A28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125129D-E031-FFB1-3B41-8137357D0CA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0E0DC895-B0A9-0A8C-5EBD-9C6A88E89E5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7717484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0106" y="978098"/>
            <a:ext cx="5962242" cy="1631216"/>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Shelford’s</a:t>
            </a:r>
            <a:r>
              <a:rPr lang="en-GB" sz="1600" b="1" dirty="0">
                <a:latin typeface="Arial Narrow" panose="020B0606020202030204" pitchFamily="34" charset="0"/>
                <a:ea typeface="Times New Roman" panose="02020603050405020304" pitchFamily="18" charset="0"/>
              </a:rPr>
              <a:t> Law of Tolerance</a:t>
            </a:r>
          </a:p>
          <a:p>
            <a:r>
              <a:rPr lang="en-GB" sz="1200" dirty="0">
                <a:latin typeface="Arial Narrow" panose="020B0606020202030204" pitchFamily="34" charset="0"/>
                <a:ea typeface="Times New Roman" panose="02020603050405020304" pitchFamily="18" charset="0"/>
              </a:rPr>
              <a:t>To live in a given environment, a species must be able to survive, grow and reproduce. That requires a certain set of conditions to be just right for that species. When an environmental factor (such as temperature) is raised or lowered beyond the optimal range for that species, it struggles to live there. The job of </a:t>
            </a:r>
            <a:r>
              <a:rPr lang="en-GB" sz="1200" i="1" dirty="0">
                <a:latin typeface="Arial Narrow" panose="020B0606020202030204" pitchFamily="34" charset="0"/>
                <a:ea typeface="Times New Roman" panose="02020603050405020304" pitchFamily="18" charset="0"/>
              </a:rPr>
              <a:t>physiological ecologists </a:t>
            </a:r>
            <a:r>
              <a:rPr lang="en-GB" sz="1200" dirty="0">
                <a:latin typeface="Arial Narrow" panose="020B0606020202030204" pitchFamily="34" charset="0"/>
                <a:ea typeface="Times New Roman" panose="02020603050405020304" pitchFamily="18" charset="0"/>
              </a:rPr>
              <a:t>is to determine the tolerances of species to a variety of environmental factors to understand their abundance and distribution. Notably, different species have different tolerances to different environmental factors and therefore live in different places (and have different niches). That’s why you never see a Greenland Shark in the tropics, or a Bull Shark in the Arctic. </a:t>
            </a:r>
          </a:p>
        </p:txBody>
      </p:sp>
      <p:cxnSp>
        <p:nvCxnSpPr>
          <p:cNvPr id="7" name="Straight Connector 6"/>
          <p:cNvCxnSpPr/>
          <p:nvPr/>
        </p:nvCxnSpPr>
        <p:spPr>
          <a:xfrm>
            <a:off x="1501328" y="292363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01328" y="4507814"/>
            <a:ext cx="3816424" cy="7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951835" y="3386315"/>
            <a:ext cx="2790908" cy="1129085"/>
          </a:xfrm>
          <a:custGeom>
            <a:avLst/>
            <a:gdLst>
              <a:gd name="connsiteX0" fmla="*/ 0 w 2790908"/>
              <a:gd name="connsiteY0" fmla="*/ 1105232 h 1129085"/>
              <a:gd name="connsiteX1" fmla="*/ 63610 w 2790908"/>
              <a:gd name="connsiteY1" fmla="*/ 1097280 h 1129085"/>
              <a:gd name="connsiteX2" fmla="*/ 135172 w 2790908"/>
              <a:gd name="connsiteY2" fmla="*/ 1089329 h 1129085"/>
              <a:gd name="connsiteX3" fmla="*/ 198782 w 2790908"/>
              <a:gd name="connsiteY3" fmla="*/ 1073426 h 1129085"/>
              <a:gd name="connsiteX4" fmla="*/ 254442 w 2790908"/>
              <a:gd name="connsiteY4" fmla="*/ 1057524 h 1129085"/>
              <a:gd name="connsiteX5" fmla="*/ 302149 w 2790908"/>
              <a:gd name="connsiteY5" fmla="*/ 1025718 h 1129085"/>
              <a:gd name="connsiteX6" fmla="*/ 341906 w 2790908"/>
              <a:gd name="connsiteY6" fmla="*/ 978011 h 1129085"/>
              <a:gd name="connsiteX7" fmla="*/ 365760 w 2790908"/>
              <a:gd name="connsiteY7" fmla="*/ 962108 h 1129085"/>
              <a:gd name="connsiteX8" fmla="*/ 405516 w 2790908"/>
              <a:gd name="connsiteY8" fmla="*/ 890546 h 1129085"/>
              <a:gd name="connsiteX9" fmla="*/ 445273 w 2790908"/>
              <a:gd name="connsiteY9" fmla="*/ 858741 h 1129085"/>
              <a:gd name="connsiteX10" fmla="*/ 461175 w 2790908"/>
              <a:gd name="connsiteY10" fmla="*/ 803082 h 1129085"/>
              <a:gd name="connsiteX11" fmla="*/ 508883 w 2790908"/>
              <a:gd name="connsiteY11" fmla="*/ 771277 h 1129085"/>
              <a:gd name="connsiteX12" fmla="*/ 524786 w 2790908"/>
              <a:gd name="connsiteY12" fmla="*/ 723569 h 1129085"/>
              <a:gd name="connsiteX13" fmla="*/ 532737 w 2790908"/>
              <a:gd name="connsiteY13" fmla="*/ 699715 h 1129085"/>
              <a:gd name="connsiteX14" fmla="*/ 556591 w 2790908"/>
              <a:gd name="connsiteY14" fmla="*/ 683812 h 1129085"/>
              <a:gd name="connsiteX15" fmla="*/ 596348 w 2790908"/>
              <a:gd name="connsiteY15" fmla="*/ 612251 h 1129085"/>
              <a:gd name="connsiteX16" fmla="*/ 604299 w 2790908"/>
              <a:gd name="connsiteY16" fmla="*/ 540689 h 1129085"/>
              <a:gd name="connsiteX17" fmla="*/ 628153 w 2790908"/>
              <a:gd name="connsiteY17" fmla="*/ 516835 h 1129085"/>
              <a:gd name="connsiteX18" fmla="*/ 636104 w 2790908"/>
              <a:gd name="connsiteY18" fmla="*/ 492981 h 1129085"/>
              <a:gd name="connsiteX19" fmla="*/ 675861 w 2790908"/>
              <a:gd name="connsiteY19" fmla="*/ 445273 h 1129085"/>
              <a:gd name="connsiteX20" fmla="*/ 699715 w 2790908"/>
              <a:gd name="connsiteY20" fmla="*/ 429371 h 1129085"/>
              <a:gd name="connsiteX21" fmla="*/ 731520 w 2790908"/>
              <a:gd name="connsiteY21" fmla="*/ 381663 h 1129085"/>
              <a:gd name="connsiteX22" fmla="*/ 747422 w 2790908"/>
              <a:gd name="connsiteY22" fmla="*/ 357809 h 1129085"/>
              <a:gd name="connsiteX23" fmla="*/ 771276 w 2790908"/>
              <a:gd name="connsiteY23" fmla="*/ 326004 h 1129085"/>
              <a:gd name="connsiteX24" fmla="*/ 826935 w 2790908"/>
              <a:gd name="connsiteY24" fmla="*/ 246491 h 1129085"/>
              <a:gd name="connsiteX25" fmla="*/ 850789 w 2790908"/>
              <a:gd name="connsiteY25" fmla="*/ 230588 h 1129085"/>
              <a:gd name="connsiteX26" fmla="*/ 882595 w 2790908"/>
              <a:gd name="connsiteY26" fmla="*/ 190832 h 1129085"/>
              <a:gd name="connsiteX27" fmla="*/ 930302 w 2790908"/>
              <a:gd name="connsiteY27" fmla="*/ 151075 h 1129085"/>
              <a:gd name="connsiteX28" fmla="*/ 946205 w 2790908"/>
              <a:gd name="connsiteY28" fmla="*/ 127221 h 1129085"/>
              <a:gd name="connsiteX29" fmla="*/ 993913 w 2790908"/>
              <a:gd name="connsiteY29" fmla="*/ 87465 h 1129085"/>
              <a:gd name="connsiteX30" fmla="*/ 1025718 w 2790908"/>
              <a:gd name="connsiteY30" fmla="*/ 79513 h 1129085"/>
              <a:gd name="connsiteX31" fmla="*/ 1049572 w 2790908"/>
              <a:gd name="connsiteY31" fmla="*/ 71562 h 1129085"/>
              <a:gd name="connsiteX32" fmla="*/ 1073426 w 2790908"/>
              <a:gd name="connsiteY32" fmla="*/ 55659 h 1129085"/>
              <a:gd name="connsiteX33" fmla="*/ 1105231 w 2790908"/>
              <a:gd name="connsiteY33" fmla="*/ 47708 h 1129085"/>
              <a:gd name="connsiteX34" fmla="*/ 1160890 w 2790908"/>
              <a:gd name="connsiteY34" fmla="*/ 31805 h 1129085"/>
              <a:gd name="connsiteX35" fmla="*/ 1208598 w 2790908"/>
              <a:gd name="connsiteY35" fmla="*/ 23854 h 1129085"/>
              <a:gd name="connsiteX36" fmla="*/ 1232452 w 2790908"/>
              <a:gd name="connsiteY36" fmla="*/ 15903 h 1129085"/>
              <a:gd name="connsiteX37" fmla="*/ 1296062 w 2790908"/>
              <a:gd name="connsiteY37" fmla="*/ 0 h 1129085"/>
              <a:gd name="connsiteX38" fmla="*/ 1510748 w 2790908"/>
              <a:gd name="connsiteY38" fmla="*/ 7952 h 1129085"/>
              <a:gd name="connsiteX39" fmla="*/ 1534602 w 2790908"/>
              <a:gd name="connsiteY39" fmla="*/ 15903 h 1129085"/>
              <a:gd name="connsiteX40" fmla="*/ 1614115 w 2790908"/>
              <a:gd name="connsiteY40" fmla="*/ 23854 h 1129085"/>
              <a:gd name="connsiteX41" fmla="*/ 1661822 w 2790908"/>
              <a:gd name="connsiteY41" fmla="*/ 39757 h 1129085"/>
              <a:gd name="connsiteX42" fmla="*/ 1709530 w 2790908"/>
              <a:gd name="connsiteY42" fmla="*/ 71562 h 1129085"/>
              <a:gd name="connsiteX43" fmla="*/ 1733384 w 2790908"/>
              <a:gd name="connsiteY43" fmla="*/ 87465 h 1129085"/>
              <a:gd name="connsiteX44" fmla="*/ 1757238 w 2790908"/>
              <a:gd name="connsiteY44" fmla="*/ 95416 h 1129085"/>
              <a:gd name="connsiteX45" fmla="*/ 1812897 w 2790908"/>
              <a:gd name="connsiteY45" fmla="*/ 135172 h 1129085"/>
              <a:gd name="connsiteX46" fmla="*/ 1828800 w 2790908"/>
              <a:gd name="connsiteY46" fmla="*/ 159026 h 1129085"/>
              <a:gd name="connsiteX47" fmla="*/ 1852654 w 2790908"/>
              <a:gd name="connsiteY47" fmla="*/ 182880 h 1129085"/>
              <a:gd name="connsiteX48" fmla="*/ 1868556 w 2790908"/>
              <a:gd name="connsiteY48" fmla="*/ 206734 h 1129085"/>
              <a:gd name="connsiteX49" fmla="*/ 1916264 w 2790908"/>
              <a:gd name="connsiteY49" fmla="*/ 222637 h 1129085"/>
              <a:gd name="connsiteX50" fmla="*/ 1940118 w 2790908"/>
              <a:gd name="connsiteY50" fmla="*/ 238539 h 1129085"/>
              <a:gd name="connsiteX51" fmla="*/ 1948069 w 2790908"/>
              <a:gd name="connsiteY51" fmla="*/ 262393 h 1129085"/>
              <a:gd name="connsiteX52" fmla="*/ 2019631 w 2790908"/>
              <a:gd name="connsiteY52" fmla="*/ 326004 h 1129085"/>
              <a:gd name="connsiteX53" fmla="*/ 2043485 w 2790908"/>
              <a:gd name="connsiteY53" fmla="*/ 373712 h 1129085"/>
              <a:gd name="connsiteX54" fmla="*/ 2067339 w 2790908"/>
              <a:gd name="connsiteY54" fmla="*/ 381663 h 1129085"/>
              <a:gd name="connsiteX55" fmla="*/ 2075290 w 2790908"/>
              <a:gd name="connsiteY55" fmla="*/ 405517 h 1129085"/>
              <a:gd name="connsiteX56" fmla="*/ 2099144 w 2790908"/>
              <a:gd name="connsiteY56" fmla="*/ 429371 h 1129085"/>
              <a:gd name="connsiteX57" fmla="*/ 2115047 w 2790908"/>
              <a:gd name="connsiteY57" fmla="*/ 453225 h 1129085"/>
              <a:gd name="connsiteX58" fmla="*/ 2138901 w 2790908"/>
              <a:gd name="connsiteY58" fmla="*/ 508884 h 1129085"/>
              <a:gd name="connsiteX59" fmla="*/ 2146852 w 2790908"/>
              <a:gd name="connsiteY59" fmla="*/ 532738 h 1129085"/>
              <a:gd name="connsiteX60" fmla="*/ 2186608 w 2790908"/>
              <a:gd name="connsiteY60" fmla="*/ 580445 h 1129085"/>
              <a:gd name="connsiteX61" fmla="*/ 2218414 w 2790908"/>
              <a:gd name="connsiteY61" fmla="*/ 628153 h 1129085"/>
              <a:gd name="connsiteX62" fmla="*/ 2242268 w 2790908"/>
              <a:gd name="connsiteY62" fmla="*/ 652007 h 1129085"/>
              <a:gd name="connsiteX63" fmla="*/ 2274073 w 2790908"/>
              <a:gd name="connsiteY63" fmla="*/ 699715 h 1129085"/>
              <a:gd name="connsiteX64" fmla="*/ 2289975 w 2790908"/>
              <a:gd name="connsiteY64" fmla="*/ 723569 h 1129085"/>
              <a:gd name="connsiteX65" fmla="*/ 2313829 w 2790908"/>
              <a:gd name="connsiteY65" fmla="*/ 739472 h 1129085"/>
              <a:gd name="connsiteX66" fmla="*/ 2353586 w 2790908"/>
              <a:gd name="connsiteY66" fmla="*/ 787179 h 1129085"/>
              <a:gd name="connsiteX67" fmla="*/ 2393342 w 2790908"/>
              <a:gd name="connsiteY67" fmla="*/ 826936 h 1129085"/>
              <a:gd name="connsiteX68" fmla="*/ 2417196 w 2790908"/>
              <a:gd name="connsiteY68" fmla="*/ 874644 h 1129085"/>
              <a:gd name="connsiteX69" fmla="*/ 2441050 w 2790908"/>
              <a:gd name="connsiteY69" fmla="*/ 922352 h 1129085"/>
              <a:gd name="connsiteX70" fmla="*/ 2464904 w 2790908"/>
              <a:gd name="connsiteY70" fmla="*/ 938254 h 1129085"/>
              <a:gd name="connsiteX71" fmla="*/ 2504661 w 2790908"/>
              <a:gd name="connsiteY71" fmla="*/ 978011 h 1129085"/>
              <a:gd name="connsiteX72" fmla="*/ 2520563 w 2790908"/>
              <a:gd name="connsiteY72" fmla="*/ 1001865 h 1129085"/>
              <a:gd name="connsiteX73" fmla="*/ 2568271 w 2790908"/>
              <a:gd name="connsiteY73" fmla="*/ 1025718 h 1129085"/>
              <a:gd name="connsiteX74" fmla="*/ 2592125 w 2790908"/>
              <a:gd name="connsiteY74" fmla="*/ 1049572 h 1129085"/>
              <a:gd name="connsiteX75" fmla="*/ 2608028 w 2790908"/>
              <a:gd name="connsiteY75" fmla="*/ 1073426 h 1129085"/>
              <a:gd name="connsiteX76" fmla="*/ 2695492 w 2790908"/>
              <a:gd name="connsiteY76" fmla="*/ 1097280 h 1129085"/>
              <a:gd name="connsiteX77" fmla="*/ 2743200 w 2790908"/>
              <a:gd name="connsiteY77" fmla="*/ 1113183 h 1129085"/>
              <a:gd name="connsiteX78" fmla="*/ 2767054 w 2790908"/>
              <a:gd name="connsiteY78" fmla="*/ 1121134 h 1129085"/>
              <a:gd name="connsiteX79" fmla="*/ 2790908 w 2790908"/>
              <a:gd name="connsiteY79" fmla="*/ 1129085 h 11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90908" h="1129085">
                <a:moveTo>
                  <a:pt x="0" y="1105232"/>
                </a:moveTo>
                <a:lnTo>
                  <a:pt x="63610" y="1097280"/>
                </a:lnTo>
                <a:cubicBezTo>
                  <a:pt x="87446" y="1094476"/>
                  <a:pt x="111412" y="1092723"/>
                  <a:pt x="135172" y="1089329"/>
                </a:cubicBezTo>
                <a:cubicBezTo>
                  <a:pt x="183679" y="1082400"/>
                  <a:pt x="161777" y="1083999"/>
                  <a:pt x="198782" y="1073426"/>
                </a:cubicBezTo>
                <a:cubicBezTo>
                  <a:pt x="268698" y="1053450"/>
                  <a:pt x="197228" y="1076594"/>
                  <a:pt x="254442" y="1057524"/>
                </a:cubicBezTo>
                <a:cubicBezTo>
                  <a:pt x="270344" y="1046922"/>
                  <a:pt x="291547" y="1041620"/>
                  <a:pt x="302149" y="1025718"/>
                </a:cubicBezTo>
                <a:cubicBezTo>
                  <a:pt x="317786" y="1002265"/>
                  <a:pt x="318948" y="997142"/>
                  <a:pt x="341906" y="978011"/>
                </a:cubicBezTo>
                <a:cubicBezTo>
                  <a:pt x="349247" y="971893"/>
                  <a:pt x="357809" y="967409"/>
                  <a:pt x="365760" y="962108"/>
                </a:cubicBezTo>
                <a:cubicBezTo>
                  <a:pt x="391131" y="885991"/>
                  <a:pt x="365842" y="938154"/>
                  <a:pt x="405516" y="890546"/>
                </a:cubicBezTo>
                <a:cubicBezTo>
                  <a:pt x="433182" y="857347"/>
                  <a:pt x="406114" y="871793"/>
                  <a:pt x="445273" y="858741"/>
                </a:cubicBezTo>
                <a:cubicBezTo>
                  <a:pt x="445342" y="858466"/>
                  <a:pt x="457373" y="806884"/>
                  <a:pt x="461175" y="803082"/>
                </a:cubicBezTo>
                <a:cubicBezTo>
                  <a:pt x="474690" y="789567"/>
                  <a:pt x="508883" y="771277"/>
                  <a:pt x="508883" y="771277"/>
                </a:cubicBezTo>
                <a:lnTo>
                  <a:pt x="524786" y="723569"/>
                </a:lnTo>
                <a:cubicBezTo>
                  <a:pt x="527436" y="715618"/>
                  <a:pt x="525763" y="704364"/>
                  <a:pt x="532737" y="699715"/>
                </a:cubicBezTo>
                <a:lnTo>
                  <a:pt x="556591" y="683812"/>
                </a:lnTo>
                <a:cubicBezTo>
                  <a:pt x="593045" y="629131"/>
                  <a:pt x="582352" y="654236"/>
                  <a:pt x="596348" y="612251"/>
                </a:cubicBezTo>
                <a:cubicBezTo>
                  <a:pt x="598998" y="588397"/>
                  <a:pt x="596709" y="563458"/>
                  <a:pt x="604299" y="540689"/>
                </a:cubicBezTo>
                <a:cubicBezTo>
                  <a:pt x="607855" y="530021"/>
                  <a:pt x="621916" y="526191"/>
                  <a:pt x="628153" y="516835"/>
                </a:cubicBezTo>
                <a:cubicBezTo>
                  <a:pt x="632802" y="509861"/>
                  <a:pt x="632356" y="500478"/>
                  <a:pt x="636104" y="492981"/>
                </a:cubicBezTo>
                <a:cubicBezTo>
                  <a:pt x="645039" y="475112"/>
                  <a:pt x="660789" y="457833"/>
                  <a:pt x="675861" y="445273"/>
                </a:cubicBezTo>
                <a:cubicBezTo>
                  <a:pt x="683202" y="439155"/>
                  <a:pt x="691764" y="434672"/>
                  <a:pt x="699715" y="429371"/>
                </a:cubicBezTo>
                <a:cubicBezTo>
                  <a:pt x="713688" y="387449"/>
                  <a:pt x="698430" y="421371"/>
                  <a:pt x="731520" y="381663"/>
                </a:cubicBezTo>
                <a:cubicBezTo>
                  <a:pt x="737638" y="374322"/>
                  <a:pt x="741868" y="365585"/>
                  <a:pt x="747422" y="357809"/>
                </a:cubicBezTo>
                <a:cubicBezTo>
                  <a:pt x="755125" y="347025"/>
                  <a:pt x="763676" y="336861"/>
                  <a:pt x="771276" y="326004"/>
                </a:cubicBezTo>
                <a:cubicBezTo>
                  <a:pt x="777331" y="317353"/>
                  <a:pt x="814566" y="258861"/>
                  <a:pt x="826935" y="246491"/>
                </a:cubicBezTo>
                <a:cubicBezTo>
                  <a:pt x="833692" y="239734"/>
                  <a:pt x="842838" y="235889"/>
                  <a:pt x="850789" y="230588"/>
                </a:cubicBezTo>
                <a:cubicBezTo>
                  <a:pt x="869776" y="173630"/>
                  <a:pt x="842631" y="238790"/>
                  <a:pt x="882595" y="190832"/>
                </a:cubicBezTo>
                <a:cubicBezTo>
                  <a:pt x="920892" y="144875"/>
                  <a:pt x="870856" y="165936"/>
                  <a:pt x="930302" y="151075"/>
                </a:cubicBezTo>
                <a:cubicBezTo>
                  <a:pt x="935603" y="143124"/>
                  <a:pt x="940087" y="134562"/>
                  <a:pt x="946205" y="127221"/>
                </a:cubicBezTo>
                <a:cubicBezTo>
                  <a:pt x="956820" y="114483"/>
                  <a:pt x="977696" y="94415"/>
                  <a:pt x="993913" y="87465"/>
                </a:cubicBezTo>
                <a:cubicBezTo>
                  <a:pt x="1003957" y="83160"/>
                  <a:pt x="1015210" y="82515"/>
                  <a:pt x="1025718" y="79513"/>
                </a:cubicBezTo>
                <a:cubicBezTo>
                  <a:pt x="1033777" y="77210"/>
                  <a:pt x="1041621" y="74212"/>
                  <a:pt x="1049572" y="71562"/>
                </a:cubicBezTo>
                <a:cubicBezTo>
                  <a:pt x="1057523" y="66261"/>
                  <a:pt x="1064642" y="59423"/>
                  <a:pt x="1073426" y="55659"/>
                </a:cubicBezTo>
                <a:cubicBezTo>
                  <a:pt x="1083470" y="51354"/>
                  <a:pt x="1094724" y="50710"/>
                  <a:pt x="1105231" y="47708"/>
                </a:cubicBezTo>
                <a:cubicBezTo>
                  <a:pt x="1140589" y="37606"/>
                  <a:pt x="1119472" y="40089"/>
                  <a:pt x="1160890" y="31805"/>
                </a:cubicBezTo>
                <a:cubicBezTo>
                  <a:pt x="1176699" y="28643"/>
                  <a:pt x="1192860" y="27351"/>
                  <a:pt x="1208598" y="23854"/>
                </a:cubicBezTo>
                <a:cubicBezTo>
                  <a:pt x="1216780" y="22036"/>
                  <a:pt x="1224321" y="17936"/>
                  <a:pt x="1232452" y="15903"/>
                </a:cubicBezTo>
                <a:lnTo>
                  <a:pt x="1296062" y="0"/>
                </a:lnTo>
                <a:cubicBezTo>
                  <a:pt x="1367624" y="2651"/>
                  <a:pt x="1439296" y="3188"/>
                  <a:pt x="1510748" y="7952"/>
                </a:cubicBezTo>
                <a:cubicBezTo>
                  <a:pt x="1519111" y="8510"/>
                  <a:pt x="1526318" y="14629"/>
                  <a:pt x="1534602" y="15903"/>
                </a:cubicBezTo>
                <a:cubicBezTo>
                  <a:pt x="1560929" y="19953"/>
                  <a:pt x="1587611" y="21204"/>
                  <a:pt x="1614115" y="23854"/>
                </a:cubicBezTo>
                <a:cubicBezTo>
                  <a:pt x="1630017" y="29155"/>
                  <a:pt x="1647875" y="30459"/>
                  <a:pt x="1661822" y="39757"/>
                </a:cubicBezTo>
                <a:lnTo>
                  <a:pt x="1709530" y="71562"/>
                </a:lnTo>
                <a:cubicBezTo>
                  <a:pt x="1717481" y="76863"/>
                  <a:pt x="1724318" y="84443"/>
                  <a:pt x="1733384" y="87465"/>
                </a:cubicBezTo>
                <a:cubicBezTo>
                  <a:pt x="1741335" y="90115"/>
                  <a:pt x="1749741" y="91668"/>
                  <a:pt x="1757238" y="95416"/>
                </a:cubicBezTo>
                <a:cubicBezTo>
                  <a:pt x="1766270" y="99932"/>
                  <a:pt x="1809293" y="131568"/>
                  <a:pt x="1812897" y="135172"/>
                </a:cubicBezTo>
                <a:cubicBezTo>
                  <a:pt x="1819654" y="141929"/>
                  <a:pt x="1822682" y="151685"/>
                  <a:pt x="1828800" y="159026"/>
                </a:cubicBezTo>
                <a:cubicBezTo>
                  <a:pt x="1835999" y="167665"/>
                  <a:pt x="1845455" y="174241"/>
                  <a:pt x="1852654" y="182880"/>
                </a:cubicBezTo>
                <a:cubicBezTo>
                  <a:pt x="1858772" y="190221"/>
                  <a:pt x="1860452" y="201669"/>
                  <a:pt x="1868556" y="206734"/>
                </a:cubicBezTo>
                <a:cubicBezTo>
                  <a:pt x="1882771" y="215618"/>
                  <a:pt x="1902316" y="213339"/>
                  <a:pt x="1916264" y="222637"/>
                </a:cubicBezTo>
                <a:lnTo>
                  <a:pt x="1940118" y="238539"/>
                </a:lnTo>
                <a:cubicBezTo>
                  <a:pt x="1942768" y="246490"/>
                  <a:pt x="1942923" y="255777"/>
                  <a:pt x="1948069" y="262393"/>
                </a:cubicBezTo>
                <a:cubicBezTo>
                  <a:pt x="1977396" y="300099"/>
                  <a:pt x="1987747" y="304747"/>
                  <a:pt x="2019631" y="326004"/>
                </a:cubicBezTo>
                <a:cubicBezTo>
                  <a:pt x="2024869" y="341719"/>
                  <a:pt x="2029472" y="362501"/>
                  <a:pt x="2043485" y="373712"/>
                </a:cubicBezTo>
                <a:cubicBezTo>
                  <a:pt x="2050030" y="378948"/>
                  <a:pt x="2059388" y="379013"/>
                  <a:pt x="2067339" y="381663"/>
                </a:cubicBezTo>
                <a:cubicBezTo>
                  <a:pt x="2069989" y="389614"/>
                  <a:pt x="2070641" y="398543"/>
                  <a:pt x="2075290" y="405517"/>
                </a:cubicBezTo>
                <a:cubicBezTo>
                  <a:pt x="2081527" y="414873"/>
                  <a:pt x="2091945" y="420732"/>
                  <a:pt x="2099144" y="429371"/>
                </a:cubicBezTo>
                <a:cubicBezTo>
                  <a:pt x="2105262" y="436712"/>
                  <a:pt x="2109746" y="445274"/>
                  <a:pt x="2115047" y="453225"/>
                </a:cubicBezTo>
                <a:cubicBezTo>
                  <a:pt x="2133695" y="509168"/>
                  <a:pt x="2109423" y="440101"/>
                  <a:pt x="2138901" y="508884"/>
                </a:cubicBezTo>
                <a:cubicBezTo>
                  <a:pt x="2142203" y="516588"/>
                  <a:pt x="2143104" y="525241"/>
                  <a:pt x="2146852" y="532738"/>
                </a:cubicBezTo>
                <a:cubicBezTo>
                  <a:pt x="2163899" y="566832"/>
                  <a:pt x="2161991" y="548795"/>
                  <a:pt x="2186608" y="580445"/>
                </a:cubicBezTo>
                <a:cubicBezTo>
                  <a:pt x="2198342" y="595532"/>
                  <a:pt x="2204899" y="614638"/>
                  <a:pt x="2218414" y="628153"/>
                </a:cubicBezTo>
                <a:cubicBezTo>
                  <a:pt x="2226365" y="636104"/>
                  <a:pt x="2235364" y="643131"/>
                  <a:pt x="2242268" y="652007"/>
                </a:cubicBezTo>
                <a:cubicBezTo>
                  <a:pt x="2254002" y="667094"/>
                  <a:pt x="2263471" y="683812"/>
                  <a:pt x="2274073" y="699715"/>
                </a:cubicBezTo>
                <a:cubicBezTo>
                  <a:pt x="2279374" y="707666"/>
                  <a:pt x="2282024" y="718268"/>
                  <a:pt x="2289975" y="723569"/>
                </a:cubicBezTo>
                <a:lnTo>
                  <a:pt x="2313829" y="739472"/>
                </a:lnTo>
                <a:cubicBezTo>
                  <a:pt x="2353321" y="798706"/>
                  <a:pt x="2302558" y="725944"/>
                  <a:pt x="2353586" y="787179"/>
                </a:cubicBezTo>
                <a:cubicBezTo>
                  <a:pt x="2386717" y="826937"/>
                  <a:pt x="2349608" y="797780"/>
                  <a:pt x="2393342" y="826936"/>
                </a:cubicBezTo>
                <a:cubicBezTo>
                  <a:pt x="2413330" y="886894"/>
                  <a:pt x="2386368" y="812988"/>
                  <a:pt x="2417196" y="874644"/>
                </a:cubicBezTo>
                <a:cubicBezTo>
                  <a:pt x="2430128" y="900508"/>
                  <a:pt x="2418267" y="899569"/>
                  <a:pt x="2441050" y="922352"/>
                </a:cubicBezTo>
                <a:cubicBezTo>
                  <a:pt x="2447807" y="929109"/>
                  <a:pt x="2456953" y="932953"/>
                  <a:pt x="2464904" y="938254"/>
                </a:cubicBezTo>
                <a:cubicBezTo>
                  <a:pt x="2507315" y="1001869"/>
                  <a:pt x="2451649" y="924998"/>
                  <a:pt x="2504661" y="978011"/>
                </a:cubicBezTo>
                <a:cubicBezTo>
                  <a:pt x="2511418" y="984768"/>
                  <a:pt x="2513806" y="995108"/>
                  <a:pt x="2520563" y="1001865"/>
                </a:cubicBezTo>
                <a:cubicBezTo>
                  <a:pt x="2535976" y="1017278"/>
                  <a:pt x="2548871" y="1019252"/>
                  <a:pt x="2568271" y="1025718"/>
                </a:cubicBezTo>
                <a:cubicBezTo>
                  <a:pt x="2576222" y="1033669"/>
                  <a:pt x="2584926" y="1040933"/>
                  <a:pt x="2592125" y="1049572"/>
                </a:cubicBezTo>
                <a:cubicBezTo>
                  <a:pt x="2598243" y="1056913"/>
                  <a:pt x="2599924" y="1068361"/>
                  <a:pt x="2608028" y="1073426"/>
                </a:cubicBezTo>
                <a:cubicBezTo>
                  <a:pt x="2632834" y="1088930"/>
                  <a:pt x="2668098" y="1089809"/>
                  <a:pt x="2695492" y="1097280"/>
                </a:cubicBezTo>
                <a:cubicBezTo>
                  <a:pt x="2711664" y="1101691"/>
                  <a:pt x="2727297" y="1107882"/>
                  <a:pt x="2743200" y="1113183"/>
                </a:cubicBezTo>
                <a:lnTo>
                  <a:pt x="2767054" y="1121134"/>
                </a:lnTo>
                <a:lnTo>
                  <a:pt x="2790908" y="1129085"/>
                </a:lnTo>
              </a:path>
            </a:pathLst>
          </a:cu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3" name="Straight Connector 52"/>
          <p:cNvCxnSpPr/>
          <p:nvPr/>
        </p:nvCxnSpPr>
        <p:spPr>
          <a:xfrm>
            <a:off x="1951835" y="2923638"/>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53456" y="2923638"/>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21608" y="293122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42743" y="293122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37069" y="3255554"/>
            <a:ext cx="122413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72684" y="3003879"/>
            <a:ext cx="1152128" cy="276999"/>
          </a:xfrm>
          <a:prstGeom prst="rect">
            <a:avLst/>
          </a:prstGeom>
          <a:noFill/>
        </p:spPr>
        <p:txBody>
          <a:bodyPr wrap="square" rtlCol="0">
            <a:spAutoFit/>
          </a:bodyPr>
          <a:lstStyle/>
          <a:p>
            <a:r>
              <a:rPr lang="en-AU" sz="1200" b="1" dirty="0">
                <a:latin typeface="Arial Narrow" panose="020B0606020202030204" pitchFamily="34" charset="0"/>
              </a:rPr>
              <a:t>Optimum Range</a:t>
            </a:r>
          </a:p>
        </p:txBody>
      </p:sp>
      <p:sp>
        <p:nvSpPr>
          <p:cNvPr id="68" name="TextBox 67"/>
          <p:cNvSpPr txBox="1"/>
          <p:nvPr/>
        </p:nvSpPr>
        <p:spPr>
          <a:xfrm>
            <a:off x="2601673" y="4482490"/>
            <a:ext cx="2033870" cy="276999"/>
          </a:xfrm>
          <a:prstGeom prst="rect">
            <a:avLst/>
          </a:prstGeom>
          <a:noFill/>
        </p:spPr>
        <p:txBody>
          <a:bodyPr wrap="square" rtlCol="0">
            <a:spAutoFit/>
          </a:bodyPr>
          <a:lstStyle/>
          <a:p>
            <a:r>
              <a:rPr lang="en-AU" sz="1200" b="1" dirty="0">
                <a:latin typeface="Arial Narrow" panose="020B0606020202030204" pitchFamily="34" charset="0"/>
              </a:rPr>
              <a:t>Environmental Factor</a:t>
            </a:r>
          </a:p>
        </p:txBody>
      </p:sp>
      <p:sp>
        <p:nvSpPr>
          <p:cNvPr id="69" name="TextBox 68"/>
          <p:cNvSpPr txBox="1"/>
          <p:nvPr/>
        </p:nvSpPr>
        <p:spPr>
          <a:xfrm rot="16200000">
            <a:off x="700539" y="3426303"/>
            <a:ext cx="1396405" cy="276999"/>
          </a:xfrm>
          <a:prstGeom prst="rect">
            <a:avLst/>
          </a:prstGeom>
          <a:noFill/>
        </p:spPr>
        <p:txBody>
          <a:bodyPr wrap="square" rtlCol="0">
            <a:spAutoFit/>
          </a:bodyPr>
          <a:lstStyle/>
          <a:p>
            <a:r>
              <a:rPr lang="en-AU" sz="1200" b="1" dirty="0">
                <a:latin typeface="Arial Narrow" panose="020B0606020202030204" pitchFamily="34" charset="0"/>
              </a:rPr>
              <a:t>Population Size</a:t>
            </a:r>
          </a:p>
        </p:txBody>
      </p:sp>
      <p:cxnSp>
        <p:nvCxnSpPr>
          <p:cNvPr id="71" name="Straight Arrow Connector 70"/>
          <p:cNvCxnSpPr/>
          <p:nvPr/>
        </p:nvCxnSpPr>
        <p:spPr>
          <a:xfrm>
            <a:off x="1951835" y="2866599"/>
            <a:ext cx="2790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132856" y="2609314"/>
            <a:ext cx="2467785" cy="276999"/>
          </a:xfrm>
          <a:prstGeom prst="rect">
            <a:avLst/>
          </a:prstGeom>
          <a:noFill/>
        </p:spPr>
        <p:txBody>
          <a:bodyPr wrap="square" rtlCol="0">
            <a:spAutoFit/>
          </a:bodyPr>
          <a:lstStyle/>
          <a:p>
            <a:pPr algn="ctr"/>
            <a:r>
              <a:rPr lang="en-AU" sz="1200" b="1" dirty="0">
                <a:latin typeface="Arial Narrow" panose="020B0606020202030204" pitchFamily="34" charset="0"/>
              </a:rPr>
              <a:t>Range of Tolerance</a:t>
            </a:r>
          </a:p>
        </p:txBody>
      </p:sp>
      <p:sp>
        <p:nvSpPr>
          <p:cNvPr id="24" name="TextBox 23"/>
          <p:cNvSpPr txBox="1"/>
          <p:nvPr/>
        </p:nvSpPr>
        <p:spPr>
          <a:xfrm rot="16200000">
            <a:off x="1686575" y="3405949"/>
            <a:ext cx="1276843" cy="276999"/>
          </a:xfrm>
          <a:prstGeom prst="rect">
            <a:avLst/>
          </a:prstGeom>
          <a:noFill/>
        </p:spPr>
        <p:txBody>
          <a:bodyPr wrap="square" rtlCol="0">
            <a:spAutoFit/>
          </a:bodyPr>
          <a:lstStyle/>
          <a:p>
            <a:r>
              <a:rPr lang="en-AU" sz="1200" dirty="0">
                <a:latin typeface="Arial Narrow" panose="020B0606020202030204" pitchFamily="34" charset="0"/>
              </a:rPr>
              <a:t>Few individuals</a:t>
            </a:r>
          </a:p>
        </p:txBody>
      </p:sp>
      <p:sp>
        <p:nvSpPr>
          <p:cNvPr id="74" name="TextBox 73"/>
          <p:cNvSpPr txBox="1"/>
          <p:nvPr/>
        </p:nvSpPr>
        <p:spPr>
          <a:xfrm rot="16200000">
            <a:off x="3751421" y="3398363"/>
            <a:ext cx="1276843" cy="276999"/>
          </a:xfrm>
          <a:prstGeom prst="rect">
            <a:avLst/>
          </a:prstGeom>
          <a:noFill/>
        </p:spPr>
        <p:txBody>
          <a:bodyPr wrap="square" rtlCol="0">
            <a:spAutoFit/>
          </a:bodyPr>
          <a:lstStyle/>
          <a:p>
            <a:r>
              <a:rPr lang="en-AU" sz="1200" dirty="0">
                <a:latin typeface="Arial Narrow" panose="020B0606020202030204" pitchFamily="34" charset="0"/>
              </a:rPr>
              <a:t>Few individuals</a:t>
            </a:r>
          </a:p>
        </p:txBody>
      </p:sp>
      <p:sp>
        <p:nvSpPr>
          <p:cNvPr id="75" name="TextBox 74"/>
          <p:cNvSpPr txBox="1"/>
          <p:nvPr/>
        </p:nvSpPr>
        <p:spPr>
          <a:xfrm rot="16200000">
            <a:off x="1100025" y="3411229"/>
            <a:ext cx="1276843" cy="276999"/>
          </a:xfrm>
          <a:prstGeom prst="rect">
            <a:avLst/>
          </a:prstGeom>
          <a:noFill/>
        </p:spPr>
        <p:txBody>
          <a:bodyPr wrap="square" rtlCol="0">
            <a:spAutoFit/>
          </a:bodyPr>
          <a:lstStyle/>
          <a:p>
            <a:r>
              <a:rPr lang="en-AU" sz="1200" dirty="0">
                <a:latin typeface="Arial Narrow" panose="020B0606020202030204" pitchFamily="34" charset="0"/>
              </a:rPr>
              <a:t>No individuals</a:t>
            </a:r>
          </a:p>
        </p:txBody>
      </p:sp>
      <p:sp>
        <p:nvSpPr>
          <p:cNvPr id="76" name="TextBox 75"/>
          <p:cNvSpPr txBox="1"/>
          <p:nvPr/>
        </p:nvSpPr>
        <p:spPr>
          <a:xfrm rot="16200000">
            <a:off x="4356410" y="3405949"/>
            <a:ext cx="1276843" cy="276999"/>
          </a:xfrm>
          <a:prstGeom prst="rect">
            <a:avLst/>
          </a:prstGeom>
          <a:noFill/>
        </p:spPr>
        <p:txBody>
          <a:bodyPr wrap="square" rtlCol="0">
            <a:spAutoFit/>
          </a:bodyPr>
          <a:lstStyle/>
          <a:p>
            <a:r>
              <a:rPr lang="en-AU" sz="1200" dirty="0">
                <a:latin typeface="Arial Narrow" panose="020B0606020202030204" pitchFamily="34" charset="0"/>
              </a:rPr>
              <a:t>No individuals</a:t>
            </a:r>
          </a:p>
        </p:txBody>
      </p:sp>
      <p:sp>
        <p:nvSpPr>
          <p:cNvPr id="77" name="TextBox 76"/>
          <p:cNvSpPr txBox="1"/>
          <p:nvPr/>
        </p:nvSpPr>
        <p:spPr>
          <a:xfrm rot="16200000">
            <a:off x="2696374" y="3328235"/>
            <a:ext cx="1276843" cy="461665"/>
          </a:xfrm>
          <a:prstGeom prst="rect">
            <a:avLst/>
          </a:prstGeom>
          <a:noFill/>
        </p:spPr>
        <p:txBody>
          <a:bodyPr wrap="square" rtlCol="0">
            <a:spAutoFit/>
          </a:bodyPr>
          <a:lstStyle/>
          <a:p>
            <a:r>
              <a:rPr lang="en-AU" sz="1200" dirty="0">
                <a:latin typeface="Arial Narrow" panose="020B0606020202030204" pitchFamily="34" charset="0"/>
              </a:rPr>
              <a:t>Lots of </a:t>
            </a:r>
          </a:p>
          <a:p>
            <a:r>
              <a:rPr lang="en-AU" sz="1200" dirty="0">
                <a:latin typeface="Arial Narrow" panose="020B0606020202030204" pitchFamily="34" charset="0"/>
              </a:rPr>
              <a:t>individuals</a:t>
            </a:r>
          </a:p>
        </p:txBody>
      </p:sp>
      <p:sp>
        <p:nvSpPr>
          <p:cNvPr id="4" name="Rectangle 3"/>
          <p:cNvSpPr/>
          <p:nvPr/>
        </p:nvSpPr>
        <p:spPr>
          <a:xfrm>
            <a:off x="1501328" y="4759489"/>
            <a:ext cx="3816424" cy="266820"/>
          </a:xfrm>
          <a:prstGeom prst="rect">
            <a:avLst/>
          </a:prstGeom>
          <a:gradFill>
            <a:gsLst>
              <a:gs pos="40000">
                <a:schemeClr val="accent1">
                  <a:lumMod val="5000"/>
                  <a:lumOff val="95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Too cold			         Too warm			</a:t>
            </a:r>
          </a:p>
        </p:txBody>
      </p:sp>
      <p:sp>
        <p:nvSpPr>
          <p:cNvPr id="16" name="TextBox 15"/>
          <p:cNvSpPr txBox="1"/>
          <p:nvPr/>
        </p:nvSpPr>
        <p:spPr>
          <a:xfrm>
            <a:off x="2973499" y="4724440"/>
            <a:ext cx="936395" cy="246221"/>
          </a:xfrm>
          <a:prstGeom prst="rect">
            <a:avLst/>
          </a:prstGeom>
          <a:noFill/>
        </p:spPr>
        <p:txBody>
          <a:bodyPr wrap="square" rtlCol="0">
            <a:spAutoFit/>
          </a:bodyPr>
          <a:lstStyle/>
          <a:p>
            <a:r>
              <a:rPr lang="en-AU" sz="1000" dirty="0">
                <a:latin typeface="Arial Narrow" panose="020B0606020202030204" pitchFamily="34" charset="0"/>
              </a:rPr>
              <a:t>temperature</a:t>
            </a:r>
          </a:p>
        </p:txBody>
      </p:sp>
      <p:cxnSp>
        <p:nvCxnSpPr>
          <p:cNvPr id="49" name="Straight Arrow Connector 48"/>
          <p:cNvCxnSpPr/>
          <p:nvPr/>
        </p:nvCxnSpPr>
        <p:spPr>
          <a:xfrm>
            <a:off x="2131811" y="4932040"/>
            <a:ext cx="2434879"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37344" y="4586979"/>
            <a:ext cx="926254" cy="215444"/>
          </a:xfrm>
          <a:prstGeom prst="rect">
            <a:avLst/>
          </a:prstGeom>
          <a:noFill/>
        </p:spPr>
        <p:txBody>
          <a:bodyPr wrap="square" rtlCol="0">
            <a:spAutoFit/>
          </a:bodyPr>
          <a:lstStyle/>
          <a:p>
            <a:r>
              <a:rPr lang="en-AU" sz="800" dirty="0">
                <a:latin typeface="Arial Narrow" panose="020B0606020202030204" pitchFamily="34" charset="0"/>
              </a:rPr>
              <a:t>For example:</a:t>
            </a:r>
          </a:p>
        </p:txBody>
      </p:sp>
      <p:sp>
        <p:nvSpPr>
          <p:cNvPr id="52" name="Rectangle 51"/>
          <p:cNvSpPr/>
          <p:nvPr/>
        </p:nvSpPr>
        <p:spPr>
          <a:xfrm>
            <a:off x="508863" y="6233418"/>
            <a:ext cx="5994611"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Leibig’s</a:t>
            </a:r>
            <a:r>
              <a:rPr lang="en-GB" sz="1600" b="1" dirty="0">
                <a:latin typeface="Arial Narrow" panose="020B0606020202030204" pitchFamily="34" charset="0"/>
                <a:ea typeface="Times New Roman" panose="02020603050405020304" pitchFamily="18" charset="0"/>
              </a:rPr>
              <a:t> Law of the Minimum </a:t>
            </a:r>
          </a:p>
          <a:p>
            <a:r>
              <a:rPr lang="en-GB" sz="1200" dirty="0">
                <a:latin typeface="Arial Narrow" panose="020B0606020202030204" pitchFamily="34" charset="0"/>
                <a:ea typeface="Times New Roman" panose="02020603050405020304" pitchFamily="18" charset="0"/>
              </a:rPr>
              <a:t>If an environmental factor is below the critical minimum (far left of the graph above) or above the maximum tolerable level (far right of the graph above) </a:t>
            </a:r>
            <a:r>
              <a:rPr lang="en-GB" sz="1200" i="1" u="sng"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it’s the </a:t>
            </a:r>
            <a:r>
              <a:rPr lang="en-GB" sz="1200" i="1" dirty="0">
                <a:latin typeface="Arial Narrow" panose="020B0606020202030204" pitchFamily="34" charset="0"/>
                <a:ea typeface="Times New Roman" panose="02020603050405020304" pitchFamily="18" charset="0"/>
              </a:rPr>
              <a:t>only</a:t>
            </a:r>
            <a:r>
              <a:rPr lang="en-GB" sz="1200" dirty="0">
                <a:latin typeface="Arial Narrow" panose="020B0606020202030204" pitchFamily="34" charset="0"/>
                <a:ea typeface="Times New Roman" panose="02020603050405020304" pitchFamily="18" charset="0"/>
              </a:rPr>
              <a:t> environmental factor restricting a population’s survival, growth or reproduction, it’s called the </a:t>
            </a:r>
            <a:r>
              <a:rPr lang="en-GB" sz="1200" b="1" dirty="0">
                <a:latin typeface="Arial Narrow" panose="020B0606020202030204" pitchFamily="34" charset="0"/>
                <a:ea typeface="Times New Roman" panose="02020603050405020304" pitchFamily="18" charset="0"/>
              </a:rPr>
              <a:t>limiting factor. </a:t>
            </a:r>
            <a:r>
              <a:rPr lang="en-GB" sz="1200" dirty="0">
                <a:latin typeface="Arial Narrow" panose="020B0606020202030204" pitchFamily="34" charset="0"/>
                <a:ea typeface="Times New Roman" panose="02020603050405020304" pitchFamily="18" charset="0"/>
              </a:rPr>
              <a:t>For example, in</a:t>
            </a:r>
            <a:r>
              <a:rPr lang="en-GB" sz="1200" u="sng" dirty="0">
                <a:latin typeface="Arial Narrow" panose="020B0606020202030204" pitchFamily="34" charset="0"/>
                <a:ea typeface="Times New Roman" panose="02020603050405020304" pitchFamily="18" charset="0"/>
              </a:rPr>
              <a:t> polar</a:t>
            </a:r>
            <a:r>
              <a:rPr lang="en-GB" sz="1200" dirty="0">
                <a:latin typeface="Arial Narrow" panose="020B0606020202030204" pitchFamily="34" charset="0"/>
                <a:ea typeface="Times New Roman" panose="02020603050405020304" pitchFamily="18" charset="0"/>
              </a:rPr>
              <a:t> waters in winter (when it’s always dark), </a:t>
            </a:r>
            <a:r>
              <a:rPr lang="en-GB" sz="1200" i="1" dirty="0">
                <a:latin typeface="Arial Narrow" panose="020B0606020202030204" pitchFamily="34" charset="0"/>
                <a:ea typeface="Times New Roman" panose="02020603050405020304" pitchFamily="18" charset="0"/>
              </a:rPr>
              <a:t>sunlight</a:t>
            </a:r>
            <a:r>
              <a:rPr lang="en-GB" sz="1200" dirty="0">
                <a:latin typeface="Arial Narrow" panose="020B0606020202030204" pitchFamily="34" charset="0"/>
                <a:ea typeface="Times New Roman" panose="02020603050405020304" pitchFamily="18" charset="0"/>
              </a:rPr>
              <a:t> is the limiting factor for phytoplankton. Only when there’s sunlight, can phytoplankton bloom. In the </a:t>
            </a:r>
            <a:r>
              <a:rPr lang="en-GB" sz="1200" u="sng" dirty="0">
                <a:latin typeface="Arial Narrow" panose="020B0606020202030204" pitchFamily="34" charset="0"/>
                <a:ea typeface="Times New Roman" panose="02020603050405020304" pitchFamily="18" charset="0"/>
              </a:rPr>
              <a:t>tropics</a:t>
            </a:r>
            <a:r>
              <a:rPr lang="en-GB" sz="1200" dirty="0">
                <a:latin typeface="Arial Narrow" panose="020B0606020202030204" pitchFamily="34" charset="0"/>
                <a:ea typeface="Times New Roman" panose="02020603050405020304" pitchFamily="18" charset="0"/>
              </a:rPr>
              <a:t> (where there’s plenty of sunlight), </a:t>
            </a:r>
            <a:r>
              <a:rPr lang="en-GB" sz="1200" i="1" dirty="0">
                <a:latin typeface="Arial Narrow" panose="020B0606020202030204" pitchFamily="34" charset="0"/>
                <a:ea typeface="Times New Roman" panose="02020603050405020304" pitchFamily="18" charset="0"/>
              </a:rPr>
              <a:t>nutrients </a:t>
            </a:r>
            <a:r>
              <a:rPr lang="en-GB" sz="1200" dirty="0">
                <a:latin typeface="Arial Narrow" panose="020B0606020202030204" pitchFamily="34" charset="0"/>
                <a:ea typeface="Times New Roman" panose="02020603050405020304" pitchFamily="18" charset="0"/>
              </a:rPr>
              <a:t>are the limiting factor for phytoplankton. Only where there’s nutrients (i.e. </a:t>
            </a:r>
            <a:r>
              <a:rPr lang="en-GB" sz="1200" dirty="0" err="1">
                <a:latin typeface="Arial Narrow" panose="020B0606020202030204" pitchFamily="34" charset="0"/>
                <a:ea typeface="Times New Roman" panose="02020603050405020304" pitchFamily="18" charset="0"/>
              </a:rPr>
              <a:t>upwellings</a:t>
            </a:r>
            <a:r>
              <a:rPr lang="en-GB" sz="1200" dirty="0">
                <a:latin typeface="Arial Narrow" panose="020B0606020202030204" pitchFamily="34" charset="0"/>
                <a:ea typeface="Times New Roman" panose="02020603050405020304" pitchFamily="18" charset="0"/>
              </a:rPr>
              <a:t>) can phytoplankton bloom. </a:t>
            </a:r>
          </a:p>
        </p:txBody>
      </p:sp>
      <p:cxnSp>
        <p:nvCxnSpPr>
          <p:cNvPr id="37" name="Straight Connector 36"/>
          <p:cNvCxnSpPr/>
          <p:nvPr/>
        </p:nvCxnSpPr>
        <p:spPr>
          <a:xfrm flipH="1">
            <a:off x="508863" y="62281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4561" y="7679968"/>
            <a:ext cx="5800641" cy="103563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a:t>
            </a:r>
            <a:r>
              <a:rPr lang="en-AU" sz="1150" b="1" dirty="0" err="1">
                <a:solidFill>
                  <a:schemeClr val="tx1"/>
                </a:solidFill>
                <a:latin typeface="Arial Narrow" panose="020B0606020202030204" pitchFamily="34" charset="0"/>
              </a:rPr>
              <a:t>Leibig’s</a:t>
            </a:r>
            <a:r>
              <a:rPr lang="en-AU" sz="1150" b="1" dirty="0">
                <a:solidFill>
                  <a:schemeClr val="tx1"/>
                </a:solidFill>
                <a:latin typeface="Arial Narrow" panose="020B0606020202030204" pitchFamily="34" charset="0"/>
              </a:rPr>
              <a:t> Law help us to understand what limits a population’s size? Ans. </a:t>
            </a:r>
          </a:p>
        </p:txBody>
      </p:sp>
      <p:sp>
        <p:nvSpPr>
          <p:cNvPr id="39" name="Rectangle 38"/>
          <p:cNvSpPr/>
          <p:nvPr/>
        </p:nvSpPr>
        <p:spPr>
          <a:xfrm>
            <a:off x="642554" y="7956376"/>
            <a:ext cx="5677089" cy="6888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b="1" dirty="0">
              <a:solidFill>
                <a:schemeClr val="tx1"/>
              </a:solidFill>
              <a:latin typeface="Arial Narrow" panose="020B0606020202030204" pitchFamily="34" charset="0"/>
            </a:endParaRPr>
          </a:p>
        </p:txBody>
      </p:sp>
      <p:sp>
        <p:nvSpPr>
          <p:cNvPr id="40" name="Rectangle 39"/>
          <p:cNvSpPr/>
          <p:nvPr/>
        </p:nvSpPr>
        <p:spPr>
          <a:xfrm>
            <a:off x="564258" y="5147517"/>
            <a:ext cx="5800641" cy="10090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Shelford’s Law (above graph) help us to understand population distributions? Ans.   </a:t>
            </a:r>
          </a:p>
        </p:txBody>
      </p:sp>
      <p:sp>
        <p:nvSpPr>
          <p:cNvPr id="41" name="Rectangle 40"/>
          <p:cNvSpPr/>
          <p:nvPr/>
        </p:nvSpPr>
        <p:spPr>
          <a:xfrm>
            <a:off x="642555" y="5407114"/>
            <a:ext cx="5677088" cy="68487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600" b="1" dirty="0">
              <a:solidFill>
                <a:schemeClr val="tx1"/>
              </a:solidFill>
              <a:latin typeface="Arial Narrow" panose="020B0606020202030204" pitchFamily="34" charset="0"/>
            </a:endParaRPr>
          </a:p>
        </p:txBody>
      </p:sp>
      <p:sp>
        <p:nvSpPr>
          <p:cNvPr id="46" name="TextBox 45">
            <a:extLst>
              <a:ext uri="{FF2B5EF4-FFF2-40B4-BE49-F238E27FC236}">
                <a16:creationId xmlns:a16="http://schemas.microsoft.com/office/drawing/2014/main" id="{F872C7C0-0345-44E7-8B8D-F4ED6A8CF71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1" name="TextBox 17">
            <a:extLst>
              <a:ext uri="{FF2B5EF4-FFF2-40B4-BE49-F238E27FC236}">
                <a16:creationId xmlns:a16="http://schemas.microsoft.com/office/drawing/2014/main" id="{B5E0B08D-5829-437C-B0F5-750C74D8BBE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4" name="TextBox 53">
            <a:extLst>
              <a:ext uri="{FF2B5EF4-FFF2-40B4-BE49-F238E27FC236}">
                <a16:creationId xmlns:a16="http://schemas.microsoft.com/office/drawing/2014/main" id="{597FF5F4-5554-4618-8B8E-996719E92962}"/>
              </a:ext>
            </a:extLst>
          </p:cNvPr>
          <p:cNvSpPr txBox="1"/>
          <p:nvPr/>
        </p:nvSpPr>
        <p:spPr>
          <a:xfrm>
            <a:off x="1410717" y="61659"/>
            <a:ext cx="4141055" cy="738664"/>
          </a:xfrm>
          <a:prstGeom prst="rect">
            <a:avLst/>
          </a:prstGeom>
          <a:noFill/>
        </p:spPr>
        <p:txBody>
          <a:bodyPr wrap="square" rtlCol="0">
            <a:spAutoFit/>
          </a:bodyPr>
          <a:lstStyle/>
          <a:p>
            <a:r>
              <a:rPr lang="en-AU" b="1" dirty="0">
                <a:latin typeface="Arial Narrow" panose="020B0606020202030204" pitchFamily="34" charset="0"/>
              </a:rPr>
              <a:t>Shelford &amp; </a:t>
            </a:r>
            <a:r>
              <a:rPr lang="en-AU" b="1" dirty="0" err="1">
                <a:latin typeface="Arial Narrow" panose="020B0606020202030204" pitchFamily="34" charset="0"/>
              </a:rPr>
              <a:t>Leibig</a:t>
            </a:r>
            <a:r>
              <a:rPr lang="en-AU" b="1" dirty="0">
                <a:latin typeface="Arial Narrow" panose="020B0606020202030204" pitchFamily="34" charset="0"/>
              </a:rPr>
              <a:t> – </a:t>
            </a:r>
            <a:r>
              <a:rPr lang="en-AU" sz="1200" dirty="0">
                <a:highlight>
                  <a:srgbClr val="FFFF00"/>
                </a:highlight>
                <a:latin typeface="Arial Narrow" panose="020B0606020202030204" pitchFamily="34" charset="0"/>
              </a:rPr>
              <a:t>Explain the concepts </a:t>
            </a:r>
            <a:r>
              <a:rPr lang="en-AU" sz="1200" dirty="0">
                <a:latin typeface="Arial Narrow" panose="020B0606020202030204" pitchFamily="34" charset="0"/>
              </a:rPr>
              <a:t>of limiting factors and tolerance limits </a:t>
            </a:r>
            <a:r>
              <a:rPr lang="en-AU" sz="1200" dirty="0">
                <a:highlight>
                  <a:srgbClr val="FFFF00"/>
                </a:highlight>
                <a:latin typeface="Arial Narrow" panose="020B0606020202030204" pitchFamily="34" charset="0"/>
              </a:rPr>
              <a:t>and their importance </a:t>
            </a:r>
            <a:r>
              <a:rPr lang="en-AU" sz="1200" dirty="0">
                <a:latin typeface="Arial Narrow" panose="020B0606020202030204" pitchFamily="34" charset="0"/>
              </a:rPr>
              <a:t>in population distributions</a:t>
            </a:r>
          </a:p>
          <a:p>
            <a:endParaRPr lang="en-US" sz="1200" dirty="0">
              <a:latin typeface="Arial Narrow" pitchFamily="34" charset="0"/>
            </a:endParaRPr>
          </a:p>
        </p:txBody>
      </p:sp>
      <p:cxnSp>
        <p:nvCxnSpPr>
          <p:cNvPr id="55" name="Straight Connector 54">
            <a:extLst>
              <a:ext uri="{FF2B5EF4-FFF2-40B4-BE49-F238E27FC236}">
                <a16:creationId xmlns:a16="http://schemas.microsoft.com/office/drawing/2014/main" id="{5E30C04D-EA22-47D4-81D3-126FD893BB6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4AD0F33-0935-4D58-9767-1875CF62560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5DEE64C3-F2EC-ECEB-4AEA-FF439A9B4C5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C119724-FEF5-69FE-93C3-590F7D09B36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8F791E31-551F-AC15-2E15-FBC89D5F139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495367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75225BF6-9C8B-4A00-A079-FB10D5F49D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0" name="TextBox 17">
            <a:extLst>
              <a:ext uri="{FF2B5EF4-FFF2-40B4-BE49-F238E27FC236}">
                <a16:creationId xmlns:a16="http://schemas.microsoft.com/office/drawing/2014/main" id="{553DB5B0-CA42-460E-92A9-0E3C48FD76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1" name="TextBox 70">
            <a:extLst>
              <a:ext uri="{FF2B5EF4-FFF2-40B4-BE49-F238E27FC236}">
                <a16:creationId xmlns:a16="http://schemas.microsoft.com/office/drawing/2014/main" id="{AACE7603-943C-4B6E-8D92-4C0660A7C5FC}"/>
              </a:ext>
            </a:extLst>
          </p:cNvPr>
          <p:cNvSpPr txBox="1"/>
          <p:nvPr/>
        </p:nvSpPr>
        <p:spPr>
          <a:xfrm>
            <a:off x="1410717" y="61659"/>
            <a:ext cx="4141055" cy="923330"/>
          </a:xfrm>
          <a:prstGeom prst="rect">
            <a:avLst/>
          </a:prstGeom>
          <a:noFill/>
        </p:spPr>
        <p:txBody>
          <a:bodyPr wrap="square" rtlCol="0">
            <a:spAutoFit/>
          </a:bodyPr>
          <a:lstStyle/>
          <a:p>
            <a:r>
              <a:rPr lang="en-AU" b="1" dirty="0">
                <a:latin typeface="Arial Narrow" panose="020B0606020202030204" pitchFamily="34" charset="0"/>
              </a:rPr>
              <a:t>Testing Tolerance – </a:t>
            </a:r>
            <a:r>
              <a:rPr lang="en-AU" sz="1200" dirty="0">
                <a:latin typeface="Arial Narrow" panose="020B0606020202030204" pitchFamily="34" charset="0"/>
              </a:rPr>
              <a:t>Assess data to identify an organism’s tolerance limit, </a:t>
            </a:r>
            <a:r>
              <a:rPr lang="en-AU" sz="1200" dirty="0">
                <a:highlight>
                  <a:srgbClr val="FFFF00"/>
                </a:highlight>
                <a:latin typeface="Arial Narrow" panose="020B0606020202030204" pitchFamily="34" charset="0"/>
              </a:rPr>
              <a:t>e.g. of intertidal organisms (e.g. sea cucumbers) or mangrove zonation.</a:t>
            </a:r>
          </a:p>
          <a:p>
            <a:endParaRPr lang="en-US" sz="1200" dirty="0">
              <a:latin typeface="Arial Narrow" pitchFamily="34" charset="0"/>
            </a:endParaRPr>
          </a:p>
        </p:txBody>
      </p:sp>
      <p:cxnSp>
        <p:nvCxnSpPr>
          <p:cNvPr id="72" name="Straight Connector 71">
            <a:extLst>
              <a:ext uri="{FF2B5EF4-FFF2-40B4-BE49-F238E27FC236}">
                <a16:creationId xmlns:a16="http://schemas.microsoft.com/office/drawing/2014/main" id="{F4FCEF0D-3B94-4293-A73A-A95254789DC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AAB4489-636B-4D9D-8C94-DAEEB6822BC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A6CA024A-A4E1-78F1-32AB-E4EA1DFB59E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FE5A164-9A18-612D-0D75-3DCED1E54D7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60883909-926D-BAAC-92C4-821857D92620}"/>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247662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2258" y="973010"/>
            <a:ext cx="611523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Marine Life Zones</a:t>
            </a:r>
          </a:p>
          <a:p>
            <a:pPr>
              <a:spcAft>
                <a:spcPts val="0"/>
              </a:spcAft>
            </a:pPr>
            <a:r>
              <a:rPr lang="en-GB" sz="1200" dirty="0">
                <a:latin typeface="Arial Narrow" panose="020B0606020202030204" pitchFamily="34" charset="0"/>
                <a:ea typeface="Times New Roman" panose="02020603050405020304" pitchFamily="18" charset="0"/>
              </a:rPr>
              <a:t>Abiotic factors such as water depth, light availability and distance from shore are used to divide the ocean into distinct marine life zones. The table below</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illustrates the characteristics that define each zone:</a:t>
            </a:r>
          </a:p>
        </p:txBody>
      </p:sp>
      <p:graphicFrame>
        <p:nvGraphicFramePr>
          <p:cNvPr id="2" name="Table 1"/>
          <p:cNvGraphicFramePr>
            <a:graphicFrameLocks noGrp="1"/>
          </p:cNvGraphicFramePr>
          <p:nvPr/>
        </p:nvGraphicFramePr>
        <p:xfrm>
          <a:off x="479548" y="1732480"/>
          <a:ext cx="5885351" cy="2438400"/>
        </p:xfrm>
        <a:graphic>
          <a:graphicData uri="http://schemas.openxmlformats.org/drawingml/2006/table">
            <a:tbl>
              <a:tblPr firstRow="1" bandRow="1">
                <a:tableStyleId>{5940675A-B579-460E-94D1-54222C63F5DA}</a:tableStyleId>
              </a:tblPr>
              <a:tblGrid>
                <a:gridCol w="908438">
                  <a:extLst>
                    <a:ext uri="{9D8B030D-6E8A-4147-A177-3AD203B41FA5}">
                      <a16:colId xmlns:a16="http://schemas.microsoft.com/office/drawing/2014/main" val="20000"/>
                    </a:ext>
                  </a:extLst>
                </a:gridCol>
                <a:gridCol w="1085527">
                  <a:extLst>
                    <a:ext uri="{9D8B030D-6E8A-4147-A177-3AD203B41FA5}">
                      <a16:colId xmlns:a16="http://schemas.microsoft.com/office/drawing/2014/main" val="20001"/>
                    </a:ext>
                  </a:extLst>
                </a:gridCol>
                <a:gridCol w="796053">
                  <a:extLst>
                    <a:ext uri="{9D8B030D-6E8A-4147-A177-3AD203B41FA5}">
                      <a16:colId xmlns:a16="http://schemas.microsoft.com/office/drawing/2014/main" val="20002"/>
                    </a:ext>
                  </a:extLst>
                </a:gridCol>
                <a:gridCol w="3095333">
                  <a:extLst>
                    <a:ext uri="{9D8B030D-6E8A-4147-A177-3AD203B41FA5}">
                      <a16:colId xmlns:a16="http://schemas.microsoft.com/office/drawing/2014/main" val="20003"/>
                    </a:ext>
                  </a:extLst>
                </a:gridCol>
              </a:tblGrid>
              <a:tr h="163375">
                <a:tc>
                  <a:txBody>
                    <a:bodyPr/>
                    <a:lstStyle/>
                    <a:p>
                      <a:r>
                        <a:rPr lang="en-AU" sz="1000" b="1" dirty="0">
                          <a:latin typeface="Arial Narrow" panose="020B0606020202030204" pitchFamily="34" charset="0"/>
                        </a:rPr>
                        <a:t>   Basis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Marine Life Zone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Subdivision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Characteristics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Depth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Pelagic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All water</a:t>
                      </a:r>
                      <a:r>
                        <a:rPr lang="en-AU" sz="1000" baseline="0" dirty="0">
                          <a:latin typeface="Arial Narrow" panose="020B0606020202030204" pitchFamily="34" charset="0"/>
                        </a:rPr>
                        <a:t> above the seabed; organisms swim or float</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Benthic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 </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On</a:t>
                      </a:r>
                      <a:r>
                        <a:rPr lang="en-AU" sz="1000" baseline="0" dirty="0">
                          <a:latin typeface="Arial Narrow" panose="020B0606020202030204" pitchFamily="34" charset="0"/>
                        </a:rPr>
                        <a:t> the seabed</a:t>
                      </a:r>
                      <a:r>
                        <a:rPr lang="en-AU" sz="1000" dirty="0">
                          <a:latin typeface="Arial Narrow" panose="020B0606020202030204" pitchFamily="34" charset="0"/>
                        </a:rPr>
                        <a:t>; organisms</a:t>
                      </a:r>
                      <a:r>
                        <a:rPr lang="en-AU" sz="1000" baseline="0" dirty="0">
                          <a:latin typeface="Arial Narrow" panose="020B0606020202030204" pitchFamily="34" charset="0"/>
                        </a:rPr>
                        <a:t> attach to, burrow into, or crawl</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Abyssal</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Deep-sea bottom; dark, cold, high pressure;</a:t>
                      </a:r>
                      <a:r>
                        <a:rPr lang="en-AU" sz="1000" baseline="0" dirty="0">
                          <a:latin typeface="Arial Narrow" panose="020B0606020202030204" pitchFamily="34" charset="0"/>
                        </a:rPr>
                        <a:t> sparse life</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Light</a:t>
                      </a:r>
                    </a:p>
                    <a:p>
                      <a:r>
                        <a:rPr lang="en-AU" sz="1000" dirty="0">
                          <a:latin typeface="Arial Narrow" panose="020B0606020202030204" pitchFamily="34" charset="0"/>
                        </a:rPr>
                        <a:t>Availability</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Photic</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Sunlit</a:t>
                      </a:r>
                      <a:r>
                        <a:rPr lang="en-AU" sz="1000" baseline="0" dirty="0">
                          <a:latin typeface="Arial Narrow" panose="020B0606020202030204" pitchFamily="34" charset="0"/>
                        </a:rPr>
                        <a:t> surface waters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Euphotic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Enough</a:t>
                      </a:r>
                      <a:r>
                        <a:rPr lang="en-AU" sz="1000" baseline="0" dirty="0">
                          <a:latin typeface="Arial Narrow" panose="020B0606020202030204" pitchFamily="34" charset="0"/>
                        </a:rPr>
                        <a:t> sunlight for photosynthesis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Aphotic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No sunlight;</a:t>
                      </a:r>
                      <a:r>
                        <a:rPr lang="en-AU" sz="1000" baseline="0" dirty="0">
                          <a:latin typeface="Arial Narrow" panose="020B0606020202030204" pitchFamily="34" charset="0"/>
                        </a:rPr>
                        <a:t> many organisms have bioluminescent capabilities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Distance</a:t>
                      </a:r>
                      <a:r>
                        <a:rPr lang="en-AU" sz="1000" baseline="0" dirty="0">
                          <a:latin typeface="Arial Narrow" panose="020B0606020202030204" pitchFamily="34" charset="0"/>
                        </a:rPr>
                        <a:t> from Shore</a:t>
                      </a:r>
                      <a:endParaRPr lang="en-AU" sz="1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Intertidal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Narrow strip of land between high</a:t>
                      </a:r>
                      <a:r>
                        <a:rPr lang="en-AU" sz="1000" baseline="0" dirty="0">
                          <a:latin typeface="Arial Narrow" panose="020B0606020202030204" pitchFamily="34" charset="0"/>
                        </a:rPr>
                        <a:t> and low tide; dynamic area</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Neritic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Above continental shelf;</a:t>
                      </a:r>
                      <a:r>
                        <a:rPr lang="en-AU" sz="1000" baseline="0" dirty="0">
                          <a:latin typeface="Arial Narrow" panose="020B0606020202030204" pitchFamily="34" charset="0"/>
                        </a:rPr>
                        <a:t> high biomass and diversity of species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Oceanic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Open ocean beyond the shelf</a:t>
                      </a:r>
                      <a:r>
                        <a:rPr lang="en-AU" sz="1000" baseline="0" dirty="0">
                          <a:latin typeface="Arial Narrow" panose="020B0606020202030204" pitchFamily="34" charset="0"/>
                        </a:rPr>
                        <a:t> break; low nutrient concentration</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6" name="Rectangle 15"/>
          <p:cNvSpPr/>
          <p:nvPr/>
        </p:nvSpPr>
        <p:spPr>
          <a:xfrm>
            <a:off x="472383" y="7752477"/>
            <a:ext cx="5869212" cy="4065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Shade the area in </a:t>
            </a:r>
            <a:r>
              <a:rPr lang="en-AU" sz="1200" b="1" i="1" dirty="0">
                <a:solidFill>
                  <a:schemeClr val="tx1"/>
                </a:solidFill>
                <a:latin typeface="Arial Narrow" panose="020B0606020202030204" pitchFamily="34" charset="0"/>
              </a:rPr>
              <a:t>complete darkness </a:t>
            </a:r>
            <a:r>
              <a:rPr lang="en-AU" sz="1200" b="1" dirty="0">
                <a:solidFill>
                  <a:schemeClr val="tx1"/>
                </a:solidFill>
                <a:latin typeface="Arial Narrow" panose="020B0606020202030204" pitchFamily="34" charset="0"/>
              </a:rPr>
              <a:t>above. Label the photic, euphotic &amp; aphotic zone</a:t>
            </a:r>
          </a:p>
        </p:txBody>
      </p:sp>
      <p:sp>
        <p:nvSpPr>
          <p:cNvPr id="194" name="Rectangle 193"/>
          <p:cNvSpPr/>
          <p:nvPr/>
        </p:nvSpPr>
        <p:spPr>
          <a:xfrm>
            <a:off x="479547" y="4963680"/>
            <a:ext cx="5866453" cy="2739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Freeform 196"/>
          <p:cNvSpPr/>
          <p:nvPr/>
        </p:nvSpPr>
        <p:spPr>
          <a:xfrm>
            <a:off x="2055002" y="4960461"/>
            <a:ext cx="1515291" cy="836023"/>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TextBox 197"/>
          <p:cNvSpPr txBox="1"/>
          <p:nvPr/>
        </p:nvSpPr>
        <p:spPr>
          <a:xfrm rot="605761">
            <a:off x="852539" y="5695794"/>
            <a:ext cx="1472654" cy="215444"/>
          </a:xfrm>
          <a:prstGeom prst="rect">
            <a:avLst/>
          </a:prstGeom>
          <a:noFill/>
        </p:spPr>
        <p:txBody>
          <a:bodyPr wrap="square" rtlCol="0">
            <a:spAutoFit/>
          </a:bodyPr>
          <a:lstStyle/>
          <a:p>
            <a:pPr algn="ctr"/>
            <a:r>
              <a:rPr lang="en-AU" sz="800" dirty="0">
                <a:latin typeface="Arial Narrow" panose="020B0606020202030204" pitchFamily="34" charset="0"/>
              </a:rPr>
              <a:t>Continental Shelf</a:t>
            </a:r>
          </a:p>
        </p:txBody>
      </p:sp>
      <p:sp>
        <p:nvSpPr>
          <p:cNvPr id="199" name="TextBox 198"/>
          <p:cNvSpPr txBox="1"/>
          <p:nvPr/>
        </p:nvSpPr>
        <p:spPr>
          <a:xfrm rot="4087114">
            <a:off x="1500717" y="6057212"/>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Slope</a:t>
            </a:r>
          </a:p>
        </p:txBody>
      </p:sp>
      <p:sp>
        <p:nvSpPr>
          <p:cNvPr id="200" name="TextBox 199"/>
          <p:cNvSpPr txBox="1"/>
          <p:nvPr/>
        </p:nvSpPr>
        <p:spPr>
          <a:xfrm>
            <a:off x="4928543" y="7357377"/>
            <a:ext cx="2245767" cy="215444"/>
          </a:xfrm>
          <a:prstGeom prst="rect">
            <a:avLst/>
          </a:prstGeom>
          <a:noFill/>
        </p:spPr>
        <p:txBody>
          <a:bodyPr wrap="square" rtlCol="0">
            <a:spAutoFit/>
          </a:bodyPr>
          <a:lstStyle/>
          <a:p>
            <a:pPr algn="ctr"/>
            <a:r>
              <a:rPr lang="en-AU" sz="800" dirty="0">
                <a:latin typeface="Arial Narrow" panose="020B0606020202030204" pitchFamily="34" charset="0"/>
              </a:rPr>
              <a:t>Abyssal Plain</a:t>
            </a:r>
          </a:p>
        </p:txBody>
      </p:sp>
      <p:cxnSp>
        <p:nvCxnSpPr>
          <p:cNvPr id="203" name="Straight Connector 202"/>
          <p:cNvCxnSpPr/>
          <p:nvPr/>
        </p:nvCxnSpPr>
        <p:spPr>
          <a:xfrm>
            <a:off x="2293905" y="6259418"/>
            <a:ext cx="40520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232249" y="5979329"/>
            <a:ext cx="41063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452184" y="6025169"/>
            <a:ext cx="2416536" cy="215444"/>
          </a:xfrm>
          <a:prstGeom prst="rect">
            <a:avLst/>
          </a:prstGeom>
          <a:noFill/>
        </p:spPr>
        <p:txBody>
          <a:bodyPr wrap="square" rtlCol="0">
            <a:spAutoFit/>
          </a:bodyPr>
          <a:lstStyle/>
          <a:p>
            <a:pPr algn="ctr"/>
            <a:r>
              <a:rPr lang="en-AU" sz="800" dirty="0">
                <a:latin typeface="Arial Narrow" panose="020B0606020202030204" pitchFamily="34" charset="0"/>
              </a:rPr>
              <a:t>Not enough light for photosynthesis</a:t>
            </a:r>
          </a:p>
        </p:txBody>
      </p:sp>
      <p:sp>
        <p:nvSpPr>
          <p:cNvPr id="209" name="TextBox 208"/>
          <p:cNvSpPr txBox="1"/>
          <p:nvPr/>
        </p:nvSpPr>
        <p:spPr>
          <a:xfrm>
            <a:off x="4527529" y="5756732"/>
            <a:ext cx="2416536" cy="215444"/>
          </a:xfrm>
          <a:prstGeom prst="rect">
            <a:avLst/>
          </a:prstGeom>
          <a:noFill/>
        </p:spPr>
        <p:txBody>
          <a:bodyPr wrap="square" rtlCol="0">
            <a:spAutoFit/>
          </a:bodyPr>
          <a:lstStyle/>
          <a:p>
            <a:pPr algn="ctr"/>
            <a:r>
              <a:rPr lang="en-AU" sz="800" dirty="0">
                <a:latin typeface="Arial Narrow" panose="020B0606020202030204" pitchFamily="34" charset="0"/>
              </a:rPr>
              <a:t>Enough light for photosynthesis</a:t>
            </a:r>
          </a:p>
        </p:txBody>
      </p:sp>
      <p:sp>
        <p:nvSpPr>
          <p:cNvPr id="213" name="TextBox 212"/>
          <p:cNvSpPr txBox="1"/>
          <p:nvPr/>
        </p:nvSpPr>
        <p:spPr>
          <a:xfrm rot="19861981">
            <a:off x="2141579" y="5319628"/>
            <a:ext cx="989099" cy="215444"/>
          </a:xfrm>
          <a:prstGeom prst="rect">
            <a:avLst/>
          </a:prstGeom>
          <a:noFill/>
        </p:spPr>
        <p:txBody>
          <a:bodyPr wrap="square" rtlCol="0">
            <a:spAutoFit/>
          </a:bodyPr>
          <a:lstStyle/>
          <a:p>
            <a:pPr algn="ctr"/>
            <a:r>
              <a:rPr lang="en-AU" sz="800" dirty="0">
                <a:latin typeface="Arial Narrow" panose="020B0606020202030204" pitchFamily="34" charset="0"/>
              </a:rPr>
              <a:t>Shelf break</a:t>
            </a:r>
          </a:p>
        </p:txBody>
      </p:sp>
      <p:sp>
        <p:nvSpPr>
          <p:cNvPr id="226" name="Rectangle 225"/>
          <p:cNvSpPr/>
          <p:nvPr/>
        </p:nvSpPr>
        <p:spPr>
          <a:xfrm>
            <a:off x="472383" y="8223309"/>
            <a:ext cx="5863821" cy="3933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Label the zones according to distance from shore (intertidal, neritic &amp; oceanic)</a:t>
            </a:r>
          </a:p>
        </p:txBody>
      </p:sp>
      <p:sp>
        <p:nvSpPr>
          <p:cNvPr id="227" name="Rectangle 226"/>
          <p:cNvSpPr/>
          <p:nvPr/>
        </p:nvSpPr>
        <p:spPr>
          <a:xfrm>
            <a:off x="472383" y="4224417"/>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benthic zone (where ‘benthos’ live)? Ans.  </a:t>
            </a:r>
          </a:p>
        </p:txBody>
      </p:sp>
      <p:sp>
        <p:nvSpPr>
          <p:cNvPr id="228" name="Rectangle 227"/>
          <p:cNvSpPr/>
          <p:nvPr/>
        </p:nvSpPr>
        <p:spPr>
          <a:xfrm>
            <a:off x="471718" y="4596266"/>
            <a:ext cx="5880584" cy="317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pelagic zone? Ans.  </a:t>
            </a:r>
          </a:p>
        </p:txBody>
      </p:sp>
      <p:sp>
        <p:nvSpPr>
          <p:cNvPr id="238" name="Rectangle 237"/>
          <p:cNvSpPr/>
          <p:nvPr/>
        </p:nvSpPr>
        <p:spPr>
          <a:xfrm>
            <a:off x="3920957" y="4256173"/>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239" name="Rectangle 238"/>
          <p:cNvSpPr/>
          <p:nvPr/>
        </p:nvSpPr>
        <p:spPr>
          <a:xfrm>
            <a:off x="2636128" y="4628708"/>
            <a:ext cx="3671968" cy="2299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240" name="Rectangle 239"/>
          <p:cNvSpPr/>
          <p:nvPr/>
        </p:nvSpPr>
        <p:spPr>
          <a:xfrm>
            <a:off x="418250" y="8609760"/>
            <a:ext cx="5878971" cy="215444"/>
          </a:xfrm>
          <a:prstGeom prst="rect">
            <a:avLst/>
          </a:prstGeom>
        </p:spPr>
        <p:txBody>
          <a:bodyPr wrap="square">
            <a:spAutoFit/>
          </a:bodyPr>
          <a:lstStyle/>
          <a:p>
            <a:r>
              <a:rPr lang="en-AU" sz="800" baseline="30000" dirty="0">
                <a:latin typeface="Arial Narrow" panose="020B0606020202030204" pitchFamily="34" charset="0"/>
                <a:ea typeface="Times New Roman" panose="02020603050405020304" pitchFamily="18" charset="0"/>
              </a:rPr>
              <a:t>[1] </a:t>
            </a:r>
            <a:r>
              <a:rPr lang="en-AU" sz="800" dirty="0">
                <a:latin typeface="Arial Narrow" panose="020B0606020202030204" pitchFamily="34" charset="0"/>
                <a:ea typeface="Times New Roman" panose="02020603050405020304" pitchFamily="18" charset="0"/>
              </a:rPr>
              <a:t>Adapted from: Tarbuck E. J. &amp; </a:t>
            </a:r>
            <a:r>
              <a:rPr lang="en-AU" sz="800" dirty="0" err="1">
                <a:latin typeface="Arial Narrow" panose="020B0606020202030204" pitchFamily="34" charset="0"/>
                <a:ea typeface="Times New Roman" panose="02020603050405020304" pitchFamily="18" charset="0"/>
              </a:rPr>
              <a:t>Lutgens</a:t>
            </a:r>
            <a:r>
              <a:rPr lang="en-AU" sz="800" dirty="0">
                <a:latin typeface="Arial Narrow" panose="020B0606020202030204" pitchFamily="34" charset="0"/>
                <a:ea typeface="Times New Roman" panose="02020603050405020304" pitchFamily="18" charset="0"/>
              </a:rPr>
              <a:t>, F. K. (2006). </a:t>
            </a:r>
            <a:r>
              <a:rPr lang="en-AU" sz="800" i="1" dirty="0">
                <a:latin typeface="Arial Narrow" panose="020B0606020202030204" pitchFamily="34" charset="0"/>
                <a:ea typeface="Times New Roman" panose="02020603050405020304" pitchFamily="18" charset="0"/>
              </a:rPr>
              <a:t>Earth Science: eleventh edition. </a:t>
            </a:r>
            <a:r>
              <a:rPr lang="en-AU" sz="800" dirty="0">
                <a:latin typeface="Arial Narrow" panose="020B0606020202030204" pitchFamily="34" charset="0"/>
                <a:ea typeface="Times New Roman" panose="02020603050405020304" pitchFamily="18" charset="0"/>
              </a:rPr>
              <a:t>Pearson Prentice Hall. New Jersey. USA. Pg.392</a:t>
            </a:r>
            <a:endParaRPr lang="en-AU" sz="800" dirty="0"/>
          </a:p>
        </p:txBody>
      </p:sp>
      <p:sp>
        <p:nvSpPr>
          <p:cNvPr id="241" name="Freeform 240"/>
          <p:cNvSpPr/>
          <p:nvPr/>
        </p:nvSpPr>
        <p:spPr>
          <a:xfrm>
            <a:off x="1238269" y="4982127"/>
            <a:ext cx="1231867" cy="597214"/>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Freeform 241"/>
          <p:cNvSpPr/>
          <p:nvPr/>
        </p:nvSpPr>
        <p:spPr>
          <a:xfrm>
            <a:off x="868652" y="4963329"/>
            <a:ext cx="1052592" cy="531362"/>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TextBox 242"/>
          <p:cNvSpPr txBox="1"/>
          <p:nvPr/>
        </p:nvSpPr>
        <p:spPr>
          <a:xfrm rot="19281952">
            <a:off x="-51341" y="5534293"/>
            <a:ext cx="1472654" cy="215444"/>
          </a:xfrm>
          <a:prstGeom prst="rect">
            <a:avLst/>
          </a:prstGeom>
          <a:noFill/>
        </p:spPr>
        <p:txBody>
          <a:bodyPr wrap="square" rtlCol="0">
            <a:spAutoFit/>
          </a:bodyPr>
          <a:lstStyle/>
          <a:p>
            <a:pPr algn="ctr"/>
            <a:r>
              <a:rPr lang="en-AU" sz="800" dirty="0">
                <a:latin typeface="Arial Narrow" panose="020B0606020202030204" pitchFamily="34" charset="0"/>
              </a:rPr>
              <a:t>High Tide</a:t>
            </a:r>
          </a:p>
        </p:txBody>
      </p:sp>
      <p:sp>
        <p:nvSpPr>
          <p:cNvPr id="244" name="TextBox 243"/>
          <p:cNvSpPr txBox="1"/>
          <p:nvPr/>
        </p:nvSpPr>
        <p:spPr>
          <a:xfrm rot="19281952">
            <a:off x="271786" y="5619124"/>
            <a:ext cx="1472654" cy="215444"/>
          </a:xfrm>
          <a:prstGeom prst="rect">
            <a:avLst/>
          </a:prstGeom>
          <a:noFill/>
        </p:spPr>
        <p:txBody>
          <a:bodyPr wrap="square" rtlCol="0">
            <a:spAutoFit/>
          </a:bodyPr>
          <a:lstStyle/>
          <a:p>
            <a:pPr algn="ctr"/>
            <a:r>
              <a:rPr lang="en-AU" sz="800" dirty="0">
                <a:latin typeface="Arial Narrow" panose="020B0606020202030204" pitchFamily="34" charset="0"/>
              </a:rPr>
              <a:t>Low Tide</a:t>
            </a:r>
          </a:p>
        </p:txBody>
      </p:sp>
      <p:sp>
        <p:nvSpPr>
          <p:cNvPr id="53" name="TextBox 52"/>
          <p:cNvSpPr txBox="1"/>
          <p:nvPr/>
        </p:nvSpPr>
        <p:spPr>
          <a:xfrm rot="1214220">
            <a:off x="2286869" y="7076539"/>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Rise</a:t>
            </a:r>
          </a:p>
        </p:txBody>
      </p:sp>
      <p:sp>
        <p:nvSpPr>
          <p:cNvPr id="54" name="TextBox 53"/>
          <p:cNvSpPr txBox="1"/>
          <p:nvPr/>
        </p:nvSpPr>
        <p:spPr>
          <a:xfrm>
            <a:off x="3696010" y="7364228"/>
            <a:ext cx="2245767" cy="215444"/>
          </a:xfrm>
          <a:prstGeom prst="rect">
            <a:avLst/>
          </a:prstGeom>
          <a:noFill/>
        </p:spPr>
        <p:txBody>
          <a:bodyPr wrap="square" rtlCol="0">
            <a:spAutoFit/>
          </a:bodyPr>
          <a:lstStyle/>
          <a:p>
            <a:pPr algn="ctr"/>
            <a:r>
              <a:rPr lang="en-AU" sz="800" dirty="0">
                <a:latin typeface="Arial Narrow" panose="020B0606020202030204" pitchFamily="34" charset="0"/>
              </a:rPr>
              <a:t>Deep ocean-basin floor</a:t>
            </a:r>
          </a:p>
        </p:txBody>
      </p:sp>
      <p:sp>
        <p:nvSpPr>
          <p:cNvPr id="49" name="Freeform 48"/>
          <p:cNvSpPr/>
          <p:nvPr/>
        </p:nvSpPr>
        <p:spPr>
          <a:xfrm>
            <a:off x="496167" y="5352347"/>
            <a:ext cx="5869577" cy="2055881"/>
          </a:xfrm>
          <a:custGeom>
            <a:avLst/>
            <a:gdLst>
              <a:gd name="connsiteX0" fmla="*/ 0 w 5869577"/>
              <a:gd name="connsiteY0" fmla="*/ 0 h 2055881"/>
              <a:gd name="connsiteX1" fmla="*/ 43543 w 5869577"/>
              <a:gd name="connsiteY1" fmla="*/ 26125 h 2055881"/>
              <a:gd name="connsiteX2" fmla="*/ 69669 w 5869577"/>
              <a:gd name="connsiteY2" fmla="*/ 34834 h 2055881"/>
              <a:gd name="connsiteX3" fmla="*/ 95795 w 5869577"/>
              <a:gd name="connsiteY3" fmla="*/ 52251 h 2055881"/>
              <a:gd name="connsiteX4" fmla="*/ 209006 w 5869577"/>
              <a:gd name="connsiteY4" fmla="*/ 78377 h 2055881"/>
              <a:gd name="connsiteX5" fmla="*/ 261257 w 5869577"/>
              <a:gd name="connsiteY5" fmla="*/ 104502 h 2055881"/>
              <a:gd name="connsiteX6" fmla="*/ 287383 w 5869577"/>
              <a:gd name="connsiteY6" fmla="*/ 121920 h 2055881"/>
              <a:gd name="connsiteX7" fmla="*/ 409303 w 5869577"/>
              <a:gd name="connsiteY7" fmla="*/ 156754 h 2055881"/>
              <a:gd name="connsiteX8" fmla="*/ 531223 w 5869577"/>
              <a:gd name="connsiteY8" fmla="*/ 165462 h 2055881"/>
              <a:gd name="connsiteX9" fmla="*/ 600892 w 5869577"/>
              <a:gd name="connsiteY9" fmla="*/ 182880 h 2055881"/>
              <a:gd name="connsiteX10" fmla="*/ 627017 w 5869577"/>
              <a:gd name="connsiteY10" fmla="*/ 200297 h 2055881"/>
              <a:gd name="connsiteX11" fmla="*/ 670560 w 5869577"/>
              <a:gd name="connsiteY11" fmla="*/ 235131 h 2055881"/>
              <a:gd name="connsiteX12" fmla="*/ 714103 w 5869577"/>
              <a:gd name="connsiteY12" fmla="*/ 243840 h 2055881"/>
              <a:gd name="connsiteX13" fmla="*/ 792480 w 5869577"/>
              <a:gd name="connsiteY13" fmla="*/ 287382 h 2055881"/>
              <a:gd name="connsiteX14" fmla="*/ 809897 w 5869577"/>
              <a:gd name="connsiteY14" fmla="*/ 304800 h 2055881"/>
              <a:gd name="connsiteX15" fmla="*/ 853440 w 5869577"/>
              <a:gd name="connsiteY15" fmla="*/ 322217 h 2055881"/>
              <a:gd name="connsiteX16" fmla="*/ 940526 w 5869577"/>
              <a:gd name="connsiteY16" fmla="*/ 339634 h 2055881"/>
              <a:gd name="connsiteX17" fmla="*/ 1010195 w 5869577"/>
              <a:gd name="connsiteY17" fmla="*/ 348342 h 2055881"/>
              <a:gd name="connsiteX18" fmla="*/ 1123406 w 5869577"/>
              <a:gd name="connsiteY18" fmla="*/ 348342 h 2055881"/>
              <a:gd name="connsiteX19" fmla="*/ 1245326 w 5869577"/>
              <a:gd name="connsiteY19" fmla="*/ 357051 h 2055881"/>
              <a:gd name="connsiteX20" fmla="*/ 1288869 w 5869577"/>
              <a:gd name="connsiteY20" fmla="*/ 365760 h 2055881"/>
              <a:gd name="connsiteX21" fmla="*/ 1314995 w 5869577"/>
              <a:gd name="connsiteY21" fmla="*/ 374468 h 2055881"/>
              <a:gd name="connsiteX22" fmla="*/ 1367246 w 5869577"/>
              <a:gd name="connsiteY22" fmla="*/ 383177 h 2055881"/>
              <a:gd name="connsiteX23" fmla="*/ 1402080 w 5869577"/>
              <a:gd name="connsiteY23" fmla="*/ 391885 h 2055881"/>
              <a:gd name="connsiteX24" fmla="*/ 1454332 w 5869577"/>
              <a:gd name="connsiteY24" fmla="*/ 400594 h 2055881"/>
              <a:gd name="connsiteX25" fmla="*/ 1480457 w 5869577"/>
              <a:gd name="connsiteY25" fmla="*/ 418011 h 2055881"/>
              <a:gd name="connsiteX26" fmla="*/ 1506583 w 5869577"/>
              <a:gd name="connsiteY26" fmla="*/ 426720 h 2055881"/>
              <a:gd name="connsiteX27" fmla="*/ 1567543 w 5869577"/>
              <a:gd name="connsiteY27" fmla="*/ 461554 h 2055881"/>
              <a:gd name="connsiteX28" fmla="*/ 1602377 w 5869577"/>
              <a:gd name="connsiteY28" fmla="*/ 513805 h 2055881"/>
              <a:gd name="connsiteX29" fmla="*/ 1611086 w 5869577"/>
              <a:gd name="connsiteY29" fmla="*/ 548640 h 2055881"/>
              <a:gd name="connsiteX30" fmla="*/ 1637212 w 5869577"/>
              <a:gd name="connsiteY30" fmla="*/ 566057 h 2055881"/>
              <a:gd name="connsiteX31" fmla="*/ 1663337 w 5869577"/>
              <a:gd name="connsiteY31" fmla="*/ 600891 h 2055881"/>
              <a:gd name="connsiteX32" fmla="*/ 1680755 w 5869577"/>
              <a:gd name="connsiteY32" fmla="*/ 618308 h 2055881"/>
              <a:gd name="connsiteX33" fmla="*/ 1698172 w 5869577"/>
              <a:gd name="connsiteY33" fmla="*/ 653142 h 2055881"/>
              <a:gd name="connsiteX34" fmla="*/ 1706880 w 5869577"/>
              <a:gd name="connsiteY34" fmla="*/ 687977 h 2055881"/>
              <a:gd name="connsiteX35" fmla="*/ 1741715 w 5869577"/>
              <a:gd name="connsiteY35" fmla="*/ 731520 h 2055881"/>
              <a:gd name="connsiteX36" fmla="*/ 1776549 w 5869577"/>
              <a:gd name="connsiteY36" fmla="*/ 809897 h 2055881"/>
              <a:gd name="connsiteX37" fmla="*/ 1793966 w 5869577"/>
              <a:gd name="connsiteY37" fmla="*/ 879565 h 2055881"/>
              <a:gd name="connsiteX38" fmla="*/ 1820092 w 5869577"/>
              <a:gd name="connsiteY38" fmla="*/ 905691 h 2055881"/>
              <a:gd name="connsiteX39" fmla="*/ 1828800 w 5869577"/>
              <a:gd name="connsiteY39" fmla="*/ 940525 h 2055881"/>
              <a:gd name="connsiteX40" fmla="*/ 1863635 w 5869577"/>
              <a:gd name="connsiteY40" fmla="*/ 1027611 h 2055881"/>
              <a:gd name="connsiteX41" fmla="*/ 1889760 w 5869577"/>
              <a:gd name="connsiteY41" fmla="*/ 1114697 h 2055881"/>
              <a:gd name="connsiteX42" fmla="*/ 1898469 w 5869577"/>
              <a:gd name="connsiteY42" fmla="*/ 1140822 h 2055881"/>
              <a:gd name="connsiteX43" fmla="*/ 1915886 w 5869577"/>
              <a:gd name="connsiteY43" fmla="*/ 1166948 h 2055881"/>
              <a:gd name="connsiteX44" fmla="*/ 1942012 w 5869577"/>
              <a:gd name="connsiteY44" fmla="*/ 1227908 h 2055881"/>
              <a:gd name="connsiteX45" fmla="*/ 1959429 w 5869577"/>
              <a:gd name="connsiteY45" fmla="*/ 1280160 h 2055881"/>
              <a:gd name="connsiteX46" fmla="*/ 1976846 w 5869577"/>
              <a:gd name="connsiteY46" fmla="*/ 1323702 h 2055881"/>
              <a:gd name="connsiteX47" fmla="*/ 1985555 w 5869577"/>
              <a:gd name="connsiteY47" fmla="*/ 1349828 h 2055881"/>
              <a:gd name="connsiteX48" fmla="*/ 2020389 w 5869577"/>
              <a:gd name="connsiteY48" fmla="*/ 1419497 h 2055881"/>
              <a:gd name="connsiteX49" fmla="*/ 2029097 w 5869577"/>
              <a:gd name="connsiteY49" fmla="*/ 1445622 h 2055881"/>
              <a:gd name="connsiteX50" fmla="*/ 2046515 w 5869577"/>
              <a:gd name="connsiteY50" fmla="*/ 1463040 h 2055881"/>
              <a:gd name="connsiteX51" fmla="*/ 2081349 w 5869577"/>
              <a:gd name="connsiteY51" fmla="*/ 1524000 h 2055881"/>
              <a:gd name="connsiteX52" fmla="*/ 2116183 w 5869577"/>
              <a:gd name="connsiteY52" fmla="*/ 1541417 h 2055881"/>
              <a:gd name="connsiteX53" fmla="*/ 2185852 w 5869577"/>
              <a:gd name="connsiteY53" fmla="*/ 1602377 h 2055881"/>
              <a:gd name="connsiteX54" fmla="*/ 2229395 w 5869577"/>
              <a:gd name="connsiteY54" fmla="*/ 1611085 h 2055881"/>
              <a:gd name="connsiteX55" fmla="*/ 2290355 w 5869577"/>
              <a:gd name="connsiteY55" fmla="*/ 1680754 h 2055881"/>
              <a:gd name="connsiteX56" fmla="*/ 2316480 w 5869577"/>
              <a:gd name="connsiteY56" fmla="*/ 1698171 h 2055881"/>
              <a:gd name="connsiteX57" fmla="*/ 2342606 w 5869577"/>
              <a:gd name="connsiteY57" fmla="*/ 1724297 h 2055881"/>
              <a:gd name="connsiteX58" fmla="*/ 2394857 w 5869577"/>
              <a:gd name="connsiteY58" fmla="*/ 1759131 h 2055881"/>
              <a:gd name="connsiteX59" fmla="*/ 2473235 w 5869577"/>
              <a:gd name="connsiteY59" fmla="*/ 1776548 h 2055881"/>
              <a:gd name="connsiteX60" fmla="*/ 2525486 w 5869577"/>
              <a:gd name="connsiteY60" fmla="*/ 1793965 h 2055881"/>
              <a:gd name="connsiteX61" fmla="*/ 2551612 w 5869577"/>
              <a:gd name="connsiteY61" fmla="*/ 1802674 h 2055881"/>
              <a:gd name="connsiteX62" fmla="*/ 2586446 w 5869577"/>
              <a:gd name="connsiteY62" fmla="*/ 1811382 h 2055881"/>
              <a:gd name="connsiteX63" fmla="*/ 2621280 w 5869577"/>
              <a:gd name="connsiteY63" fmla="*/ 1828800 h 2055881"/>
              <a:gd name="connsiteX64" fmla="*/ 2664823 w 5869577"/>
              <a:gd name="connsiteY64" fmla="*/ 1837508 h 2055881"/>
              <a:gd name="connsiteX65" fmla="*/ 2690949 w 5869577"/>
              <a:gd name="connsiteY65" fmla="*/ 1846217 h 2055881"/>
              <a:gd name="connsiteX66" fmla="*/ 2734492 w 5869577"/>
              <a:gd name="connsiteY66" fmla="*/ 1854925 h 2055881"/>
              <a:gd name="connsiteX67" fmla="*/ 2786743 w 5869577"/>
              <a:gd name="connsiteY67" fmla="*/ 1881051 h 2055881"/>
              <a:gd name="connsiteX68" fmla="*/ 2812869 w 5869577"/>
              <a:gd name="connsiteY68" fmla="*/ 1898468 h 2055881"/>
              <a:gd name="connsiteX69" fmla="*/ 2847703 w 5869577"/>
              <a:gd name="connsiteY69" fmla="*/ 1907177 h 2055881"/>
              <a:gd name="connsiteX70" fmla="*/ 2943497 w 5869577"/>
              <a:gd name="connsiteY70" fmla="*/ 1933302 h 2055881"/>
              <a:gd name="connsiteX71" fmla="*/ 3082835 w 5869577"/>
              <a:gd name="connsiteY71" fmla="*/ 1950720 h 2055881"/>
              <a:gd name="connsiteX72" fmla="*/ 3135086 w 5869577"/>
              <a:gd name="connsiteY72" fmla="*/ 1968137 h 2055881"/>
              <a:gd name="connsiteX73" fmla="*/ 3204755 w 5869577"/>
              <a:gd name="connsiteY73" fmla="*/ 1994262 h 2055881"/>
              <a:gd name="connsiteX74" fmla="*/ 3239589 w 5869577"/>
              <a:gd name="connsiteY74" fmla="*/ 2002971 h 2055881"/>
              <a:gd name="connsiteX75" fmla="*/ 3291840 w 5869577"/>
              <a:gd name="connsiteY75" fmla="*/ 2020388 h 2055881"/>
              <a:gd name="connsiteX76" fmla="*/ 3561806 w 5869577"/>
              <a:gd name="connsiteY76" fmla="*/ 2037805 h 2055881"/>
              <a:gd name="connsiteX77" fmla="*/ 3640183 w 5869577"/>
              <a:gd name="connsiteY77" fmla="*/ 2029097 h 2055881"/>
              <a:gd name="connsiteX78" fmla="*/ 3875315 w 5869577"/>
              <a:gd name="connsiteY78" fmla="*/ 2046514 h 2055881"/>
              <a:gd name="connsiteX79" fmla="*/ 4310743 w 5869577"/>
              <a:gd name="connsiteY79" fmla="*/ 2037805 h 2055881"/>
              <a:gd name="connsiteX80" fmla="*/ 4336869 w 5869577"/>
              <a:gd name="connsiteY80" fmla="*/ 2029097 h 2055881"/>
              <a:gd name="connsiteX81" fmla="*/ 4545875 w 5869577"/>
              <a:gd name="connsiteY81" fmla="*/ 2037805 h 2055881"/>
              <a:gd name="connsiteX82" fmla="*/ 5782492 w 5869577"/>
              <a:gd name="connsiteY82" fmla="*/ 2046514 h 2055881"/>
              <a:gd name="connsiteX83" fmla="*/ 5869577 w 5869577"/>
              <a:gd name="connsiteY83" fmla="*/ 2055222 h 205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69577" h="2055881">
                <a:moveTo>
                  <a:pt x="0" y="0"/>
                </a:moveTo>
                <a:cubicBezTo>
                  <a:pt x="14514" y="8708"/>
                  <a:pt x="28404" y="18555"/>
                  <a:pt x="43543" y="26125"/>
                </a:cubicBezTo>
                <a:cubicBezTo>
                  <a:pt x="51754" y="30230"/>
                  <a:pt x="61458" y="30729"/>
                  <a:pt x="69669" y="34834"/>
                </a:cubicBezTo>
                <a:cubicBezTo>
                  <a:pt x="79030" y="39515"/>
                  <a:pt x="85959" y="48674"/>
                  <a:pt x="95795" y="52251"/>
                </a:cubicBezTo>
                <a:cubicBezTo>
                  <a:pt x="121467" y="61586"/>
                  <a:pt x="178075" y="72191"/>
                  <a:pt x="209006" y="78377"/>
                </a:cubicBezTo>
                <a:cubicBezTo>
                  <a:pt x="283891" y="128299"/>
                  <a:pt x="189139" y="68442"/>
                  <a:pt x="261257" y="104502"/>
                </a:cubicBezTo>
                <a:cubicBezTo>
                  <a:pt x="270619" y="109183"/>
                  <a:pt x="277818" y="117669"/>
                  <a:pt x="287383" y="121920"/>
                </a:cubicBezTo>
                <a:cubicBezTo>
                  <a:pt x="307894" y="131036"/>
                  <a:pt x="392817" y="155577"/>
                  <a:pt x="409303" y="156754"/>
                </a:cubicBezTo>
                <a:lnTo>
                  <a:pt x="531223" y="165462"/>
                </a:lnTo>
                <a:cubicBezTo>
                  <a:pt x="554446" y="171268"/>
                  <a:pt x="580975" y="169602"/>
                  <a:pt x="600892" y="182880"/>
                </a:cubicBezTo>
                <a:cubicBezTo>
                  <a:pt x="609600" y="188686"/>
                  <a:pt x="618844" y="193759"/>
                  <a:pt x="627017" y="200297"/>
                </a:cubicBezTo>
                <a:cubicBezTo>
                  <a:pt x="645769" y="215298"/>
                  <a:pt x="645337" y="225672"/>
                  <a:pt x="670560" y="235131"/>
                </a:cubicBezTo>
                <a:cubicBezTo>
                  <a:pt x="684419" y="240328"/>
                  <a:pt x="699589" y="240937"/>
                  <a:pt x="714103" y="243840"/>
                </a:cubicBezTo>
                <a:cubicBezTo>
                  <a:pt x="773993" y="283766"/>
                  <a:pt x="746496" y="272055"/>
                  <a:pt x="792480" y="287382"/>
                </a:cubicBezTo>
                <a:cubicBezTo>
                  <a:pt x="798286" y="293188"/>
                  <a:pt x="802768" y="300726"/>
                  <a:pt x="809897" y="304800"/>
                </a:cubicBezTo>
                <a:cubicBezTo>
                  <a:pt x="823470" y="312556"/>
                  <a:pt x="838803" y="316728"/>
                  <a:pt x="853440" y="322217"/>
                </a:cubicBezTo>
                <a:cubicBezTo>
                  <a:pt x="889939" y="335904"/>
                  <a:pt x="890828" y="333008"/>
                  <a:pt x="940526" y="339634"/>
                </a:cubicBezTo>
                <a:lnTo>
                  <a:pt x="1010195" y="348342"/>
                </a:lnTo>
                <a:cubicBezTo>
                  <a:pt x="1073079" y="369305"/>
                  <a:pt x="998321" y="348342"/>
                  <a:pt x="1123406" y="348342"/>
                </a:cubicBezTo>
                <a:cubicBezTo>
                  <a:pt x="1164150" y="348342"/>
                  <a:pt x="1204686" y="354148"/>
                  <a:pt x="1245326" y="357051"/>
                </a:cubicBezTo>
                <a:cubicBezTo>
                  <a:pt x="1259840" y="359954"/>
                  <a:pt x="1274509" y="362170"/>
                  <a:pt x="1288869" y="365760"/>
                </a:cubicBezTo>
                <a:cubicBezTo>
                  <a:pt x="1297775" y="367986"/>
                  <a:pt x="1306034" y="372477"/>
                  <a:pt x="1314995" y="374468"/>
                </a:cubicBezTo>
                <a:cubicBezTo>
                  <a:pt x="1332232" y="378298"/>
                  <a:pt x="1349932" y="379714"/>
                  <a:pt x="1367246" y="383177"/>
                </a:cubicBezTo>
                <a:cubicBezTo>
                  <a:pt x="1378982" y="385524"/>
                  <a:pt x="1390344" y="389538"/>
                  <a:pt x="1402080" y="391885"/>
                </a:cubicBezTo>
                <a:cubicBezTo>
                  <a:pt x="1419395" y="395348"/>
                  <a:pt x="1436915" y="397691"/>
                  <a:pt x="1454332" y="400594"/>
                </a:cubicBezTo>
                <a:cubicBezTo>
                  <a:pt x="1463040" y="406400"/>
                  <a:pt x="1471096" y="413330"/>
                  <a:pt x="1480457" y="418011"/>
                </a:cubicBezTo>
                <a:cubicBezTo>
                  <a:pt x="1488668" y="422116"/>
                  <a:pt x="1498613" y="422166"/>
                  <a:pt x="1506583" y="426720"/>
                </a:cubicBezTo>
                <a:cubicBezTo>
                  <a:pt x="1580395" y="468898"/>
                  <a:pt x="1507640" y="441586"/>
                  <a:pt x="1567543" y="461554"/>
                </a:cubicBezTo>
                <a:cubicBezTo>
                  <a:pt x="1579154" y="478971"/>
                  <a:pt x="1597300" y="493497"/>
                  <a:pt x="1602377" y="513805"/>
                </a:cubicBezTo>
                <a:cubicBezTo>
                  <a:pt x="1605280" y="525417"/>
                  <a:pt x="1604447" y="538681"/>
                  <a:pt x="1611086" y="548640"/>
                </a:cubicBezTo>
                <a:cubicBezTo>
                  <a:pt x="1616892" y="557349"/>
                  <a:pt x="1628503" y="560251"/>
                  <a:pt x="1637212" y="566057"/>
                </a:cubicBezTo>
                <a:cubicBezTo>
                  <a:pt x="1645920" y="577668"/>
                  <a:pt x="1654045" y="589741"/>
                  <a:pt x="1663337" y="600891"/>
                </a:cubicBezTo>
                <a:cubicBezTo>
                  <a:pt x="1668593" y="607199"/>
                  <a:pt x="1676200" y="611476"/>
                  <a:pt x="1680755" y="618308"/>
                </a:cubicBezTo>
                <a:cubicBezTo>
                  <a:pt x="1687956" y="629109"/>
                  <a:pt x="1692366" y="641531"/>
                  <a:pt x="1698172" y="653142"/>
                </a:cubicBezTo>
                <a:cubicBezTo>
                  <a:pt x="1701075" y="664754"/>
                  <a:pt x="1702165" y="676976"/>
                  <a:pt x="1706880" y="687977"/>
                </a:cubicBezTo>
                <a:cubicBezTo>
                  <a:pt x="1715119" y="707201"/>
                  <a:pt x="1727670" y="717475"/>
                  <a:pt x="1741715" y="731520"/>
                </a:cubicBezTo>
                <a:cubicBezTo>
                  <a:pt x="1762442" y="793700"/>
                  <a:pt x="1748948" y="768495"/>
                  <a:pt x="1776549" y="809897"/>
                </a:cubicBezTo>
                <a:cubicBezTo>
                  <a:pt x="1782355" y="833120"/>
                  <a:pt x="1784061" y="857773"/>
                  <a:pt x="1793966" y="879565"/>
                </a:cubicBezTo>
                <a:cubicBezTo>
                  <a:pt x="1799062" y="890777"/>
                  <a:pt x="1813982" y="894998"/>
                  <a:pt x="1820092" y="905691"/>
                </a:cubicBezTo>
                <a:cubicBezTo>
                  <a:pt x="1826030" y="916083"/>
                  <a:pt x="1825361" y="929061"/>
                  <a:pt x="1828800" y="940525"/>
                </a:cubicBezTo>
                <a:cubicBezTo>
                  <a:pt x="1844942" y="994333"/>
                  <a:pt x="1841811" y="983965"/>
                  <a:pt x="1863635" y="1027611"/>
                </a:cubicBezTo>
                <a:cubicBezTo>
                  <a:pt x="1876794" y="1080251"/>
                  <a:pt x="1868560" y="1051099"/>
                  <a:pt x="1889760" y="1114697"/>
                </a:cubicBezTo>
                <a:cubicBezTo>
                  <a:pt x="1892663" y="1123405"/>
                  <a:pt x="1893377" y="1133184"/>
                  <a:pt x="1898469" y="1140822"/>
                </a:cubicBezTo>
                <a:lnTo>
                  <a:pt x="1915886" y="1166948"/>
                </a:lnTo>
                <a:cubicBezTo>
                  <a:pt x="1938925" y="1259099"/>
                  <a:pt x="1907645" y="1150580"/>
                  <a:pt x="1942012" y="1227908"/>
                </a:cubicBezTo>
                <a:cubicBezTo>
                  <a:pt x="1949468" y="1244685"/>
                  <a:pt x="1952610" y="1263114"/>
                  <a:pt x="1959429" y="1280160"/>
                </a:cubicBezTo>
                <a:cubicBezTo>
                  <a:pt x="1965235" y="1294674"/>
                  <a:pt x="1971357" y="1309065"/>
                  <a:pt x="1976846" y="1323702"/>
                </a:cubicBezTo>
                <a:cubicBezTo>
                  <a:pt x="1980069" y="1332297"/>
                  <a:pt x="1981756" y="1341471"/>
                  <a:pt x="1985555" y="1349828"/>
                </a:cubicBezTo>
                <a:cubicBezTo>
                  <a:pt x="1996299" y="1373465"/>
                  <a:pt x="2012179" y="1394865"/>
                  <a:pt x="2020389" y="1419497"/>
                </a:cubicBezTo>
                <a:cubicBezTo>
                  <a:pt x="2023292" y="1428205"/>
                  <a:pt x="2024374" y="1437751"/>
                  <a:pt x="2029097" y="1445622"/>
                </a:cubicBezTo>
                <a:cubicBezTo>
                  <a:pt x="2033322" y="1452663"/>
                  <a:pt x="2041960" y="1456208"/>
                  <a:pt x="2046515" y="1463040"/>
                </a:cubicBezTo>
                <a:cubicBezTo>
                  <a:pt x="2054651" y="1475243"/>
                  <a:pt x="2067988" y="1512865"/>
                  <a:pt x="2081349" y="1524000"/>
                </a:cubicBezTo>
                <a:cubicBezTo>
                  <a:pt x="2091322" y="1532311"/>
                  <a:pt x="2105936" y="1533447"/>
                  <a:pt x="2116183" y="1541417"/>
                </a:cubicBezTo>
                <a:cubicBezTo>
                  <a:pt x="2133877" y="1555179"/>
                  <a:pt x="2159601" y="1592533"/>
                  <a:pt x="2185852" y="1602377"/>
                </a:cubicBezTo>
                <a:cubicBezTo>
                  <a:pt x="2199711" y="1607574"/>
                  <a:pt x="2214881" y="1608182"/>
                  <a:pt x="2229395" y="1611085"/>
                </a:cubicBezTo>
                <a:cubicBezTo>
                  <a:pt x="2247808" y="1638705"/>
                  <a:pt x="2259787" y="1660375"/>
                  <a:pt x="2290355" y="1680754"/>
                </a:cubicBezTo>
                <a:cubicBezTo>
                  <a:pt x="2299063" y="1686560"/>
                  <a:pt x="2308440" y="1691471"/>
                  <a:pt x="2316480" y="1698171"/>
                </a:cubicBezTo>
                <a:cubicBezTo>
                  <a:pt x="2325941" y="1706056"/>
                  <a:pt x="2332884" y="1716736"/>
                  <a:pt x="2342606" y="1724297"/>
                </a:cubicBezTo>
                <a:cubicBezTo>
                  <a:pt x="2359129" y="1737148"/>
                  <a:pt x="2374331" y="1755026"/>
                  <a:pt x="2394857" y="1759131"/>
                </a:cubicBezTo>
                <a:cubicBezTo>
                  <a:pt x="2419704" y="1764101"/>
                  <a:pt x="2448648" y="1769172"/>
                  <a:pt x="2473235" y="1776548"/>
                </a:cubicBezTo>
                <a:cubicBezTo>
                  <a:pt x="2490820" y="1781823"/>
                  <a:pt x="2508069" y="1788159"/>
                  <a:pt x="2525486" y="1793965"/>
                </a:cubicBezTo>
                <a:cubicBezTo>
                  <a:pt x="2534195" y="1796868"/>
                  <a:pt x="2542706" y="1800448"/>
                  <a:pt x="2551612" y="1802674"/>
                </a:cubicBezTo>
                <a:lnTo>
                  <a:pt x="2586446" y="1811382"/>
                </a:lnTo>
                <a:cubicBezTo>
                  <a:pt x="2598057" y="1817188"/>
                  <a:pt x="2608964" y="1824695"/>
                  <a:pt x="2621280" y="1828800"/>
                </a:cubicBezTo>
                <a:cubicBezTo>
                  <a:pt x="2635322" y="1833481"/>
                  <a:pt x="2650463" y="1833918"/>
                  <a:pt x="2664823" y="1837508"/>
                </a:cubicBezTo>
                <a:cubicBezTo>
                  <a:pt x="2673729" y="1839734"/>
                  <a:pt x="2682043" y="1843991"/>
                  <a:pt x="2690949" y="1846217"/>
                </a:cubicBezTo>
                <a:cubicBezTo>
                  <a:pt x="2705309" y="1849807"/>
                  <a:pt x="2719978" y="1852022"/>
                  <a:pt x="2734492" y="1854925"/>
                </a:cubicBezTo>
                <a:cubicBezTo>
                  <a:pt x="2809356" y="1904835"/>
                  <a:pt x="2714638" y="1844999"/>
                  <a:pt x="2786743" y="1881051"/>
                </a:cubicBezTo>
                <a:cubicBezTo>
                  <a:pt x="2796104" y="1885732"/>
                  <a:pt x="2803249" y="1894345"/>
                  <a:pt x="2812869" y="1898468"/>
                </a:cubicBezTo>
                <a:cubicBezTo>
                  <a:pt x="2823870" y="1903183"/>
                  <a:pt x="2836239" y="1903738"/>
                  <a:pt x="2847703" y="1907177"/>
                </a:cubicBezTo>
                <a:cubicBezTo>
                  <a:pt x="2900301" y="1922957"/>
                  <a:pt x="2892994" y="1926087"/>
                  <a:pt x="2943497" y="1933302"/>
                </a:cubicBezTo>
                <a:cubicBezTo>
                  <a:pt x="2989834" y="1939922"/>
                  <a:pt x="3082835" y="1950720"/>
                  <a:pt x="3082835" y="1950720"/>
                </a:cubicBezTo>
                <a:cubicBezTo>
                  <a:pt x="3100252" y="1956526"/>
                  <a:pt x="3118040" y="1961319"/>
                  <a:pt x="3135086" y="1968137"/>
                </a:cubicBezTo>
                <a:cubicBezTo>
                  <a:pt x="3158105" y="1977344"/>
                  <a:pt x="3180856" y="1987434"/>
                  <a:pt x="3204755" y="1994262"/>
                </a:cubicBezTo>
                <a:cubicBezTo>
                  <a:pt x="3216263" y="1997550"/>
                  <a:pt x="3228125" y="1999532"/>
                  <a:pt x="3239589" y="2002971"/>
                </a:cubicBezTo>
                <a:cubicBezTo>
                  <a:pt x="3257174" y="2008247"/>
                  <a:pt x="3273504" y="2019471"/>
                  <a:pt x="3291840" y="2020388"/>
                </a:cubicBezTo>
                <a:cubicBezTo>
                  <a:pt x="3498035" y="2030698"/>
                  <a:pt x="3408121" y="2023834"/>
                  <a:pt x="3561806" y="2037805"/>
                </a:cubicBezTo>
                <a:cubicBezTo>
                  <a:pt x="3587932" y="2034902"/>
                  <a:pt x="3613897" y="2029097"/>
                  <a:pt x="3640183" y="2029097"/>
                </a:cubicBezTo>
                <a:cubicBezTo>
                  <a:pt x="3766728" y="2029097"/>
                  <a:pt x="3780866" y="2033021"/>
                  <a:pt x="3875315" y="2046514"/>
                </a:cubicBezTo>
                <a:lnTo>
                  <a:pt x="4310743" y="2037805"/>
                </a:lnTo>
                <a:cubicBezTo>
                  <a:pt x="4319916" y="2037459"/>
                  <a:pt x="4327689" y="2029097"/>
                  <a:pt x="4336869" y="2029097"/>
                </a:cubicBezTo>
                <a:cubicBezTo>
                  <a:pt x="4406598" y="2029097"/>
                  <a:pt x="4476151" y="2036965"/>
                  <a:pt x="4545875" y="2037805"/>
                </a:cubicBezTo>
                <a:lnTo>
                  <a:pt x="5782492" y="2046514"/>
                </a:lnTo>
                <a:cubicBezTo>
                  <a:pt x="5834223" y="2059446"/>
                  <a:pt x="5805357" y="2055222"/>
                  <a:pt x="5869577" y="20552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5083377" y="6276609"/>
            <a:ext cx="1716801" cy="215444"/>
          </a:xfrm>
          <a:prstGeom prst="rect">
            <a:avLst/>
          </a:prstGeom>
          <a:noFill/>
        </p:spPr>
        <p:txBody>
          <a:bodyPr wrap="square" rtlCol="0">
            <a:spAutoFit/>
          </a:bodyPr>
          <a:lstStyle/>
          <a:p>
            <a:pPr algn="ctr"/>
            <a:r>
              <a:rPr lang="en-AU" sz="800" dirty="0">
                <a:latin typeface="Arial Narrow" panose="020B0606020202030204" pitchFamily="34" charset="0"/>
              </a:rPr>
              <a:t>Complete Darkness</a:t>
            </a:r>
          </a:p>
        </p:txBody>
      </p:sp>
      <p:sp>
        <p:nvSpPr>
          <p:cNvPr id="55" name="TextBox 54">
            <a:extLst>
              <a:ext uri="{FF2B5EF4-FFF2-40B4-BE49-F238E27FC236}">
                <a16:creationId xmlns:a16="http://schemas.microsoft.com/office/drawing/2014/main" id="{DF078066-76AD-49BB-9751-19E8E96C93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17">
            <a:extLst>
              <a:ext uri="{FF2B5EF4-FFF2-40B4-BE49-F238E27FC236}">
                <a16:creationId xmlns:a16="http://schemas.microsoft.com/office/drawing/2014/main" id="{0906DF91-28ED-4183-A31D-3A1C412F126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7" name="TextBox 56">
            <a:extLst>
              <a:ext uri="{FF2B5EF4-FFF2-40B4-BE49-F238E27FC236}">
                <a16:creationId xmlns:a16="http://schemas.microsoft.com/office/drawing/2014/main" id="{21D59DF7-7631-46C2-AA78-DDFD74A96944}"/>
              </a:ext>
            </a:extLst>
          </p:cNvPr>
          <p:cNvSpPr txBox="1"/>
          <p:nvPr/>
        </p:nvSpPr>
        <p:spPr>
          <a:xfrm>
            <a:off x="1410717" y="61659"/>
            <a:ext cx="4141055" cy="923330"/>
          </a:xfrm>
          <a:prstGeom prst="rect">
            <a:avLst/>
          </a:prstGeom>
          <a:noFill/>
        </p:spPr>
        <p:txBody>
          <a:bodyPr wrap="square" rtlCol="0">
            <a:spAutoFit/>
          </a:bodyPr>
          <a:lstStyle/>
          <a:p>
            <a:r>
              <a:rPr lang="en-AU" b="1" dirty="0">
                <a:latin typeface="Arial Narrow" panose="020B0606020202030204" pitchFamily="34" charset="0"/>
              </a:rPr>
              <a:t>Living in the Zone – </a:t>
            </a:r>
            <a:r>
              <a:rPr lang="en-AU" sz="1200" dirty="0">
                <a:latin typeface="Arial Narrow" panose="020B0606020202030204" pitchFamily="34" charset="0"/>
              </a:rPr>
              <a:t>Apply the concept of zonation using the following terms: intertidal, pelagic (neritic, oceanic), benthic and abyss</a:t>
            </a:r>
          </a:p>
          <a:p>
            <a:endParaRPr lang="en-US" sz="1200" dirty="0">
              <a:latin typeface="Arial Narrow" pitchFamily="34" charset="0"/>
            </a:endParaRPr>
          </a:p>
        </p:txBody>
      </p:sp>
      <p:cxnSp>
        <p:nvCxnSpPr>
          <p:cNvPr id="58" name="Straight Connector 57">
            <a:extLst>
              <a:ext uri="{FF2B5EF4-FFF2-40B4-BE49-F238E27FC236}">
                <a16:creationId xmlns:a16="http://schemas.microsoft.com/office/drawing/2014/main" id="{337776CE-C1A3-40B8-8D59-3BFF84060BD6}"/>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44DAD9-70DF-4794-915B-CB27C988B54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7FBEB37E-EB7A-DEB9-1406-48FADA6FE13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655E6293-C2BE-2FCC-51F0-A89C394DADC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B8A3FE67-4A64-E1AD-0813-1B7B6460D73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33730785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75225BF6-9C8B-4A00-A079-FB10D5F49D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0" name="TextBox 17">
            <a:extLst>
              <a:ext uri="{FF2B5EF4-FFF2-40B4-BE49-F238E27FC236}">
                <a16:creationId xmlns:a16="http://schemas.microsoft.com/office/drawing/2014/main" id="{553DB5B0-CA42-460E-92A9-0E3C48FD762A}"/>
              </a:ext>
            </a:extLst>
          </p:cNvPr>
          <p:cNvSpPr txBox="1"/>
          <p:nvPr/>
        </p:nvSpPr>
        <p:spPr>
          <a:xfrm>
            <a:off x="5733256" y="177074"/>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1" name="TextBox 70">
            <a:extLst>
              <a:ext uri="{FF2B5EF4-FFF2-40B4-BE49-F238E27FC236}">
                <a16:creationId xmlns:a16="http://schemas.microsoft.com/office/drawing/2014/main" id="{AACE7603-943C-4B6E-8D92-4C0660A7C5FC}"/>
              </a:ext>
            </a:extLst>
          </p:cNvPr>
          <p:cNvSpPr txBox="1"/>
          <p:nvPr/>
        </p:nvSpPr>
        <p:spPr>
          <a:xfrm>
            <a:off x="1410717" y="61659"/>
            <a:ext cx="4322539" cy="877163"/>
          </a:xfrm>
          <a:prstGeom prst="rect">
            <a:avLst/>
          </a:prstGeom>
          <a:noFill/>
        </p:spPr>
        <p:txBody>
          <a:bodyPr wrap="square" rtlCol="0">
            <a:spAutoFit/>
          </a:bodyPr>
          <a:lstStyle/>
          <a:p>
            <a:r>
              <a:rPr lang="en-AU" b="1" dirty="0">
                <a:latin typeface="Arial Narrow" panose="020B0606020202030204" pitchFamily="34" charset="0"/>
              </a:rPr>
              <a:t>Population dynamics </a:t>
            </a:r>
            <a:r>
              <a:rPr lang="en-AU" b="1" dirty="0" err="1">
                <a:latin typeface="Arial Narrow" panose="020B0606020202030204" pitchFamily="34" charset="0"/>
              </a:rPr>
              <a:t>prac</a:t>
            </a:r>
            <a:r>
              <a:rPr lang="en-AU" b="1" dirty="0">
                <a:latin typeface="Arial Narrow" panose="020B0606020202030204" pitchFamily="34" charset="0"/>
              </a:rPr>
              <a:t> – </a:t>
            </a:r>
            <a:r>
              <a:rPr lang="en-AU" sz="1100" dirty="0">
                <a:highlight>
                  <a:srgbClr val="FFFF00"/>
                </a:highlight>
                <a:latin typeface="Arial Narrow" panose="020B0606020202030204" pitchFamily="34" charset="0"/>
              </a:rPr>
              <a:t>Investigate a local ecosystem to determine factors of population dynamics (e.g. density or distribution) and assess abiotic components. Emphasis should be placed on assessing the processes and limitations of the chosen technique (e.g. quadrat, transect).</a:t>
            </a:r>
            <a:endParaRPr lang="en-US" sz="1200" dirty="0">
              <a:highlight>
                <a:srgbClr val="FFFF00"/>
              </a:highlight>
              <a:latin typeface="Arial Narrow" pitchFamily="34" charset="0"/>
            </a:endParaRPr>
          </a:p>
        </p:txBody>
      </p:sp>
      <p:cxnSp>
        <p:nvCxnSpPr>
          <p:cNvPr id="72" name="Straight Connector 71">
            <a:extLst>
              <a:ext uri="{FF2B5EF4-FFF2-40B4-BE49-F238E27FC236}">
                <a16:creationId xmlns:a16="http://schemas.microsoft.com/office/drawing/2014/main" id="{F4FCEF0D-3B94-4293-A73A-A95254789DC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AAB4489-636B-4D9D-8C94-DAEEB6822BC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D9D59B25-D5BF-B9A7-FC18-5E217744956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C75E695-D9EF-6A8C-9ECC-AF9509CC1B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64046FD8-B2F4-4261-753F-C2E187FB9E7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151542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3668" y="1308506"/>
            <a:ext cx="6287687" cy="461665"/>
          </a:xfrm>
          <a:prstGeom prst="rect">
            <a:avLst/>
          </a:prstGeom>
          <a:noFill/>
        </p:spPr>
        <p:txBody>
          <a:bodyPr wrap="square" rtlCol="0">
            <a:spAutoFit/>
          </a:bodyPr>
          <a:lstStyle/>
          <a:p>
            <a:r>
              <a:rPr lang="en-US" sz="1200" dirty="0">
                <a:latin typeface="Arial Narrow" pitchFamily="34" charset="0"/>
              </a:rPr>
              <a:t>Water is essential to life on Earth. It changes from solid to liquid to gas (not necessarily in that order) and cycles between the Atmosphere, Biosphere, Hydrosphere and Lithosphere. </a:t>
            </a:r>
            <a:r>
              <a:rPr lang="en-US" sz="1200" b="1" dirty="0">
                <a:latin typeface="Arial Narrow" pitchFamily="34" charset="0"/>
              </a:rPr>
              <a:t>Activity: Complete table</a:t>
            </a:r>
          </a:p>
        </p:txBody>
      </p:sp>
      <p:sp>
        <p:nvSpPr>
          <p:cNvPr id="13" name="TextBox 12"/>
          <p:cNvSpPr txBox="1"/>
          <p:nvPr/>
        </p:nvSpPr>
        <p:spPr>
          <a:xfrm>
            <a:off x="461557" y="3690082"/>
            <a:ext cx="6002388" cy="646331"/>
          </a:xfrm>
          <a:prstGeom prst="rect">
            <a:avLst/>
          </a:prstGeom>
          <a:noFill/>
        </p:spPr>
        <p:txBody>
          <a:bodyPr wrap="square" rtlCol="0">
            <a:spAutoFit/>
          </a:bodyPr>
          <a:lstStyle/>
          <a:p>
            <a:r>
              <a:rPr lang="en-US" sz="1200" dirty="0">
                <a:latin typeface="Arial Narrow" pitchFamily="34" charset="0"/>
              </a:rPr>
              <a:t>Carbon is the letter ‘C’ on the Periodic Table. Every carbon atom has (not 1, 2 or 3 but) 4 spots available for other atoms to bond to. Thus, carbon is part of a countless number of molecules that make up life on Earth. When life dies, carbon is recycled to make new molecules. </a:t>
            </a:r>
            <a:r>
              <a:rPr lang="en-US" sz="1200" b="1" dirty="0">
                <a:latin typeface="Arial Narrow" pitchFamily="34" charset="0"/>
              </a:rPr>
              <a:t>Activity: Complete table</a:t>
            </a:r>
          </a:p>
        </p:txBody>
      </p:sp>
      <p:sp>
        <p:nvSpPr>
          <p:cNvPr id="22" name="TextBox 21"/>
          <p:cNvSpPr txBox="1"/>
          <p:nvPr/>
        </p:nvSpPr>
        <p:spPr>
          <a:xfrm>
            <a:off x="448988" y="6271381"/>
            <a:ext cx="5860332" cy="646331"/>
          </a:xfrm>
          <a:prstGeom prst="rect">
            <a:avLst/>
          </a:prstGeom>
          <a:solidFill>
            <a:schemeClr val="bg1"/>
          </a:solidFill>
        </p:spPr>
        <p:txBody>
          <a:bodyPr wrap="square" rtlCol="0">
            <a:spAutoFit/>
          </a:bodyPr>
          <a:lstStyle/>
          <a:p>
            <a:r>
              <a:rPr lang="en-US" sz="1200" dirty="0">
                <a:latin typeface="Arial Narrow" pitchFamily="34" charset="0"/>
              </a:rPr>
              <a:t>Oxygen is the letter ‘O’ on the Periodic Table. We know it best as the air we breathe, or O</a:t>
            </a:r>
            <a:r>
              <a:rPr lang="en-US" sz="1000" dirty="0">
                <a:latin typeface="Arial Narrow" pitchFamily="34" charset="0"/>
              </a:rPr>
              <a:t>2</a:t>
            </a:r>
            <a:r>
              <a:rPr lang="en-US" sz="900" dirty="0">
                <a:latin typeface="Arial Narrow" pitchFamily="34" charset="0"/>
              </a:rPr>
              <a:t>.  </a:t>
            </a:r>
            <a:r>
              <a:rPr lang="en-US" sz="1200" dirty="0">
                <a:latin typeface="Arial Narrow" pitchFamily="34" charset="0"/>
              </a:rPr>
              <a:t>Plants make oxygen via photosynthesis. Plants in the ocean include </a:t>
            </a:r>
            <a:r>
              <a:rPr lang="en-US" sz="1200" i="1" dirty="0">
                <a:latin typeface="Arial Narrow" pitchFamily="34" charset="0"/>
              </a:rPr>
              <a:t>phyto</a:t>
            </a:r>
            <a:r>
              <a:rPr lang="en-US" sz="1200" dirty="0">
                <a:latin typeface="Arial Narrow" pitchFamily="34" charset="0"/>
              </a:rPr>
              <a:t>plankton (</a:t>
            </a:r>
            <a:r>
              <a:rPr lang="en-US" sz="1200" i="1" dirty="0">
                <a:latin typeface="Arial Narrow" pitchFamily="34" charset="0"/>
              </a:rPr>
              <a:t>plant </a:t>
            </a:r>
            <a:r>
              <a:rPr lang="en-US" sz="1200" dirty="0">
                <a:latin typeface="Arial Narrow" pitchFamily="34" charset="0"/>
              </a:rPr>
              <a:t>plankton), seaweed (algae) and seagrass. Oxygen</a:t>
            </a:r>
            <a:r>
              <a:rPr lang="en-US" sz="1200" i="1" dirty="0">
                <a:latin typeface="Arial Narrow" pitchFamily="34" charset="0"/>
              </a:rPr>
              <a:t> dissolves </a:t>
            </a:r>
            <a:r>
              <a:rPr lang="en-US" sz="1200" dirty="0">
                <a:latin typeface="Arial Narrow" pitchFamily="34" charset="0"/>
              </a:rPr>
              <a:t>in water for marine life to respire.</a:t>
            </a:r>
            <a:r>
              <a:rPr lang="en-US" sz="1200" b="1" dirty="0">
                <a:latin typeface="Arial Narrow" pitchFamily="34" charset="0"/>
              </a:rPr>
              <a:t> Activity: Complete table</a:t>
            </a:r>
          </a:p>
        </p:txBody>
      </p:sp>
      <p:sp>
        <p:nvSpPr>
          <p:cNvPr id="95" name="Rectangle 94"/>
          <p:cNvSpPr/>
          <p:nvPr/>
        </p:nvSpPr>
        <p:spPr>
          <a:xfrm>
            <a:off x="506965" y="1823896"/>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Water vapour</a:t>
            </a:r>
          </a:p>
          <a:p>
            <a:pPr algn="ctr"/>
            <a:r>
              <a:rPr lang="en-AU" sz="800" dirty="0">
                <a:solidFill>
                  <a:schemeClr val="tx1"/>
                </a:solidFill>
                <a:latin typeface="Arial Narrow" panose="020B0606020202030204" pitchFamily="34" charset="0"/>
              </a:rPr>
              <a:t>  Clouds</a:t>
            </a:r>
          </a:p>
          <a:p>
            <a:pPr algn="ctr"/>
            <a:r>
              <a:rPr lang="en-AU" sz="800" dirty="0">
                <a:solidFill>
                  <a:schemeClr val="tx1"/>
                </a:solidFill>
                <a:latin typeface="Arial Narrow" panose="020B0606020202030204" pitchFamily="34" charset="0"/>
              </a:rPr>
              <a:t>  Snow </a:t>
            </a:r>
          </a:p>
          <a:p>
            <a:pPr algn="ctr"/>
            <a:r>
              <a:rPr lang="en-AU" sz="800" dirty="0">
                <a:solidFill>
                  <a:schemeClr val="tx1"/>
                </a:solidFill>
                <a:latin typeface="Arial Narrow" panose="020B0606020202030204" pitchFamily="34" charset="0"/>
              </a:rPr>
              <a:t>  Rain</a:t>
            </a:r>
          </a:p>
        </p:txBody>
      </p:sp>
      <p:sp>
        <p:nvSpPr>
          <p:cNvPr id="96" name="Rectangle 95"/>
          <p:cNvSpPr/>
          <p:nvPr/>
        </p:nvSpPr>
        <p:spPr>
          <a:xfrm>
            <a:off x="1689039" y="1831999"/>
            <a:ext cx="1092490"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Water in body systems</a:t>
            </a:r>
          </a:p>
        </p:txBody>
      </p:sp>
      <p:sp>
        <p:nvSpPr>
          <p:cNvPr id="98" name="Rectangle 97"/>
          <p:cNvSpPr/>
          <p:nvPr/>
        </p:nvSpPr>
        <p:spPr>
          <a:xfrm>
            <a:off x="1815222" y="2685134"/>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Ground water</a:t>
            </a:r>
          </a:p>
        </p:txBody>
      </p:sp>
      <p:cxnSp>
        <p:nvCxnSpPr>
          <p:cNvPr id="99" name="Straight Arrow Connector 98"/>
          <p:cNvCxnSpPr/>
          <p:nvPr/>
        </p:nvCxnSpPr>
        <p:spPr>
          <a:xfrm>
            <a:off x="1415552" y="2430869"/>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376954" y="2415284"/>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6363" y="2654601"/>
            <a:ext cx="1008112"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Oceans</a:t>
            </a:r>
          </a:p>
          <a:p>
            <a:pPr algn="ctr"/>
            <a:r>
              <a:rPr lang="en-AU" sz="800" dirty="0">
                <a:latin typeface="Arial Narrow" panose="020B0606020202030204" pitchFamily="34" charset="0"/>
              </a:rPr>
              <a:t> Rivers, Lakes</a:t>
            </a:r>
          </a:p>
          <a:p>
            <a:pPr algn="ctr"/>
            <a:r>
              <a:rPr lang="en-AU" sz="800" dirty="0">
                <a:latin typeface="Arial Narrow" panose="020B0606020202030204" pitchFamily="34" charset="0"/>
              </a:rPr>
              <a:t>Glaciers &amp; Melt Water</a:t>
            </a:r>
          </a:p>
        </p:txBody>
      </p:sp>
      <p:cxnSp>
        <p:nvCxnSpPr>
          <p:cNvPr id="59" name="Straight Arrow Connector 58"/>
          <p:cNvCxnSpPr/>
          <p:nvPr/>
        </p:nvCxnSpPr>
        <p:spPr>
          <a:xfrm flipV="1">
            <a:off x="1437039" y="2840103"/>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841370" y="2471259"/>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372328" y="2463403"/>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6363" y="1766381"/>
            <a:ext cx="2220084" cy="158584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p:cNvCxnSpPr/>
          <p:nvPr/>
        </p:nvCxnSpPr>
        <p:spPr>
          <a:xfrm>
            <a:off x="1954524" y="2607816"/>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425720" y="2376039"/>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90" y="4413087"/>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CO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12" name="Rectangle 111"/>
          <p:cNvSpPr/>
          <p:nvPr/>
        </p:nvSpPr>
        <p:spPr>
          <a:xfrm>
            <a:off x="1734708" y="4418146"/>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Body Parts</a:t>
            </a:r>
          </a:p>
          <a:p>
            <a:pPr algn="ctr"/>
            <a:r>
              <a:rPr lang="en-AU" sz="800" dirty="0">
                <a:solidFill>
                  <a:schemeClr val="tx1"/>
                </a:solidFill>
                <a:latin typeface="Arial Narrow" panose="020B0606020202030204" pitchFamily="34" charset="0"/>
              </a:rPr>
              <a:t>Photosynthesis Respiration</a:t>
            </a:r>
          </a:p>
        </p:txBody>
      </p:sp>
      <p:sp>
        <p:nvSpPr>
          <p:cNvPr id="113" name="Rectangle 112"/>
          <p:cNvSpPr/>
          <p:nvPr/>
        </p:nvSpPr>
        <p:spPr>
          <a:xfrm>
            <a:off x="1815222" y="523522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Detritus</a:t>
            </a:r>
          </a:p>
          <a:p>
            <a:pPr algn="ctr"/>
            <a:r>
              <a:rPr lang="en-AU" sz="800" dirty="0">
                <a:solidFill>
                  <a:schemeClr val="tx1"/>
                </a:solidFill>
                <a:latin typeface="Arial Narrow" panose="020B0606020202030204" pitchFamily="34" charset="0"/>
              </a:rPr>
              <a:t>Fossil Fuels</a:t>
            </a:r>
          </a:p>
          <a:p>
            <a:pPr algn="ctr"/>
            <a:r>
              <a:rPr lang="en-AU" sz="800" dirty="0">
                <a:solidFill>
                  <a:schemeClr val="tx1"/>
                </a:solidFill>
                <a:latin typeface="Arial Narrow" panose="020B0606020202030204" pitchFamily="34" charset="0"/>
              </a:rPr>
              <a:t>Limestone Rock</a:t>
            </a:r>
          </a:p>
        </p:txBody>
      </p:sp>
      <p:cxnSp>
        <p:nvCxnSpPr>
          <p:cNvPr id="114" name="Straight Arrow Connector 113"/>
          <p:cNvCxnSpPr/>
          <p:nvPr/>
        </p:nvCxnSpPr>
        <p:spPr>
          <a:xfrm>
            <a:off x="1415552" y="4963172"/>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376954" y="4947587"/>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14721" y="5223842"/>
            <a:ext cx="1180943"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Carbon</a:t>
            </a:r>
          </a:p>
          <a:p>
            <a:pPr algn="ctr"/>
            <a:r>
              <a:rPr lang="en-AU" sz="800" dirty="0">
                <a:latin typeface="Arial Narrow" panose="020B0606020202030204" pitchFamily="34" charset="0"/>
              </a:rPr>
              <a:t>e.g. carbon dioxide</a:t>
            </a:r>
          </a:p>
          <a:p>
            <a:pPr algn="ctr"/>
            <a:r>
              <a:rPr lang="en-AU" sz="800" dirty="0">
                <a:latin typeface="Arial Narrow" panose="020B0606020202030204" pitchFamily="34" charset="0"/>
              </a:rPr>
              <a:t>carbonate &amp; bicarbonate</a:t>
            </a:r>
          </a:p>
        </p:txBody>
      </p:sp>
      <p:cxnSp>
        <p:nvCxnSpPr>
          <p:cNvPr id="117" name="Straight Arrow Connector 116"/>
          <p:cNvCxnSpPr/>
          <p:nvPr/>
        </p:nvCxnSpPr>
        <p:spPr>
          <a:xfrm flipV="1">
            <a:off x="1437039" y="5372406"/>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841370"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1354768"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22187" y="4319924"/>
            <a:ext cx="2174259" cy="1595605"/>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a:endCxn id="120" idx="2"/>
          </p:cNvCxnSpPr>
          <p:nvPr/>
        </p:nvCxnSpPr>
        <p:spPr>
          <a:xfrm>
            <a:off x="1609316" y="5480567"/>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54524" y="5140119"/>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425720" y="4908342"/>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621765" y="7076465"/>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27" name="Rectangle 126"/>
          <p:cNvSpPr/>
          <p:nvPr/>
        </p:nvSpPr>
        <p:spPr>
          <a:xfrm>
            <a:off x="1722026" y="7098621"/>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Respiration</a:t>
            </a:r>
          </a:p>
          <a:p>
            <a:pPr algn="ctr"/>
            <a:r>
              <a:rPr lang="en-AU" sz="800" dirty="0">
                <a:solidFill>
                  <a:schemeClr val="tx1"/>
                </a:solidFill>
                <a:latin typeface="Arial Narrow" panose="020B0606020202030204" pitchFamily="34" charset="0"/>
              </a:rPr>
              <a:t>Photosynthesis</a:t>
            </a:r>
          </a:p>
        </p:txBody>
      </p:sp>
      <p:sp>
        <p:nvSpPr>
          <p:cNvPr id="128" name="Rectangle 127"/>
          <p:cNvSpPr/>
          <p:nvPr/>
        </p:nvSpPr>
        <p:spPr>
          <a:xfrm>
            <a:off x="1812560" y="801195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Rocks</a:t>
            </a:r>
          </a:p>
          <a:p>
            <a:pPr algn="ctr"/>
            <a:r>
              <a:rPr lang="en-AU" sz="800" dirty="0">
                <a:solidFill>
                  <a:schemeClr val="tx1"/>
                </a:solidFill>
                <a:latin typeface="Arial Narrow" panose="020B0606020202030204" pitchFamily="34" charset="0"/>
              </a:rPr>
              <a:t>Oxides</a:t>
            </a:r>
          </a:p>
          <a:p>
            <a:pPr algn="ctr"/>
            <a:r>
              <a:rPr lang="en-AU" sz="800" dirty="0">
                <a:solidFill>
                  <a:schemeClr val="tx1"/>
                </a:solidFill>
                <a:latin typeface="Arial Narrow" panose="020B0606020202030204" pitchFamily="34" charset="0"/>
              </a:rPr>
              <a:t>Silicates</a:t>
            </a:r>
          </a:p>
        </p:txBody>
      </p:sp>
      <p:cxnSp>
        <p:nvCxnSpPr>
          <p:cNvPr id="129" name="Straight Arrow Connector 128"/>
          <p:cNvCxnSpPr/>
          <p:nvPr/>
        </p:nvCxnSpPr>
        <p:spPr>
          <a:xfrm>
            <a:off x="1440814" y="7689421"/>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402216" y="7673836"/>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6958" y="8003928"/>
            <a:ext cx="1008112" cy="523220"/>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Oxygen</a:t>
            </a:r>
          </a:p>
          <a:p>
            <a:pPr algn="ctr"/>
            <a:r>
              <a:rPr lang="en-AU" sz="800" dirty="0">
                <a:latin typeface="Arial Narrow" panose="020B0606020202030204" pitchFamily="34" charset="0"/>
              </a:rPr>
              <a:t>(D.O.)</a:t>
            </a:r>
          </a:p>
        </p:txBody>
      </p:sp>
      <p:cxnSp>
        <p:nvCxnSpPr>
          <p:cNvPr id="132" name="Straight Arrow Connector 131"/>
          <p:cNvCxnSpPr/>
          <p:nvPr/>
        </p:nvCxnSpPr>
        <p:spPr>
          <a:xfrm flipV="1">
            <a:off x="1462301" y="8098655"/>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66632" y="7729811"/>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397590" y="7721955"/>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2187" y="6912090"/>
            <a:ext cx="2199521" cy="1809023"/>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7" name="Straight Connector 136"/>
          <p:cNvCxnSpPr>
            <a:endCxn id="135" idx="2"/>
          </p:cNvCxnSpPr>
          <p:nvPr/>
        </p:nvCxnSpPr>
        <p:spPr>
          <a:xfrm flipH="1">
            <a:off x="1621948" y="8202635"/>
            <a:ext cx="12630" cy="518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976470" y="786636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450982" y="7634591"/>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69591298"/>
              </p:ext>
            </p:extLst>
          </p:nvPr>
        </p:nvGraphicFramePr>
        <p:xfrm>
          <a:off x="2764465" y="1801322"/>
          <a:ext cx="3565656" cy="1586536"/>
        </p:xfrm>
        <a:graphic>
          <a:graphicData uri="http://schemas.openxmlformats.org/drawingml/2006/table">
            <a:tbl>
              <a:tblPr firstRow="1" bandRow="1">
                <a:effectLst/>
                <a:tableStyleId>{5940675A-B579-460E-94D1-54222C63F5DA}</a:tableStyleId>
              </a:tblPr>
              <a:tblGrid>
                <a:gridCol w="1049536">
                  <a:extLst>
                    <a:ext uri="{9D8B030D-6E8A-4147-A177-3AD203B41FA5}">
                      <a16:colId xmlns:a16="http://schemas.microsoft.com/office/drawing/2014/main" val="20000"/>
                    </a:ext>
                  </a:extLst>
                </a:gridCol>
                <a:gridCol w="2516120">
                  <a:extLst>
                    <a:ext uri="{9D8B030D-6E8A-4147-A177-3AD203B41FA5}">
                      <a16:colId xmlns:a16="http://schemas.microsoft.com/office/drawing/2014/main" val="20001"/>
                    </a:ext>
                  </a:extLst>
                </a:gridCol>
              </a:tblGrid>
              <a:tr h="266300">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8054">
                <a:tc>
                  <a:txBody>
                    <a:bodyPr/>
                    <a:lstStyle/>
                    <a:p>
                      <a:r>
                        <a:rPr lang="en-AU" sz="1200" dirty="0">
                          <a:latin typeface="Arial Narrow" panose="020B0606020202030204" pitchFamily="34" charset="0"/>
                        </a:rPr>
                        <a:t>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Liquid </a:t>
                      </a:r>
                      <a:r>
                        <a:rPr lang="en-AU" sz="1200" dirty="0">
                          <a:solidFill>
                            <a:schemeClr val="bg1">
                              <a:lumMod val="50000"/>
                            </a:schemeClr>
                          </a:solidFill>
                          <a:latin typeface="Comic Sans MS" panose="030F0702030302020204" pitchFamily="66" charset="0"/>
                          <a:sym typeface="Wingdings" panose="05000000000000000000" pitchFamily="2" charset="2"/>
                        </a:rPr>
                        <a:t> Gas</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054">
                <a:tc>
                  <a:txBody>
                    <a:bodyPr/>
                    <a:lstStyle/>
                    <a:p>
                      <a:r>
                        <a:rPr lang="en-AU" sz="1200" dirty="0">
                          <a:latin typeface="Arial Narrow" panose="020B0606020202030204" pitchFamily="34" charset="0"/>
                        </a:rPr>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054">
                <a:tc>
                  <a:txBody>
                    <a:bodyPr/>
                    <a:lstStyle/>
                    <a:p>
                      <a:r>
                        <a:rPr lang="en-AU" sz="1200" dirty="0">
                          <a:latin typeface="Arial Narrow" panose="020B0606020202030204" pitchFamily="34" charset="0"/>
                        </a:rPr>
                        <a:t>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054">
                <a:tc>
                  <a:txBody>
                    <a:bodyPr/>
                    <a:lstStyle/>
                    <a:p>
                      <a:r>
                        <a:rPr lang="en-AU" sz="1200" dirty="0">
                          <a:latin typeface="Arial Narrow" panose="020B0606020202030204" pitchFamily="34" charset="0"/>
                        </a:rPr>
                        <a:t>Infiltration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4275338849"/>
              </p:ext>
            </p:extLst>
          </p:nvPr>
        </p:nvGraphicFramePr>
        <p:xfrm>
          <a:off x="2792747" y="4334973"/>
          <a:ext cx="3527695" cy="1626056"/>
        </p:xfrm>
        <a:graphic>
          <a:graphicData uri="http://schemas.openxmlformats.org/drawingml/2006/table">
            <a:tbl>
              <a:tblPr firstRow="1" bandRow="1">
                <a:tableStyleId>{5940675A-B579-460E-94D1-54222C63F5DA}</a:tableStyleId>
              </a:tblPr>
              <a:tblGrid>
                <a:gridCol w="1038363">
                  <a:extLst>
                    <a:ext uri="{9D8B030D-6E8A-4147-A177-3AD203B41FA5}">
                      <a16:colId xmlns:a16="http://schemas.microsoft.com/office/drawing/2014/main" val="20000"/>
                    </a:ext>
                  </a:extLst>
                </a:gridCol>
                <a:gridCol w="2489332">
                  <a:extLst>
                    <a:ext uri="{9D8B030D-6E8A-4147-A177-3AD203B41FA5}">
                      <a16:colId xmlns:a16="http://schemas.microsoft.com/office/drawing/2014/main" val="20001"/>
                    </a:ext>
                  </a:extLst>
                </a:gridCol>
              </a:tblGrid>
              <a:tr h="273221">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37934">
                <a:tc>
                  <a:txBody>
                    <a:bodyPr/>
                    <a:lstStyle/>
                    <a:p>
                      <a:r>
                        <a:rPr lang="en-AU" sz="1200" dirty="0">
                          <a:latin typeface="Arial Narrow" panose="020B0606020202030204" pitchFamily="34" charset="0"/>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934">
                <a:tc>
                  <a:txBody>
                    <a:bodyPr/>
                    <a:lstStyle/>
                    <a:p>
                      <a:r>
                        <a:rPr lang="en-AU" sz="1200" dirty="0">
                          <a:latin typeface="Arial Narrow" panose="020B0606020202030204" pitchFamily="34" charset="0"/>
                        </a:rPr>
                        <a:t>Combustion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934">
                <a:tc>
                  <a:txBody>
                    <a:bodyPr/>
                    <a:lstStyle/>
                    <a:p>
                      <a:r>
                        <a:rPr lang="en-AU" sz="1200" dirty="0">
                          <a:latin typeface="Arial Narrow" panose="020B0606020202030204" pitchFamily="34" charset="0"/>
                        </a:rPr>
                        <a:t>Dissolution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934">
                <a:tc>
                  <a:txBody>
                    <a:bodyPr/>
                    <a:lstStyle/>
                    <a:p>
                      <a:r>
                        <a:rPr lang="en-AU" sz="1200" dirty="0">
                          <a:latin typeface="Arial Narrow" panose="020B0606020202030204" pitchFamily="34" charset="0"/>
                        </a:rPr>
                        <a:t>Excretion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4294903105"/>
              </p:ext>
            </p:extLst>
          </p:nvPr>
        </p:nvGraphicFramePr>
        <p:xfrm>
          <a:off x="2781529" y="6926991"/>
          <a:ext cx="3548592" cy="1836914"/>
        </p:xfrm>
        <a:graphic>
          <a:graphicData uri="http://schemas.openxmlformats.org/drawingml/2006/table">
            <a:tbl>
              <a:tblPr firstRow="1" bandRow="1">
                <a:tableStyleId>{5940675A-B579-460E-94D1-54222C63F5DA}</a:tableStyleId>
              </a:tblPr>
              <a:tblGrid>
                <a:gridCol w="1067659">
                  <a:extLst>
                    <a:ext uri="{9D8B030D-6E8A-4147-A177-3AD203B41FA5}">
                      <a16:colId xmlns:a16="http://schemas.microsoft.com/office/drawing/2014/main" val="20000"/>
                    </a:ext>
                  </a:extLst>
                </a:gridCol>
                <a:gridCol w="2480933">
                  <a:extLst>
                    <a:ext uri="{9D8B030D-6E8A-4147-A177-3AD203B41FA5}">
                      <a16:colId xmlns:a16="http://schemas.microsoft.com/office/drawing/2014/main" val="20001"/>
                    </a:ext>
                  </a:extLst>
                </a:gridCol>
              </a:tblGrid>
              <a:tr h="300589">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75351">
                <a:tc>
                  <a:txBody>
                    <a:bodyPr/>
                    <a:lstStyle/>
                    <a:p>
                      <a:r>
                        <a:rPr lang="en-AU" sz="1200" dirty="0">
                          <a:latin typeface="Arial Narrow" panose="020B0606020202030204" pitchFamily="34" charset="0"/>
                        </a:rPr>
                        <a:t>Photosynthesis</a:t>
                      </a:r>
                    </a:p>
                    <a:p>
                      <a:r>
                        <a:rPr lang="en-AU" sz="800" dirty="0">
                          <a:latin typeface="Arial Narrow" panose="020B0606020202030204" pitchFamily="34" charset="0"/>
                        </a:rPr>
                        <a:t>(include</a:t>
                      </a:r>
                      <a:r>
                        <a:rPr lang="en-AU" sz="800" baseline="0" dirty="0">
                          <a:latin typeface="Arial Narrow" panose="020B0606020202030204" pitchFamily="34" charset="0"/>
                        </a:rPr>
                        <a:t> </a:t>
                      </a:r>
                      <a:r>
                        <a:rPr lang="en-AU" sz="800" dirty="0">
                          <a:latin typeface="Arial Narrow" panose="020B0606020202030204" pitchFamily="34"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522">
                <a:tc>
                  <a:txBody>
                    <a:bodyPr/>
                    <a:lstStyle/>
                    <a:p>
                      <a:r>
                        <a:rPr lang="en-AU" sz="1200" dirty="0">
                          <a:latin typeface="Arial Narrow" panose="020B0606020202030204" pitchFamily="34" charset="0"/>
                        </a:rPr>
                        <a:t>Respiration</a:t>
                      </a:r>
                    </a:p>
                    <a:p>
                      <a:r>
                        <a:rPr lang="en-AU" sz="800" dirty="0">
                          <a:latin typeface="Arial Narrow" panose="020B0606020202030204" pitchFamily="34" charset="0"/>
                        </a:rPr>
                        <a:t>(include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2">
                <a:tc>
                  <a:txBody>
                    <a:bodyPr/>
                    <a:lstStyle/>
                    <a:p>
                      <a:r>
                        <a:rPr lang="en-AU" sz="1200" dirty="0">
                          <a:latin typeface="Arial Narrow" panose="020B0606020202030204" pitchFamily="34" charset="0"/>
                        </a:rPr>
                        <a:t>Oxidation </a:t>
                      </a:r>
                      <a:r>
                        <a:rPr lang="en-AU" sz="800" dirty="0">
                          <a:latin typeface="Arial Narrow" panose="020B0606020202030204" pitchFamily="34" charset="0"/>
                        </a:rPr>
                        <a:t>(chemical</a:t>
                      </a:r>
                      <a:r>
                        <a:rPr lang="en-AU" sz="800" baseline="0" dirty="0">
                          <a:latin typeface="Arial Narrow" panose="020B0606020202030204" pitchFamily="34" charset="0"/>
                        </a:rPr>
                        <a:t> weathering)</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508863" y="3432439"/>
            <a:ext cx="5821258" cy="256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Carbon Backbone of Life </a:t>
            </a:r>
            <a:endParaRPr lang="en-US" b="1" dirty="0">
              <a:latin typeface="Arial Narrow" pitchFamily="34" charset="0"/>
            </a:endParaRPr>
          </a:p>
        </p:txBody>
      </p:sp>
      <p:sp>
        <p:nvSpPr>
          <p:cNvPr id="6" name="Rectangle 5"/>
          <p:cNvSpPr/>
          <p:nvPr/>
        </p:nvSpPr>
        <p:spPr>
          <a:xfrm>
            <a:off x="501054" y="1039647"/>
            <a:ext cx="5821258" cy="273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Water (H</a:t>
            </a:r>
            <a:r>
              <a:rPr lang="en-US" sz="1400" b="1">
                <a:latin typeface="Arial Narrow" pitchFamily="34" charset="0"/>
              </a:rPr>
              <a:t>2</a:t>
            </a:r>
            <a:r>
              <a:rPr lang="en-US" b="1">
                <a:latin typeface="Arial Narrow" pitchFamily="34" charset="0"/>
              </a:rPr>
              <a:t>O) Planet</a:t>
            </a:r>
            <a:endParaRPr lang="en-US" b="1" dirty="0">
              <a:latin typeface="Arial Narrow" pitchFamily="34" charset="0"/>
            </a:endParaRPr>
          </a:p>
        </p:txBody>
      </p:sp>
      <p:sp>
        <p:nvSpPr>
          <p:cNvPr id="75" name="Rectangle 74"/>
          <p:cNvSpPr/>
          <p:nvPr/>
        </p:nvSpPr>
        <p:spPr>
          <a:xfrm>
            <a:off x="505426" y="6014458"/>
            <a:ext cx="5812514" cy="231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latin typeface="Arial Narrow" pitchFamily="34" charset="0"/>
              </a:rPr>
              <a:t>The Oxygen we breathe </a:t>
            </a:r>
          </a:p>
        </p:txBody>
      </p:sp>
      <p:cxnSp>
        <p:nvCxnSpPr>
          <p:cNvPr id="82" name="Straight Connector 81"/>
          <p:cNvCxnSpPr/>
          <p:nvPr/>
        </p:nvCxnSpPr>
        <p:spPr>
          <a:xfrm>
            <a:off x="1626653" y="6991079"/>
            <a:ext cx="1" cy="56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2817" y="261910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5887" y="5149114"/>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8363" y="784544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19332" y="2898583"/>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86810" y="4400905"/>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02092" y="1865572"/>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CFA1BF3-D76D-4F67-94AC-C5F35B636E81}"/>
              </a:ext>
            </a:extLst>
          </p:cNvPr>
          <p:cNvSpPr txBox="1"/>
          <p:nvPr/>
        </p:nvSpPr>
        <p:spPr>
          <a:xfrm>
            <a:off x="1419964" y="150557"/>
            <a:ext cx="4191130" cy="553998"/>
          </a:xfrm>
          <a:prstGeom prst="rect">
            <a:avLst/>
          </a:prstGeom>
          <a:noFill/>
        </p:spPr>
        <p:txBody>
          <a:bodyPr wrap="square" rtlCol="0">
            <a:spAutoFit/>
          </a:bodyPr>
          <a:lstStyle/>
          <a:p>
            <a:r>
              <a:rPr lang="en-US" b="1" dirty="0">
                <a:latin typeface="Arial Narrow" pitchFamily="34" charset="0"/>
              </a:rPr>
              <a:t>To </a:t>
            </a:r>
            <a:r>
              <a:rPr lang="en-US" b="1" dirty="0" err="1">
                <a:latin typeface="Arial Narrow" pitchFamily="34" charset="0"/>
              </a:rPr>
              <a:t>reCYCLE</a:t>
            </a:r>
            <a:r>
              <a:rPr lang="en-US" b="1" dirty="0">
                <a:latin typeface="Arial Narrow" pitchFamily="34" charset="0"/>
              </a:rPr>
              <a:t> – </a:t>
            </a:r>
            <a:r>
              <a:rPr lang="en-US" sz="1200" dirty="0">
                <a:latin typeface="Arial Narrow" pitchFamily="34" charset="0"/>
              </a:rPr>
              <a:t>Describe the processes of the following cycles: 	            water, carbon and oxygen</a:t>
            </a:r>
            <a:endParaRPr lang="en-US" sz="1200" i="1" dirty="0">
              <a:latin typeface="Arial Narrow" pitchFamily="34" charset="0"/>
            </a:endParaRPr>
          </a:p>
        </p:txBody>
      </p:sp>
      <p:sp>
        <p:nvSpPr>
          <p:cNvPr id="68" name="TextBox 17">
            <a:extLst>
              <a:ext uri="{FF2B5EF4-FFF2-40B4-BE49-F238E27FC236}">
                <a16:creationId xmlns:a16="http://schemas.microsoft.com/office/drawing/2014/main" id="{7306E152-E858-4484-AB37-DF9EB3080A9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83" name="Straight Connector 82">
            <a:extLst>
              <a:ext uri="{FF2B5EF4-FFF2-40B4-BE49-F238E27FC236}">
                <a16:creationId xmlns:a16="http://schemas.microsoft.com/office/drawing/2014/main" id="{BF495E52-21FF-47F1-932A-54177FB6DDF9}"/>
              </a:ext>
            </a:extLst>
          </p:cNvPr>
          <p:cNvCxnSpPr/>
          <p:nvPr/>
        </p:nvCxnSpPr>
        <p:spPr>
          <a:xfrm flipH="1">
            <a:off x="501054" y="979278"/>
            <a:ext cx="5829067" cy="3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A866FF1-A585-D771-01CE-A24593B7D71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E0108C2E-7963-FC05-EA5B-499E4839FE2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E121C5B1-99F6-CC6A-43A8-2D093ABA68B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Tree>
    <p:extLst>
      <p:ext uri="{BB962C8B-B14F-4D97-AF65-F5344CB8AC3E}">
        <p14:creationId xmlns:p14="http://schemas.microsoft.com/office/powerpoint/2010/main" val="1657135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172" y="1950346"/>
            <a:ext cx="5865066" cy="13488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Radial Symmetry (like the spokes of a wheel)</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Water vascular system (water instead of blood)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No heart, no brain, tube feet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Powers of regeneration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Complex central nervous system</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Calcareous skeleton (i.e. spicules)</a:t>
            </a:r>
          </a:p>
        </p:txBody>
      </p:sp>
      <p:sp>
        <p:nvSpPr>
          <p:cNvPr id="26" name="Rectangle 25"/>
          <p:cNvSpPr/>
          <p:nvPr/>
        </p:nvSpPr>
        <p:spPr>
          <a:xfrm>
            <a:off x="464171" y="3360051"/>
            <a:ext cx="5865067" cy="858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Hard exoskeleton (which they ‘shed’ to grow)</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Manoeuvrable Limbs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Head, thorax, abdomen and tail region </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27" name="Rectangle 26"/>
          <p:cNvSpPr/>
          <p:nvPr/>
        </p:nvSpPr>
        <p:spPr>
          <a:xfrm>
            <a:off x="464172" y="4283975"/>
            <a:ext cx="5865066" cy="6415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Foot (used for moving &amp;/or capturing prey)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Visceral mass (internal organs), Mantle</a:t>
            </a:r>
          </a:p>
        </p:txBody>
      </p:sp>
      <p:sp>
        <p:nvSpPr>
          <p:cNvPr id="28" name="Rectangle 27"/>
          <p:cNvSpPr/>
          <p:nvPr/>
        </p:nvSpPr>
        <p:spPr>
          <a:xfrm>
            <a:off x="464172" y="4993680"/>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Spinal chord or notochord (backbone/vertebrae)</a:t>
            </a:r>
          </a:p>
        </p:txBody>
      </p:sp>
      <p:sp>
        <p:nvSpPr>
          <p:cNvPr id="29" name="Rectangle 28"/>
          <p:cNvSpPr/>
          <p:nvPr/>
        </p:nvSpPr>
        <p:spPr>
          <a:xfrm>
            <a:off x="464172" y="5509959"/>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NAMES: 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Worm-like</a:t>
            </a:r>
          </a:p>
        </p:txBody>
      </p:sp>
      <p:sp>
        <p:nvSpPr>
          <p:cNvPr id="30" name="Rectangle 29"/>
          <p:cNvSpPr/>
          <p:nvPr/>
        </p:nvSpPr>
        <p:spPr>
          <a:xfrm>
            <a:off x="464172" y="6022754"/>
            <a:ext cx="5865066" cy="8222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Medusa (free-swimming) or Polyp (sessile)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Nematocysts (stinging cells)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One opening (for mouth and anus)</a:t>
            </a:r>
          </a:p>
        </p:txBody>
      </p:sp>
      <p:sp>
        <p:nvSpPr>
          <p:cNvPr id="31" name="Rectangle 30"/>
          <p:cNvSpPr/>
          <p:nvPr/>
        </p:nvSpPr>
        <p:spPr>
          <a:xfrm>
            <a:off x="465754" y="6911632"/>
            <a:ext cx="5863484" cy="8644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Porous - small pores (ostia) &amp; large openings (</a:t>
            </a:r>
            <a:r>
              <a:rPr lang="en-AU" sz="1200" i="1" dirty="0" err="1">
                <a:solidFill>
                  <a:schemeClr val="tx1"/>
                </a:solidFill>
                <a:latin typeface="Arial Narrow" panose="020B0606020202030204" pitchFamily="34" charset="0"/>
              </a:rPr>
              <a:t>oscules</a:t>
            </a:r>
            <a:r>
              <a:rPr lang="en-AU" sz="1200" dirty="0">
                <a:solidFill>
                  <a:schemeClr val="tx1"/>
                </a:solidFill>
                <a:latin typeface="Arial Narrow" panose="020B0606020202030204" pitchFamily="34" charset="0"/>
              </a:rPr>
              <a: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Filter feeders (with beating flagellum that work like a pump)</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Lots of different shapes and colours</a:t>
            </a:r>
          </a:p>
        </p:txBody>
      </p:sp>
      <p:sp>
        <p:nvSpPr>
          <p:cNvPr id="33" name="TextBox 32"/>
          <p:cNvSpPr txBox="1"/>
          <p:nvPr/>
        </p:nvSpPr>
        <p:spPr>
          <a:xfrm>
            <a:off x="465754" y="7834428"/>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Which of the following is </a:t>
            </a:r>
            <a:r>
              <a:rPr lang="en-AU" sz="1200" b="1" i="1" dirty="0">
                <a:latin typeface="Arial Narrow" panose="020B0606020202030204" pitchFamily="34" charset="0"/>
              </a:rPr>
              <a:t>NOT</a:t>
            </a:r>
            <a:r>
              <a:rPr lang="en-AU" sz="1200" b="1" dirty="0">
                <a:latin typeface="Arial Narrow" panose="020B0606020202030204" pitchFamily="34" charset="0"/>
              </a:rPr>
              <a:t> a mollusc?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4" name="TextBox 33"/>
          <p:cNvSpPr txBox="1"/>
          <p:nvPr/>
        </p:nvSpPr>
        <p:spPr>
          <a:xfrm>
            <a:off x="465754" y="8313896"/>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What is an </a:t>
            </a:r>
            <a:r>
              <a:rPr lang="en-AU" sz="1200" b="1" i="1" dirty="0">
                <a:latin typeface="Arial Narrow" panose="020B0606020202030204" pitchFamily="34" charset="0"/>
              </a:rPr>
              <a:t>in</a:t>
            </a:r>
            <a:r>
              <a:rPr lang="en-AU" sz="1200" b="1" dirty="0">
                <a:latin typeface="Arial Narrow" panose="020B0606020202030204" pitchFamily="34" charset="0"/>
              </a:rPr>
              <a:t>vertebrate? Ans.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10" name="TextBox 9"/>
          <p:cNvSpPr txBox="1"/>
          <p:nvPr/>
        </p:nvSpPr>
        <p:spPr>
          <a:xfrm>
            <a:off x="2765931" y="8060000"/>
            <a:ext cx="1512168" cy="169277"/>
          </a:xfrm>
          <a:prstGeom prst="rect">
            <a:avLst/>
          </a:prstGeom>
          <a:noFill/>
        </p:spPr>
        <p:txBody>
          <a:bodyPr wrap="square" rtlCol="0">
            <a:spAutoFit/>
          </a:bodyPr>
          <a:lstStyle/>
          <a:p>
            <a:r>
              <a:rPr lang="en-AU" sz="500" dirty="0">
                <a:latin typeface="Arial Narrow" panose="020B0606020202030204" pitchFamily="34" charset="0"/>
              </a:rPr>
              <a:t>Circle correct answer</a:t>
            </a:r>
          </a:p>
        </p:txBody>
      </p:sp>
      <p:sp>
        <p:nvSpPr>
          <p:cNvPr id="15" name="Rectangle 14"/>
          <p:cNvSpPr/>
          <p:nvPr/>
        </p:nvSpPr>
        <p:spPr>
          <a:xfrm>
            <a:off x="2622640" y="8365886"/>
            <a:ext cx="3614671"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37" name="Rectangle 36"/>
          <p:cNvSpPr/>
          <p:nvPr/>
        </p:nvSpPr>
        <p:spPr>
          <a:xfrm>
            <a:off x="3404616" y="7880294"/>
            <a:ext cx="2832696"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Octopus, Chiton, Nudibranch, Clam, Barnacle? </a:t>
            </a:r>
          </a:p>
        </p:txBody>
      </p:sp>
      <p:sp>
        <p:nvSpPr>
          <p:cNvPr id="4" name="Freeform 3"/>
          <p:cNvSpPr/>
          <p:nvPr/>
        </p:nvSpPr>
        <p:spPr>
          <a:xfrm>
            <a:off x="3694836" y="2202934"/>
            <a:ext cx="829491" cy="809781"/>
          </a:xfrm>
          <a:custGeom>
            <a:avLst/>
            <a:gdLst>
              <a:gd name="connsiteX0" fmla="*/ 323850 w 829491"/>
              <a:gd name="connsiteY0" fmla="*/ 381000 h 809781"/>
              <a:gd name="connsiteX1" fmla="*/ 333375 w 829491"/>
              <a:gd name="connsiteY1" fmla="*/ 142875 h 809781"/>
              <a:gd name="connsiteX2" fmla="*/ 342900 w 829491"/>
              <a:gd name="connsiteY2" fmla="*/ 114300 h 809781"/>
              <a:gd name="connsiteX3" fmla="*/ 352425 w 829491"/>
              <a:gd name="connsiteY3" fmla="*/ 57150 h 809781"/>
              <a:gd name="connsiteX4" fmla="*/ 371475 w 829491"/>
              <a:gd name="connsiteY4" fmla="*/ 0 h 809781"/>
              <a:gd name="connsiteX5" fmla="*/ 409575 w 829491"/>
              <a:gd name="connsiteY5" fmla="*/ 9525 h 809781"/>
              <a:gd name="connsiteX6" fmla="*/ 419100 w 829491"/>
              <a:gd name="connsiteY6" fmla="*/ 171450 h 809781"/>
              <a:gd name="connsiteX7" fmla="*/ 428625 w 829491"/>
              <a:gd name="connsiteY7" fmla="*/ 390525 h 809781"/>
              <a:gd name="connsiteX8" fmla="*/ 457200 w 829491"/>
              <a:gd name="connsiteY8" fmla="*/ 381000 h 809781"/>
              <a:gd name="connsiteX9" fmla="*/ 495300 w 829491"/>
              <a:gd name="connsiteY9" fmla="*/ 371475 h 809781"/>
              <a:gd name="connsiteX10" fmla="*/ 552450 w 829491"/>
              <a:gd name="connsiteY10" fmla="*/ 352425 h 809781"/>
              <a:gd name="connsiteX11" fmla="*/ 581025 w 829491"/>
              <a:gd name="connsiteY11" fmla="*/ 342900 h 809781"/>
              <a:gd name="connsiteX12" fmla="*/ 628650 w 829491"/>
              <a:gd name="connsiteY12" fmla="*/ 333375 h 809781"/>
              <a:gd name="connsiteX13" fmla="*/ 752475 w 829491"/>
              <a:gd name="connsiteY13" fmla="*/ 342900 h 809781"/>
              <a:gd name="connsiteX14" fmla="*/ 781050 w 829491"/>
              <a:gd name="connsiteY14" fmla="*/ 361950 h 809781"/>
              <a:gd name="connsiteX15" fmla="*/ 819150 w 829491"/>
              <a:gd name="connsiteY15" fmla="*/ 371475 h 809781"/>
              <a:gd name="connsiteX16" fmla="*/ 828675 w 829491"/>
              <a:gd name="connsiteY16" fmla="*/ 400050 h 809781"/>
              <a:gd name="connsiteX17" fmla="*/ 771525 w 829491"/>
              <a:gd name="connsiteY17" fmla="*/ 428625 h 809781"/>
              <a:gd name="connsiteX18" fmla="*/ 542925 w 829491"/>
              <a:gd name="connsiteY18" fmla="*/ 447675 h 809781"/>
              <a:gd name="connsiteX19" fmla="*/ 495300 w 829491"/>
              <a:gd name="connsiteY19" fmla="*/ 457200 h 809781"/>
              <a:gd name="connsiteX20" fmla="*/ 466725 w 829491"/>
              <a:gd name="connsiteY20" fmla="*/ 466725 h 809781"/>
              <a:gd name="connsiteX21" fmla="*/ 476250 w 829491"/>
              <a:gd name="connsiteY21" fmla="*/ 495300 h 809781"/>
              <a:gd name="connsiteX22" fmla="*/ 542925 w 829491"/>
              <a:gd name="connsiteY22" fmla="*/ 571500 h 809781"/>
              <a:gd name="connsiteX23" fmla="*/ 571500 w 829491"/>
              <a:gd name="connsiteY23" fmla="*/ 628650 h 809781"/>
              <a:gd name="connsiteX24" fmla="*/ 590550 w 829491"/>
              <a:gd name="connsiteY24" fmla="*/ 685800 h 809781"/>
              <a:gd name="connsiteX25" fmla="*/ 609600 w 829491"/>
              <a:gd name="connsiteY25" fmla="*/ 714375 h 809781"/>
              <a:gd name="connsiteX26" fmla="*/ 638175 w 829491"/>
              <a:gd name="connsiteY26" fmla="*/ 771525 h 809781"/>
              <a:gd name="connsiteX27" fmla="*/ 628650 w 829491"/>
              <a:gd name="connsiteY27" fmla="*/ 800100 h 809781"/>
              <a:gd name="connsiteX28" fmla="*/ 561975 w 829491"/>
              <a:gd name="connsiteY28" fmla="*/ 800100 h 809781"/>
              <a:gd name="connsiteX29" fmla="*/ 533400 w 829491"/>
              <a:gd name="connsiteY29" fmla="*/ 742950 h 809781"/>
              <a:gd name="connsiteX30" fmla="*/ 485775 w 829491"/>
              <a:gd name="connsiteY30" fmla="*/ 685800 h 809781"/>
              <a:gd name="connsiteX31" fmla="*/ 476250 w 829491"/>
              <a:gd name="connsiteY31" fmla="*/ 657225 h 809781"/>
              <a:gd name="connsiteX32" fmla="*/ 457200 w 829491"/>
              <a:gd name="connsiteY32" fmla="*/ 628650 h 809781"/>
              <a:gd name="connsiteX33" fmla="*/ 447675 w 829491"/>
              <a:gd name="connsiteY33" fmla="*/ 600075 h 809781"/>
              <a:gd name="connsiteX34" fmla="*/ 419100 w 829491"/>
              <a:gd name="connsiteY34" fmla="*/ 590550 h 809781"/>
              <a:gd name="connsiteX35" fmla="*/ 400050 w 829491"/>
              <a:gd name="connsiteY35" fmla="*/ 561975 h 809781"/>
              <a:gd name="connsiteX36" fmla="*/ 381000 w 829491"/>
              <a:gd name="connsiteY36" fmla="*/ 504825 h 809781"/>
              <a:gd name="connsiteX37" fmla="*/ 352425 w 829491"/>
              <a:gd name="connsiteY37" fmla="*/ 495300 h 809781"/>
              <a:gd name="connsiteX38" fmla="*/ 314325 w 829491"/>
              <a:gd name="connsiteY38" fmla="*/ 542925 h 809781"/>
              <a:gd name="connsiteX39" fmla="*/ 295275 w 829491"/>
              <a:gd name="connsiteY39" fmla="*/ 571500 h 809781"/>
              <a:gd name="connsiteX40" fmla="*/ 285750 w 829491"/>
              <a:gd name="connsiteY40" fmla="*/ 600075 h 809781"/>
              <a:gd name="connsiteX41" fmla="*/ 257175 w 829491"/>
              <a:gd name="connsiteY41" fmla="*/ 609600 h 809781"/>
              <a:gd name="connsiteX42" fmla="*/ 190500 w 829491"/>
              <a:gd name="connsiteY42" fmla="*/ 695325 h 809781"/>
              <a:gd name="connsiteX43" fmla="*/ 171450 w 829491"/>
              <a:gd name="connsiteY43" fmla="*/ 723900 h 809781"/>
              <a:gd name="connsiteX44" fmla="*/ 161925 w 829491"/>
              <a:gd name="connsiteY44" fmla="*/ 752475 h 809781"/>
              <a:gd name="connsiteX45" fmla="*/ 142875 w 829491"/>
              <a:gd name="connsiteY45" fmla="*/ 781050 h 809781"/>
              <a:gd name="connsiteX46" fmla="*/ 85725 w 829491"/>
              <a:gd name="connsiteY46" fmla="*/ 800100 h 809781"/>
              <a:gd name="connsiteX47" fmla="*/ 66675 w 829491"/>
              <a:gd name="connsiteY47" fmla="*/ 723900 h 809781"/>
              <a:gd name="connsiteX48" fmla="*/ 85725 w 829491"/>
              <a:gd name="connsiteY48" fmla="*/ 695325 h 809781"/>
              <a:gd name="connsiteX49" fmla="*/ 95250 w 829491"/>
              <a:gd name="connsiteY49" fmla="*/ 666750 h 809781"/>
              <a:gd name="connsiteX50" fmla="*/ 161925 w 829491"/>
              <a:gd name="connsiteY50" fmla="*/ 581025 h 809781"/>
              <a:gd name="connsiteX51" fmla="*/ 171450 w 829491"/>
              <a:gd name="connsiteY51" fmla="*/ 552450 h 809781"/>
              <a:gd name="connsiteX52" fmla="*/ 219075 w 829491"/>
              <a:gd name="connsiteY52" fmla="*/ 504825 h 809781"/>
              <a:gd name="connsiteX53" fmla="*/ 238125 w 829491"/>
              <a:gd name="connsiteY53" fmla="*/ 447675 h 809781"/>
              <a:gd name="connsiteX54" fmla="*/ 95250 w 829491"/>
              <a:gd name="connsiteY54" fmla="*/ 352425 h 809781"/>
              <a:gd name="connsiteX55" fmla="*/ 38100 w 829491"/>
              <a:gd name="connsiteY55" fmla="*/ 314325 h 809781"/>
              <a:gd name="connsiteX56" fmla="*/ 9525 w 829491"/>
              <a:gd name="connsiteY56" fmla="*/ 295275 h 809781"/>
              <a:gd name="connsiteX57" fmla="*/ 0 w 829491"/>
              <a:gd name="connsiteY57" fmla="*/ 266700 h 809781"/>
              <a:gd name="connsiteX58" fmla="*/ 95250 w 829491"/>
              <a:gd name="connsiteY58" fmla="*/ 238125 h 809781"/>
              <a:gd name="connsiteX59" fmla="*/ 180975 w 829491"/>
              <a:gd name="connsiteY59" fmla="*/ 304800 h 809781"/>
              <a:gd name="connsiteX60" fmla="*/ 200025 w 829491"/>
              <a:gd name="connsiteY60" fmla="*/ 333375 h 809781"/>
              <a:gd name="connsiteX61" fmla="*/ 228600 w 829491"/>
              <a:gd name="connsiteY61" fmla="*/ 342900 h 809781"/>
              <a:gd name="connsiteX62" fmla="*/ 257175 w 829491"/>
              <a:gd name="connsiteY62" fmla="*/ 361950 h 809781"/>
              <a:gd name="connsiteX63" fmla="*/ 285750 w 829491"/>
              <a:gd name="connsiteY63" fmla="*/ 390525 h 809781"/>
              <a:gd name="connsiteX64" fmla="*/ 323850 w 829491"/>
              <a:gd name="connsiteY64" fmla="*/ 381000 h 8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9491" h="809781">
                <a:moveTo>
                  <a:pt x="323850" y="381000"/>
                </a:moveTo>
                <a:cubicBezTo>
                  <a:pt x="331787" y="339725"/>
                  <a:pt x="327715" y="222112"/>
                  <a:pt x="333375" y="142875"/>
                </a:cubicBezTo>
                <a:cubicBezTo>
                  <a:pt x="334090" y="132860"/>
                  <a:pt x="340722" y="124101"/>
                  <a:pt x="342900" y="114300"/>
                </a:cubicBezTo>
                <a:cubicBezTo>
                  <a:pt x="347090" y="95447"/>
                  <a:pt x="347741" y="75886"/>
                  <a:pt x="352425" y="57150"/>
                </a:cubicBezTo>
                <a:cubicBezTo>
                  <a:pt x="357295" y="37669"/>
                  <a:pt x="371475" y="0"/>
                  <a:pt x="371475" y="0"/>
                </a:cubicBezTo>
                <a:cubicBezTo>
                  <a:pt x="384175" y="3175"/>
                  <a:pt x="398683" y="2263"/>
                  <a:pt x="409575" y="9525"/>
                </a:cubicBezTo>
                <a:cubicBezTo>
                  <a:pt x="455831" y="40362"/>
                  <a:pt x="419760" y="162215"/>
                  <a:pt x="419100" y="171450"/>
                </a:cubicBezTo>
                <a:cubicBezTo>
                  <a:pt x="422275" y="244475"/>
                  <a:pt x="415550" y="318610"/>
                  <a:pt x="428625" y="390525"/>
                </a:cubicBezTo>
                <a:cubicBezTo>
                  <a:pt x="430421" y="400403"/>
                  <a:pt x="447546" y="383758"/>
                  <a:pt x="457200" y="381000"/>
                </a:cubicBezTo>
                <a:cubicBezTo>
                  <a:pt x="469787" y="377404"/>
                  <a:pt x="482761" y="375237"/>
                  <a:pt x="495300" y="371475"/>
                </a:cubicBezTo>
                <a:cubicBezTo>
                  <a:pt x="514534" y="365705"/>
                  <a:pt x="533400" y="358775"/>
                  <a:pt x="552450" y="352425"/>
                </a:cubicBezTo>
                <a:cubicBezTo>
                  <a:pt x="561975" y="349250"/>
                  <a:pt x="571180" y="344869"/>
                  <a:pt x="581025" y="342900"/>
                </a:cubicBezTo>
                <a:lnTo>
                  <a:pt x="628650" y="333375"/>
                </a:lnTo>
                <a:cubicBezTo>
                  <a:pt x="669925" y="336550"/>
                  <a:pt x="711787" y="335271"/>
                  <a:pt x="752475" y="342900"/>
                </a:cubicBezTo>
                <a:cubicBezTo>
                  <a:pt x="763727" y="345010"/>
                  <a:pt x="770528" y="357441"/>
                  <a:pt x="781050" y="361950"/>
                </a:cubicBezTo>
                <a:cubicBezTo>
                  <a:pt x="793082" y="367107"/>
                  <a:pt x="806450" y="368300"/>
                  <a:pt x="819150" y="371475"/>
                </a:cubicBezTo>
                <a:cubicBezTo>
                  <a:pt x="822325" y="381000"/>
                  <a:pt x="832404" y="390728"/>
                  <a:pt x="828675" y="400050"/>
                </a:cubicBezTo>
                <a:cubicBezTo>
                  <a:pt x="823789" y="412266"/>
                  <a:pt x="782857" y="426359"/>
                  <a:pt x="771525" y="428625"/>
                </a:cubicBezTo>
                <a:cubicBezTo>
                  <a:pt x="699977" y="442935"/>
                  <a:pt x="610092" y="443724"/>
                  <a:pt x="542925" y="447675"/>
                </a:cubicBezTo>
                <a:cubicBezTo>
                  <a:pt x="527050" y="450850"/>
                  <a:pt x="511006" y="453273"/>
                  <a:pt x="495300" y="457200"/>
                </a:cubicBezTo>
                <a:cubicBezTo>
                  <a:pt x="485560" y="459635"/>
                  <a:pt x="471215" y="457745"/>
                  <a:pt x="466725" y="466725"/>
                </a:cubicBezTo>
                <a:cubicBezTo>
                  <a:pt x="462235" y="475705"/>
                  <a:pt x="471374" y="486523"/>
                  <a:pt x="476250" y="495300"/>
                </a:cubicBezTo>
                <a:cubicBezTo>
                  <a:pt x="508934" y="554131"/>
                  <a:pt x="501183" y="543672"/>
                  <a:pt x="542925" y="571500"/>
                </a:cubicBezTo>
                <a:cubicBezTo>
                  <a:pt x="577663" y="675713"/>
                  <a:pt x="522261" y="517863"/>
                  <a:pt x="571500" y="628650"/>
                </a:cubicBezTo>
                <a:cubicBezTo>
                  <a:pt x="579655" y="647000"/>
                  <a:pt x="579411" y="669092"/>
                  <a:pt x="590550" y="685800"/>
                </a:cubicBezTo>
                <a:cubicBezTo>
                  <a:pt x="596900" y="695325"/>
                  <a:pt x="604480" y="704136"/>
                  <a:pt x="609600" y="714375"/>
                </a:cubicBezTo>
                <a:cubicBezTo>
                  <a:pt x="649035" y="793245"/>
                  <a:pt x="583580" y="689633"/>
                  <a:pt x="638175" y="771525"/>
                </a:cubicBezTo>
                <a:cubicBezTo>
                  <a:pt x="635000" y="781050"/>
                  <a:pt x="635750" y="793000"/>
                  <a:pt x="628650" y="800100"/>
                </a:cubicBezTo>
                <a:cubicBezTo>
                  <a:pt x="609519" y="819231"/>
                  <a:pt x="581309" y="804933"/>
                  <a:pt x="561975" y="800100"/>
                </a:cubicBezTo>
                <a:cubicBezTo>
                  <a:pt x="552429" y="771461"/>
                  <a:pt x="553916" y="767569"/>
                  <a:pt x="533400" y="742950"/>
                </a:cubicBezTo>
                <a:cubicBezTo>
                  <a:pt x="507068" y="711352"/>
                  <a:pt x="503512" y="721273"/>
                  <a:pt x="485775" y="685800"/>
                </a:cubicBezTo>
                <a:cubicBezTo>
                  <a:pt x="481285" y="676820"/>
                  <a:pt x="480740" y="666205"/>
                  <a:pt x="476250" y="657225"/>
                </a:cubicBezTo>
                <a:cubicBezTo>
                  <a:pt x="471130" y="646986"/>
                  <a:pt x="462320" y="638889"/>
                  <a:pt x="457200" y="628650"/>
                </a:cubicBezTo>
                <a:cubicBezTo>
                  <a:pt x="452710" y="619670"/>
                  <a:pt x="454775" y="607175"/>
                  <a:pt x="447675" y="600075"/>
                </a:cubicBezTo>
                <a:cubicBezTo>
                  <a:pt x="440575" y="592975"/>
                  <a:pt x="428625" y="593725"/>
                  <a:pt x="419100" y="590550"/>
                </a:cubicBezTo>
                <a:cubicBezTo>
                  <a:pt x="412750" y="581025"/>
                  <a:pt x="404699" y="572436"/>
                  <a:pt x="400050" y="561975"/>
                </a:cubicBezTo>
                <a:cubicBezTo>
                  <a:pt x="391895" y="543625"/>
                  <a:pt x="400050" y="511175"/>
                  <a:pt x="381000" y="504825"/>
                </a:cubicBezTo>
                <a:lnTo>
                  <a:pt x="352425" y="495300"/>
                </a:lnTo>
                <a:cubicBezTo>
                  <a:pt x="333882" y="550930"/>
                  <a:pt x="357409" y="499841"/>
                  <a:pt x="314325" y="542925"/>
                </a:cubicBezTo>
                <a:cubicBezTo>
                  <a:pt x="306230" y="551020"/>
                  <a:pt x="300395" y="561261"/>
                  <a:pt x="295275" y="571500"/>
                </a:cubicBezTo>
                <a:cubicBezTo>
                  <a:pt x="290785" y="580480"/>
                  <a:pt x="292850" y="592975"/>
                  <a:pt x="285750" y="600075"/>
                </a:cubicBezTo>
                <a:cubicBezTo>
                  <a:pt x="278650" y="607175"/>
                  <a:pt x="266700" y="606425"/>
                  <a:pt x="257175" y="609600"/>
                </a:cubicBezTo>
                <a:cubicBezTo>
                  <a:pt x="212411" y="654364"/>
                  <a:pt x="236072" y="626967"/>
                  <a:pt x="190500" y="695325"/>
                </a:cubicBezTo>
                <a:cubicBezTo>
                  <a:pt x="184150" y="704850"/>
                  <a:pt x="175070" y="713040"/>
                  <a:pt x="171450" y="723900"/>
                </a:cubicBezTo>
                <a:cubicBezTo>
                  <a:pt x="168275" y="733425"/>
                  <a:pt x="166415" y="743495"/>
                  <a:pt x="161925" y="752475"/>
                </a:cubicBezTo>
                <a:cubicBezTo>
                  <a:pt x="156805" y="762714"/>
                  <a:pt x="152583" y="774983"/>
                  <a:pt x="142875" y="781050"/>
                </a:cubicBezTo>
                <a:cubicBezTo>
                  <a:pt x="125847" y="791693"/>
                  <a:pt x="85725" y="800100"/>
                  <a:pt x="85725" y="800100"/>
                </a:cubicBezTo>
                <a:cubicBezTo>
                  <a:pt x="40746" y="785107"/>
                  <a:pt x="44785" y="796866"/>
                  <a:pt x="66675" y="723900"/>
                </a:cubicBezTo>
                <a:cubicBezTo>
                  <a:pt x="69964" y="712935"/>
                  <a:pt x="80605" y="705564"/>
                  <a:pt x="85725" y="695325"/>
                </a:cubicBezTo>
                <a:cubicBezTo>
                  <a:pt x="90215" y="686345"/>
                  <a:pt x="90374" y="675527"/>
                  <a:pt x="95250" y="666750"/>
                </a:cubicBezTo>
                <a:cubicBezTo>
                  <a:pt x="123733" y="615481"/>
                  <a:pt x="127215" y="615735"/>
                  <a:pt x="161925" y="581025"/>
                </a:cubicBezTo>
                <a:cubicBezTo>
                  <a:pt x="165100" y="571500"/>
                  <a:pt x="165178" y="560290"/>
                  <a:pt x="171450" y="552450"/>
                </a:cubicBezTo>
                <a:cubicBezTo>
                  <a:pt x="212725" y="500856"/>
                  <a:pt x="190500" y="569119"/>
                  <a:pt x="219075" y="504825"/>
                </a:cubicBezTo>
                <a:cubicBezTo>
                  <a:pt x="227230" y="486475"/>
                  <a:pt x="238125" y="447675"/>
                  <a:pt x="238125" y="447675"/>
                </a:cubicBezTo>
                <a:lnTo>
                  <a:pt x="95250" y="352425"/>
                </a:lnTo>
                <a:lnTo>
                  <a:pt x="38100" y="314325"/>
                </a:lnTo>
                <a:lnTo>
                  <a:pt x="9525" y="295275"/>
                </a:lnTo>
                <a:cubicBezTo>
                  <a:pt x="6350" y="285750"/>
                  <a:pt x="0" y="276740"/>
                  <a:pt x="0" y="266700"/>
                </a:cubicBezTo>
                <a:cubicBezTo>
                  <a:pt x="0" y="198874"/>
                  <a:pt x="32748" y="231180"/>
                  <a:pt x="95250" y="238125"/>
                </a:cubicBezTo>
                <a:cubicBezTo>
                  <a:pt x="135076" y="264676"/>
                  <a:pt x="152997" y="271227"/>
                  <a:pt x="180975" y="304800"/>
                </a:cubicBezTo>
                <a:cubicBezTo>
                  <a:pt x="188304" y="313594"/>
                  <a:pt x="191086" y="326224"/>
                  <a:pt x="200025" y="333375"/>
                </a:cubicBezTo>
                <a:cubicBezTo>
                  <a:pt x="207865" y="339647"/>
                  <a:pt x="219620" y="338410"/>
                  <a:pt x="228600" y="342900"/>
                </a:cubicBezTo>
                <a:cubicBezTo>
                  <a:pt x="238839" y="348020"/>
                  <a:pt x="248381" y="354621"/>
                  <a:pt x="257175" y="361950"/>
                </a:cubicBezTo>
                <a:cubicBezTo>
                  <a:pt x="267523" y="370574"/>
                  <a:pt x="273137" y="385795"/>
                  <a:pt x="285750" y="390525"/>
                </a:cubicBezTo>
                <a:cubicBezTo>
                  <a:pt x="300614" y="396099"/>
                  <a:pt x="315913" y="422275"/>
                  <a:pt x="323850" y="3810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5041513" y="2486658"/>
            <a:ext cx="367876" cy="247650"/>
          </a:xfrm>
          <a:custGeom>
            <a:avLst/>
            <a:gdLst>
              <a:gd name="connsiteX0" fmla="*/ 104974 w 367876"/>
              <a:gd name="connsiteY0" fmla="*/ 219075 h 247650"/>
              <a:gd name="connsiteX1" fmla="*/ 28774 w 367876"/>
              <a:gd name="connsiteY1" fmla="*/ 200025 h 247650"/>
              <a:gd name="connsiteX2" fmla="*/ 9724 w 367876"/>
              <a:gd name="connsiteY2" fmla="*/ 171450 h 247650"/>
              <a:gd name="connsiteX3" fmla="*/ 19249 w 367876"/>
              <a:gd name="connsiteY3" fmla="*/ 66675 h 247650"/>
              <a:gd name="connsiteX4" fmla="*/ 85924 w 367876"/>
              <a:gd name="connsiteY4" fmla="*/ 38100 h 247650"/>
              <a:gd name="connsiteX5" fmla="*/ 143074 w 367876"/>
              <a:gd name="connsiteY5" fmla="*/ 9525 h 247650"/>
              <a:gd name="connsiteX6" fmla="*/ 181174 w 367876"/>
              <a:gd name="connsiteY6" fmla="*/ 0 h 247650"/>
              <a:gd name="connsiteX7" fmla="*/ 324049 w 367876"/>
              <a:gd name="connsiteY7" fmla="*/ 19050 h 247650"/>
              <a:gd name="connsiteX8" fmla="*/ 352624 w 367876"/>
              <a:gd name="connsiteY8" fmla="*/ 38100 h 247650"/>
              <a:gd name="connsiteX9" fmla="*/ 352624 w 367876"/>
              <a:gd name="connsiteY9" fmla="*/ 180975 h 247650"/>
              <a:gd name="connsiteX10" fmla="*/ 295474 w 367876"/>
              <a:gd name="connsiteY10" fmla="*/ 200025 h 247650"/>
              <a:gd name="connsiteX11" fmla="*/ 209749 w 367876"/>
              <a:gd name="connsiteY11" fmla="*/ 228600 h 247650"/>
              <a:gd name="connsiteX12" fmla="*/ 181174 w 367876"/>
              <a:gd name="connsiteY12" fmla="*/ 238125 h 247650"/>
              <a:gd name="connsiteX13" fmla="*/ 152599 w 367876"/>
              <a:gd name="connsiteY13" fmla="*/ 247650 h 247650"/>
              <a:gd name="connsiteX14" fmla="*/ 95449 w 367876"/>
              <a:gd name="connsiteY14" fmla="*/ 238125 h 247650"/>
              <a:gd name="connsiteX15" fmla="*/ 104974 w 367876"/>
              <a:gd name="connsiteY15" fmla="*/ 2190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876" h="247650">
                <a:moveTo>
                  <a:pt x="104974" y="219075"/>
                </a:moveTo>
                <a:cubicBezTo>
                  <a:pt x="93862" y="212725"/>
                  <a:pt x="38537" y="207835"/>
                  <a:pt x="28774" y="200025"/>
                </a:cubicBezTo>
                <a:cubicBezTo>
                  <a:pt x="19835" y="192874"/>
                  <a:pt x="16074" y="180975"/>
                  <a:pt x="9724" y="171450"/>
                </a:cubicBezTo>
                <a:cubicBezTo>
                  <a:pt x="394" y="124802"/>
                  <a:pt x="-10047" y="113549"/>
                  <a:pt x="19249" y="66675"/>
                </a:cubicBezTo>
                <a:cubicBezTo>
                  <a:pt x="31858" y="46501"/>
                  <a:pt x="67432" y="43384"/>
                  <a:pt x="85924" y="38100"/>
                </a:cubicBezTo>
                <a:cubicBezTo>
                  <a:pt x="166196" y="15165"/>
                  <a:pt x="59584" y="45306"/>
                  <a:pt x="143074" y="9525"/>
                </a:cubicBezTo>
                <a:cubicBezTo>
                  <a:pt x="155106" y="4368"/>
                  <a:pt x="168474" y="3175"/>
                  <a:pt x="181174" y="0"/>
                </a:cubicBezTo>
                <a:cubicBezTo>
                  <a:pt x="206710" y="2128"/>
                  <a:pt x="285142" y="-404"/>
                  <a:pt x="324049" y="19050"/>
                </a:cubicBezTo>
                <a:cubicBezTo>
                  <a:pt x="334288" y="24170"/>
                  <a:pt x="343099" y="31750"/>
                  <a:pt x="352624" y="38100"/>
                </a:cubicBezTo>
                <a:cubicBezTo>
                  <a:pt x="364414" y="85259"/>
                  <a:pt x="380053" y="130036"/>
                  <a:pt x="352624" y="180975"/>
                </a:cubicBezTo>
                <a:cubicBezTo>
                  <a:pt x="343104" y="198655"/>
                  <a:pt x="314524" y="193675"/>
                  <a:pt x="295474" y="200025"/>
                </a:cubicBezTo>
                <a:lnTo>
                  <a:pt x="209749" y="228600"/>
                </a:lnTo>
                <a:lnTo>
                  <a:pt x="181174" y="238125"/>
                </a:lnTo>
                <a:lnTo>
                  <a:pt x="152599" y="247650"/>
                </a:lnTo>
                <a:cubicBezTo>
                  <a:pt x="133549" y="244475"/>
                  <a:pt x="114302" y="242315"/>
                  <a:pt x="95449" y="238125"/>
                </a:cubicBezTo>
                <a:cubicBezTo>
                  <a:pt x="48068" y="227596"/>
                  <a:pt x="116086" y="225425"/>
                  <a:pt x="104974" y="21907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13" idx="4"/>
          </p:cNvCxnSpPr>
          <p:nvPr/>
        </p:nvCxnSpPr>
        <p:spPr>
          <a:xfrm flipH="1" flipV="1">
            <a:off x="4680578" y="2287427"/>
            <a:ext cx="446859" cy="237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04007" y="2212766"/>
            <a:ext cx="332869" cy="302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391707" y="2217218"/>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91707" y="2440793"/>
            <a:ext cx="418940" cy="122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98099" y="2231953"/>
            <a:ext cx="222580" cy="26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386590" y="2616805"/>
            <a:ext cx="350447" cy="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1311" y="2141934"/>
            <a:ext cx="17681" cy="35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741801" y="2447138"/>
            <a:ext cx="347016" cy="134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10"/>
          </p:cNvCxnSpPr>
          <p:nvPr/>
        </p:nvCxnSpPr>
        <p:spPr>
          <a:xfrm flipH="1" flipV="1">
            <a:off x="4881395" y="2244939"/>
            <a:ext cx="455592" cy="441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151100" y="2162375"/>
            <a:ext cx="81242" cy="3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2"/>
          </p:cNvCxnSpPr>
          <p:nvPr/>
        </p:nvCxnSpPr>
        <p:spPr>
          <a:xfrm flipH="1" flipV="1">
            <a:off x="4735298" y="2616805"/>
            <a:ext cx="315939" cy="4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11"/>
          </p:cNvCxnSpPr>
          <p:nvPr/>
        </p:nvCxnSpPr>
        <p:spPr>
          <a:xfrm flipH="1" flipV="1">
            <a:off x="4783136" y="2544652"/>
            <a:ext cx="468126" cy="17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21045" y="2293109"/>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4187" y="2553102"/>
            <a:ext cx="485058" cy="5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288105" y="2641801"/>
            <a:ext cx="253961" cy="57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3" idx="3"/>
          </p:cNvCxnSpPr>
          <p:nvPr/>
        </p:nvCxnSpPr>
        <p:spPr>
          <a:xfrm flipH="1" flipV="1">
            <a:off x="4989443" y="2486658"/>
            <a:ext cx="71319" cy="66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128597" y="2308729"/>
            <a:ext cx="119863" cy="29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3" idx="8"/>
          </p:cNvCxnSpPr>
          <p:nvPr/>
        </p:nvCxnSpPr>
        <p:spPr>
          <a:xfrm flipH="1">
            <a:off x="5394137" y="2455521"/>
            <a:ext cx="200567" cy="6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4486275" y="2846982"/>
            <a:ext cx="1724025" cy="315318"/>
          </a:xfrm>
          <a:custGeom>
            <a:avLst/>
            <a:gdLst>
              <a:gd name="connsiteX0" fmla="*/ 161925 w 1724025"/>
              <a:gd name="connsiteY0" fmla="*/ 29568 h 315318"/>
              <a:gd name="connsiteX1" fmla="*/ 447675 w 1724025"/>
              <a:gd name="connsiteY1" fmla="*/ 20043 h 315318"/>
              <a:gd name="connsiteX2" fmla="*/ 695325 w 1724025"/>
              <a:gd name="connsiteY2" fmla="*/ 20043 h 315318"/>
              <a:gd name="connsiteX3" fmla="*/ 1104900 w 1724025"/>
              <a:gd name="connsiteY3" fmla="*/ 29568 h 315318"/>
              <a:gd name="connsiteX4" fmla="*/ 1152525 w 1724025"/>
              <a:gd name="connsiteY4" fmla="*/ 39093 h 315318"/>
              <a:gd name="connsiteX5" fmla="*/ 1228725 w 1724025"/>
              <a:gd name="connsiteY5" fmla="*/ 58143 h 315318"/>
              <a:gd name="connsiteX6" fmla="*/ 1266825 w 1724025"/>
              <a:gd name="connsiteY6" fmla="*/ 48618 h 315318"/>
              <a:gd name="connsiteX7" fmla="*/ 1295400 w 1724025"/>
              <a:gd name="connsiteY7" fmla="*/ 39093 h 315318"/>
              <a:gd name="connsiteX8" fmla="*/ 1333500 w 1724025"/>
              <a:gd name="connsiteY8" fmla="*/ 48618 h 315318"/>
              <a:gd name="connsiteX9" fmla="*/ 1504950 w 1724025"/>
              <a:gd name="connsiteY9" fmla="*/ 58143 h 315318"/>
              <a:gd name="connsiteX10" fmla="*/ 1609725 w 1724025"/>
              <a:gd name="connsiteY10" fmla="*/ 67668 h 315318"/>
              <a:gd name="connsiteX11" fmla="*/ 1666875 w 1724025"/>
              <a:gd name="connsiteY11" fmla="*/ 86718 h 315318"/>
              <a:gd name="connsiteX12" fmla="*/ 1704975 w 1724025"/>
              <a:gd name="connsiteY12" fmla="*/ 143868 h 315318"/>
              <a:gd name="connsiteX13" fmla="*/ 1714500 w 1724025"/>
              <a:gd name="connsiteY13" fmla="*/ 201018 h 315318"/>
              <a:gd name="connsiteX14" fmla="*/ 1724025 w 1724025"/>
              <a:gd name="connsiteY14" fmla="*/ 229593 h 315318"/>
              <a:gd name="connsiteX15" fmla="*/ 1714500 w 1724025"/>
              <a:gd name="connsiteY15" fmla="*/ 267693 h 315318"/>
              <a:gd name="connsiteX16" fmla="*/ 1704975 w 1724025"/>
              <a:gd name="connsiteY16" fmla="*/ 296268 h 315318"/>
              <a:gd name="connsiteX17" fmla="*/ 1647825 w 1724025"/>
              <a:gd name="connsiteY17" fmla="*/ 315318 h 315318"/>
              <a:gd name="connsiteX18" fmla="*/ 1447800 w 1724025"/>
              <a:gd name="connsiteY18" fmla="*/ 305793 h 315318"/>
              <a:gd name="connsiteX19" fmla="*/ 1419225 w 1724025"/>
              <a:gd name="connsiteY19" fmla="*/ 267693 h 315318"/>
              <a:gd name="connsiteX20" fmla="*/ 1390650 w 1724025"/>
              <a:gd name="connsiteY20" fmla="*/ 258168 h 315318"/>
              <a:gd name="connsiteX21" fmla="*/ 1362075 w 1724025"/>
              <a:gd name="connsiteY21" fmla="*/ 239118 h 315318"/>
              <a:gd name="connsiteX22" fmla="*/ 1247775 w 1724025"/>
              <a:gd name="connsiteY22" fmla="*/ 248643 h 315318"/>
              <a:gd name="connsiteX23" fmla="*/ 990600 w 1724025"/>
              <a:gd name="connsiteY23" fmla="*/ 267693 h 315318"/>
              <a:gd name="connsiteX24" fmla="*/ 752475 w 1724025"/>
              <a:gd name="connsiteY24" fmla="*/ 267693 h 315318"/>
              <a:gd name="connsiteX25" fmla="*/ 676275 w 1724025"/>
              <a:gd name="connsiteY25" fmla="*/ 286743 h 315318"/>
              <a:gd name="connsiteX26" fmla="*/ 571500 w 1724025"/>
              <a:gd name="connsiteY26" fmla="*/ 296268 h 315318"/>
              <a:gd name="connsiteX27" fmla="*/ 533400 w 1724025"/>
              <a:gd name="connsiteY27" fmla="*/ 305793 h 315318"/>
              <a:gd name="connsiteX28" fmla="*/ 257175 w 1724025"/>
              <a:gd name="connsiteY28" fmla="*/ 286743 h 315318"/>
              <a:gd name="connsiteX29" fmla="*/ 152400 w 1724025"/>
              <a:gd name="connsiteY29" fmla="*/ 267693 h 315318"/>
              <a:gd name="connsiteX30" fmla="*/ 85725 w 1724025"/>
              <a:gd name="connsiteY30" fmla="*/ 201018 h 315318"/>
              <a:gd name="connsiteX31" fmla="*/ 47625 w 1724025"/>
              <a:gd name="connsiteY31" fmla="*/ 143868 h 315318"/>
              <a:gd name="connsiteX32" fmla="*/ 28575 w 1724025"/>
              <a:gd name="connsiteY32" fmla="*/ 115293 h 315318"/>
              <a:gd name="connsiteX33" fmla="*/ 9525 w 1724025"/>
              <a:gd name="connsiteY33" fmla="*/ 58143 h 315318"/>
              <a:gd name="connsiteX34" fmla="*/ 0 w 1724025"/>
              <a:gd name="connsiteY34" fmla="*/ 29568 h 315318"/>
              <a:gd name="connsiteX35" fmla="*/ 19050 w 1724025"/>
              <a:gd name="connsiteY35" fmla="*/ 993 h 315318"/>
              <a:gd name="connsiteX36" fmla="*/ 57150 w 1724025"/>
              <a:gd name="connsiteY36" fmla="*/ 10518 h 315318"/>
              <a:gd name="connsiteX37" fmla="*/ 114300 w 1724025"/>
              <a:gd name="connsiteY37" fmla="*/ 29568 h 315318"/>
              <a:gd name="connsiteX38" fmla="*/ 142875 w 1724025"/>
              <a:gd name="connsiteY38" fmla="*/ 39093 h 315318"/>
              <a:gd name="connsiteX39" fmla="*/ 161925 w 1724025"/>
              <a:gd name="connsiteY39" fmla="*/ 29568 h 31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4025" h="315318">
                <a:moveTo>
                  <a:pt x="161925" y="29568"/>
                </a:moveTo>
                <a:cubicBezTo>
                  <a:pt x="257175" y="26393"/>
                  <a:pt x="352372" y="20043"/>
                  <a:pt x="447675" y="20043"/>
                </a:cubicBezTo>
                <a:cubicBezTo>
                  <a:pt x="732242" y="20043"/>
                  <a:pt x="523171" y="41562"/>
                  <a:pt x="695325" y="20043"/>
                </a:cubicBezTo>
                <a:lnTo>
                  <a:pt x="1104900" y="29568"/>
                </a:lnTo>
                <a:cubicBezTo>
                  <a:pt x="1121075" y="30242"/>
                  <a:pt x="1136750" y="35453"/>
                  <a:pt x="1152525" y="39093"/>
                </a:cubicBezTo>
                <a:cubicBezTo>
                  <a:pt x="1178036" y="44980"/>
                  <a:pt x="1228725" y="58143"/>
                  <a:pt x="1228725" y="58143"/>
                </a:cubicBezTo>
                <a:cubicBezTo>
                  <a:pt x="1241425" y="54968"/>
                  <a:pt x="1254238" y="52214"/>
                  <a:pt x="1266825" y="48618"/>
                </a:cubicBezTo>
                <a:cubicBezTo>
                  <a:pt x="1276479" y="45860"/>
                  <a:pt x="1285360" y="39093"/>
                  <a:pt x="1295400" y="39093"/>
                </a:cubicBezTo>
                <a:cubicBezTo>
                  <a:pt x="1308491" y="39093"/>
                  <a:pt x="1320463" y="47433"/>
                  <a:pt x="1333500" y="48618"/>
                </a:cubicBezTo>
                <a:cubicBezTo>
                  <a:pt x="1390503" y="53800"/>
                  <a:pt x="1447848" y="54205"/>
                  <a:pt x="1504950" y="58143"/>
                </a:cubicBezTo>
                <a:cubicBezTo>
                  <a:pt x="1539936" y="60556"/>
                  <a:pt x="1574800" y="64493"/>
                  <a:pt x="1609725" y="67668"/>
                </a:cubicBezTo>
                <a:cubicBezTo>
                  <a:pt x="1628775" y="74018"/>
                  <a:pt x="1655736" y="70010"/>
                  <a:pt x="1666875" y="86718"/>
                </a:cubicBezTo>
                <a:lnTo>
                  <a:pt x="1704975" y="143868"/>
                </a:lnTo>
                <a:cubicBezTo>
                  <a:pt x="1708150" y="162918"/>
                  <a:pt x="1710310" y="182165"/>
                  <a:pt x="1714500" y="201018"/>
                </a:cubicBezTo>
                <a:cubicBezTo>
                  <a:pt x="1716678" y="210819"/>
                  <a:pt x="1724025" y="219553"/>
                  <a:pt x="1724025" y="229593"/>
                </a:cubicBezTo>
                <a:cubicBezTo>
                  <a:pt x="1724025" y="242684"/>
                  <a:pt x="1718096" y="255106"/>
                  <a:pt x="1714500" y="267693"/>
                </a:cubicBezTo>
                <a:cubicBezTo>
                  <a:pt x="1711742" y="277347"/>
                  <a:pt x="1713145" y="290432"/>
                  <a:pt x="1704975" y="296268"/>
                </a:cubicBezTo>
                <a:cubicBezTo>
                  <a:pt x="1688635" y="307940"/>
                  <a:pt x="1647825" y="315318"/>
                  <a:pt x="1647825" y="315318"/>
                </a:cubicBezTo>
                <a:cubicBezTo>
                  <a:pt x="1581150" y="312143"/>
                  <a:pt x="1513147" y="319407"/>
                  <a:pt x="1447800" y="305793"/>
                </a:cubicBezTo>
                <a:cubicBezTo>
                  <a:pt x="1432259" y="302555"/>
                  <a:pt x="1431421" y="277856"/>
                  <a:pt x="1419225" y="267693"/>
                </a:cubicBezTo>
                <a:cubicBezTo>
                  <a:pt x="1411512" y="261265"/>
                  <a:pt x="1399630" y="262658"/>
                  <a:pt x="1390650" y="258168"/>
                </a:cubicBezTo>
                <a:cubicBezTo>
                  <a:pt x="1380411" y="253048"/>
                  <a:pt x="1371600" y="245468"/>
                  <a:pt x="1362075" y="239118"/>
                </a:cubicBezTo>
                <a:cubicBezTo>
                  <a:pt x="1323975" y="242293"/>
                  <a:pt x="1285948" y="246522"/>
                  <a:pt x="1247775" y="248643"/>
                </a:cubicBezTo>
                <a:cubicBezTo>
                  <a:pt x="997212" y="262563"/>
                  <a:pt x="1093098" y="233527"/>
                  <a:pt x="990600" y="267693"/>
                </a:cubicBezTo>
                <a:cubicBezTo>
                  <a:pt x="894344" y="243629"/>
                  <a:pt x="931915" y="249130"/>
                  <a:pt x="752475" y="267693"/>
                </a:cubicBezTo>
                <a:cubicBezTo>
                  <a:pt x="726432" y="270387"/>
                  <a:pt x="702349" y="284373"/>
                  <a:pt x="676275" y="286743"/>
                </a:cubicBezTo>
                <a:lnTo>
                  <a:pt x="571500" y="296268"/>
                </a:lnTo>
                <a:cubicBezTo>
                  <a:pt x="558800" y="299443"/>
                  <a:pt x="546491" y="305793"/>
                  <a:pt x="533400" y="305793"/>
                </a:cubicBezTo>
                <a:cubicBezTo>
                  <a:pt x="234487" y="305793"/>
                  <a:pt x="391077" y="309060"/>
                  <a:pt x="257175" y="286743"/>
                </a:cubicBezTo>
                <a:cubicBezTo>
                  <a:pt x="154788" y="269679"/>
                  <a:pt x="225547" y="285980"/>
                  <a:pt x="152400" y="267693"/>
                </a:cubicBezTo>
                <a:cubicBezTo>
                  <a:pt x="46417" y="197038"/>
                  <a:pt x="120241" y="263148"/>
                  <a:pt x="85725" y="201018"/>
                </a:cubicBezTo>
                <a:cubicBezTo>
                  <a:pt x="74606" y="181004"/>
                  <a:pt x="60325" y="162918"/>
                  <a:pt x="47625" y="143868"/>
                </a:cubicBezTo>
                <a:cubicBezTo>
                  <a:pt x="41275" y="134343"/>
                  <a:pt x="32195" y="126153"/>
                  <a:pt x="28575" y="115293"/>
                </a:cubicBezTo>
                <a:lnTo>
                  <a:pt x="9525" y="58143"/>
                </a:lnTo>
                <a:lnTo>
                  <a:pt x="0" y="29568"/>
                </a:lnTo>
                <a:cubicBezTo>
                  <a:pt x="6350" y="20043"/>
                  <a:pt x="8190" y="4613"/>
                  <a:pt x="19050" y="993"/>
                </a:cubicBezTo>
                <a:cubicBezTo>
                  <a:pt x="31469" y="-3147"/>
                  <a:pt x="44611" y="6756"/>
                  <a:pt x="57150" y="10518"/>
                </a:cubicBezTo>
                <a:cubicBezTo>
                  <a:pt x="76384" y="16288"/>
                  <a:pt x="95250" y="23218"/>
                  <a:pt x="114300" y="29568"/>
                </a:cubicBezTo>
                <a:cubicBezTo>
                  <a:pt x="123825" y="32743"/>
                  <a:pt x="132835" y="39093"/>
                  <a:pt x="142875" y="39093"/>
                </a:cubicBezTo>
                <a:lnTo>
                  <a:pt x="161925" y="2956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4086177" y="3604229"/>
            <a:ext cx="876300" cy="390525"/>
          </a:xfrm>
          <a:custGeom>
            <a:avLst/>
            <a:gdLst>
              <a:gd name="connsiteX0" fmla="*/ 304800 w 876300"/>
              <a:gd name="connsiteY0" fmla="*/ 28575 h 390525"/>
              <a:gd name="connsiteX1" fmla="*/ 114300 w 876300"/>
              <a:gd name="connsiteY1" fmla="*/ 57150 h 390525"/>
              <a:gd name="connsiteX2" fmla="*/ 38100 w 876300"/>
              <a:gd name="connsiteY2" fmla="*/ 76200 h 390525"/>
              <a:gd name="connsiteX3" fmla="*/ 19050 w 876300"/>
              <a:gd name="connsiteY3" fmla="*/ 104775 h 390525"/>
              <a:gd name="connsiteX4" fmla="*/ 0 w 876300"/>
              <a:gd name="connsiteY4" fmla="*/ 161925 h 390525"/>
              <a:gd name="connsiteX5" fmla="*/ 9525 w 876300"/>
              <a:gd name="connsiteY5" fmla="*/ 276225 h 390525"/>
              <a:gd name="connsiteX6" fmla="*/ 57150 w 876300"/>
              <a:gd name="connsiteY6" fmla="*/ 323850 h 390525"/>
              <a:gd name="connsiteX7" fmla="*/ 95250 w 876300"/>
              <a:gd name="connsiteY7" fmla="*/ 333375 h 390525"/>
              <a:gd name="connsiteX8" fmla="*/ 152400 w 876300"/>
              <a:gd name="connsiteY8" fmla="*/ 352425 h 390525"/>
              <a:gd name="connsiteX9" fmla="*/ 200025 w 876300"/>
              <a:gd name="connsiteY9" fmla="*/ 361950 h 390525"/>
              <a:gd name="connsiteX10" fmla="*/ 257175 w 876300"/>
              <a:gd name="connsiteY10" fmla="*/ 371475 h 390525"/>
              <a:gd name="connsiteX11" fmla="*/ 295275 w 876300"/>
              <a:gd name="connsiteY11" fmla="*/ 381000 h 390525"/>
              <a:gd name="connsiteX12" fmla="*/ 390525 w 876300"/>
              <a:gd name="connsiteY12" fmla="*/ 390525 h 390525"/>
              <a:gd name="connsiteX13" fmla="*/ 552450 w 876300"/>
              <a:gd name="connsiteY13" fmla="*/ 381000 h 390525"/>
              <a:gd name="connsiteX14" fmla="*/ 628650 w 876300"/>
              <a:gd name="connsiteY14" fmla="*/ 361950 h 390525"/>
              <a:gd name="connsiteX15" fmla="*/ 723900 w 876300"/>
              <a:gd name="connsiteY15" fmla="*/ 333375 h 390525"/>
              <a:gd name="connsiteX16" fmla="*/ 752475 w 876300"/>
              <a:gd name="connsiteY16" fmla="*/ 314325 h 390525"/>
              <a:gd name="connsiteX17" fmla="*/ 771525 w 876300"/>
              <a:gd name="connsiteY17" fmla="*/ 285750 h 390525"/>
              <a:gd name="connsiteX18" fmla="*/ 828675 w 876300"/>
              <a:gd name="connsiteY18" fmla="*/ 247650 h 390525"/>
              <a:gd name="connsiteX19" fmla="*/ 838200 w 876300"/>
              <a:gd name="connsiteY19" fmla="*/ 219075 h 390525"/>
              <a:gd name="connsiteX20" fmla="*/ 876300 w 876300"/>
              <a:gd name="connsiteY20" fmla="*/ 161925 h 390525"/>
              <a:gd name="connsiteX21" fmla="*/ 866775 w 876300"/>
              <a:gd name="connsiteY21" fmla="*/ 123825 h 390525"/>
              <a:gd name="connsiteX22" fmla="*/ 838200 w 876300"/>
              <a:gd name="connsiteY22" fmla="*/ 66675 h 390525"/>
              <a:gd name="connsiteX23" fmla="*/ 781050 w 876300"/>
              <a:gd name="connsiteY23" fmla="*/ 38100 h 390525"/>
              <a:gd name="connsiteX24" fmla="*/ 742950 w 876300"/>
              <a:gd name="connsiteY24" fmla="*/ 28575 h 390525"/>
              <a:gd name="connsiteX25" fmla="*/ 666750 w 876300"/>
              <a:gd name="connsiteY25" fmla="*/ 19050 h 390525"/>
              <a:gd name="connsiteX26" fmla="*/ 628650 w 876300"/>
              <a:gd name="connsiteY26" fmla="*/ 9525 h 390525"/>
              <a:gd name="connsiteX27" fmla="*/ 504825 w 876300"/>
              <a:gd name="connsiteY27" fmla="*/ 0 h 390525"/>
              <a:gd name="connsiteX28" fmla="*/ 304800 w 876300"/>
              <a:gd name="connsiteY28" fmla="*/ 285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6300" h="390525">
                <a:moveTo>
                  <a:pt x="304800" y="28575"/>
                </a:moveTo>
                <a:cubicBezTo>
                  <a:pt x="48450" y="46886"/>
                  <a:pt x="260125" y="20694"/>
                  <a:pt x="114300" y="57150"/>
                </a:cubicBezTo>
                <a:lnTo>
                  <a:pt x="38100" y="76200"/>
                </a:lnTo>
                <a:cubicBezTo>
                  <a:pt x="31750" y="85725"/>
                  <a:pt x="23699" y="94314"/>
                  <a:pt x="19050" y="104775"/>
                </a:cubicBezTo>
                <a:cubicBezTo>
                  <a:pt x="10895" y="123125"/>
                  <a:pt x="0" y="161925"/>
                  <a:pt x="0" y="161925"/>
                </a:cubicBezTo>
                <a:cubicBezTo>
                  <a:pt x="3175" y="200025"/>
                  <a:pt x="2027" y="238735"/>
                  <a:pt x="9525" y="276225"/>
                </a:cubicBezTo>
                <a:cubicBezTo>
                  <a:pt x="13494" y="296069"/>
                  <a:pt x="40481" y="316706"/>
                  <a:pt x="57150" y="323850"/>
                </a:cubicBezTo>
                <a:cubicBezTo>
                  <a:pt x="69182" y="329007"/>
                  <a:pt x="82711" y="329613"/>
                  <a:pt x="95250" y="333375"/>
                </a:cubicBezTo>
                <a:cubicBezTo>
                  <a:pt x="114484" y="339145"/>
                  <a:pt x="132709" y="348487"/>
                  <a:pt x="152400" y="352425"/>
                </a:cubicBezTo>
                <a:lnTo>
                  <a:pt x="200025" y="361950"/>
                </a:lnTo>
                <a:cubicBezTo>
                  <a:pt x="219026" y="365405"/>
                  <a:pt x="238237" y="367687"/>
                  <a:pt x="257175" y="371475"/>
                </a:cubicBezTo>
                <a:cubicBezTo>
                  <a:pt x="270012" y="374042"/>
                  <a:pt x="282316" y="379149"/>
                  <a:pt x="295275" y="381000"/>
                </a:cubicBezTo>
                <a:cubicBezTo>
                  <a:pt x="326863" y="385513"/>
                  <a:pt x="358775" y="387350"/>
                  <a:pt x="390525" y="390525"/>
                </a:cubicBezTo>
                <a:cubicBezTo>
                  <a:pt x="444500" y="387350"/>
                  <a:pt x="498604" y="385895"/>
                  <a:pt x="552450" y="381000"/>
                </a:cubicBezTo>
                <a:cubicBezTo>
                  <a:pt x="595054" y="377127"/>
                  <a:pt x="593936" y="371868"/>
                  <a:pt x="628650" y="361950"/>
                </a:cubicBezTo>
                <a:cubicBezTo>
                  <a:pt x="651945" y="355294"/>
                  <a:pt x="706923" y="344693"/>
                  <a:pt x="723900" y="333375"/>
                </a:cubicBezTo>
                <a:lnTo>
                  <a:pt x="752475" y="314325"/>
                </a:lnTo>
                <a:cubicBezTo>
                  <a:pt x="758825" y="304800"/>
                  <a:pt x="762910" y="293288"/>
                  <a:pt x="771525" y="285750"/>
                </a:cubicBezTo>
                <a:cubicBezTo>
                  <a:pt x="788755" y="270673"/>
                  <a:pt x="828675" y="247650"/>
                  <a:pt x="828675" y="247650"/>
                </a:cubicBezTo>
                <a:cubicBezTo>
                  <a:pt x="831850" y="238125"/>
                  <a:pt x="833324" y="227852"/>
                  <a:pt x="838200" y="219075"/>
                </a:cubicBezTo>
                <a:cubicBezTo>
                  <a:pt x="849319" y="199061"/>
                  <a:pt x="876300" y="161925"/>
                  <a:pt x="876300" y="161925"/>
                </a:cubicBezTo>
                <a:cubicBezTo>
                  <a:pt x="873125" y="149225"/>
                  <a:pt x="870371" y="136412"/>
                  <a:pt x="866775" y="123825"/>
                </a:cubicBezTo>
                <a:cubicBezTo>
                  <a:pt x="860577" y="102134"/>
                  <a:pt x="854898" y="83373"/>
                  <a:pt x="838200" y="66675"/>
                </a:cubicBezTo>
                <a:cubicBezTo>
                  <a:pt x="821502" y="49977"/>
                  <a:pt x="802741" y="44298"/>
                  <a:pt x="781050" y="38100"/>
                </a:cubicBezTo>
                <a:cubicBezTo>
                  <a:pt x="768463" y="34504"/>
                  <a:pt x="755863" y="30727"/>
                  <a:pt x="742950" y="28575"/>
                </a:cubicBezTo>
                <a:cubicBezTo>
                  <a:pt x="717701" y="24367"/>
                  <a:pt x="691999" y="23258"/>
                  <a:pt x="666750" y="19050"/>
                </a:cubicBezTo>
                <a:cubicBezTo>
                  <a:pt x="653837" y="16898"/>
                  <a:pt x="641651" y="11055"/>
                  <a:pt x="628650" y="9525"/>
                </a:cubicBezTo>
                <a:cubicBezTo>
                  <a:pt x="587537" y="4688"/>
                  <a:pt x="546100" y="3175"/>
                  <a:pt x="504825" y="0"/>
                </a:cubicBezTo>
                <a:cubicBezTo>
                  <a:pt x="314354" y="10582"/>
                  <a:pt x="390613" y="9525"/>
                  <a:pt x="304800" y="2857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p:cNvSpPr/>
          <p:nvPr/>
        </p:nvSpPr>
        <p:spPr>
          <a:xfrm>
            <a:off x="3764739" y="3514239"/>
            <a:ext cx="342763" cy="266151"/>
          </a:xfrm>
          <a:custGeom>
            <a:avLst/>
            <a:gdLst>
              <a:gd name="connsiteX0" fmla="*/ 342763 w 342763"/>
              <a:gd name="connsiteY0" fmla="*/ 204716 h 266151"/>
              <a:gd name="connsiteX1" fmla="*/ 213109 w 342763"/>
              <a:gd name="connsiteY1" fmla="*/ 163773 h 266151"/>
              <a:gd name="connsiteX2" fmla="*/ 185813 w 342763"/>
              <a:gd name="connsiteY2" fmla="*/ 150125 h 266151"/>
              <a:gd name="connsiteX3" fmla="*/ 165342 w 342763"/>
              <a:gd name="connsiteY3" fmla="*/ 109182 h 266151"/>
              <a:gd name="connsiteX4" fmla="*/ 124398 w 342763"/>
              <a:gd name="connsiteY4" fmla="*/ 95534 h 266151"/>
              <a:gd name="connsiteX5" fmla="*/ 110751 w 342763"/>
              <a:gd name="connsiteY5" fmla="*/ 75063 h 266151"/>
              <a:gd name="connsiteX6" fmla="*/ 90279 w 342763"/>
              <a:gd name="connsiteY6" fmla="*/ 34119 h 266151"/>
              <a:gd name="connsiteX7" fmla="*/ 28864 w 342763"/>
              <a:gd name="connsiteY7" fmla="*/ 0 h 266151"/>
              <a:gd name="connsiteX8" fmla="*/ 1569 w 342763"/>
              <a:gd name="connsiteY8" fmla="*/ 6824 h 266151"/>
              <a:gd name="connsiteX9" fmla="*/ 8392 w 342763"/>
              <a:gd name="connsiteY9" fmla="*/ 34119 h 266151"/>
              <a:gd name="connsiteX10" fmla="*/ 35688 w 342763"/>
              <a:gd name="connsiteY10" fmla="*/ 75063 h 266151"/>
              <a:gd name="connsiteX11" fmla="*/ 42512 w 342763"/>
              <a:gd name="connsiteY11" fmla="*/ 95534 h 266151"/>
              <a:gd name="connsiteX12" fmla="*/ 69807 w 342763"/>
              <a:gd name="connsiteY12" fmla="*/ 109182 h 266151"/>
              <a:gd name="connsiteX13" fmla="*/ 90279 w 342763"/>
              <a:gd name="connsiteY13" fmla="*/ 122830 h 266151"/>
              <a:gd name="connsiteX14" fmla="*/ 117575 w 342763"/>
              <a:gd name="connsiteY14" fmla="*/ 163773 h 266151"/>
              <a:gd name="connsiteX15" fmla="*/ 158518 w 342763"/>
              <a:gd name="connsiteY15" fmla="*/ 177421 h 266151"/>
              <a:gd name="connsiteX16" fmla="*/ 178989 w 342763"/>
              <a:gd name="connsiteY16" fmla="*/ 191069 h 266151"/>
              <a:gd name="connsiteX17" fmla="*/ 206285 w 342763"/>
              <a:gd name="connsiteY17" fmla="*/ 225188 h 266151"/>
              <a:gd name="connsiteX18" fmla="*/ 247228 w 342763"/>
              <a:gd name="connsiteY18" fmla="*/ 238836 h 266151"/>
              <a:gd name="connsiteX19" fmla="*/ 267700 w 342763"/>
              <a:gd name="connsiteY19" fmla="*/ 259308 h 266151"/>
              <a:gd name="connsiteX20" fmla="*/ 322291 w 342763"/>
              <a:gd name="connsiteY20" fmla="*/ 266131 h 2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763" h="266151">
                <a:moveTo>
                  <a:pt x="342763" y="204716"/>
                </a:moveTo>
                <a:cubicBezTo>
                  <a:pt x="299545" y="191068"/>
                  <a:pt x="255915" y="178662"/>
                  <a:pt x="213109" y="163773"/>
                </a:cubicBezTo>
                <a:cubicBezTo>
                  <a:pt x="203501" y="160431"/>
                  <a:pt x="193006" y="157318"/>
                  <a:pt x="185813" y="150125"/>
                </a:cubicBezTo>
                <a:cubicBezTo>
                  <a:pt x="162266" y="126579"/>
                  <a:pt x="199089" y="130274"/>
                  <a:pt x="165342" y="109182"/>
                </a:cubicBezTo>
                <a:cubicBezTo>
                  <a:pt x="153143" y="101557"/>
                  <a:pt x="124398" y="95534"/>
                  <a:pt x="124398" y="95534"/>
                </a:cubicBezTo>
                <a:cubicBezTo>
                  <a:pt x="119849" y="88710"/>
                  <a:pt x="114419" y="82398"/>
                  <a:pt x="110751" y="75063"/>
                </a:cubicBezTo>
                <a:cubicBezTo>
                  <a:pt x="101557" y="56675"/>
                  <a:pt x="107662" y="49329"/>
                  <a:pt x="90279" y="34119"/>
                </a:cubicBezTo>
                <a:cubicBezTo>
                  <a:pt x="61401" y="8851"/>
                  <a:pt x="56981" y="9372"/>
                  <a:pt x="28864" y="0"/>
                </a:cubicBezTo>
                <a:cubicBezTo>
                  <a:pt x="19766" y="2275"/>
                  <a:pt x="6394" y="-1218"/>
                  <a:pt x="1569" y="6824"/>
                </a:cubicBezTo>
                <a:cubicBezTo>
                  <a:pt x="-3256" y="14866"/>
                  <a:pt x="4198" y="25731"/>
                  <a:pt x="8392" y="34119"/>
                </a:cubicBezTo>
                <a:cubicBezTo>
                  <a:pt x="15727" y="48790"/>
                  <a:pt x="30501" y="59502"/>
                  <a:pt x="35688" y="75063"/>
                </a:cubicBezTo>
                <a:cubicBezTo>
                  <a:pt x="37963" y="81887"/>
                  <a:pt x="37426" y="90448"/>
                  <a:pt x="42512" y="95534"/>
                </a:cubicBezTo>
                <a:cubicBezTo>
                  <a:pt x="49705" y="102727"/>
                  <a:pt x="60975" y="104135"/>
                  <a:pt x="69807" y="109182"/>
                </a:cubicBezTo>
                <a:cubicBezTo>
                  <a:pt x="76928" y="113251"/>
                  <a:pt x="83455" y="118281"/>
                  <a:pt x="90279" y="122830"/>
                </a:cubicBezTo>
                <a:cubicBezTo>
                  <a:pt x="99378" y="136478"/>
                  <a:pt x="102014" y="158586"/>
                  <a:pt x="117575" y="163773"/>
                </a:cubicBezTo>
                <a:lnTo>
                  <a:pt x="158518" y="177421"/>
                </a:lnTo>
                <a:cubicBezTo>
                  <a:pt x="165342" y="181970"/>
                  <a:pt x="173866" y="184665"/>
                  <a:pt x="178989" y="191069"/>
                </a:cubicBezTo>
                <a:cubicBezTo>
                  <a:pt x="202463" y="220412"/>
                  <a:pt x="163801" y="206306"/>
                  <a:pt x="206285" y="225188"/>
                </a:cubicBezTo>
                <a:cubicBezTo>
                  <a:pt x="219431" y="231031"/>
                  <a:pt x="247228" y="238836"/>
                  <a:pt x="247228" y="238836"/>
                </a:cubicBezTo>
                <a:cubicBezTo>
                  <a:pt x="254052" y="245660"/>
                  <a:pt x="258881" y="255389"/>
                  <a:pt x="267700" y="259308"/>
                </a:cubicBezTo>
                <a:cubicBezTo>
                  <a:pt x="284735" y="266879"/>
                  <a:pt x="304144" y="266131"/>
                  <a:pt x="322291" y="26613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82"/>
          <p:cNvSpPr/>
          <p:nvPr/>
        </p:nvSpPr>
        <p:spPr>
          <a:xfrm>
            <a:off x="4946839" y="3446000"/>
            <a:ext cx="313898" cy="327565"/>
          </a:xfrm>
          <a:custGeom>
            <a:avLst/>
            <a:gdLst>
              <a:gd name="connsiteX0" fmla="*/ 0 w 313898"/>
              <a:gd name="connsiteY0" fmla="*/ 272955 h 327565"/>
              <a:gd name="connsiteX1" fmla="*/ 40943 w 313898"/>
              <a:gd name="connsiteY1" fmla="*/ 259308 h 327565"/>
              <a:gd name="connsiteX2" fmla="*/ 81887 w 313898"/>
              <a:gd name="connsiteY2" fmla="*/ 238836 h 327565"/>
              <a:gd name="connsiteX3" fmla="*/ 122830 w 313898"/>
              <a:gd name="connsiteY3" fmla="*/ 211541 h 327565"/>
              <a:gd name="connsiteX4" fmla="*/ 136478 w 313898"/>
              <a:gd name="connsiteY4" fmla="*/ 191069 h 327565"/>
              <a:gd name="connsiteX5" fmla="*/ 156949 w 313898"/>
              <a:gd name="connsiteY5" fmla="*/ 177421 h 327565"/>
              <a:gd name="connsiteX6" fmla="*/ 177421 w 313898"/>
              <a:gd name="connsiteY6" fmla="*/ 156950 h 327565"/>
              <a:gd name="connsiteX7" fmla="*/ 184245 w 313898"/>
              <a:gd name="connsiteY7" fmla="*/ 136478 h 327565"/>
              <a:gd name="connsiteX8" fmla="*/ 204716 w 313898"/>
              <a:gd name="connsiteY8" fmla="*/ 122830 h 327565"/>
              <a:gd name="connsiteX9" fmla="*/ 211540 w 313898"/>
              <a:gd name="connsiteY9" fmla="*/ 88711 h 327565"/>
              <a:gd name="connsiteX10" fmla="*/ 238836 w 313898"/>
              <a:gd name="connsiteY10" fmla="*/ 47767 h 327565"/>
              <a:gd name="connsiteX11" fmla="*/ 266131 w 313898"/>
              <a:gd name="connsiteY11" fmla="*/ 6824 h 327565"/>
              <a:gd name="connsiteX12" fmla="*/ 286603 w 313898"/>
              <a:gd name="connsiteY12" fmla="*/ 0 h 327565"/>
              <a:gd name="connsiteX13" fmla="*/ 307075 w 313898"/>
              <a:gd name="connsiteY13" fmla="*/ 6824 h 327565"/>
              <a:gd name="connsiteX14" fmla="*/ 313898 w 313898"/>
              <a:gd name="connsiteY14" fmla="*/ 27296 h 327565"/>
              <a:gd name="connsiteX15" fmla="*/ 293427 w 313898"/>
              <a:gd name="connsiteY15" fmla="*/ 81887 h 327565"/>
              <a:gd name="connsiteX16" fmla="*/ 272955 w 313898"/>
              <a:gd name="connsiteY16" fmla="*/ 95535 h 327565"/>
              <a:gd name="connsiteX17" fmla="*/ 259307 w 313898"/>
              <a:gd name="connsiteY17" fmla="*/ 116006 h 327565"/>
              <a:gd name="connsiteX18" fmla="*/ 245660 w 313898"/>
              <a:gd name="connsiteY18" fmla="*/ 156950 h 327565"/>
              <a:gd name="connsiteX19" fmla="*/ 204716 w 313898"/>
              <a:gd name="connsiteY19" fmla="*/ 191069 h 327565"/>
              <a:gd name="connsiteX20" fmla="*/ 197892 w 313898"/>
              <a:gd name="connsiteY20" fmla="*/ 211541 h 327565"/>
              <a:gd name="connsiteX21" fmla="*/ 129654 w 313898"/>
              <a:gd name="connsiteY21" fmla="*/ 279779 h 327565"/>
              <a:gd name="connsiteX22" fmla="*/ 109182 w 313898"/>
              <a:gd name="connsiteY22" fmla="*/ 293427 h 327565"/>
              <a:gd name="connsiteX23" fmla="*/ 88710 w 313898"/>
              <a:gd name="connsiteY23" fmla="*/ 307075 h 327565"/>
              <a:gd name="connsiteX24" fmla="*/ 34119 w 313898"/>
              <a:gd name="connsiteY24" fmla="*/ 320723 h 327565"/>
              <a:gd name="connsiteX25" fmla="*/ 6824 w 313898"/>
              <a:gd name="connsiteY25" fmla="*/ 327547 h 3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3898" h="327565">
                <a:moveTo>
                  <a:pt x="0" y="272955"/>
                </a:moveTo>
                <a:cubicBezTo>
                  <a:pt x="13648" y="268406"/>
                  <a:pt x="27797" y="265151"/>
                  <a:pt x="40943" y="259308"/>
                </a:cubicBezTo>
                <a:cubicBezTo>
                  <a:pt x="120321" y="224030"/>
                  <a:pt x="7220" y="263725"/>
                  <a:pt x="81887" y="238836"/>
                </a:cubicBezTo>
                <a:cubicBezTo>
                  <a:pt x="95535" y="229738"/>
                  <a:pt x="113732" y="225189"/>
                  <a:pt x="122830" y="211541"/>
                </a:cubicBezTo>
                <a:cubicBezTo>
                  <a:pt x="127379" y="204717"/>
                  <a:pt x="130679" y="196868"/>
                  <a:pt x="136478" y="191069"/>
                </a:cubicBezTo>
                <a:cubicBezTo>
                  <a:pt x="142277" y="185270"/>
                  <a:pt x="150649" y="182671"/>
                  <a:pt x="156949" y="177421"/>
                </a:cubicBezTo>
                <a:cubicBezTo>
                  <a:pt x="164363" y="171243"/>
                  <a:pt x="170597" y="163774"/>
                  <a:pt x="177421" y="156950"/>
                </a:cubicBezTo>
                <a:cubicBezTo>
                  <a:pt x="179696" y="150126"/>
                  <a:pt x="179752" y="142095"/>
                  <a:pt x="184245" y="136478"/>
                </a:cubicBezTo>
                <a:cubicBezTo>
                  <a:pt x="189368" y="130074"/>
                  <a:pt x="200647" y="129951"/>
                  <a:pt x="204716" y="122830"/>
                </a:cubicBezTo>
                <a:cubicBezTo>
                  <a:pt x="210470" y="112760"/>
                  <a:pt x="206741" y="99270"/>
                  <a:pt x="211540" y="88711"/>
                </a:cubicBezTo>
                <a:cubicBezTo>
                  <a:pt x="218328" y="73778"/>
                  <a:pt x="233649" y="63328"/>
                  <a:pt x="238836" y="47767"/>
                </a:cubicBezTo>
                <a:cubicBezTo>
                  <a:pt x="245990" y="26306"/>
                  <a:pt x="244226" y="21428"/>
                  <a:pt x="266131" y="6824"/>
                </a:cubicBezTo>
                <a:cubicBezTo>
                  <a:pt x="272116" y="2834"/>
                  <a:pt x="279779" y="2275"/>
                  <a:pt x="286603" y="0"/>
                </a:cubicBezTo>
                <a:cubicBezTo>
                  <a:pt x="293427" y="2275"/>
                  <a:pt x="301989" y="1738"/>
                  <a:pt x="307075" y="6824"/>
                </a:cubicBezTo>
                <a:cubicBezTo>
                  <a:pt x="312161" y="11910"/>
                  <a:pt x="313898" y="20103"/>
                  <a:pt x="313898" y="27296"/>
                </a:cubicBezTo>
                <a:cubicBezTo>
                  <a:pt x="313898" y="46827"/>
                  <a:pt x="307547" y="67767"/>
                  <a:pt x="293427" y="81887"/>
                </a:cubicBezTo>
                <a:cubicBezTo>
                  <a:pt x="287628" y="87686"/>
                  <a:pt x="279779" y="90986"/>
                  <a:pt x="272955" y="95535"/>
                </a:cubicBezTo>
                <a:cubicBezTo>
                  <a:pt x="268406" y="102359"/>
                  <a:pt x="262638" y="108512"/>
                  <a:pt x="259307" y="116006"/>
                </a:cubicBezTo>
                <a:cubicBezTo>
                  <a:pt x="253464" y="129152"/>
                  <a:pt x="255833" y="146778"/>
                  <a:pt x="245660" y="156950"/>
                </a:cubicBezTo>
                <a:cubicBezTo>
                  <a:pt x="219389" y="183220"/>
                  <a:pt x="233218" y="172068"/>
                  <a:pt x="204716" y="191069"/>
                </a:cubicBezTo>
                <a:cubicBezTo>
                  <a:pt x="202441" y="197893"/>
                  <a:pt x="201385" y="205253"/>
                  <a:pt x="197892" y="211541"/>
                </a:cubicBezTo>
                <a:cubicBezTo>
                  <a:pt x="171132" y="259710"/>
                  <a:pt x="174611" y="249808"/>
                  <a:pt x="129654" y="279779"/>
                </a:cubicBezTo>
                <a:lnTo>
                  <a:pt x="109182" y="293427"/>
                </a:lnTo>
                <a:cubicBezTo>
                  <a:pt x="102358" y="297976"/>
                  <a:pt x="96491" y="304481"/>
                  <a:pt x="88710" y="307075"/>
                </a:cubicBezTo>
                <a:cubicBezTo>
                  <a:pt x="41916" y="322674"/>
                  <a:pt x="99995" y="304254"/>
                  <a:pt x="34119" y="320723"/>
                </a:cubicBezTo>
                <a:cubicBezTo>
                  <a:pt x="3946" y="328266"/>
                  <a:pt x="23227" y="327547"/>
                  <a:pt x="6824" y="327547"/>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Freeform 83"/>
          <p:cNvSpPr/>
          <p:nvPr/>
        </p:nvSpPr>
        <p:spPr>
          <a:xfrm>
            <a:off x="3485172" y="3772470"/>
            <a:ext cx="608682" cy="117088"/>
          </a:xfrm>
          <a:custGeom>
            <a:avLst/>
            <a:gdLst>
              <a:gd name="connsiteX0" fmla="*/ 595034 w 608682"/>
              <a:gd name="connsiteY0" fmla="*/ 62491 h 117088"/>
              <a:gd name="connsiteX1" fmla="*/ 424437 w 608682"/>
              <a:gd name="connsiteY1" fmla="*/ 28372 h 117088"/>
              <a:gd name="connsiteX2" fmla="*/ 403965 w 608682"/>
              <a:gd name="connsiteY2" fmla="*/ 21548 h 117088"/>
              <a:gd name="connsiteX3" fmla="*/ 260664 w 608682"/>
              <a:gd name="connsiteY3" fmla="*/ 14724 h 117088"/>
              <a:gd name="connsiteX4" fmla="*/ 240192 w 608682"/>
              <a:gd name="connsiteY4" fmla="*/ 7900 h 117088"/>
              <a:gd name="connsiteX5" fmla="*/ 62771 w 608682"/>
              <a:gd name="connsiteY5" fmla="*/ 7900 h 117088"/>
              <a:gd name="connsiteX6" fmla="*/ 8180 w 608682"/>
              <a:gd name="connsiteY6" fmla="*/ 42020 h 117088"/>
              <a:gd name="connsiteX7" fmla="*/ 1356 w 608682"/>
              <a:gd name="connsiteY7" fmla="*/ 62491 h 117088"/>
              <a:gd name="connsiteX8" fmla="*/ 8180 w 608682"/>
              <a:gd name="connsiteY8" fmla="*/ 110259 h 117088"/>
              <a:gd name="connsiteX9" fmla="*/ 49124 w 608682"/>
              <a:gd name="connsiteY9" fmla="*/ 82963 h 117088"/>
              <a:gd name="connsiteX10" fmla="*/ 90067 w 608682"/>
              <a:gd name="connsiteY10" fmla="*/ 69315 h 117088"/>
              <a:gd name="connsiteX11" fmla="*/ 226545 w 608682"/>
              <a:gd name="connsiteY11" fmla="*/ 76139 h 117088"/>
              <a:gd name="connsiteX12" fmla="*/ 301607 w 608682"/>
              <a:gd name="connsiteY12" fmla="*/ 89787 h 117088"/>
              <a:gd name="connsiteX13" fmla="*/ 349374 w 608682"/>
              <a:gd name="connsiteY13" fmla="*/ 96611 h 117088"/>
              <a:gd name="connsiteX14" fmla="*/ 526795 w 608682"/>
              <a:gd name="connsiteY14" fmla="*/ 110259 h 117088"/>
              <a:gd name="connsiteX15" fmla="*/ 608682 w 608682"/>
              <a:gd name="connsiteY15" fmla="*/ 11708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682" h="117088">
                <a:moveTo>
                  <a:pt x="595034" y="62491"/>
                </a:moveTo>
                <a:lnTo>
                  <a:pt x="424437" y="28372"/>
                </a:lnTo>
                <a:cubicBezTo>
                  <a:pt x="417404" y="26865"/>
                  <a:pt x="411133" y="22145"/>
                  <a:pt x="403965" y="21548"/>
                </a:cubicBezTo>
                <a:cubicBezTo>
                  <a:pt x="356309" y="17577"/>
                  <a:pt x="308431" y="16999"/>
                  <a:pt x="260664" y="14724"/>
                </a:cubicBezTo>
                <a:cubicBezTo>
                  <a:pt x="253840" y="12449"/>
                  <a:pt x="247214" y="9460"/>
                  <a:pt x="240192" y="7900"/>
                </a:cubicBezTo>
                <a:cubicBezTo>
                  <a:pt x="171848" y="-7287"/>
                  <a:pt x="155361" y="3271"/>
                  <a:pt x="62771" y="7900"/>
                </a:cubicBezTo>
                <a:cubicBezTo>
                  <a:pt x="25428" y="20348"/>
                  <a:pt x="23320" y="11741"/>
                  <a:pt x="8180" y="42020"/>
                </a:cubicBezTo>
                <a:cubicBezTo>
                  <a:pt x="4963" y="48453"/>
                  <a:pt x="3631" y="55667"/>
                  <a:pt x="1356" y="62491"/>
                </a:cubicBezTo>
                <a:cubicBezTo>
                  <a:pt x="3631" y="78414"/>
                  <a:pt x="-6604" y="103923"/>
                  <a:pt x="8180" y="110259"/>
                </a:cubicBezTo>
                <a:cubicBezTo>
                  <a:pt x="23257" y="116720"/>
                  <a:pt x="33563" y="88150"/>
                  <a:pt x="49124" y="82963"/>
                </a:cubicBezTo>
                <a:lnTo>
                  <a:pt x="90067" y="69315"/>
                </a:lnTo>
                <a:cubicBezTo>
                  <a:pt x="135560" y="71590"/>
                  <a:pt x="181130" y="72645"/>
                  <a:pt x="226545" y="76139"/>
                </a:cubicBezTo>
                <a:cubicBezTo>
                  <a:pt x="247675" y="77764"/>
                  <a:pt x="280120" y="86206"/>
                  <a:pt x="301607" y="89787"/>
                </a:cubicBezTo>
                <a:cubicBezTo>
                  <a:pt x="317472" y="92431"/>
                  <a:pt x="333400" y="94732"/>
                  <a:pt x="349374" y="96611"/>
                </a:cubicBezTo>
                <a:cubicBezTo>
                  <a:pt x="437910" y="107027"/>
                  <a:pt x="420300" y="102067"/>
                  <a:pt x="526795" y="110259"/>
                </a:cubicBezTo>
                <a:cubicBezTo>
                  <a:pt x="621390" y="117536"/>
                  <a:pt x="567830" y="117083"/>
                  <a:pt x="608682" y="11708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Freeform 84"/>
          <p:cNvSpPr/>
          <p:nvPr/>
        </p:nvSpPr>
        <p:spPr>
          <a:xfrm>
            <a:off x="3547943" y="3930496"/>
            <a:ext cx="730156" cy="131246"/>
          </a:xfrm>
          <a:custGeom>
            <a:avLst/>
            <a:gdLst>
              <a:gd name="connsiteX0" fmla="*/ 627797 w 730156"/>
              <a:gd name="connsiteY0" fmla="*/ 13648 h 131246"/>
              <a:gd name="connsiteX1" fmla="*/ 566383 w 730156"/>
              <a:gd name="connsiteY1" fmla="*/ 6824 h 131246"/>
              <a:gd name="connsiteX2" fmla="*/ 423081 w 730156"/>
              <a:gd name="connsiteY2" fmla="*/ 20471 h 131246"/>
              <a:gd name="connsiteX3" fmla="*/ 334371 w 730156"/>
              <a:gd name="connsiteY3" fmla="*/ 6824 h 131246"/>
              <a:gd name="connsiteX4" fmla="*/ 313899 w 730156"/>
              <a:gd name="connsiteY4" fmla="*/ 0 h 131246"/>
              <a:gd name="connsiteX5" fmla="*/ 136478 w 730156"/>
              <a:gd name="connsiteY5" fmla="*/ 6824 h 131246"/>
              <a:gd name="connsiteX6" fmla="*/ 40944 w 730156"/>
              <a:gd name="connsiteY6" fmla="*/ 13648 h 131246"/>
              <a:gd name="connsiteX7" fmla="*/ 27296 w 730156"/>
              <a:gd name="connsiteY7" fmla="*/ 34119 h 131246"/>
              <a:gd name="connsiteX8" fmla="*/ 20472 w 730156"/>
              <a:gd name="connsiteY8" fmla="*/ 54591 h 131246"/>
              <a:gd name="connsiteX9" fmla="*/ 0 w 730156"/>
              <a:gd name="connsiteY9" fmla="*/ 95534 h 131246"/>
              <a:gd name="connsiteX10" fmla="*/ 6824 w 730156"/>
              <a:gd name="connsiteY10" fmla="*/ 129654 h 131246"/>
              <a:gd name="connsiteX11" fmla="*/ 27296 w 730156"/>
              <a:gd name="connsiteY11" fmla="*/ 122830 h 131246"/>
              <a:gd name="connsiteX12" fmla="*/ 68239 w 730156"/>
              <a:gd name="connsiteY12" fmla="*/ 95534 h 131246"/>
              <a:gd name="connsiteX13" fmla="*/ 109183 w 730156"/>
              <a:gd name="connsiteY13" fmla="*/ 75062 h 131246"/>
              <a:gd name="connsiteX14" fmla="*/ 129654 w 730156"/>
              <a:gd name="connsiteY14" fmla="*/ 68239 h 131246"/>
              <a:gd name="connsiteX15" fmla="*/ 293427 w 730156"/>
              <a:gd name="connsiteY15" fmla="*/ 81886 h 131246"/>
              <a:gd name="connsiteX16" fmla="*/ 354842 w 730156"/>
              <a:gd name="connsiteY16" fmla="*/ 75062 h 131246"/>
              <a:gd name="connsiteX17" fmla="*/ 464024 w 730156"/>
              <a:gd name="connsiteY17" fmla="*/ 75062 h 131246"/>
              <a:gd name="connsiteX18" fmla="*/ 566383 w 730156"/>
              <a:gd name="connsiteY18" fmla="*/ 68239 h 131246"/>
              <a:gd name="connsiteX19" fmla="*/ 668741 w 730156"/>
              <a:gd name="connsiteY19" fmla="*/ 54591 h 131246"/>
              <a:gd name="connsiteX20" fmla="*/ 689212 w 730156"/>
              <a:gd name="connsiteY20" fmla="*/ 47767 h 131246"/>
              <a:gd name="connsiteX21" fmla="*/ 730156 w 730156"/>
              <a:gd name="connsiteY21" fmla="*/ 34119 h 1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156" h="131246">
                <a:moveTo>
                  <a:pt x="627797" y="13648"/>
                </a:moveTo>
                <a:cubicBezTo>
                  <a:pt x="607326" y="11373"/>
                  <a:pt x="586980" y="6824"/>
                  <a:pt x="566383" y="6824"/>
                </a:cubicBezTo>
                <a:cubicBezTo>
                  <a:pt x="540791" y="6824"/>
                  <a:pt x="453949" y="17042"/>
                  <a:pt x="423081" y="20471"/>
                </a:cubicBezTo>
                <a:cubicBezTo>
                  <a:pt x="407831" y="18293"/>
                  <a:pt x="351425" y="10614"/>
                  <a:pt x="334371" y="6824"/>
                </a:cubicBezTo>
                <a:cubicBezTo>
                  <a:pt x="327349" y="5264"/>
                  <a:pt x="320723" y="2275"/>
                  <a:pt x="313899" y="0"/>
                </a:cubicBezTo>
                <a:lnTo>
                  <a:pt x="136478" y="6824"/>
                </a:lnTo>
                <a:cubicBezTo>
                  <a:pt x="104592" y="8418"/>
                  <a:pt x="71917" y="5905"/>
                  <a:pt x="40944" y="13648"/>
                </a:cubicBezTo>
                <a:cubicBezTo>
                  <a:pt x="32988" y="15637"/>
                  <a:pt x="31845" y="27295"/>
                  <a:pt x="27296" y="34119"/>
                </a:cubicBezTo>
                <a:cubicBezTo>
                  <a:pt x="25021" y="40943"/>
                  <a:pt x="23689" y="48157"/>
                  <a:pt x="20472" y="54591"/>
                </a:cubicBezTo>
                <a:cubicBezTo>
                  <a:pt x="-5985" y="107504"/>
                  <a:pt x="17153" y="44076"/>
                  <a:pt x="0" y="95534"/>
                </a:cubicBezTo>
                <a:cubicBezTo>
                  <a:pt x="2275" y="106907"/>
                  <a:pt x="-1377" y="121453"/>
                  <a:pt x="6824" y="129654"/>
                </a:cubicBezTo>
                <a:cubicBezTo>
                  <a:pt x="11910" y="134740"/>
                  <a:pt x="21008" y="126323"/>
                  <a:pt x="27296" y="122830"/>
                </a:cubicBezTo>
                <a:cubicBezTo>
                  <a:pt x="41634" y="114864"/>
                  <a:pt x="52678" y="100721"/>
                  <a:pt x="68239" y="95534"/>
                </a:cubicBezTo>
                <a:cubicBezTo>
                  <a:pt x="119699" y="78381"/>
                  <a:pt x="56265" y="101520"/>
                  <a:pt x="109183" y="75062"/>
                </a:cubicBezTo>
                <a:cubicBezTo>
                  <a:pt x="115616" y="71845"/>
                  <a:pt x="122830" y="70513"/>
                  <a:pt x="129654" y="68239"/>
                </a:cubicBezTo>
                <a:lnTo>
                  <a:pt x="293427" y="81886"/>
                </a:lnTo>
                <a:cubicBezTo>
                  <a:pt x="314025" y="81886"/>
                  <a:pt x="334370" y="77337"/>
                  <a:pt x="354842" y="75062"/>
                </a:cubicBezTo>
                <a:cubicBezTo>
                  <a:pt x="408816" y="57073"/>
                  <a:pt x="346015" y="75062"/>
                  <a:pt x="464024" y="75062"/>
                </a:cubicBezTo>
                <a:cubicBezTo>
                  <a:pt x="498219" y="75062"/>
                  <a:pt x="532297" y="70966"/>
                  <a:pt x="566383" y="68239"/>
                </a:cubicBezTo>
                <a:cubicBezTo>
                  <a:pt x="604000" y="65230"/>
                  <a:pt x="633598" y="63377"/>
                  <a:pt x="668741" y="54591"/>
                </a:cubicBezTo>
                <a:cubicBezTo>
                  <a:pt x="675719" y="52846"/>
                  <a:pt x="682296" y="49743"/>
                  <a:pt x="689212" y="47767"/>
                </a:cubicBezTo>
                <a:cubicBezTo>
                  <a:pt x="726815" y="37023"/>
                  <a:pt x="705206" y="46594"/>
                  <a:pt x="730156" y="3411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85"/>
          <p:cNvSpPr/>
          <p:nvPr/>
        </p:nvSpPr>
        <p:spPr>
          <a:xfrm>
            <a:off x="4886123" y="3727024"/>
            <a:ext cx="586853" cy="143372"/>
          </a:xfrm>
          <a:custGeom>
            <a:avLst/>
            <a:gdLst>
              <a:gd name="connsiteX0" fmla="*/ 40943 w 586853"/>
              <a:gd name="connsiteY0" fmla="*/ 95534 h 143372"/>
              <a:gd name="connsiteX1" fmla="*/ 116006 w 586853"/>
              <a:gd name="connsiteY1" fmla="*/ 88710 h 143372"/>
              <a:gd name="connsiteX2" fmla="*/ 163773 w 586853"/>
              <a:gd name="connsiteY2" fmla="*/ 75063 h 143372"/>
              <a:gd name="connsiteX3" fmla="*/ 191068 w 586853"/>
              <a:gd name="connsiteY3" fmla="*/ 68239 h 143372"/>
              <a:gd name="connsiteX4" fmla="*/ 232012 w 586853"/>
              <a:gd name="connsiteY4" fmla="*/ 34119 h 143372"/>
              <a:gd name="connsiteX5" fmla="*/ 300250 w 586853"/>
              <a:gd name="connsiteY5" fmla="*/ 13648 h 143372"/>
              <a:gd name="connsiteX6" fmla="*/ 348018 w 586853"/>
              <a:gd name="connsiteY6" fmla="*/ 0 h 143372"/>
              <a:gd name="connsiteX7" fmla="*/ 484495 w 586853"/>
              <a:gd name="connsiteY7" fmla="*/ 6824 h 143372"/>
              <a:gd name="connsiteX8" fmla="*/ 525439 w 586853"/>
              <a:gd name="connsiteY8" fmla="*/ 20472 h 143372"/>
              <a:gd name="connsiteX9" fmla="*/ 566382 w 586853"/>
              <a:gd name="connsiteY9" fmla="*/ 47767 h 143372"/>
              <a:gd name="connsiteX10" fmla="*/ 580030 w 586853"/>
              <a:gd name="connsiteY10" fmla="*/ 88710 h 143372"/>
              <a:gd name="connsiteX11" fmla="*/ 586853 w 586853"/>
              <a:gd name="connsiteY11" fmla="*/ 109182 h 143372"/>
              <a:gd name="connsiteX12" fmla="*/ 566382 w 586853"/>
              <a:gd name="connsiteY12" fmla="*/ 122830 h 143372"/>
              <a:gd name="connsiteX13" fmla="*/ 504967 w 586853"/>
              <a:gd name="connsiteY13" fmla="*/ 102358 h 143372"/>
              <a:gd name="connsiteX14" fmla="*/ 470848 w 586853"/>
              <a:gd name="connsiteY14" fmla="*/ 68239 h 143372"/>
              <a:gd name="connsiteX15" fmla="*/ 334370 w 586853"/>
              <a:gd name="connsiteY15" fmla="*/ 81886 h 143372"/>
              <a:gd name="connsiteX16" fmla="*/ 313898 w 586853"/>
              <a:gd name="connsiteY16" fmla="*/ 88710 h 143372"/>
              <a:gd name="connsiteX17" fmla="*/ 259307 w 586853"/>
              <a:gd name="connsiteY17" fmla="*/ 102358 h 143372"/>
              <a:gd name="connsiteX18" fmla="*/ 232012 w 586853"/>
              <a:gd name="connsiteY18" fmla="*/ 116006 h 143372"/>
              <a:gd name="connsiteX19" fmla="*/ 211540 w 586853"/>
              <a:gd name="connsiteY19" fmla="*/ 122830 h 143372"/>
              <a:gd name="connsiteX20" fmla="*/ 191068 w 586853"/>
              <a:gd name="connsiteY20" fmla="*/ 136478 h 143372"/>
              <a:gd name="connsiteX21" fmla="*/ 0 w 586853"/>
              <a:gd name="connsiteY21" fmla="*/ 143301 h 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853" h="143372">
                <a:moveTo>
                  <a:pt x="40943" y="95534"/>
                </a:moveTo>
                <a:cubicBezTo>
                  <a:pt x="65964" y="93259"/>
                  <a:pt x="91102" y="92031"/>
                  <a:pt x="116006" y="88710"/>
                </a:cubicBezTo>
                <a:cubicBezTo>
                  <a:pt x="135993" y="86045"/>
                  <a:pt x="145361" y="80323"/>
                  <a:pt x="163773" y="75063"/>
                </a:cubicBezTo>
                <a:cubicBezTo>
                  <a:pt x="172791" y="72487"/>
                  <a:pt x="181970" y="70514"/>
                  <a:pt x="191068" y="68239"/>
                </a:cubicBezTo>
                <a:cubicBezTo>
                  <a:pt x="203924" y="55383"/>
                  <a:pt x="214911" y="41719"/>
                  <a:pt x="232012" y="34119"/>
                </a:cubicBezTo>
                <a:cubicBezTo>
                  <a:pt x="261196" y="21149"/>
                  <a:pt x="272465" y="21587"/>
                  <a:pt x="300250" y="13648"/>
                </a:cubicBezTo>
                <a:cubicBezTo>
                  <a:pt x="368767" y="-5929"/>
                  <a:pt x="262701" y="21329"/>
                  <a:pt x="348018" y="0"/>
                </a:cubicBezTo>
                <a:cubicBezTo>
                  <a:pt x="393510" y="2275"/>
                  <a:pt x="439246" y="1603"/>
                  <a:pt x="484495" y="6824"/>
                </a:cubicBezTo>
                <a:cubicBezTo>
                  <a:pt x="498786" y="8473"/>
                  <a:pt x="513469" y="12492"/>
                  <a:pt x="525439" y="20472"/>
                </a:cubicBezTo>
                <a:lnTo>
                  <a:pt x="566382" y="47767"/>
                </a:lnTo>
                <a:lnTo>
                  <a:pt x="580030" y="88710"/>
                </a:lnTo>
                <a:lnTo>
                  <a:pt x="586853" y="109182"/>
                </a:lnTo>
                <a:cubicBezTo>
                  <a:pt x="580029" y="113731"/>
                  <a:pt x="574533" y="121924"/>
                  <a:pt x="566382" y="122830"/>
                </a:cubicBezTo>
                <a:cubicBezTo>
                  <a:pt x="534861" y="126332"/>
                  <a:pt x="526571" y="116760"/>
                  <a:pt x="504967" y="102358"/>
                </a:cubicBezTo>
                <a:cubicBezTo>
                  <a:pt x="498242" y="92271"/>
                  <a:pt x="486671" y="69228"/>
                  <a:pt x="470848" y="68239"/>
                </a:cubicBezTo>
                <a:cubicBezTo>
                  <a:pt x="437222" y="66138"/>
                  <a:pt x="372926" y="76379"/>
                  <a:pt x="334370" y="81886"/>
                </a:cubicBezTo>
                <a:cubicBezTo>
                  <a:pt x="327546" y="84161"/>
                  <a:pt x="320876" y="86965"/>
                  <a:pt x="313898" y="88710"/>
                </a:cubicBezTo>
                <a:cubicBezTo>
                  <a:pt x="288267" y="95118"/>
                  <a:pt x="281144" y="92999"/>
                  <a:pt x="259307" y="102358"/>
                </a:cubicBezTo>
                <a:cubicBezTo>
                  <a:pt x="249957" y="106365"/>
                  <a:pt x="241362" y="111999"/>
                  <a:pt x="232012" y="116006"/>
                </a:cubicBezTo>
                <a:cubicBezTo>
                  <a:pt x="225400" y="118840"/>
                  <a:pt x="217974" y="119613"/>
                  <a:pt x="211540" y="122830"/>
                </a:cubicBezTo>
                <a:cubicBezTo>
                  <a:pt x="204204" y="126498"/>
                  <a:pt x="199187" y="135318"/>
                  <a:pt x="191068" y="136478"/>
                </a:cubicBezTo>
                <a:cubicBezTo>
                  <a:pt x="134474" y="144563"/>
                  <a:pt x="59906" y="143301"/>
                  <a:pt x="0" y="14330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756469" y="3918093"/>
            <a:ext cx="777922" cy="136519"/>
          </a:xfrm>
          <a:custGeom>
            <a:avLst/>
            <a:gdLst>
              <a:gd name="connsiteX0" fmla="*/ 102358 w 777922"/>
              <a:gd name="connsiteY0" fmla="*/ 0 h 136519"/>
              <a:gd name="connsiteX1" fmla="*/ 423081 w 777922"/>
              <a:gd name="connsiteY1" fmla="*/ 0 h 136519"/>
              <a:gd name="connsiteX2" fmla="*/ 566382 w 777922"/>
              <a:gd name="connsiteY2" fmla="*/ 6823 h 136519"/>
              <a:gd name="connsiteX3" fmla="*/ 607325 w 777922"/>
              <a:gd name="connsiteY3" fmla="*/ 27295 h 136519"/>
              <a:gd name="connsiteX4" fmla="*/ 627797 w 777922"/>
              <a:gd name="connsiteY4" fmla="*/ 34119 h 136519"/>
              <a:gd name="connsiteX5" fmla="*/ 668740 w 777922"/>
              <a:gd name="connsiteY5" fmla="*/ 61415 h 136519"/>
              <a:gd name="connsiteX6" fmla="*/ 716507 w 777922"/>
              <a:gd name="connsiteY6" fmla="*/ 68238 h 136519"/>
              <a:gd name="connsiteX7" fmla="*/ 764275 w 777922"/>
              <a:gd name="connsiteY7" fmla="*/ 102358 h 136519"/>
              <a:gd name="connsiteX8" fmla="*/ 777922 w 777922"/>
              <a:gd name="connsiteY8" fmla="*/ 122829 h 136519"/>
              <a:gd name="connsiteX9" fmla="*/ 757451 w 777922"/>
              <a:gd name="connsiteY9" fmla="*/ 136477 h 136519"/>
              <a:gd name="connsiteX10" fmla="*/ 648269 w 777922"/>
              <a:gd name="connsiteY10" fmla="*/ 122829 h 136519"/>
              <a:gd name="connsiteX11" fmla="*/ 566382 w 777922"/>
              <a:gd name="connsiteY11" fmla="*/ 81886 h 136519"/>
              <a:gd name="connsiteX12" fmla="*/ 470848 w 777922"/>
              <a:gd name="connsiteY12" fmla="*/ 75062 h 136519"/>
              <a:gd name="connsiteX13" fmla="*/ 382137 w 777922"/>
              <a:gd name="connsiteY13" fmla="*/ 61415 h 136519"/>
              <a:gd name="connsiteX14" fmla="*/ 341194 w 777922"/>
              <a:gd name="connsiteY14" fmla="*/ 54591 h 136519"/>
              <a:gd name="connsiteX15" fmla="*/ 81887 w 777922"/>
              <a:gd name="connsiteY15" fmla="*/ 47767 h 136519"/>
              <a:gd name="connsiteX16" fmla="*/ 0 w 777922"/>
              <a:gd name="connsiteY16" fmla="*/ 40943 h 1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7922" h="136519">
                <a:moveTo>
                  <a:pt x="102358" y="0"/>
                </a:moveTo>
                <a:cubicBezTo>
                  <a:pt x="306561" y="15706"/>
                  <a:pt x="61378" y="0"/>
                  <a:pt x="423081" y="0"/>
                </a:cubicBezTo>
                <a:cubicBezTo>
                  <a:pt x="470902" y="0"/>
                  <a:pt x="518615" y="4549"/>
                  <a:pt x="566382" y="6823"/>
                </a:cubicBezTo>
                <a:cubicBezTo>
                  <a:pt x="617840" y="23976"/>
                  <a:pt x="554412" y="838"/>
                  <a:pt x="607325" y="27295"/>
                </a:cubicBezTo>
                <a:cubicBezTo>
                  <a:pt x="613759" y="30512"/>
                  <a:pt x="621509" y="30626"/>
                  <a:pt x="627797" y="34119"/>
                </a:cubicBezTo>
                <a:cubicBezTo>
                  <a:pt x="642135" y="42085"/>
                  <a:pt x="652502" y="59096"/>
                  <a:pt x="668740" y="61415"/>
                </a:cubicBezTo>
                <a:lnTo>
                  <a:pt x="716507" y="68238"/>
                </a:lnTo>
                <a:cubicBezTo>
                  <a:pt x="777922" y="88710"/>
                  <a:pt x="746078" y="65964"/>
                  <a:pt x="764275" y="102358"/>
                </a:cubicBezTo>
                <a:cubicBezTo>
                  <a:pt x="767943" y="109693"/>
                  <a:pt x="773373" y="116005"/>
                  <a:pt x="777922" y="122829"/>
                </a:cubicBezTo>
                <a:cubicBezTo>
                  <a:pt x="771098" y="127378"/>
                  <a:pt x="765636" y="135965"/>
                  <a:pt x="757451" y="136477"/>
                </a:cubicBezTo>
                <a:cubicBezTo>
                  <a:pt x="755251" y="136614"/>
                  <a:pt x="674155" y="137210"/>
                  <a:pt x="648269" y="122829"/>
                </a:cubicBezTo>
                <a:cubicBezTo>
                  <a:pt x="618067" y="106050"/>
                  <a:pt x="602966" y="84499"/>
                  <a:pt x="566382" y="81886"/>
                </a:cubicBezTo>
                <a:lnTo>
                  <a:pt x="470848" y="75062"/>
                </a:lnTo>
                <a:cubicBezTo>
                  <a:pt x="368703" y="58038"/>
                  <a:pt x="496301" y="78978"/>
                  <a:pt x="382137" y="61415"/>
                </a:cubicBezTo>
                <a:cubicBezTo>
                  <a:pt x="368462" y="59311"/>
                  <a:pt x="355016" y="55219"/>
                  <a:pt x="341194" y="54591"/>
                </a:cubicBezTo>
                <a:cubicBezTo>
                  <a:pt x="254818" y="50665"/>
                  <a:pt x="168323" y="50042"/>
                  <a:pt x="81887" y="47767"/>
                </a:cubicBezTo>
                <a:cubicBezTo>
                  <a:pt x="22860" y="39335"/>
                  <a:pt x="50203" y="40943"/>
                  <a:pt x="0" y="4094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3944427" y="3993155"/>
            <a:ext cx="505022" cy="191069"/>
          </a:xfrm>
          <a:custGeom>
            <a:avLst/>
            <a:gdLst>
              <a:gd name="connsiteX0" fmla="*/ 409433 w 505022"/>
              <a:gd name="connsiteY0" fmla="*/ 0 h 191069"/>
              <a:gd name="connsiteX1" fmla="*/ 375314 w 505022"/>
              <a:gd name="connsiteY1" fmla="*/ 6824 h 191069"/>
              <a:gd name="connsiteX2" fmla="*/ 334370 w 505022"/>
              <a:gd name="connsiteY2" fmla="*/ 20472 h 191069"/>
              <a:gd name="connsiteX3" fmla="*/ 313899 w 505022"/>
              <a:gd name="connsiteY3" fmla="*/ 34120 h 191069"/>
              <a:gd name="connsiteX4" fmla="*/ 163773 w 505022"/>
              <a:gd name="connsiteY4" fmla="*/ 54591 h 191069"/>
              <a:gd name="connsiteX5" fmla="*/ 109182 w 505022"/>
              <a:gd name="connsiteY5" fmla="*/ 68239 h 191069"/>
              <a:gd name="connsiteX6" fmla="*/ 47767 w 505022"/>
              <a:gd name="connsiteY6" fmla="*/ 102358 h 191069"/>
              <a:gd name="connsiteX7" fmla="*/ 27296 w 505022"/>
              <a:gd name="connsiteY7" fmla="*/ 122830 h 191069"/>
              <a:gd name="connsiteX8" fmla="*/ 6824 w 505022"/>
              <a:gd name="connsiteY8" fmla="*/ 136478 h 191069"/>
              <a:gd name="connsiteX9" fmla="*/ 0 w 505022"/>
              <a:gd name="connsiteY9" fmla="*/ 156950 h 191069"/>
              <a:gd name="connsiteX10" fmla="*/ 20472 w 505022"/>
              <a:gd name="connsiteY10" fmla="*/ 170597 h 191069"/>
              <a:gd name="connsiteX11" fmla="*/ 95535 w 505022"/>
              <a:gd name="connsiteY11" fmla="*/ 184245 h 191069"/>
              <a:gd name="connsiteX12" fmla="*/ 116006 w 505022"/>
              <a:gd name="connsiteY12" fmla="*/ 191069 h 191069"/>
              <a:gd name="connsiteX13" fmla="*/ 177421 w 505022"/>
              <a:gd name="connsiteY13" fmla="*/ 177421 h 191069"/>
              <a:gd name="connsiteX14" fmla="*/ 204717 w 505022"/>
              <a:gd name="connsiteY14" fmla="*/ 170597 h 191069"/>
              <a:gd name="connsiteX15" fmla="*/ 218364 w 505022"/>
              <a:gd name="connsiteY15" fmla="*/ 150126 h 191069"/>
              <a:gd name="connsiteX16" fmla="*/ 225188 w 505022"/>
              <a:gd name="connsiteY16" fmla="*/ 129654 h 191069"/>
              <a:gd name="connsiteX17" fmla="*/ 245660 w 505022"/>
              <a:gd name="connsiteY17" fmla="*/ 116006 h 191069"/>
              <a:gd name="connsiteX18" fmla="*/ 272955 w 505022"/>
              <a:gd name="connsiteY18" fmla="*/ 109182 h 191069"/>
              <a:gd name="connsiteX19" fmla="*/ 341194 w 505022"/>
              <a:gd name="connsiteY19" fmla="*/ 95535 h 191069"/>
              <a:gd name="connsiteX20" fmla="*/ 382138 w 505022"/>
              <a:gd name="connsiteY20" fmla="*/ 81887 h 191069"/>
              <a:gd name="connsiteX21" fmla="*/ 423081 w 505022"/>
              <a:gd name="connsiteY21" fmla="*/ 47767 h 191069"/>
              <a:gd name="connsiteX22" fmla="*/ 464024 w 505022"/>
              <a:gd name="connsiteY22" fmla="*/ 27296 h 191069"/>
              <a:gd name="connsiteX23" fmla="*/ 484496 w 505022"/>
              <a:gd name="connsiteY23" fmla="*/ 13648 h 191069"/>
              <a:gd name="connsiteX24" fmla="*/ 504967 w 505022"/>
              <a:gd name="connsiteY24" fmla="*/ 0 h 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022" h="191069">
                <a:moveTo>
                  <a:pt x="409433" y="0"/>
                </a:moveTo>
                <a:cubicBezTo>
                  <a:pt x="398060" y="2275"/>
                  <a:pt x="386504" y="3772"/>
                  <a:pt x="375314" y="6824"/>
                </a:cubicBezTo>
                <a:cubicBezTo>
                  <a:pt x="361435" y="10609"/>
                  <a:pt x="334370" y="20472"/>
                  <a:pt x="334370" y="20472"/>
                </a:cubicBezTo>
                <a:cubicBezTo>
                  <a:pt x="327546" y="25021"/>
                  <a:pt x="321393" y="30789"/>
                  <a:pt x="313899" y="34120"/>
                </a:cubicBezTo>
                <a:cubicBezTo>
                  <a:pt x="260339" y="57924"/>
                  <a:pt x="231604" y="50351"/>
                  <a:pt x="163773" y="54591"/>
                </a:cubicBezTo>
                <a:cubicBezTo>
                  <a:pt x="154321" y="56482"/>
                  <a:pt x="120985" y="61682"/>
                  <a:pt x="109182" y="68239"/>
                </a:cubicBezTo>
                <a:cubicBezTo>
                  <a:pt x="38795" y="107344"/>
                  <a:pt x="94088" y="86920"/>
                  <a:pt x="47767" y="102358"/>
                </a:cubicBezTo>
                <a:cubicBezTo>
                  <a:pt x="40943" y="109182"/>
                  <a:pt x="34710" y="116652"/>
                  <a:pt x="27296" y="122830"/>
                </a:cubicBezTo>
                <a:cubicBezTo>
                  <a:pt x="20996" y="128081"/>
                  <a:pt x="11947" y="130074"/>
                  <a:pt x="6824" y="136478"/>
                </a:cubicBezTo>
                <a:cubicBezTo>
                  <a:pt x="2330" y="142095"/>
                  <a:pt x="2275" y="150126"/>
                  <a:pt x="0" y="156950"/>
                </a:cubicBezTo>
                <a:cubicBezTo>
                  <a:pt x="6824" y="161499"/>
                  <a:pt x="13137" y="166929"/>
                  <a:pt x="20472" y="170597"/>
                </a:cubicBezTo>
                <a:cubicBezTo>
                  <a:pt x="41512" y="181116"/>
                  <a:pt x="76713" y="181892"/>
                  <a:pt x="95535" y="184245"/>
                </a:cubicBezTo>
                <a:cubicBezTo>
                  <a:pt x="102359" y="186520"/>
                  <a:pt x="108813" y="191069"/>
                  <a:pt x="116006" y="191069"/>
                </a:cubicBezTo>
                <a:cubicBezTo>
                  <a:pt x="146792" y="191069"/>
                  <a:pt x="152792" y="184458"/>
                  <a:pt x="177421" y="177421"/>
                </a:cubicBezTo>
                <a:cubicBezTo>
                  <a:pt x="186439" y="174844"/>
                  <a:pt x="195618" y="172872"/>
                  <a:pt x="204717" y="170597"/>
                </a:cubicBezTo>
                <a:cubicBezTo>
                  <a:pt x="209266" y="163773"/>
                  <a:pt x="214696" y="157461"/>
                  <a:pt x="218364" y="150126"/>
                </a:cubicBezTo>
                <a:cubicBezTo>
                  <a:pt x="221581" y="143692"/>
                  <a:pt x="220694" y="135271"/>
                  <a:pt x="225188" y="129654"/>
                </a:cubicBezTo>
                <a:cubicBezTo>
                  <a:pt x="230311" y="123250"/>
                  <a:pt x="238122" y="119237"/>
                  <a:pt x="245660" y="116006"/>
                </a:cubicBezTo>
                <a:cubicBezTo>
                  <a:pt x="254280" y="112312"/>
                  <a:pt x="263785" y="111147"/>
                  <a:pt x="272955" y="109182"/>
                </a:cubicBezTo>
                <a:cubicBezTo>
                  <a:pt x="295637" y="104322"/>
                  <a:pt x="319188" y="102870"/>
                  <a:pt x="341194" y="95535"/>
                </a:cubicBezTo>
                <a:lnTo>
                  <a:pt x="382138" y="81887"/>
                </a:lnTo>
                <a:cubicBezTo>
                  <a:pt x="432969" y="47998"/>
                  <a:pt x="370532" y="91557"/>
                  <a:pt x="423081" y="47767"/>
                </a:cubicBezTo>
                <a:cubicBezTo>
                  <a:pt x="452413" y="23323"/>
                  <a:pt x="433249" y="42683"/>
                  <a:pt x="464024" y="27296"/>
                </a:cubicBezTo>
                <a:cubicBezTo>
                  <a:pt x="471360" y="23628"/>
                  <a:pt x="477160" y="17316"/>
                  <a:pt x="484496" y="13648"/>
                </a:cubicBezTo>
                <a:cubicBezTo>
                  <a:pt x="507125" y="2333"/>
                  <a:pt x="504967" y="15209"/>
                  <a:pt x="504967"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reeform 88"/>
          <p:cNvSpPr/>
          <p:nvPr/>
        </p:nvSpPr>
        <p:spPr>
          <a:xfrm>
            <a:off x="4585872" y="3986331"/>
            <a:ext cx="648320" cy="192219"/>
          </a:xfrm>
          <a:custGeom>
            <a:avLst/>
            <a:gdLst>
              <a:gd name="connsiteX0" fmla="*/ 95534 w 648320"/>
              <a:gd name="connsiteY0" fmla="*/ 0 h 192219"/>
              <a:gd name="connsiteX1" fmla="*/ 143301 w 648320"/>
              <a:gd name="connsiteY1" fmla="*/ 6824 h 192219"/>
              <a:gd name="connsiteX2" fmla="*/ 163773 w 648320"/>
              <a:gd name="connsiteY2" fmla="*/ 13648 h 192219"/>
              <a:gd name="connsiteX3" fmla="*/ 197893 w 648320"/>
              <a:gd name="connsiteY3" fmla="*/ 20472 h 192219"/>
              <a:gd name="connsiteX4" fmla="*/ 238836 w 648320"/>
              <a:gd name="connsiteY4" fmla="*/ 34120 h 192219"/>
              <a:gd name="connsiteX5" fmla="*/ 307075 w 648320"/>
              <a:gd name="connsiteY5" fmla="*/ 47768 h 192219"/>
              <a:gd name="connsiteX6" fmla="*/ 532263 w 648320"/>
              <a:gd name="connsiteY6" fmla="*/ 47768 h 192219"/>
              <a:gd name="connsiteX7" fmla="*/ 552734 w 648320"/>
              <a:gd name="connsiteY7" fmla="*/ 61415 h 192219"/>
              <a:gd name="connsiteX8" fmla="*/ 566382 w 648320"/>
              <a:gd name="connsiteY8" fmla="*/ 102359 h 192219"/>
              <a:gd name="connsiteX9" fmla="*/ 614149 w 648320"/>
              <a:gd name="connsiteY9" fmla="*/ 116006 h 192219"/>
              <a:gd name="connsiteX10" fmla="*/ 634621 w 648320"/>
              <a:gd name="connsiteY10" fmla="*/ 122830 h 192219"/>
              <a:gd name="connsiteX11" fmla="*/ 641445 w 648320"/>
              <a:gd name="connsiteY11" fmla="*/ 191069 h 192219"/>
              <a:gd name="connsiteX12" fmla="*/ 470848 w 648320"/>
              <a:gd name="connsiteY12" fmla="*/ 184245 h 192219"/>
              <a:gd name="connsiteX13" fmla="*/ 457200 w 648320"/>
              <a:gd name="connsiteY13" fmla="*/ 143302 h 192219"/>
              <a:gd name="connsiteX14" fmla="*/ 354842 w 648320"/>
              <a:gd name="connsiteY14" fmla="*/ 122830 h 192219"/>
              <a:gd name="connsiteX15" fmla="*/ 286603 w 648320"/>
              <a:gd name="connsiteY15" fmla="*/ 102359 h 192219"/>
              <a:gd name="connsiteX16" fmla="*/ 266131 w 648320"/>
              <a:gd name="connsiteY16" fmla="*/ 95535 h 192219"/>
              <a:gd name="connsiteX17" fmla="*/ 232012 w 648320"/>
              <a:gd name="connsiteY17" fmla="*/ 88711 h 192219"/>
              <a:gd name="connsiteX18" fmla="*/ 150125 w 648320"/>
              <a:gd name="connsiteY18" fmla="*/ 75063 h 192219"/>
              <a:gd name="connsiteX19" fmla="*/ 109182 w 648320"/>
              <a:gd name="connsiteY19" fmla="*/ 54591 h 192219"/>
              <a:gd name="connsiteX20" fmla="*/ 88710 w 648320"/>
              <a:gd name="connsiteY20" fmla="*/ 47768 h 192219"/>
              <a:gd name="connsiteX21" fmla="*/ 68239 w 648320"/>
              <a:gd name="connsiteY21" fmla="*/ 27296 h 192219"/>
              <a:gd name="connsiteX22" fmla="*/ 0 w 648320"/>
              <a:gd name="connsiteY22" fmla="*/ 6824 h 1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320" h="192219">
                <a:moveTo>
                  <a:pt x="95534" y="0"/>
                </a:moveTo>
                <a:cubicBezTo>
                  <a:pt x="111456" y="2275"/>
                  <a:pt x="127529" y="3670"/>
                  <a:pt x="143301" y="6824"/>
                </a:cubicBezTo>
                <a:cubicBezTo>
                  <a:pt x="150354" y="8235"/>
                  <a:pt x="156795" y="11903"/>
                  <a:pt x="163773" y="13648"/>
                </a:cubicBezTo>
                <a:cubicBezTo>
                  <a:pt x="175025" y="16461"/>
                  <a:pt x="186703" y="17420"/>
                  <a:pt x="197893" y="20472"/>
                </a:cubicBezTo>
                <a:cubicBezTo>
                  <a:pt x="211772" y="24257"/>
                  <a:pt x="224880" y="30631"/>
                  <a:pt x="238836" y="34120"/>
                </a:cubicBezTo>
                <a:cubicBezTo>
                  <a:pt x="279554" y="44300"/>
                  <a:pt x="256880" y="39402"/>
                  <a:pt x="307075" y="47768"/>
                </a:cubicBezTo>
                <a:cubicBezTo>
                  <a:pt x="345261" y="46177"/>
                  <a:pt x="471646" y="32614"/>
                  <a:pt x="532263" y="47768"/>
                </a:cubicBezTo>
                <a:cubicBezTo>
                  <a:pt x="540219" y="49757"/>
                  <a:pt x="545910" y="56866"/>
                  <a:pt x="552734" y="61415"/>
                </a:cubicBezTo>
                <a:cubicBezTo>
                  <a:pt x="557283" y="75063"/>
                  <a:pt x="552734" y="97810"/>
                  <a:pt x="566382" y="102359"/>
                </a:cubicBezTo>
                <a:cubicBezTo>
                  <a:pt x="615487" y="118725"/>
                  <a:pt x="554143" y="98861"/>
                  <a:pt x="614149" y="116006"/>
                </a:cubicBezTo>
                <a:cubicBezTo>
                  <a:pt x="621065" y="117982"/>
                  <a:pt x="627797" y="120555"/>
                  <a:pt x="634621" y="122830"/>
                </a:cubicBezTo>
                <a:cubicBezTo>
                  <a:pt x="651235" y="172671"/>
                  <a:pt x="651758" y="149817"/>
                  <a:pt x="641445" y="191069"/>
                </a:cubicBezTo>
                <a:cubicBezTo>
                  <a:pt x="584579" y="188794"/>
                  <a:pt x="525938" y="198527"/>
                  <a:pt x="470848" y="184245"/>
                </a:cubicBezTo>
                <a:cubicBezTo>
                  <a:pt x="456922" y="180635"/>
                  <a:pt x="470848" y="147851"/>
                  <a:pt x="457200" y="143302"/>
                </a:cubicBezTo>
                <a:cubicBezTo>
                  <a:pt x="396716" y="123140"/>
                  <a:pt x="430555" y="131243"/>
                  <a:pt x="354842" y="122830"/>
                </a:cubicBezTo>
                <a:cubicBezTo>
                  <a:pt x="313592" y="112517"/>
                  <a:pt x="336440" y="118971"/>
                  <a:pt x="286603" y="102359"/>
                </a:cubicBezTo>
                <a:cubicBezTo>
                  <a:pt x="279779" y="100084"/>
                  <a:pt x="273184" y="96946"/>
                  <a:pt x="266131" y="95535"/>
                </a:cubicBezTo>
                <a:cubicBezTo>
                  <a:pt x="254758" y="93260"/>
                  <a:pt x="243475" y="90475"/>
                  <a:pt x="232012" y="88711"/>
                </a:cubicBezTo>
                <a:cubicBezTo>
                  <a:pt x="178017" y="80404"/>
                  <a:pt x="190148" y="86498"/>
                  <a:pt x="150125" y="75063"/>
                </a:cubicBezTo>
                <a:cubicBezTo>
                  <a:pt x="110102" y="63628"/>
                  <a:pt x="149061" y="74530"/>
                  <a:pt x="109182" y="54591"/>
                </a:cubicBezTo>
                <a:cubicBezTo>
                  <a:pt x="102748" y="51374"/>
                  <a:pt x="95534" y="50042"/>
                  <a:pt x="88710" y="47768"/>
                </a:cubicBezTo>
                <a:cubicBezTo>
                  <a:pt x="81886" y="40944"/>
                  <a:pt x="76871" y="31612"/>
                  <a:pt x="68239" y="27296"/>
                </a:cubicBezTo>
                <a:cubicBezTo>
                  <a:pt x="25857" y="6105"/>
                  <a:pt x="26169" y="6824"/>
                  <a:pt x="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89"/>
          <p:cNvSpPr/>
          <p:nvPr/>
        </p:nvSpPr>
        <p:spPr>
          <a:xfrm>
            <a:off x="3971723" y="3392654"/>
            <a:ext cx="390695" cy="279779"/>
          </a:xfrm>
          <a:custGeom>
            <a:avLst/>
            <a:gdLst>
              <a:gd name="connsiteX0" fmla="*/ 382137 w 390695"/>
              <a:gd name="connsiteY0" fmla="*/ 245659 h 279779"/>
              <a:gd name="connsiteX1" fmla="*/ 320722 w 390695"/>
              <a:gd name="connsiteY1" fmla="*/ 225188 h 279779"/>
              <a:gd name="connsiteX2" fmla="*/ 300250 w 390695"/>
              <a:gd name="connsiteY2" fmla="*/ 218364 h 279779"/>
              <a:gd name="connsiteX3" fmla="*/ 279779 w 390695"/>
              <a:gd name="connsiteY3" fmla="*/ 204716 h 279779"/>
              <a:gd name="connsiteX4" fmla="*/ 266131 w 390695"/>
              <a:gd name="connsiteY4" fmla="*/ 184245 h 279779"/>
              <a:gd name="connsiteX5" fmla="*/ 245659 w 390695"/>
              <a:gd name="connsiteY5" fmla="*/ 177421 h 279779"/>
              <a:gd name="connsiteX6" fmla="*/ 191068 w 390695"/>
              <a:gd name="connsiteY6" fmla="*/ 170597 h 279779"/>
              <a:gd name="connsiteX7" fmla="*/ 170597 w 390695"/>
              <a:gd name="connsiteY7" fmla="*/ 156949 h 279779"/>
              <a:gd name="connsiteX8" fmla="*/ 150125 w 390695"/>
              <a:gd name="connsiteY8" fmla="*/ 116006 h 279779"/>
              <a:gd name="connsiteX9" fmla="*/ 156949 w 390695"/>
              <a:gd name="connsiteY9" fmla="*/ 95534 h 279779"/>
              <a:gd name="connsiteX10" fmla="*/ 177421 w 390695"/>
              <a:gd name="connsiteY10" fmla="*/ 81886 h 279779"/>
              <a:gd name="connsiteX11" fmla="*/ 252483 w 390695"/>
              <a:gd name="connsiteY11" fmla="*/ 61415 h 279779"/>
              <a:gd name="connsiteX12" fmla="*/ 375313 w 390695"/>
              <a:gd name="connsiteY12" fmla="*/ 54591 h 279779"/>
              <a:gd name="connsiteX13" fmla="*/ 382137 w 390695"/>
              <a:gd name="connsiteY13" fmla="*/ 6824 h 279779"/>
              <a:gd name="connsiteX14" fmla="*/ 361665 w 390695"/>
              <a:gd name="connsiteY14" fmla="*/ 0 h 279779"/>
              <a:gd name="connsiteX15" fmla="*/ 54591 w 390695"/>
              <a:gd name="connsiteY15" fmla="*/ 6824 h 279779"/>
              <a:gd name="connsiteX16" fmla="*/ 34119 w 390695"/>
              <a:gd name="connsiteY16" fmla="*/ 13648 h 279779"/>
              <a:gd name="connsiteX17" fmla="*/ 0 w 390695"/>
              <a:gd name="connsiteY17" fmla="*/ 75062 h 279779"/>
              <a:gd name="connsiteX18" fmla="*/ 6824 w 390695"/>
              <a:gd name="connsiteY18" fmla="*/ 150125 h 279779"/>
              <a:gd name="connsiteX19" fmla="*/ 13648 w 390695"/>
              <a:gd name="connsiteY19" fmla="*/ 170597 h 279779"/>
              <a:gd name="connsiteX20" fmla="*/ 34119 w 390695"/>
              <a:gd name="connsiteY20" fmla="*/ 184245 h 279779"/>
              <a:gd name="connsiteX21" fmla="*/ 61415 w 390695"/>
              <a:gd name="connsiteY21" fmla="*/ 191068 h 279779"/>
              <a:gd name="connsiteX22" fmla="*/ 109182 w 390695"/>
              <a:gd name="connsiteY22" fmla="*/ 211540 h 279779"/>
              <a:gd name="connsiteX23" fmla="*/ 150125 w 390695"/>
              <a:gd name="connsiteY23" fmla="*/ 245659 h 279779"/>
              <a:gd name="connsiteX24" fmla="*/ 156949 w 390695"/>
              <a:gd name="connsiteY24" fmla="*/ 266131 h 279779"/>
              <a:gd name="connsiteX25" fmla="*/ 177421 w 390695"/>
              <a:gd name="connsiteY25" fmla="*/ 27977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695" h="279779">
                <a:moveTo>
                  <a:pt x="382137" y="245659"/>
                </a:moveTo>
                <a:lnTo>
                  <a:pt x="320722" y="225188"/>
                </a:lnTo>
                <a:lnTo>
                  <a:pt x="300250" y="218364"/>
                </a:lnTo>
                <a:cubicBezTo>
                  <a:pt x="293426" y="213815"/>
                  <a:pt x="285578" y="210515"/>
                  <a:pt x="279779" y="204716"/>
                </a:cubicBezTo>
                <a:cubicBezTo>
                  <a:pt x="273980" y="198917"/>
                  <a:pt x="272535" y="189368"/>
                  <a:pt x="266131" y="184245"/>
                </a:cubicBezTo>
                <a:cubicBezTo>
                  <a:pt x="260514" y="179752"/>
                  <a:pt x="252736" y="178708"/>
                  <a:pt x="245659" y="177421"/>
                </a:cubicBezTo>
                <a:cubicBezTo>
                  <a:pt x="227616" y="174140"/>
                  <a:pt x="209265" y="172872"/>
                  <a:pt x="191068" y="170597"/>
                </a:cubicBezTo>
                <a:cubicBezTo>
                  <a:pt x="184244" y="166048"/>
                  <a:pt x="176396" y="162748"/>
                  <a:pt x="170597" y="156949"/>
                </a:cubicBezTo>
                <a:cubicBezTo>
                  <a:pt x="157369" y="143720"/>
                  <a:pt x="155675" y="132656"/>
                  <a:pt x="150125" y="116006"/>
                </a:cubicBezTo>
                <a:cubicBezTo>
                  <a:pt x="152400" y="109182"/>
                  <a:pt x="152455" y="101151"/>
                  <a:pt x="156949" y="95534"/>
                </a:cubicBezTo>
                <a:cubicBezTo>
                  <a:pt x="162072" y="89130"/>
                  <a:pt x="169926" y="85217"/>
                  <a:pt x="177421" y="81886"/>
                </a:cubicBezTo>
                <a:cubicBezTo>
                  <a:pt x="194304" y="74383"/>
                  <a:pt x="232526" y="63150"/>
                  <a:pt x="252483" y="61415"/>
                </a:cubicBezTo>
                <a:cubicBezTo>
                  <a:pt x="293335" y="57863"/>
                  <a:pt x="334370" y="56866"/>
                  <a:pt x="375313" y="54591"/>
                </a:cubicBezTo>
                <a:cubicBezTo>
                  <a:pt x="386456" y="37876"/>
                  <a:pt x="399763" y="28856"/>
                  <a:pt x="382137" y="6824"/>
                </a:cubicBezTo>
                <a:cubicBezTo>
                  <a:pt x="377643" y="1207"/>
                  <a:pt x="368489" y="2275"/>
                  <a:pt x="361665" y="0"/>
                </a:cubicBezTo>
                <a:lnTo>
                  <a:pt x="54591" y="6824"/>
                </a:lnTo>
                <a:cubicBezTo>
                  <a:pt x="47404" y="7123"/>
                  <a:pt x="39205" y="8562"/>
                  <a:pt x="34119" y="13648"/>
                </a:cubicBezTo>
                <a:cubicBezTo>
                  <a:pt x="10656" y="37111"/>
                  <a:pt x="8581" y="49320"/>
                  <a:pt x="0" y="75062"/>
                </a:cubicBezTo>
                <a:cubicBezTo>
                  <a:pt x="2275" y="100083"/>
                  <a:pt x="3271" y="125253"/>
                  <a:pt x="6824" y="150125"/>
                </a:cubicBezTo>
                <a:cubicBezTo>
                  <a:pt x="7841" y="157246"/>
                  <a:pt x="9155" y="164980"/>
                  <a:pt x="13648" y="170597"/>
                </a:cubicBezTo>
                <a:cubicBezTo>
                  <a:pt x="18771" y="177001"/>
                  <a:pt x="26581" y="181014"/>
                  <a:pt x="34119" y="184245"/>
                </a:cubicBezTo>
                <a:cubicBezTo>
                  <a:pt x="42739" y="187939"/>
                  <a:pt x="52316" y="188794"/>
                  <a:pt x="61415" y="191068"/>
                </a:cubicBezTo>
                <a:cubicBezTo>
                  <a:pt x="112808" y="225332"/>
                  <a:pt x="47492" y="185101"/>
                  <a:pt x="109182" y="211540"/>
                </a:cubicBezTo>
                <a:cubicBezTo>
                  <a:pt x="125805" y="218664"/>
                  <a:pt x="137830" y="233365"/>
                  <a:pt x="150125" y="245659"/>
                </a:cubicBezTo>
                <a:cubicBezTo>
                  <a:pt x="152400" y="252483"/>
                  <a:pt x="152455" y="260514"/>
                  <a:pt x="156949" y="266131"/>
                </a:cubicBezTo>
                <a:cubicBezTo>
                  <a:pt x="162072" y="272535"/>
                  <a:pt x="177421" y="279779"/>
                  <a:pt x="177421" y="27977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4128448" y="3459707"/>
            <a:ext cx="211540" cy="54592"/>
          </a:xfrm>
          <a:custGeom>
            <a:avLst/>
            <a:gdLst>
              <a:gd name="connsiteX0" fmla="*/ 0 w 211540"/>
              <a:gd name="connsiteY0" fmla="*/ 40944 h 54592"/>
              <a:gd name="connsiteX1" fmla="*/ 81886 w 211540"/>
              <a:gd name="connsiteY1" fmla="*/ 47768 h 54592"/>
              <a:gd name="connsiteX2" fmla="*/ 102358 w 211540"/>
              <a:gd name="connsiteY2" fmla="*/ 54592 h 54592"/>
              <a:gd name="connsiteX3" fmla="*/ 150125 w 211540"/>
              <a:gd name="connsiteY3" fmla="*/ 47768 h 54592"/>
              <a:gd name="connsiteX4" fmla="*/ 170597 w 211540"/>
              <a:gd name="connsiteY4" fmla="*/ 40944 h 54592"/>
              <a:gd name="connsiteX5" fmla="*/ 211540 w 211540"/>
              <a:gd name="connsiteY5" fmla="*/ 20472 h 54592"/>
              <a:gd name="connsiteX6" fmla="*/ 156949 w 211540"/>
              <a:gd name="connsiteY6" fmla="*/ 13648 h 54592"/>
              <a:gd name="connsiteX7" fmla="*/ 129653 w 211540"/>
              <a:gd name="connsiteY7" fmla="*/ 6824 h 54592"/>
              <a:gd name="connsiteX8" fmla="*/ 75062 w 211540"/>
              <a:gd name="connsiteY8" fmla="*/ 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40" h="54592">
                <a:moveTo>
                  <a:pt x="0" y="40944"/>
                </a:moveTo>
                <a:cubicBezTo>
                  <a:pt x="27295" y="43219"/>
                  <a:pt x="54736" y="44148"/>
                  <a:pt x="81886" y="47768"/>
                </a:cubicBezTo>
                <a:cubicBezTo>
                  <a:pt x="89016" y="48719"/>
                  <a:pt x="95165" y="54592"/>
                  <a:pt x="102358" y="54592"/>
                </a:cubicBezTo>
                <a:cubicBezTo>
                  <a:pt x="118442" y="54592"/>
                  <a:pt x="134203" y="50043"/>
                  <a:pt x="150125" y="47768"/>
                </a:cubicBezTo>
                <a:cubicBezTo>
                  <a:pt x="156949" y="45493"/>
                  <a:pt x="164163" y="44161"/>
                  <a:pt x="170597" y="40944"/>
                </a:cubicBezTo>
                <a:cubicBezTo>
                  <a:pt x="223510" y="14487"/>
                  <a:pt x="160082" y="37625"/>
                  <a:pt x="211540" y="20472"/>
                </a:cubicBezTo>
                <a:cubicBezTo>
                  <a:pt x="193343" y="18197"/>
                  <a:pt x="175038" y="16663"/>
                  <a:pt x="156949" y="13648"/>
                </a:cubicBezTo>
                <a:cubicBezTo>
                  <a:pt x="147698" y="12106"/>
                  <a:pt x="138904" y="8366"/>
                  <a:pt x="129653" y="6824"/>
                </a:cubicBezTo>
                <a:cubicBezTo>
                  <a:pt x="111564" y="3809"/>
                  <a:pt x="75062" y="0"/>
                  <a:pt x="75062"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4708478" y="3398202"/>
            <a:ext cx="388961" cy="259398"/>
          </a:xfrm>
          <a:custGeom>
            <a:avLst/>
            <a:gdLst>
              <a:gd name="connsiteX0" fmla="*/ 211540 w 388961"/>
              <a:gd name="connsiteY0" fmla="*/ 259398 h 259398"/>
              <a:gd name="connsiteX1" fmla="*/ 245659 w 388961"/>
              <a:gd name="connsiteY1" fmla="*/ 238926 h 259398"/>
              <a:gd name="connsiteX2" fmla="*/ 286603 w 388961"/>
              <a:gd name="connsiteY2" fmla="*/ 225279 h 259398"/>
              <a:gd name="connsiteX3" fmla="*/ 307074 w 388961"/>
              <a:gd name="connsiteY3" fmla="*/ 218455 h 259398"/>
              <a:gd name="connsiteX4" fmla="*/ 327546 w 388961"/>
              <a:gd name="connsiteY4" fmla="*/ 204807 h 259398"/>
              <a:gd name="connsiteX5" fmla="*/ 341194 w 388961"/>
              <a:gd name="connsiteY5" fmla="*/ 184335 h 259398"/>
              <a:gd name="connsiteX6" fmla="*/ 375313 w 388961"/>
              <a:gd name="connsiteY6" fmla="*/ 150216 h 259398"/>
              <a:gd name="connsiteX7" fmla="*/ 388961 w 388961"/>
              <a:gd name="connsiteY7" fmla="*/ 109273 h 259398"/>
              <a:gd name="connsiteX8" fmla="*/ 382137 w 388961"/>
              <a:gd name="connsiteY8" fmla="*/ 61505 h 259398"/>
              <a:gd name="connsiteX9" fmla="*/ 341194 w 388961"/>
              <a:gd name="connsiteY9" fmla="*/ 34210 h 259398"/>
              <a:gd name="connsiteX10" fmla="*/ 259307 w 388961"/>
              <a:gd name="connsiteY10" fmla="*/ 13738 h 259398"/>
              <a:gd name="connsiteX11" fmla="*/ 177421 w 388961"/>
              <a:gd name="connsiteY11" fmla="*/ 6914 h 259398"/>
              <a:gd name="connsiteX12" fmla="*/ 156949 w 388961"/>
              <a:gd name="connsiteY12" fmla="*/ 91 h 259398"/>
              <a:gd name="connsiteX13" fmla="*/ 0 w 388961"/>
              <a:gd name="connsiteY13" fmla="*/ 13738 h 259398"/>
              <a:gd name="connsiteX14" fmla="*/ 6823 w 388961"/>
              <a:gd name="connsiteY14" fmla="*/ 34210 h 259398"/>
              <a:gd name="connsiteX15" fmla="*/ 47767 w 388961"/>
              <a:gd name="connsiteY15" fmla="*/ 47858 h 259398"/>
              <a:gd name="connsiteX16" fmla="*/ 68238 w 388961"/>
              <a:gd name="connsiteY16" fmla="*/ 68329 h 259398"/>
              <a:gd name="connsiteX17" fmla="*/ 75062 w 388961"/>
              <a:gd name="connsiteY17" fmla="*/ 88801 h 259398"/>
              <a:gd name="connsiteX18" fmla="*/ 116006 w 388961"/>
              <a:gd name="connsiteY18" fmla="*/ 102449 h 259398"/>
              <a:gd name="connsiteX19" fmla="*/ 197892 w 388961"/>
              <a:gd name="connsiteY19" fmla="*/ 116097 h 259398"/>
              <a:gd name="connsiteX20" fmla="*/ 238835 w 388961"/>
              <a:gd name="connsiteY20" fmla="*/ 136568 h 259398"/>
              <a:gd name="connsiteX21" fmla="*/ 232012 w 388961"/>
              <a:gd name="connsiteY21" fmla="*/ 170688 h 259398"/>
              <a:gd name="connsiteX22" fmla="*/ 211540 w 388961"/>
              <a:gd name="connsiteY22" fmla="*/ 184335 h 259398"/>
              <a:gd name="connsiteX23" fmla="*/ 204716 w 388961"/>
              <a:gd name="connsiteY23" fmla="*/ 204807 h 259398"/>
              <a:gd name="connsiteX24" fmla="*/ 163773 w 388961"/>
              <a:gd name="connsiteY24" fmla="*/ 225279 h 259398"/>
              <a:gd name="connsiteX25" fmla="*/ 136477 w 388961"/>
              <a:gd name="connsiteY25" fmla="*/ 218455 h 2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961" h="259398">
                <a:moveTo>
                  <a:pt x="211540" y="259398"/>
                </a:moveTo>
                <a:cubicBezTo>
                  <a:pt x="222913" y="252574"/>
                  <a:pt x="233585" y="244414"/>
                  <a:pt x="245659" y="238926"/>
                </a:cubicBezTo>
                <a:cubicBezTo>
                  <a:pt x="258756" y="232973"/>
                  <a:pt x="272955" y="229828"/>
                  <a:pt x="286603" y="225279"/>
                </a:cubicBezTo>
                <a:cubicBezTo>
                  <a:pt x="293427" y="223004"/>
                  <a:pt x="301089" y="222445"/>
                  <a:pt x="307074" y="218455"/>
                </a:cubicBezTo>
                <a:lnTo>
                  <a:pt x="327546" y="204807"/>
                </a:lnTo>
                <a:cubicBezTo>
                  <a:pt x="332095" y="197983"/>
                  <a:pt x="335395" y="190134"/>
                  <a:pt x="341194" y="184335"/>
                </a:cubicBezTo>
                <a:cubicBezTo>
                  <a:pt x="364851" y="160678"/>
                  <a:pt x="360754" y="182973"/>
                  <a:pt x="375313" y="150216"/>
                </a:cubicBezTo>
                <a:cubicBezTo>
                  <a:pt x="381156" y="137070"/>
                  <a:pt x="388961" y="109273"/>
                  <a:pt x="388961" y="109273"/>
                </a:cubicBezTo>
                <a:cubicBezTo>
                  <a:pt x="386686" y="93350"/>
                  <a:pt x="390772" y="75075"/>
                  <a:pt x="382137" y="61505"/>
                </a:cubicBezTo>
                <a:cubicBezTo>
                  <a:pt x="373331" y="47667"/>
                  <a:pt x="354842" y="43308"/>
                  <a:pt x="341194" y="34210"/>
                </a:cubicBezTo>
                <a:cubicBezTo>
                  <a:pt x="304353" y="9649"/>
                  <a:pt x="326942" y="20180"/>
                  <a:pt x="259307" y="13738"/>
                </a:cubicBezTo>
                <a:cubicBezTo>
                  <a:pt x="232040" y="11141"/>
                  <a:pt x="204716" y="9189"/>
                  <a:pt x="177421" y="6914"/>
                </a:cubicBezTo>
                <a:cubicBezTo>
                  <a:pt x="170597" y="4640"/>
                  <a:pt x="164142" y="91"/>
                  <a:pt x="156949" y="91"/>
                </a:cubicBezTo>
                <a:cubicBezTo>
                  <a:pt x="47192" y="91"/>
                  <a:pt x="62939" y="-1997"/>
                  <a:pt x="0" y="13738"/>
                </a:cubicBezTo>
                <a:cubicBezTo>
                  <a:pt x="2274" y="20562"/>
                  <a:pt x="970" y="30029"/>
                  <a:pt x="6823" y="34210"/>
                </a:cubicBezTo>
                <a:cubicBezTo>
                  <a:pt x="18529" y="42572"/>
                  <a:pt x="47767" y="47858"/>
                  <a:pt x="47767" y="47858"/>
                </a:cubicBezTo>
                <a:cubicBezTo>
                  <a:pt x="54591" y="54682"/>
                  <a:pt x="62885" y="60300"/>
                  <a:pt x="68238" y="68329"/>
                </a:cubicBezTo>
                <a:cubicBezTo>
                  <a:pt x="72228" y="74314"/>
                  <a:pt x="69209" y="84620"/>
                  <a:pt x="75062" y="88801"/>
                </a:cubicBezTo>
                <a:cubicBezTo>
                  <a:pt x="86769" y="97163"/>
                  <a:pt x="102358" y="97900"/>
                  <a:pt x="116006" y="102449"/>
                </a:cubicBezTo>
                <a:cubicBezTo>
                  <a:pt x="156020" y="115787"/>
                  <a:pt x="129323" y="108478"/>
                  <a:pt x="197892" y="116097"/>
                </a:cubicBezTo>
                <a:cubicBezTo>
                  <a:pt x="205384" y="118594"/>
                  <a:pt x="236050" y="126819"/>
                  <a:pt x="238835" y="136568"/>
                </a:cubicBezTo>
                <a:cubicBezTo>
                  <a:pt x="242021" y="147720"/>
                  <a:pt x="237766" y="160618"/>
                  <a:pt x="232012" y="170688"/>
                </a:cubicBezTo>
                <a:cubicBezTo>
                  <a:pt x="227943" y="177809"/>
                  <a:pt x="218364" y="179786"/>
                  <a:pt x="211540" y="184335"/>
                </a:cubicBezTo>
                <a:cubicBezTo>
                  <a:pt x="209265" y="191159"/>
                  <a:pt x="209210" y="199190"/>
                  <a:pt x="204716" y="204807"/>
                </a:cubicBezTo>
                <a:cubicBezTo>
                  <a:pt x="195096" y="216832"/>
                  <a:pt x="177259" y="220784"/>
                  <a:pt x="163773" y="225279"/>
                </a:cubicBezTo>
                <a:lnTo>
                  <a:pt x="136477" y="218455"/>
                </a:ln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4718476" y="3465416"/>
            <a:ext cx="218365" cy="81886"/>
          </a:xfrm>
          <a:custGeom>
            <a:avLst/>
            <a:gdLst>
              <a:gd name="connsiteX0" fmla="*/ 0 w 218365"/>
              <a:gd name="connsiteY0" fmla="*/ 0 h 81886"/>
              <a:gd name="connsiteX1" fmla="*/ 6824 w 218365"/>
              <a:gd name="connsiteY1" fmla="*/ 47767 h 81886"/>
              <a:gd name="connsiteX2" fmla="*/ 27296 w 218365"/>
              <a:gd name="connsiteY2" fmla="*/ 54591 h 81886"/>
              <a:gd name="connsiteX3" fmla="*/ 47768 w 218365"/>
              <a:gd name="connsiteY3" fmla="*/ 68238 h 81886"/>
              <a:gd name="connsiteX4" fmla="*/ 88711 w 218365"/>
              <a:gd name="connsiteY4" fmla="*/ 81886 h 81886"/>
              <a:gd name="connsiteX5" fmla="*/ 177421 w 218365"/>
              <a:gd name="connsiteY5" fmla="*/ 75062 h 81886"/>
              <a:gd name="connsiteX6" fmla="*/ 197893 w 218365"/>
              <a:gd name="connsiteY6" fmla="*/ 68238 h 81886"/>
              <a:gd name="connsiteX7" fmla="*/ 218365 w 218365"/>
              <a:gd name="connsiteY7" fmla="*/ 75062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365" h="81886">
                <a:moveTo>
                  <a:pt x="0" y="0"/>
                </a:moveTo>
                <a:cubicBezTo>
                  <a:pt x="2275" y="15922"/>
                  <a:pt x="-369" y="33381"/>
                  <a:pt x="6824" y="47767"/>
                </a:cubicBezTo>
                <a:cubicBezTo>
                  <a:pt x="10041" y="54201"/>
                  <a:pt x="20862" y="51374"/>
                  <a:pt x="27296" y="54591"/>
                </a:cubicBezTo>
                <a:cubicBezTo>
                  <a:pt x="34631" y="58259"/>
                  <a:pt x="40274" y="64907"/>
                  <a:pt x="47768" y="68238"/>
                </a:cubicBezTo>
                <a:cubicBezTo>
                  <a:pt x="60914" y="74081"/>
                  <a:pt x="88711" y="81886"/>
                  <a:pt x="88711" y="81886"/>
                </a:cubicBezTo>
                <a:cubicBezTo>
                  <a:pt x="118281" y="79611"/>
                  <a:pt x="147993" y="78741"/>
                  <a:pt x="177421" y="75062"/>
                </a:cubicBezTo>
                <a:cubicBezTo>
                  <a:pt x="184559" y="74170"/>
                  <a:pt x="190700" y="68238"/>
                  <a:pt x="197893" y="68238"/>
                </a:cubicBezTo>
                <a:cubicBezTo>
                  <a:pt x="205086" y="68238"/>
                  <a:pt x="218365" y="75062"/>
                  <a:pt x="218365" y="7506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4421875" y="3534770"/>
            <a:ext cx="62295" cy="75208"/>
          </a:xfrm>
          <a:custGeom>
            <a:avLst/>
            <a:gdLst>
              <a:gd name="connsiteX0" fmla="*/ 20471 w 62295"/>
              <a:gd name="connsiteY0" fmla="*/ 75063 h 75208"/>
              <a:gd name="connsiteX1" fmla="*/ 6824 w 62295"/>
              <a:gd name="connsiteY1" fmla="*/ 40943 h 75208"/>
              <a:gd name="connsiteX2" fmla="*/ 0 w 62295"/>
              <a:gd name="connsiteY2" fmla="*/ 20472 h 75208"/>
              <a:gd name="connsiteX3" fmla="*/ 6824 w 62295"/>
              <a:gd name="connsiteY3" fmla="*/ 0 h 75208"/>
              <a:gd name="connsiteX4" fmla="*/ 54591 w 62295"/>
              <a:gd name="connsiteY4" fmla="*/ 6824 h 75208"/>
              <a:gd name="connsiteX5" fmla="*/ 61415 w 62295"/>
              <a:gd name="connsiteY5" fmla="*/ 27296 h 75208"/>
              <a:gd name="connsiteX6" fmla="*/ 20471 w 62295"/>
              <a:gd name="connsiteY6" fmla="*/ 75063 h 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5" h="75208">
                <a:moveTo>
                  <a:pt x="20471" y="75063"/>
                </a:moveTo>
                <a:cubicBezTo>
                  <a:pt x="11372" y="77338"/>
                  <a:pt x="11125" y="52412"/>
                  <a:pt x="6824" y="40943"/>
                </a:cubicBezTo>
                <a:cubicBezTo>
                  <a:pt x="4299" y="34208"/>
                  <a:pt x="0" y="27665"/>
                  <a:pt x="0" y="20472"/>
                </a:cubicBezTo>
                <a:cubicBezTo>
                  <a:pt x="0" y="13279"/>
                  <a:pt x="4549" y="6824"/>
                  <a:pt x="6824" y="0"/>
                </a:cubicBezTo>
                <a:cubicBezTo>
                  <a:pt x="22746" y="2275"/>
                  <a:pt x="40205" y="-369"/>
                  <a:pt x="54591" y="6824"/>
                </a:cubicBezTo>
                <a:cubicBezTo>
                  <a:pt x="61025" y="10041"/>
                  <a:pt x="59855" y="20274"/>
                  <a:pt x="61415" y="27296"/>
                </a:cubicBezTo>
                <a:cubicBezTo>
                  <a:pt x="68612" y="59684"/>
                  <a:pt x="29570" y="72788"/>
                  <a:pt x="20471" y="7506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Freeform 96"/>
          <p:cNvSpPr/>
          <p:nvPr/>
        </p:nvSpPr>
        <p:spPr>
          <a:xfrm>
            <a:off x="4604818" y="3521122"/>
            <a:ext cx="56054" cy="86304"/>
          </a:xfrm>
          <a:custGeom>
            <a:avLst/>
            <a:gdLst>
              <a:gd name="connsiteX0" fmla="*/ 8125 w 56054"/>
              <a:gd name="connsiteY0" fmla="*/ 81887 h 86304"/>
              <a:gd name="connsiteX1" fmla="*/ 8125 w 56054"/>
              <a:gd name="connsiteY1" fmla="*/ 6824 h 86304"/>
              <a:gd name="connsiteX2" fmla="*/ 28597 w 56054"/>
              <a:gd name="connsiteY2" fmla="*/ 0 h 86304"/>
              <a:gd name="connsiteX3" fmla="*/ 49069 w 56054"/>
              <a:gd name="connsiteY3" fmla="*/ 6824 h 86304"/>
              <a:gd name="connsiteX4" fmla="*/ 49069 w 56054"/>
              <a:gd name="connsiteY4" fmla="*/ 75063 h 86304"/>
              <a:gd name="connsiteX5" fmla="*/ 8125 w 56054"/>
              <a:gd name="connsiteY5" fmla="*/ 81887 h 8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54" h="86304">
                <a:moveTo>
                  <a:pt x="8125" y="81887"/>
                </a:moveTo>
                <a:cubicBezTo>
                  <a:pt x="1301" y="70514"/>
                  <a:pt x="-6103" y="31723"/>
                  <a:pt x="8125" y="6824"/>
                </a:cubicBezTo>
                <a:cubicBezTo>
                  <a:pt x="11694" y="579"/>
                  <a:pt x="21773" y="2275"/>
                  <a:pt x="28597" y="0"/>
                </a:cubicBezTo>
                <a:cubicBezTo>
                  <a:pt x="35421" y="2275"/>
                  <a:pt x="43983" y="1738"/>
                  <a:pt x="49069" y="6824"/>
                </a:cubicBezTo>
                <a:cubicBezTo>
                  <a:pt x="63073" y="20829"/>
                  <a:pt x="52223" y="68755"/>
                  <a:pt x="49069" y="75063"/>
                </a:cubicBezTo>
                <a:cubicBezTo>
                  <a:pt x="46794" y="79612"/>
                  <a:pt x="14949" y="93260"/>
                  <a:pt x="8125" y="8188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Freeform 97"/>
          <p:cNvSpPr/>
          <p:nvPr/>
        </p:nvSpPr>
        <p:spPr>
          <a:xfrm>
            <a:off x="4203510" y="3937379"/>
            <a:ext cx="593678" cy="102358"/>
          </a:xfrm>
          <a:custGeom>
            <a:avLst/>
            <a:gdLst>
              <a:gd name="connsiteX0" fmla="*/ 0 w 593678"/>
              <a:gd name="connsiteY0" fmla="*/ 6824 h 102358"/>
              <a:gd name="connsiteX1" fmla="*/ 20472 w 593678"/>
              <a:gd name="connsiteY1" fmla="*/ 40943 h 102358"/>
              <a:gd name="connsiteX2" fmla="*/ 81887 w 593678"/>
              <a:gd name="connsiteY2" fmla="*/ 75063 h 102358"/>
              <a:gd name="connsiteX3" fmla="*/ 129654 w 593678"/>
              <a:gd name="connsiteY3" fmla="*/ 81887 h 102358"/>
              <a:gd name="connsiteX4" fmla="*/ 225189 w 593678"/>
              <a:gd name="connsiteY4" fmla="*/ 102358 h 102358"/>
              <a:gd name="connsiteX5" fmla="*/ 395786 w 593678"/>
              <a:gd name="connsiteY5" fmla="*/ 95534 h 102358"/>
              <a:gd name="connsiteX6" fmla="*/ 477672 w 593678"/>
              <a:gd name="connsiteY6" fmla="*/ 88711 h 102358"/>
              <a:gd name="connsiteX7" fmla="*/ 559559 w 593678"/>
              <a:gd name="connsiteY7" fmla="*/ 47767 h 102358"/>
              <a:gd name="connsiteX8" fmla="*/ 580030 w 593678"/>
              <a:gd name="connsiteY8" fmla="*/ 27296 h 102358"/>
              <a:gd name="connsiteX9" fmla="*/ 593678 w 593678"/>
              <a:gd name="connsiteY9" fmla="*/ 6824 h 102358"/>
              <a:gd name="connsiteX10" fmla="*/ 573206 w 593678"/>
              <a:gd name="connsiteY10" fmla="*/ 0 h 102358"/>
              <a:gd name="connsiteX11" fmla="*/ 491320 w 593678"/>
              <a:gd name="connsiteY11" fmla="*/ 20472 h 102358"/>
              <a:gd name="connsiteX12" fmla="*/ 429905 w 593678"/>
              <a:gd name="connsiteY12" fmla="*/ 34120 h 102358"/>
              <a:gd name="connsiteX13" fmla="*/ 402609 w 593678"/>
              <a:gd name="connsiteY13" fmla="*/ 40943 h 102358"/>
              <a:gd name="connsiteX14" fmla="*/ 334371 w 593678"/>
              <a:gd name="connsiteY14" fmla="*/ 47767 h 102358"/>
              <a:gd name="connsiteX15" fmla="*/ 259308 w 593678"/>
              <a:gd name="connsiteY15" fmla="*/ 40943 h 102358"/>
              <a:gd name="connsiteX16" fmla="*/ 54591 w 593678"/>
              <a:gd name="connsiteY16" fmla="*/ 27296 h 102358"/>
              <a:gd name="connsiteX17" fmla="*/ 13648 w 593678"/>
              <a:gd name="connsiteY17" fmla="*/ 13648 h 102358"/>
              <a:gd name="connsiteX18" fmla="*/ 0 w 593678"/>
              <a:gd name="connsiteY18" fmla="*/ 6824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678" h="102358">
                <a:moveTo>
                  <a:pt x="0" y="6824"/>
                </a:moveTo>
                <a:cubicBezTo>
                  <a:pt x="6824" y="18197"/>
                  <a:pt x="11094" y="31565"/>
                  <a:pt x="20472" y="40943"/>
                </a:cubicBezTo>
                <a:cubicBezTo>
                  <a:pt x="34153" y="54624"/>
                  <a:pt x="60434" y="70772"/>
                  <a:pt x="81887" y="75063"/>
                </a:cubicBezTo>
                <a:cubicBezTo>
                  <a:pt x="97659" y="78217"/>
                  <a:pt x="113732" y="79612"/>
                  <a:pt x="129654" y="81887"/>
                </a:cubicBezTo>
                <a:cubicBezTo>
                  <a:pt x="187995" y="101333"/>
                  <a:pt x="156322" y="93750"/>
                  <a:pt x="225189" y="102358"/>
                </a:cubicBezTo>
                <a:lnTo>
                  <a:pt x="395786" y="95534"/>
                </a:lnTo>
                <a:cubicBezTo>
                  <a:pt x="423136" y="94056"/>
                  <a:pt x="450655" y="93214"/>
                  <a:pt x="477672" y="88711"/>
                </a:cubicBezTo>
                <a:cubicBezTo>
                  <a:pt x="504312" y="84271"/>
                  <a:pt x="540697" y="66629"/>
                  <a:pt x="559559" y="47767"/>
                </a:cubicBezTo>
                <a:cubicBezTo>
                  <a:pt x="566383" y="40943"/>
                  <a:pt x="573852" y="34709"/>
                  <a:pt x="580030" y="27296"/>
                </a:cubicBezTo>
                <a:cubicBezTo>
                  <a:pt x="585280" y="20995"/>
                  <a:pt x="589129" y="13648"/>
                  <a:pt x="593678" y="6824"/>
                </a:cubicBezTo>
                <a:cubicBezTo>
                  <a:pt x="586854" y="4549"/>
                  <a:pt x="580399" y="0"/>
                  <a:pt x="573206" y="0"/>
                </a:cubicBezTo>
                <a:cubicBezTo>
                  <a:pt x="537494" y="0"/>
                  <a:pt x="525196" y="12003"/>
                  <a:pt x="491320" y="20472"/>
                </a:cubicBezTo>
                <a:cubicBezTo>
                  <a:pt x="424787" y="37105"/>
                  <a:pt x="507828" y="16805"/>
                  <a:pt x="429905" y="34120"/>
                </a:cubicBezTo>
                <a:cubicBezTo>
                  <a:pt x="420750" y="36154"/>
                  <a:pt x="411893" y="39617"/>
                  <a:pt x="402609" y="40943"/>
                </a:cubicBezTo>
                <a:cubicBezTo>
                  <a:pt x="379979" y="44176"/>
                  <a:pt x="357117" y="45492"/>
                  <a:pt x="334371" y="47767"/>
                </a:cubicBezTo>
                <a:cubicBezTo>
                  <a:pt x="309350" y="45492"/>
                  <a:pt x="284391" y="42376"/>
                  <a:pt x="259308" y="40943"/>
                </a:cubicBezTo>
                <a:cubicBezTo>
                  <a:pt x="56613" y="29361"/>
                  <a:pt x="155786" y="44162"/>
                  <a:pt x="54591" y="27296"/>
                </a:cubicBezTo>
                <a:lnTo>
                  <a:pt x="13648" y="13648"/>
                </a:lnTo>
                <a:lnTo>
                  <a:pt x="0" y="6824"/>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4708478" y="3473317"/>
            <a:ext cx="68238" cy="6862"/>
          </a:xfrm>
          <a:custGeom>
            <a:avLst/>
            <a:gdLst>
              <a:gd name="connsiteX0" fmla="*/ 0 w 68238"/>
              <a:gd name="connsiteY0" fmla="*/ 6862 h 6862"/>
              <a:gd name="connsiteX1" fmla="*/ 68238 w 68238"/>
              <a:gd name="connsiteY1" fmla="*/ 38 h 6862"/>
            </a:gdLst>
            <a:ahLst/>
            <a:cxnLst>
              <a:cxn ang="0">
                <a:pos x="connsiteX0" y="connsiteY0"/>
              </a:cxn>
              <a:cxn ang="0">
                <a:pos x="connsiteX1" y="connsiteY1"/>
              </a:cxn>
            </a:cxnLst>
            <a:rect l="l" t="t" r="r" b="b"/>
            <a:pathLst>
              <a:path w="68238" h="6862">
                <a:moveTo>
                  <a:pt x="0" y="6862"/>
                </a:moveTo>
                <a:cubicBezTo>
                  <a:pt x="54522" y="-927"/>
                  <a:pt x="31683" y="38"/>
                  <a:pt x="68238" y="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349922" y="3411940"/>
            <a:ext cx="764321" cy="307075"/>
          </a:xfrm>
          <a:custGeom>
            <a:avLst/>
            <a:gdLst>
              <a:gd name="connsiteX0" fmla="*/ 0 w 764321"/>
              <a:gd name="connsiteY0" fmla="*/ 0 h 307075"/>
              <a:gd name="connsiteX1" fmla="*/ 40944 w 764321"/>
              <a:gd name="connsiteY1" fmla="*/ 20472 h 307075"/>
              <a:gd name="connsiteX2" fmla="*/ 136478 w 764321"/>
              <a:gd name="connsiteY2" fmla="*/ 34120 h 307075"/>
              <a:gd name="connsiteX3" fmla="*/ 225188 w 764321"/>
              <a:gd name="connsiteY3" fmla="*/ 47767 h 307075"/>
              <a:gd name="connsiteX4" fmla="*/ 245660 w 764321"/>
              <a:gd name="connsiteY4" fmla="*/ 61415 h 307075"/>
              <a:gd name="connsiteX5" fmla="*/ 286603 w 764321"/>
              <a:gd name="connsiteY5" fmla="*/ 68239 h 307075"/>
              <a:gd name="connsiteX6" fmla="*/ 313899 w 764321"/>
              <a:gd name="connsiteY6" fmla="*/ 75063 h 307075"/>
              <a:gd name="connsiteX7" fmla="*/ 450377 w 764321"/>
              <a:gd name="connsiteY7" fmla="*/ 68239 h 307075"/>
              <a:gd name="connsiteX8" fmla="*/ 470848 w 764321"/>
              <a:gd name="connsiteY8" fmla="*/ 61415 h 307075"/>
              <a:gd name="connsiteX9" fmla="*/ 511791 w 764321"/>
              <a:gd name="connsiteY9" fmla="*/ 54591 h 307075"/>
              <a:gd name="connsiteX10" fmla="*/ 532263 w 764321"/>
              <a:gd name="connsiteY10" fmla="*/ 47767 h 307075"/>
              <a:gd name="connsiteX11" fmla="*/ 559559 w 764321"/>
              <a:gd name="connsiteY11" fmla="*/ 40944 h 307075"/>
              <a:gd name="connsiteX12" fmla="*/ 716508 w 764321"/>
              <a:gd name="connsiteY12" fmla="*/ 47767 h 307075"/>
              <a:gd name="connsiteX13" fmla="*/ 736979 w 764321"/>
              <a:gd name="connsiteY13" fmla="*/ 54591 h 307075"/>
              <a:gd name="connsiteX14" fmla="*/ 757451 w 764321"/>
              <a:gd name="connsiteY14" fmla="*/ 95535 h 307075"/>
              <a:gd name="connsiteX15" fmla="*/ 757451 w 764321"/>
              <a:gd name="connsiteY15" fmla="*/ 191069 h 307075"/>
              <a:gd name="connsiteX16" fmla="*/ 750627 w 764321"/>
              <a:gd name="connsiteY16" fmla="*/ 211541 h 307075"/>
              <a:gd name="connsiteX17" fmla="*/ 730156 w 764321"/>
              <a:gd name="connsiteY17" fmla="*/ 225188 h 307075"/>
              <a:gd name="connsiteX18" fmla="*/ 689212 w 764321"/>
              <a:gd name="connsiteY18" fmla="*/ 238836 h 307075"/>
              <a:gd name="connsiteX19" fmla="*/ 668741 w 764321"/>
              <a:gd name="connsiteY19" fmla="*/ 252484 h 307075"/>
              <a:gd name="connsiteX20" fmla="*/ 627797 w 764321"/>
              <a:gd name="connsiteY20" fmla="*/ 266132 h 307075"/>
              <a:gd name="connsiteX21" fmla="*/ 607326 w 764321"/>
              <a:gd name="connsiteY21" fmla="*/ 279779 h 307075"/>
              <a:gd name="connsiteX22" fmla="*/ 573206 w 764321"/>
              <a:gd name="connsiteY22" fmla="*/ 286603 h 307075"/>
              <a:gd name="connsiteX23" fmla="*/ 532263 w 764321"/>
              <a:gd name="connsiteY23" fmla="*/ 307075 h 307075"/>
              <a:gd name="connsiteX24" fmla="*/ 477672 w 764321"/>
              <a:gd name="connsiteY24" fmla="*/ 300251 h 307075"/>
              <a:gd name="connsiteX25" fmla="*/ 436729 w 764321"/>
              <a:gd name="connsiteY25" fmla="*/ 286603 h 307075"/>
              <a:gd name="connsiteX26" fmla="*/ 409433 w 764321"/>
              <a:gd name="connsiteY26" fmla="*/ 279779 h 307075"/>
              <a:gd name="connsiteX27" fmla="*/ 368490 w 764321"/>
              <a:gd name="connsiteY27" fmla="*/ 266132 h 307075"/>
              <a:gd name="connsiteX28" fmla="*/ 348018 w 764321"/>
              <a:gd name="connsiteY28" fmla="*/ 259308 h 307075"/>
              <a:gd name="connsiteX29" fmla="*/ 327547 w 764321"/>
              <a:gd name="connsiteY29" fmla="*/ 245660 h 307075"/>
              <a:gd name="connsiteX30" fmla="*/ 307075 w 764321"/>
              <a:gd name="connsiteY30" fmla="*/ 238836 h 307075"/>
              <a:gd name="connsiteX31" fmla="*/ 266132 w 764321"/>
              <a:gd name="connsiteY31" fmla="*/ 211541 h 307075"/>
              <a:gd name="connsiteX32" fmla="*/ 259308 w 764321"/>
              <a:gd name="connsiteY32" fmla="*/ 191069 h 307075"/>
              <a:gd name="connsiteX33" fmla="*/ 177421 w 764321"/>
              <a:gd name="connsiteY33" fmla="*/ 184245 h 307075"/>
              <a:gd name="connsiteX34" fmla="*/ 197893 w 764321"/>
              <a:gd name="connsiteY34" fmla="*/ 170597 h 307075"/>
              <a:gd name="connsiteX35" fmla="*/ 225188 w 764321"/>
              <a:gd name="connsiteY35" fmla="*/ 163773 h 307075"/>
              <a:gd name="connsiteX36" fmla="*/ 238836 w 764321"/>
              <a:gd name="connsiteY36" fmla="*/ 143302 h 307075"/>
              <a:gd name="connsiteX37" fmla="*/ 177421 w 764321"/>
              <a:gd name="connsiteY37" fmla="*/ 116006 h 307075"/>
              <a:gd name="connsiteX38" fmla="*/ 156950 w 764321"/>
              <a:gd name="connsiteY38" fmla="*/ 109182 h 307075"/>
              <a:gd name="connsiteX39" fmla="*/ 136478 w 764321"/>
              <a:gd name="connsiteY39" fmla="*/ 102359 h 307075"/>
              <a:gd name="connsiteX40" fmla="*/ 95535 w 764321"/>
              <a:gd name="connsiteY40" fmla="*/ 68239 h 307075"/>
              <a:gd name="connsiteX41" fmla="*/ 68239 w 764321"/>
              <a:gd name="connsiteY41" fmla="*/ 61415 h 307075"/>
              <a:gd name="connsiteX42" fmla="*/ 6824 w 764321"/>
              <a:gd name="connsiteY42" fmla="*/ 27296 h 307075"/>
              <a:gd name="connsiteX43" fmla="*/ 0 w 764321"/>
              <a:gd name="connsiteY43" fmla="*/ 0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4321" h="307075">
                <a:moveTo>
                  <a:pt x="0" y="0"/>
                </a:moveTo>
                <a:cubicBezTo>
                  <a:pt x="13648" y="6824"/>
                  <a:pt x="26776" y="14805"/>
                  <a:pt x="40944" y="20472"/>
                </a:cubicBezTo>
                <a:cubicBezTo>
                  <a:pt x="66124" y="30544"/>
                  <a:pt x="118119" y="31960"/>
                  <a:pt x="136478" y="34120"/>
                </a:cubicBezTo>
                <a:cubicBezTo>
                  <a:pt x="166316" y="37630"/>
                  <a:pt x="195585" y="42834"/>
                  <a:pt x="225188" y="47767"/>
                </a:cubicBezTo>
                <a:cubicBezTo>
                  <a:pt x="232012" y="52316"/>
                  <a:pt x="237879" y="58821"/>
                  <a:pt x="245660" y="61415"/>
                </a:cubicBezTo>
                <a:cubicBezTo>
                  <a:pt x="258786" y="65790"/>
                  <a:pt x="273036" y="65526"/>
                  <a:pt x="286603" y="68239"/>
                </a:cubicBezTo>
                <a:cubicBezTo>
                  <a:pt x="295800" y="70078"/>
                  <a:pt x="304800" y="72788"/>
                  <a:pt x="313899" y="75063"/>
                </a:cubicBezTo>
                <a:cubicBezTo>
                  <a:pt x="359392" y="72788"/>
                  <a:pt x="404999" y="72185"/>
                  <a:pt x="450377" y="68239"/>
                </a:cubicBezTo>
                <a:cubicBezTo>
                  <a:pt x="457543" y="67616"/>
                  <a:pt x="463826" y="62975"/>
                  <a:pt x="470848" y="61415"/>
                </a:cubicBezTo>
                <a:cubicBezTo>
                  <a:pt x="484354" y="58413"/>
                  <a:pt x="498285" y="57592"/>
                  <a:pt x="511791" y="54591"/>
                </a:cubicBezTo>
                <a:cubicBezTo>
                  <a:pt x="518813" y="53031"/>
                  <a:pt x="525347" y="49743"/>
                  <a:pt x="532263" y="47767"/>
                </a:cubicBezTo>
                <a:cubicBezTo>
                  <a:pt x="541281" y="45191"/>
                  <a:pt x="550460" y="43218"/>
                  <a:pt x="559559" y="40944"/>
                </a:cubicBezTo>
                <a:cubicBezTo>
                  <a:pt x="611875" y="43218"/>
                  <a:pt x="664296" y="43751"/>
                  <a:pt x="716508" y="47767"/>
                </a:cubicBezTo>
                <a:cubicBezTo>
                  <a:pt x="723680" y="48319"/>
                  <a:pt x="731362" y="50098"/>
                  <a:pt x="736979" y="54591"/>
                </a:cubicBezTo>
                <a:cubicBezTo>
                  <a:pt x="749005" y="64212"/>
                  <a:pt x="752956" y="82049"/>
                  <a:pt x="757451" y="95535"/>
                </a:cubicBezTo>
                <a:cubicBezTo>
                  <a:pt x="765033" y="148610"/>
                  <a:pt x="768066" y="137994"/>
                  <a:pt x="757451" y="191069"/>
                </a:cubicBezTo>
                <a:cubicBezTo>
                  <a:pt x="756040" y="198122"/>
                  <a:pt x="755120" y="205924"/>
                  <a:pt x="750627" y="211541"/>
                </a:cubicBezTo>
                <a:cubicBezTo>
                  <a:pt x="745504" y="217945"/>
                  <a:pt x="737650" y="221857"/>
                  <a:pt x="730156" y="225188"/>
                </a:cubicBezTo>
                <a:cubicBezTo>
                  <a:pt x="717010" y="231031"/>
                  <a:pt x="689212" y="238836"/>
                  <a:pt x="689212" y="238836"/>
                </a:cubicBezTo>
                <a:cubicBezTo>
                  <a:pt x="682388" y="243385"/>
                  <a:pt x="676235" y="249153"/>
                  <a:pt x="668741" y="252484"/>
                </a:cubicBezTo>
                <a:cubicBezTo>
                  <a:pt x="655595" y="258327"/>
                  <a:pt x="639767" y="258152"/>
                  <a:pt x="627797" y="266132"/>
                </a:cubicBezTo>
                <a:cubicBezTo>
                  <a:pt x="620973" y="270681"/>
                  <a:pt x="615005" y="276900"/>
                  <a:pt x="607326" y="279779"/>
                </a:cubicBezTo>
                <a:cubicBezTo>
                  <a:pt x="596466" y="283851"/>
                  <a:pt x="584458" y="283790"/>
                  <a:pt x="573206" y="286603"/>
                </a:cubicBezTo>
                <a:cubicBezTo>
                  <a:pt x="550606" y="292253"/>
                  <a:pt x="552276" y="293733"/>
                  <a:pt x="532263" y="307075"/>
                </a:cubicBezTo>
                <a:cubicBezTo>
                  <a:pt x="514066" y="304800"/>
                  <a:pt x="495604" y="304094"/>
                  <a:pt x="477672" y="300251"/>
                </a:cubicBezTo>
                <a:cubicBezTo>
                  <a:pt x="463605" y="297237"/>
                  <a:pt x="450685" y="290092"/>
                  <a:pt x="436729" y="286603"/>
                </a:cubicBezTo>
                <a:cubicBezTo>
                  <a:pt x="427630" y="284328"/>
                  <a:pt x="418416" y="282474"/>
                  <a:pt x="409433" y="279779"/>
                </a:cubicBezTo>
                <a:cubicBezTo>
                  <a:pt x="395654" y="275645"/>
                  <a:pt x="382138" y="270681"/>
                  <a:pt x="368490" y="266132"/>
                </a:cubicBezTo>
                <a:lnTo>
                  <a:pt x="348018" y="259308"/>
                </a:lnTo>
                <a:cubicBezTo>
                  <a:pt x="341194" y="254759"/>
                  <a:pt x="334882" y="249328"/>
                  <a:pt x="327547" y="245660"/>
                </a:cubicBezTo>
                <a:cubicBezTo>
                  <a:pt x="321113" y="242443"/>
                  <a:pt x="313363" y="242329"/>
                  <a:pt x="307075" y="238836"/>
                </a:cubicBezTo>
                <a:cubicBezTo>
                  <a:pt x="292737" y="230870"/>
                  <a:pt x="266132" y="211541"/>
                  <a:pt x="266132" y="211541"/>
                </a:cubicBezTo>
                <a:cubicBezTo>
                  <a:pt x="263857" y="204717"/>
                  <a:pt x="263802" y="196686"/>
                  <a:pt x="259308" y="191069"/>
                </a:cubicBezTo>
                <a:cubicBezTo>
                  <a:pt x="237816" y="164204"/>
                  <a:pt x="206506" y="181013"/>
                  <a:pt x="177421" y="184245"/>
                </a:cubicBezTo>
                <a:cubicBezTo>
                  <a:pt x="184245" y="179696"/>
                  <a:pt x="190355" y="173828"/>
                  <a:pt x="197893" y="170597"/>
                </a:cubicBezTo>
                <a:cubicBezTo>
                  <a:pt x="206513" y="166903"/>
                  <a:pt x="217385" y="168975"/>
                  <a:pt x="225188" y="163773"/>
                </a:cubicBezTo>
                <a:cubicBezTo>
                  <a:pt x="232012" y="159224"/>
                  <a:pt x="234287" y="150126"/>
                  <a:pt x="238836" y="143302"/>
                </a:cubicBezTo>
                <a:cubicBezTo>
                  <a:pt x="206395" y="121673"/>
                  <a:pt x="226146" y="132248"/>
                  <a:pt x="177421" y="116006"/>
                </a:cubicBezTo>
                <a:lnTo>
                  <a:pt x="156950" y="109182"/>
                </a:lnTo>
                <a:lnTo>
                  <a:pt x="136478" y="102359"/>
                </a:lnTo>
                <a:cubicBezTo>
                  <a:pt x="124183" y="90064"/>
                  <a:pt x="112159" y="75364"/>
                  <a:pt x="95535" y="68239"/>
                </a:cubicBezTo>
                <a:cubicBezTo>
                  <a:pt x="86915" y="64544"/>
                  <a:pt x="77338" y="63690"/>
                  <a:pt x="68239" y="61415"/>
                </a:cubicBezTo>
                <a:cubicBezTo>
                  <a:pt x="21311" y="30130"/>
                  <a:pt x="42857" y="39307"/>
                  <a:pt x="6824" y="27296"/>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609016" y="3541594"/>
            <a:ext cx="48211" cy="34119"/>
          </a:xfrm>
          <a:custGeom>
            <a:avLst/>
            <a:gdLst>
              <a:gd name="connsiteX0" fmla="*/ 214 w 48211"/>
              <a:gd name="connsiteY0" fmla="*/ 20472 h 34119"/>
              <a:gd name="connsiteX1" fmla="*/ 34333 w 48211"/>
              <a:gd name="connsiteY1" fmla="*/ 0 h 34119"/>
              <a:gd name="connsiteX2" fmla="*/ 47981 w 48211"/>
              <a:gd name="connsiteY2" fmla="*/ 20472 h 34119"/>
              <a:gd name="connsiteX3" fmla="*/ 27509 w 48211"/>
              <a:gd name="connsiteY3" fmla="*/ 34119 h 34119"/>
              <a:gd name="connsiteX4" fmla="*/ 214 w 48211"/>
              <a:gd name="connsiteY4" fmla="*/ 20472 h 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1" h="34119">
                <a:moveTo>
                  <a:pt x="214" y="20472"/>
                </a:moveTo>
                <a:cubicBezTo>
                  <a:pt x="1351" y="14786"/>
                  <a:pt x="21070" y="0"/>
                  <a:pt x="34333" y="0"/>
                </a:cubicBezTo>
                <a:cubicBezTo>
                  <a:pt x="42534" y="0"/>
                  <a:pt x="49589" y="12430"/>
                  <a:pt x="47981" y="20472"/>
                </a:cubicBezTo>
                <a:cubicBezTo>
                  <a:pt x="46373" y="28514"/>
                  <a:pt x="34333" y="29570"/>
                  <a:pt x="27509" y="34119"/>
                </a:cubicBezTo>
                <a:cubicBezTo>
                  <a:pt x="1685" y="16903"/>
                  <a:pt x="-923" y="26158"/>
                  <a:pt x="214" y="2047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Freeform 102"/>
          <p:cNvSpPr/>
          <p:nvPr/>
        </p:nvSpPr>
        <p:spPr>
          <a:xfrm>
            <a:off x="6029930" y="3514299"/>
            <a:ext cx="248040" cy="669925"/>
          </a:xfrm>
          <a:custGeom>
            <a:avLst/>
            <a:gdLst>
              <a:gd name="connsiteX0" fmla="*/ 77443 w 248040"/>
              <a:gd name="connsiteY0" fmla="*/ 0 h 669925"/>
              <a:gd name="connsiteX1" fmla="*/ 125210 w 248040"/>
              <a:gd name="connsiteY1" fmla="*/ 6823 h 669925"/>
              <a:gd name="connsiteX2" fmla="*/ 145682 w 248040"/>
              <a:gd name="connsiteY2" fmla="*/ 20471 h 669925"/>
              <a:gd name="connsiteX3" fmla="*/ 166154 w 248040"/>
              <a:gd name="connsiteY3" fmla="*/ 27295 h 669925"/>
              <a:gd name="connsiteX4" fmla="*/ 179801 w 248040"/>
              <a:gd name="connsiteY4" fmla="*/ 47767 h 669925"/>
              <a:gd name="connsiteX5" fmla="*/ 186625 w 248040"/>
              <a:gd name="connsiteY5" fmla="*/ 68238 h 669925"/>
              <a:gd name="connsiteX6" fmla="*/ 227569 w 248040"/>
              <a:gd name="connsiteY6" fmla="*/ 102358 h 669925"/>
              <a:gd name="connsiteX7" fmla="*/ 241216 w 248040"/>
              <a:gd name="connsiteY7" fmla="*/ 150125 h 669925"/>
              <a:gd name="connsiteX8" fmla="*/ 248040 w 248040"/>
              <a:gd name="connsiteY8" fmla="*/ 170597 h 669925"/>
              <a:gd name="connsiteX9" fmla="*/ 234392 w 248040"/>
              <a:gd name="connsiteY9" fmla="*/ 211540 h 669925"/>
              <a:gd name="connsiteX10" fmla="*/ 248040 w 248040"/>
              <a:gd name="connsiteY10" fmla="*/ 361665 h 669925"/>
              <a:gd name="connsiteX11" fmla="*/ 241216 w 248040"/>
              <a:gd name="connsiteY11" fmla="*/ 429904 h 669925"/>
              <a:gd name="connsiteX12" fmla="*/ 234392 w 248040"/>
              <a:gd name="connsiteY12" fmla="*/ 457200 h 669925"/>
              <a:gd name="connsiteX13" fmla="*/ 220745 w 248040"/>
              <a:gd name="connsiteY13" fmla="*/ 545910 h 669925"/>
              <a:gd name="connsiteX14" fmla="*/ 207097 w 248040"/>
              <a:gd name="connsiteY14" fmla="*/ 566382 h 669925"/>
              <a:gd name="connsiteX15" fmla="*/ 186625 w 248040"/>
              <a:gd name="connsiteY15" fmla="*/ 641444 h 669925"/>
              <a:gd name="connsiteX16" fmla="*/ 179801 w 248040"/>
              <a:gd name="connsiteY16" fmla="*/ 661916 h 669925"/>
              <a:gd name="connsiteX17" fmla="*/ 166154 w 248040"/>
              <a:gd name="connsiteY17" fmla="*/ 620973 h 669925"/>
              <a:gd name="connsiteX18" fmla="*/ 159330 w 248040"/>
              <a:gd name="connsiteY18" fmla="*/ 600501 h 669925"/>
              <a:gd name="connsiteX19" fmla="*/ 138858 w 248040"/>
              <a:gd name="connsiteY19" fmla="*/ 586853 h 669925"/>
              <a:gd name="connsiteX20" fmla="*/ 132034 w 248040"/>
              <a:gd name="connsiteY20" fmla="*/ 614149 h 669925"/>
              <a:gd name="connsiteX21" fmla="*/ 118386 w 248040"/>
              <a:gd name="connsiteY21" fmla="*/ 648268 h 669925"/>
              <a:gd name="connsiteX22" fmla="*/ 125210 w 248040"/>
              <a:gd name="connsiteY22" fmla="*/ 559558 h 669925"/>
              <a:gd name="connsiteX23" fmla="*/ 132034 w 248040"/>
              <a:gd name="connsiteY23" fmla="*/ 532262 h 669925"/>
              <a:gd name="connsiteX24" fmla="*/ 138858 w 248040"/>
              <a:gd name="connsiteY24" fmla="*/ 511791 h 669925"/>
              <a:gd name="connsiteX25" fmla="*/ 172977 w 248040"/>
              <a:gd name="connsiteY25" fmla="*/ 504967 h 669925"/>
              <a:gd name="connsiteX26" fmla="*/ 200273 w 248040"/>
              <a:gd name="connsiteY26" fmla="*/ 498143 h 669925"/>
              <a:gd name="connsiteX27" fmla="*/ 145682 w 248040"/>
              <a:gd name="connsiteY27" fmla="*/ 511791 h 669925"/>
              <a:gd name="connsiteX28" fmla="*/ 118386 w 248040"/>
              <a:gd name="connsiteY28" fmla="*/ 504967 h 669925"/>
              <a:gd name="connsiteX29" fmla="*/ 118386 w 248040"/>
              <a:gd name="connsiteY29" fmla="*/ 464023 h 669925"/>
              <a:gd name="connsiteX30" fmla="*/ 145682 w 248040"/>
              <a:gd name="connsiteY30" fmla="*/ 409432 h 669925"/>
              <a:gd name="connsiteX31" fmla="*/ 172977 w 248040"/>
              <a:gd name="connsiteY31" fmla="*/ 402608 h 669925"/>
              <a:gd name="connsiteX32" fmla="*/ 213921 w 248040"/>
              <a:gd name="connsiteY32" fmla="*/ 388961 h 669925"/>
              <a:gd name="connsiteX33" fmla="*/ 193449 w 248040"/>
              <a:gd name="connsiteY33" fmla="*/ 395785 h 669925"/>
              <a:gd name="connsiteX34" fmla="*/ 172977 w 248040"/>
              <a:gd name="connsiteY34" fmla="*/ 402608 h 669925"/>
              <a:gd name="connsiteX35" fmla="*/ 152506 w 248040"/>
              <a:gd name="connsiteY35" fmla="*/ 416256 h 669925"/>
              <a:gd name="connsiteX36" fmla="*/ 111563 w 248040"/>
              <a:gd name="connsiteY36" fmla="*/ 429904 h 669925"/>
              <a:gd name="connsiteX37" fmla="*/ 91091 w 248040"/>
              <a:gd name="connsiteY37" fmla="*/ 423080 h 669925"/>
              <a:gd name="connsiteX38" fmla="*/ 118386 w 248040"/>
              <a:gd name="connsiteY38" fmla="*/ 354841 h 669925"/>
              <a:gd name="connsiteX39" fmla="*/ 159330 w 248040"/>
              <a:gd name="connsiteY39" fmla="*/ 327546 h 669925"/>
              <a:gd name="connsiteX40" fmla="*/ 200273 w 248040"/>
              <a:gd name="connsiteY40" fmla="*/ 313898 h 669925"/>
              <a:gd name="connsiteX41" fmla="*/ 220745 w 248040"/>
              <a:gd name="connsiteY41" fmla="*/ 307074 h 669925"/>
              <a:gd name="connsiteX42" fmla="*/ 200273 w 248040"/>
              <a:gd name="connsiteY42" fmla="*/ 300250 h 669925"/>
              <a:gd name="connsiteX43" fmla="*/ 166154 w 248040"/>
              <a:gd name="connsiteY43" fmla="*/ 313898 h 669925"/>
              <a:gd name="connsiteX44" fmla="*/ 138858 w 248040"/>
              <a:gd name="connsiteY44" fmla="*/ 320722 h 669925"/>
              <a:gd name="connsiteX45" fmla="*/ 97915 w 248040"/>
              <a:gd name="connsiteY45" fmla="*/ 341194 h 669925"/>
              <a:gd name="connsiteX46" fmla="*/ 91091 w 248040"/>
              <a:gd name="connsiteY46" fmla="*/ 320722 h 669925"/>
              <a:gd name="connsiteX47" fmla="*/ 111563 w 248040"/>
              <a:gd name="connsiteY47" fmla="*/ 279779 h 669925"/>
              <a:gd name="connsiteX48" fmla="*/ 132034 w 248040"/>
              <a:gd name="connsiteY48" fmla="*/ 266131 h 669925"/>
              <a:gd name="connsiteX49" fmla="*/ 152506 w 248040"/>
              <a:gd name="connsiteY49" fmla="*/ 259307 h 669925"/>
              <a:gd name="connsiteX50" fmla="*/ 172977 w 248040"/>
              <a:gd name="connsiteY50" fmla="*/ 245659 h 669925"/>
              <a:gd name="connsiteX51" fmla="*/ 186625 w 248040"/>
              <a:gd name="connsiteY51" fmla="*/ 225188 h 669925"/>
              <a:gd name="connsiteX52" fmla="*/ 200273 w 248040"/>
              <a:gd name="connsiteY52" fmla="*/ 204716 h 669925"/>
              <a:gd name="connsiteX53" fmla="*/ 179801 w 248040"/>
              <a:gd name="connsiteY53" fmla="*/ 218364 h 669925"/>
              <a:gd name="connsiteX54" fmla="*/ 172977 w 248040"/>
              <a:gd name="connsiteY54" fmla="*/ 238835 h 669925"/>
              <a:gd name="connsiteX55" fmla="*/ 132034 w 248040"/>
              <a:gd name="connsiteY55" fmla="*/ 266131 h 669925"/>
              <a:gd name="connsiteX56" fmla="*/ 111563 w 248040"/>
              <a:gd name="connsiteY56" fmla="*/ 286602 h 669925"/>
              <a:gd name="connsiteX57" fmla="*/ 97915 w 248040"/>
              <a:gd name="connsiteY57" fmla="*/ 307074 h 669925"/>
              <a:gd name="connsiteX58" fmla="*/ 77443 w 248040"/>
              <a:gd name="connsiteY58" fmla="*/ 313898 h 669925"/>
              <a:gd name="connsiteX59" fmla="*/ 56971 w 248040"/>
              <a:gd name="connsiteY59" fmla="*/ 307074 h 669925"/>
              <a:gd name="connsiteX60" fmla="*/ 56971 w 248040"/>
              <a:gd name="connsiteY60" fmla="*/ 232011 h 669925"/>
              <a:gd name="connsiteX61" fmla="*/ 104739 w 248040"/>
              <a:gd name="connsiteY61" fmla="*/ 177420 h 669925"/>
              <a:gd name="connsiteX62" fmla="*/ 145682 w 248040"/>
              <a:gd name="connsiteY62" fmla="*/ 143301 h 669925"/>
              <a:gd name="connsiteX63" fmla="*/ 172977 w 248040"/>
              <a:gd name="connsiteY63" fmla="*/ 102358 h 669925"/>
              <a:gd name="connsiteX64" fmla="*/ 166154 w 248040"/>
              <a:gd name="connsiteY64" fmla="*/ 122829 h 669925"/>
              <a:gd name="connsiteX65" fmla="*/ 118386 w 248040"/>
              <a:gd name="connsiteY65" fmla="*/ 177420 h 669925"/>
              <a:gd name="connsiteX66" fmla="*/ 104739 w 248040"/>
              <a:gd name="connsiteY66" fmla="*/ 197892 h 669925"/>
              <a:gd name="connsiteX67" fmla="*/ 43324 w 248040"/>
              <a:gd name="connsiteY67" fmla="*/ 225188 h 669925"/>
              <a:gd name="connsiteX68" fmla="*/ 22852 w 248040"/>
              <a:gd name="connsiteY68" fmla="*/ 232011 h 669925"/>
              <a:gd name="connsiteX69" fmla="*/ 2380 w 248040"/>
              <a:gd name="connsiteY69" fmla="*/ 218364 h 669925"/>
              <a:gd name="connsiteX70" fmla="*/ 29676 w 248040"/>
              <a:gd name="connsiteY70" fmla="*/ 163773 h 669925"/>
              <a:gd name="connsiteX71" fmla="*/ 50148 w 248040"/>
              <a:gd name="connsiteY71" fmla="*/ 156949 h 669925"/>
              <a:gd name="connsiteX72" fmla="*/ 56971 w 248040"/>
              <a:gd name="connsiteY72" fmla="*/ 136477 h 669925"/>
              <a:gd name="connsiteX73" fmla="*/ 70619 w 248040"/>
              <a:gd name="connsiteY73" fmla="*/ 109182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8040" h="669925">
                <a:moveTo>
                  <a:pt x="77443" y="0"/>
                </a:moveTo>
                <a:cubicBezTo>
                  <a:pt x="93365" y="2274"/>
                  <a:pt x="109804" y="2201"/>
                  <a:pt x="125210" y="6823"/>
                </a:cubicBezTo>
                <a:cubicBezTo>
                  <a:pt x="133066" y="9180"/>
                  <a:pt x="138346" y="16803"/>
                  <a:pt x="145682" y="20471"/>
                </a:cubicBezTo>
                <a:cubicBezTo>
                  <a:pt x="152116" y="23688"/>
                  <a:pt x="159330" y="25020"/>
                  <a:pt x="166154" y="27295"/>
                </a:cubicBezTo>
                <a:cubicBezTo>
                  <a:pt x="170703" y="34119"/>
                  <a:pt x="176133" y="40432"/>
                  <a:pt x="179801" y="47767"/>
                </a:cubicBezTo>
                <a:cubicBezTo>
                  <a:pt x="183018" y="54200"/>
                  <a:pt x="182635" y="62253"/>
                  <a:pt x="186625" y="68238"/>
                </a:cubicBezTo>
                <a:cubicBezTo>
                  <a:pt x="197134" y="84001"/>
                  <a:pt x="212463" y="92287"/>
                  <a:pt x="227569" y="102358"/>
                </a:cubicBezTo>
                <a:cubicBezTo>
                  <a:pt x="243933" y="151454"/>
                  <a:pt x="224074" y="90128"/>
                  <a:pt x="241216" y="150125"/>
                </a:cubicBezTo>
                <a:cubicBezTo>
                  <a:pt x="243192" y="157041"/>
                  <a:pt x="245765" y="163773"/>
                  <a:pt x="248040" y="170597"/>
                </a:cubicBezTo>
                <a:cubicBezTo>
                  <a:pt x="243491" y="184245"/>
                  <a:pt x="233636" y="197174"/>
                  <a:pt x="234392" y="211540"/>
                </a:cubicBezTo>
                <a:cubicBezTo>
                  <a:pt x="241594" y="348377"/>
                  <a:pt x="227530" y="300137"/>
                  <a:pt x="248040" y="361665"/>
                </a:cubicBezTo>
                <a:cubicBezTo>
                  <a:pt x="245765" y="384411"/>
                  <a:pt x="244449" y="407274"/>
                  <a:pt x="241216" y="429904"/>
                </a:cubicBezTo>
                <a:cubicBezTo>
                  <a:pt x="239890" y="439188"/>
                  <a:pt x="235934" y="447949"/>
                  <a:pt x="234392" y="457200"/>
                </a:cubicBezTo>
                <a:cubicBezTo>
                  <a:pt x="232704" y="467326"/>
                  <a:pt x="227008" y="529209"/>
                  <a:pt x="220745" y="545910"/>
                </a:cubicBezTo>
                <a:cubicBezTo>
                  <a:pt x="217865" y="553589"/>
                  <a:pt x="210428" y="558887"/>
                  <a:pt x="207097" y="566382"/>
                </a:cubicBezTo>
                <a:cubicBezTo>
                  <a:pt x="190366" y="604026"/>
                  <a:pt x="195799" y="604749"/>
                  <a:pt x="186625" y="641444"/>
                </a:cubicBezTo>
                <a:cubicBezTo>
                  <a:pt x="184880" y="648422"/>
                  <a:pt x="182076" y="655092"/>
                  <a:pt x="179801" y="661916"/>
                </a:cubicBezTo>
                <a:lnTo>
                  <a:pt x="166154" y="620973"/>
                </a:lnTo>
                <a:cubicBezTo>
                  <a:pt x="163879" y="614149"/>
                  <a:pt x="165315" y="604491"/>
                  <a:pt x="159330" y="600501"/>
                </a:cubicBezTo>
                <a:lnTo>
                  <a:pt x="138858" y="586853"/>
                </a:lnTo>
                <a:cubicBezTo>
                  <a:pt x="136583" y="595952"/>
                  <a:pt x="133576" y="604898"/>
                  <a:pt x="132034" y="614149"/>
                </a:cubicBezTo>
                <a:cubicBezTo>
                  <a:pt x="122603" y="670734"/>
                  <a:pt x="131682" y="688155"/>
                  <a:pt x="118386" y="648268"/>
                </a:cubicBezTo>
                <a:cubicBezTo>
                  <a:pt x="120661" y="618698"/>
                  <a:pt x="121745" y="589012"/>
                  <a:pt x="125210" y="559558"/>
                </a:cubicBezTo>
                <a:cubicBezTo>
                  <a:pt x="126306" y="550244"/>
                  <a:pt x="129457" y="541280"/>
                  <a:pt x="132034" y="532262"/>
                </a:cubicBezTo>
                <a:cubicBezTo>
                  <a:pt x="134010" y="525346"/>
                  <a:pt x="132873" y="515781"/>
                  <a:pt x="138858" y="511791"/>
                </a:cubicBezTo>
                <a:cubicBezTo>
                  <a:pt x="148508" y="505358"/>
                  <a:pt x="161655" y="507483"/>
                  <a:pt x="172977" y="504967"/>
                </a:cubicBezTo>
                <a:cubicBezTo>
                  <a:pt x="182132" y="502932"/>
                  <a:pt x="209170" y="495177"/>
                  <a:pt x="200273" y="498143"/>
                </a:cubicBezTo>
                <a:cubicBezTo>
                  <a:pt x="168798" y="508635"/>
                  <a:pt x="186854" y="503556"/>
                  <a:pt x="145682" y="511791"/>
                </a:cubicBezTo>
                <a:cubicBezTo>
                  <a:pt x="136583" y="509516"/>
                  <a:pt x="125709" y="510826"/>
                  <a:pt x="118386" y="504967"/>
                </a:cubicBezTo>
                <a:cubicBezTo>
                  <a:pt x="103224" y="492837"/>
                  <a:pt x="115354" y="476153"/>
                  <a:pt x="118386" y="464023"/>
                </a:cubicBezTo>
                <a:cubicBezTo>
                  <a:pt x="125337" y="436218"/>
                  <a:pt x="118478" y="424977"/>
                  <a:pt x="145682" y="409432"/>
                </a:cubicBezTo>
                <a:cubicBezTo>
                  <a:pt x="153825" y="404779"/>
                  <a:pt x="163994" y="405303"/>
                  <a:pt x="172977" y="402608"/>
                </a:cubicBezTo>
                <a:cubicBezTo>
                  <a:pt x="186756" y="398474"/>
                  <a:pt x="200273" y="393510"/>
                  <a:pt x="213921" y="388961"/>
                </a:cubicBezTo>
                <a:lnTo>
                  <a:pt x="193449" y="395785"/>
                </a:lnTo>
                <a:lnTo>
                  <a:pt x="172977" y="402608"/>
                </a:lnTo>
                <a:cubicBezTo>
                  <a:pt x="166153" y="407157"/>
                  <a:pt x="160000" y="412925"/>
                  <a:pt x="152506" y="416256"/>
                </a:cubicBezTo>
                <a:cubicBezTo>
                  <a:pt x="139360" y="422099"/>
                  <a:pt x="111563" y="429904"/>
                  <a:pt x="111563" y="429904"/>
                </a:cubicBezTo>
                <a:cubicBezTo>
                  <a:pt x="104739" y="427629"/>
                  <a:pt x="92836" y="430058"/>
                  <a:pt x="91091" y="423080"/>
                </a:cubicBezTo>
                <a:cubicBezTo>
                  <a:pt x="82896" y="390300"/>
                  <a:pt x="96373" y="371962"/>
                  <a:pt x="118386" y="354841"/>
                </a:cubicBezTo>
                <a:cubicBezTo>
                  <a:pt x="131334" y="344771"/>
                  <a:pt x="143769" y="332733"/>
                  <a:pt x="159330" y="327546"/>
                </a:cubicBezTo>
                <a:lnTo>
                  <a:pt x="200273" y="313898"/>
                </a:lnTo>
                <a:lnTo>
                  <a:pt x="220745" y="307074"/>
                </a:lnTo>
                <a:cubicBezTo>
                  <a:pt x="213921" y="304799"/>
                  <a:pt x="207411" y="299358"/>
                  <a:pt x="200273" y="300250"/>
                </a:cubicBezTo>
                <a:cubicBezTo>
                  <a:pt x="188118" y="301769"/>
                  <a:pt x="177775" y="310024"/>
                  <a:pt x="166154" y="313898"/>
                </a:cubicBezTo>
                <a:cubicBezTo>
                  <a:pt x="157257" y="316864"/>
                  <a:pt x="147957" y="318447"/>
                  <a:pt x="138858" y="320722"/>
                </a:cubicBezTo>
                <a:cubicBezTo>
                  <a:pt x="135411" y="323020"/>
                  <a:pt x="105986" y="345230"/>
                  <a:pt x="97915" y="341194"/>
                </a:cubicBezTo>
                <a:cubicBezTo>
                  <a:pt x="91481" y="337977"/>
                  <a:pt x="93366" y="327546"/>
                  <a:pt x="91091" y="320722"/>
                </a:cubicBezTo>
                <a:cubicBezTo>
                  <a:pt x="96641" y="304071"/>
                  <a:pt x="98334" y="293008"/>
                  <a:pt x="111563" y="279779"/>
                </a:cubicBezTo>
                <a:cubicBezTo>
                  <a:pt x="117362" y="273980"/>
                  <a:pt x="124699" y="269799"/>
                  <a:pt x="132034" y="266131"/>
                </a:cubicBezTo>
                <a:cubicBezTo>
                  <a:pt x="138468" y="262914"/>
                  <a:pt x="145682" y="261582"/>
                  <a:pt x="152506" y="259307"/>
                </a:cubicBezTo>
                <a:cubicBezTo>
                  <a:pt x="159330" y="254758"/>
                  <a:pt x="167178" y="251458"/>
                  <a:pt x="172977" y="245659"/>
                </a:cubicBezTo>
                <a:cubicBezTo>
                  <a:pt x="178776" y="239860"/>
                  <a:pt x="180453" y="230588"/>
                  <a:pt x="186625" y="225188"/>
                </a:cubicBezTo>
                <a:cubicBezTo>
                  <a:pt x="219124" y="196752"/>
                  <a:pt x="252772" y="191591"/>
                  <a:pt x="200273" y="204716"/>
                </a:cubicBezTo>
                <a:cubicBezTo>
                  <a:pt x="193449" y="209265"/>
                  <a:pt x="184924" y="211960"/>
                  <a:pt x="179801" y="218364"/>
                </a:cubicBezTo>
                <a:cubicBezTo>
                  <a:pt x="175308" y="223981"/>
                  <a:pt x="178063" y="233749"/>
                  <a:pt x="172977" y="238835"/>
                </a:cubicBezTo>
                <a:cubicBezTo>
                  <a:pt x="161379" y="250433"/>
                  <a:pt x="143632" y="254533"/>
                  <a:pt x="132034" y="266131"/>
                </a:cubicBezTo>
                <a:cubicBezTo>
                  <a:pt x="125210" y="272955"/>
                  <a:pt x="117741" y="279189"/>
                  <a:pt x="111563" y="286602"/>
                </a:cubicBezTo>
                <a:cubicBezTo>
                  <a:pt x="106313" y="292903"/>
                  <a:pt x="104319" y="301951"/>
                  <a:pt x="97915" y="307074"/>
                </a:cubicBezTo>
                <a:cubicBezTo>
                  <a:pt x="92298" y="311568"/>
                  <a:pt x="84267" y="311623"/>
                  <a:pt x="77443" y="313898"/>
                </a:cubicBezTo>
                <a:cubicBezTo>
                  <a:pt x="70619" y="311623"/>
                  <a:pt x="62057" y="312160"/>
                  <a:pt x="56971" y="307074"/>
                </a:cubicBezTo>
                <a:cubicBezTo>
                  <a:pt x="41847" y="291950"/>
                  <a:pt x="55636" y="235750"/>
                  <a:pt x="56971" y="232011"/>
                </a:cubicBezTo>
                <a:cubicBezTo>
                  <a:pt x="73548" y="185595"/>
                  <a:pt x="78254" y="199491"/>
                  <a:pt x="104739" y="177420"/>
                </a:cubicBezTo>
                <a:cubicBezTo>
                  <a:pt x="157281" y="133635"/>
                  <a:pt x="94853" y="177187"/>
                  <a:pt x="145682" y="143301"/>
                </a:cubicBezTo>
                <a:cubicBezTo>
                  <a:pt x="154780" y="129653"/>
                  <a:pt x="178163" y="86797"/>
                  <a:pt x="172977" y="102358"/>
                </a:cubicBezTo>
                <a:cubicBezTo>
                  <a:pt x="170703" y="109182"/>
                  <a:pt x="169647" y="116541"/>
                  <a:pt x="166154" y="122829"/>
                </a:cubicBezTo>
                <a:cubicBezTo>
                  <a:pt x="142739" y="164977"/>
                  <a:pt x="148292" y="157484"/>
                  <a:pt x="118386" y="177420"/>
                </a:cubicBezTo>
                <a:cubicBezTo>
                  <a:pt x="113837" y="184244"/>
                  <a:pt x="110538" y="192093"/>
                  <a:pt x="104739" y="197892"/>
                </a:cubicBezTo>
                <a:cubicBezTo>
                  <a:pt x="88519" y="214112"/>
                  <a:pt x="63593" y="218432"/>
                  <a:pt x="43324" y="225188"/>
                </a:cubicBezTo>
                <a:lnTo>
                  <a:pt x="22852" y="232011"/>
                </a:lnTo>
                <a:cubicBezTo>
                  <a:pt x="16028" y="227462"/>
                  <a:pt x="4369" y="226320"/>
                  <a:pt x="2380" y="218364"/>
                </a:cubicBezTo>
                <a:cubicBezTo>
                  <a:pt x="-5610" y="186403"/>
                  <a:pt x="7271" y="174975"/>
                  <a:pt x="29676" y="163773"/>
                </a:cubicBezTo>
                <a:cubicBezTo>
                  <a:pt x="36110" y="160556"/>
                  <a:pt x="43324" y="159224"/>
                  <a:pt x="50148" y="156949"/>
                </a:cubicBezTo>
                <a:cubicBezTo>
                  <a:pt x="52422" y="150125"/>
                  <a:pt x="53754" y="142911"/>
                  <a:pt x="56971" y="136477"/>
                </a:cubicBezTo>
                <a:cubicBezTo>
                  <a:pt x="71881" y="106656"/>
                  <a:pt x="70619" y="126274"/>
                  <a:pt x="70619" y="10918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5993630" y="3739487"/>
            <a:ext cx="154711" cy="327546"/>
          </a:xfrm>
          <a:custGeom>
            <a:avLst/>
            <a:gdLst>
              <a:gd name="connsiteX0" fmla="*/ 31857 w 154711"/>
              <a:gd name="connsiteY0" fmla="*/ 0 h 327546"/>
              <a:gd name="connsiteX1" fmla="*/ 4561 w 154711"/>
              <a:gd name="connsiteY1" fmla="*/ 81886 h 327546"/>
              <a:gd name="connsiteX2" fmla="*/ 18209 w 154711"/>
              <a:gd name="connsiteY2" fmla="*/ 40943 h 327546"/>
              <a:gd name="connsiteX3" fmla="*/ 45504 w 154711"/>
              <a:gd name="connsiteY3" fmla="*/ 6823 h 327546"/>
              <a:gd name="connsiteX4" fmla="*/ 79624 w 154711"/>
              <a:gd name="connsiteY4" fmla="*/ 13647 h 327546"/>
              <a:gd name="connsiteX5" fmla="*/ 65976 w 154711"/>
              <a:gd name="connsiteY5" fmla="*/ 116006 h 327546"/>
              <a:gd name="connsiteX6" fmla="*/ 52328 w 154711"/>
              <a:gd name="connsiteY6" fmla="*/ 136477 h 327546"/>
              <a:gd name="connsiteX7" fmla="*/ 31857 w 154711"/>
              <a:gd name="connsiteY7" fmla="*/ 150125 h 327546"/>
              <a:gd name="connsiteX8" fmla="*/ 45504 w 154711"/>
              <a:gd name="connsiteY8" fmla="*/ 129653 h 327546"/>
              <a:gd name="connsiteX9" fmla="*/ 65976 w 154711"/>
              <a:gd name="connsiteY9" fmla="*/ 116006 h 327546"/>
              <a:gd name="connsiteX10" fmla="*/ 93271 w 154711"/>
              <a:gd name="connsiteY10" fmla="*/ 81886 h 327546"/>
              <a:gd name="connsiteX11" fmla="*/ 120567 w 154711"/>
              <a:gd name="connsiteY11" fmla="*/ 88710 h 327546"/>
              <a:gd name="connsiteX12" fmla="*/ 134215 w 154711"/>
              <a:gd name="connsiteY12" fmla="*/ 129653 h 327546"/>
              <a:gd name="connsiteX13" fmla="*/ 93271 w 154711"/>
              <a:gd name="connsiteY13" fmla="*/ 150125 h 327546"/>
              <a:gd name="connsiteX14" fmla="*/ 79624 w 154711"/>
              <a:gd name="connsiteY14" fmla="*/ 191068 h 327546"/>
              <a:gd name="connsiteX15" fmla="*/ 59152 w 154711"/>
              <a:gd name="connsiteY15" fmla="*/ 211540 h 327546"/>
              <a:gd name="connsiteX16" fmla="*/ 100095 w 154711"/>
              <a:gd name="connsiteY16" fmla="*/ 184244 h 327546"/>
              <a:gd name="connsiteX17" fmla="*/ 120567 w 154711"/>
              <a:gd name="connsiteY17" fmla="*/ 177420 h 327546"/>
              <a:gd name="connsiteX18" fmla="*/ 134215 w 154711"/>
              <a:gd name="connsiteY18" fmla="*/ 197892 h 327546"/>
              <a:gd name="connsiteX19" fmla="*/ 113743 w 154711"/>
              <a:gd name="connsiteY19" fmla="*/ 238835 h 327546"/>
              <a:gd name="connsiteX20" fmla="*/ 93271 w 154711"/>
              <a:gd name="connsiteY20" fmla="*/ 259307 h 327546"/>
              <a:gd name="connsiteX21" fmla="*/ 72800 w 154711"/>
              <a:gd name="connsiteY21" fmla="*/ 272955 h 327546"/>
              <a:gd name="connsiteX22" fmla="*/ 113743 w 154711"/>
              <a:gd name="connsiteY22" fmla="*/ 245659 h 327546"/>
              <a:gd name="connsiteX23" fmla="*/ 147863 w 154711"/>
              <a:gd name="connsiteY23" fmla="*/ 252483 h 327546"/>
              <a:gd name="connsiteX24" fmla="*/ 141039 w 154711"/>
              <a:gd name="connsiteY24" fmla="*/ 272955 h 327546"/>
              <a:gd name="connsiteX25" fmla="*/ 113743 w 154711"/>
              <a:gd name="connsiteY25" fmla="*/ 320722 h 327546"/>
              <a:gd name="connsiteX26" fmla="*/ 86448 w 154711"/>
              <a:gd name="connsiteY26" fmla="*/ 327546 h 327546"/>
              <a:gd name="connsiteX27" fmla="*/ 106919 w 154711"/>
              <a:gd name="connsiteY27" fmla="*/ 320722 h 327546"/>
              <a:gd name="connsiteX28" fmla="*/ 127391 w 154711"/>
              <a:gd name="connsiteY28" fmla="*/ 307074 h 327546"/>
              <a:gd name="connsiteX29" fmla="*/ 134215 w 154711"/>
              <a:gd name="connsiteY29" fmla="*/ 286603 h 327546"/>
              <a:gd name="connsiteX30" fmla="*/ 154686 w 154711"/>
              <a:gd name="connsiteY30" fmla="*/ 259307 h 3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711" h="327546">
                <a:moveTo>
                  <a:pt x="31857" y="0"/>
                </a:moveTo>
                <a:cubicBezTo>
                  <a:pt x="24632" y="12042"/>
                  <a:pt x="-12838" y="64487"/>
                  <a:pt x="4561" y="81886"/>
                </a:cubicBezTo>
                <a:cubicBezTo>
                  <a:pt x="14733" y="92058"/>
                  <a:pt x="13660" y="54591"/>
                  <a:pt x="18209" y="40943"/>
                </a:cubicBezTo>
                <a:cubicBezTo>
                  <a:pt x="27627" y="12691"/>
                  <a:pt x="19048" y="24461"/>
                  <a:pt x="45504" y="6823"/>
                </a:cubicBezTo>
                <a:cubicBezTo>
                  <a:pt x="56877" y="9098"/>
                  <a:pt x="76213" y="2561"/>
                  <a:pt x="79624" y="13647"/>
                </a:cubicBezTo>
                <a:cubicBezTo>
                  <a:pt x="82528" y="23083"/>
                  <a:pt x="78750" y="90458"/>
                  <a:pt x="65976" y="116006"/>
                </a:cubicBezTo>
                <a:cubicBezTo>
                  <a:pt x="62308" y="123341"/>
                  <a:pt x="58127" y="130678"/>
                  <a:pt x="52328" y="136477"/>
                </a:cubicBezTo>
                <a:cubicBezTo>
                  <a:pt x="46529" y="142276"/>
                  <a:pt x="38681" y="145576"/>
                  <a:pt x="31857" y="150125"/>
                </a:cubicBezTo>
                <a:cubicBezTo>
                  <a:pt x="36406" y="143301"/>
                  <a:pt x="39705" y="135452"/>
                  <a:pt x="45504" y="129653"/>
                </a:cubicBezTo>
                <a:cubicBezTo>
                  <a:pt x="51303" y="123854"/>
                  <a:pt x="60853" y="122410"/>
                  <a:pt x="65976" y="116006"/>
                </a:cubicBezTo>
                <a:cubicBezTo>
                  <a:pt x="103650" y="68915"/>
                  <a:pt x="34599" y="121003"/>
                  <a:pt x="93271" y="81886"/>
                </a:cubicBezTo>
                <a:cubicBezTo>
                  <a:pt x="102370" y="84161"/>
                  <a:pt x="114463" y="81589"/>
                  <a:pt x="120567" y="88710"/>
                </a:cubicBezTo>
                <a:cubicBezTo>
                  <a:pt x="129929" y="99633"/>
                  <a:pt x="134215" y="129653"/>
                  <a:pt x="134215" y="129653"/>
                </a:cubicBezTo>
                <a:cubicBezTo>
                  <a:pt x="123060" y="133371"/>
                  <a:pt x="100233" y="138985"/>
                  <a:pt x="93271" y="150125"/>
                </a:cubicBezTo>
                <a:cubicBezTo>
                  <a:pt x="85647" y="162324"/>
                  <a:pt x="89796" y="180896"/>
                  <a:pt x="79624" y="191068"/>
                </a:cubicBezTo>
                <a:cubicBezTo>
                  <a:pt x="72800" y="197892"/>
                  <a:pt x="49997" y="214592"/>
                  <a:pt x="59152" y="211540"/>
                </a:cubicBezTo>
                <a:cubicBezTo>
                  <a:pt x="74713" y="206353"/>
                  <a:pt x="84534" y="189431"/>
                  <a:pt x="100095" y="184244"/>
                </a:cubicBezTo>
                <a:lnTo>
                  <a:pt x="120567" y="177420"/>
                </a:lnTo>
                <a:cubicBezTo>
                  <a:pt x="125116" y="184244"/>
                  <a:pt x="132867" y="189802"/>
                  <a:pt x="134215" y="197892"/>
                </a:cubicBezTo>
                <a:cubicBezTo>
                  <a:pt x="135925" y="208151"/>
                  <a:pt x="118694" y="232893"/>
                  <a:pt x="113743" y="238835"/>
                </a:cubicBezTo>
                <a:cubicBezTo>
                  <a:pt x="107565" y="246249"/>
                  <a:pt x="100685" y="253129"/>
                  <a:pt x="93271" y="259307"/>
                </a:cubicBezTo>
                <a:cubicBezTo>
                  <a:pt x="86971" y="264557"/>
                  <a:pt x="72800" y="281156"/>
                  <a:pt x="72800" y="272955"/>
                </a:cubicBezTo>
                <a:cubicBezTo>
                  <a:pt x="72800" y="255916"/>
                  <a:pt x="103166" y="249185"/>
                  <a:pt x="113743" y="245659"/>
                </a:cubicBezTo>
                <a:cubicBezTo>
                  <a:pt x="125116" y="247934"/>
                  <a:pt x="139662" y="244282"/>
                  <a:pt x="147863" y="252483"/>
                </a:cubicBezTo>
                <a:cubicBezTo>
                  <a:pt x="152949" y="257569"/>
                  <a:pt x="143873" y="266343"/>
                  <a:pt x="141039" y="272955"/>
                </a:cubicBezTo>
                <a:cubicBezTo>
                  <a:pt x="139150" y="277362"/>
                  <a:pt x="120596" y="316153"/>
                  <a:pt x="113743" y="320722"/>
                </a:cubicBezTo>
                <a:cubicBezTo>
                  <a:pt x="105940" y="325924"/>
                  <a:pt x="95826" y="327546"/>
                  <a:pt x="86448" y="327546"/>
                </a:cubicBezTo>
                <a:cubicBezTo>
                  <a:pt x="79255" y="327546"/>
                  <a:pt x="100486" y="323939"/>
                  <a:pt x="106919" y="320722"/>
                </a:cubicBezTo>
                <a:cubicBezTo>
                  <a:pt x="114255" y="317054"/>
                  <a:pt x="120567" y="311623"/>
                  <a:pt x="127391" y="307074"/>
                </a:cubicBezTo>
                <a:cubicBezTo>
                  <a:pt x="129666" y="300250"/>
                  <a:pt x="130225" y="292588"/>
                  <a:pt x="134215" y="286603"/>
                </a:cubicBezTo>
                <a:cubicBezTo>
                  <a:pt x="156294" y="253484"/>
                  <a:pt x="154686" y="278383"/>
                  <a:pt x="154686" y="25930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5902657" y="3698543"/>
            <a:ext cx="54591" cy="388961"/>
          </a:xfrm>
          <a:custGeom>
            <a:avLst/>
            <a:gdLst>
              <a:gd name="connsiteX0" fmla="*/ 6824 w 54591"/>
              <a:gd name="connsiteY0" fmla="*/ 0 h 388961"/>
              <a:gd name="connsiteX1" fmla="*/ 0 w 54591"/>
              <a:gd name="connsiteY1" fmla="*/ 34120 h 388961"/>
              <a:gd name="connsiteX2" fmla="*/ 6824 w 54591"/>
              <a:gd name="connsiteY2" fmla="*/ 61415 h 388961"/>
              <a:gd name="connsiteX3" fmla="*/ 20471 w 54591"/>
              <a:gd name="connsiteY3" fmla="*/ 116006 h 388961"/>
              <a:gd name="connsiteX4" fmla="*/ 34119 w 54591"/>
              <a:gd name="connsiteY4" fmla="*/ 136478 h 388961"/>
              <a:gd name="connsiteX5" fmla="*/ 54591 w 54591"/>
              <a:gd name="connsiteY5" fmla="*/ 211541 h 388961"/>
              <a:gd name="connsiteX6" fmla="*/ 40943 w 54591"/>
              <a:gd name="connsiteY6" fmla="*/ 232012 h 388961"/>
              <a:gd name="connsiteX7" fmla="*/ 27295 w 54591"/>
              <a:gd name="connsiteY7" fmla="*/ 300251 h 388961"/>
              <a:gd name="connsiteX8" fmla="*/ 40943 w 54591"/>
              <a:gd name="connsiteY8" fmla="*/ 388961 h 3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 h="388961">
                <a:moveTo>
                  <a:pt x="6824" y="0"/>
                </a:moveTo>
                <a:cubicBezTo>
                  <a:pt x="4549" y="11373"/>
                  <a:pt x="0" y="22521"/>
                  <a:pt x="0" y="34120"/>
                </a:cubicBezTo>
                <a:cubicBezTo>
                  <a:pt x="0" y="43498"/>
                  <a:pt x="4790" y="52260"/>
                  <a:pt x="6824" y="61415"/>
                </a:cubicBezTo>
                <a:cubicBezTo>
                  <a:pt x="9940" y="75436"/>
                  <a:pt x="13153" y="101370"/>
                  <a:pt x="20471" y="116006"/>
                </a:cubicBezTo>
                <a:cubicBezTo>
                  <a:pt x="24139" y="123342"/>
                  <a:pt x="30788" y="128983"/>
                  <a:pt x="34119" y="136478"/>
                </a:cubicBezTo>
                <a:cubicBezTo>
                  <a:pt x="46713" y="164813"/>
                  <a:pt x="48753" y="182351"/>
                  <a:pt x="54591" y="211541"/>
                </a:cubicBezTo>
                <a:cubicBezTo>
                  <a:pt x="50042" y="218365"/>
                  <a:pt x="44611" y="224677"/>
                  <a:pt x="40943" y="232012"/>
                </a:cubicBezTo>
                <a:cubicBezTo>
                  <a:pt x="31415" y="251068"/>
                  <a:pt x="29810" y="282649"/>
                  <a:pt x="27295" y="300251"/>
                </a:cubicBezTo>
                <a:cubicBezTo>
                  <a:pt x="34386" y="385344"/>
                  <a:pt x="14750" y="362772"/>
                  <a:pt x="40943" y="3889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5841242" y="3725839"/>
            <a:ext cx="28102" cy="300251"/>
          </a:xfrm>
          <a:custGeom>
            <a:avLst/>
            <a:gdLst>
              <a:gd name="connsiteX0" fmla="*/ 0 w 28102"/>
              <a:gd name="connsiteY0" fmla="*/ 0 h 300251"/>
              <a:gd name="connsiteX1" fmla="*/ 6824 w 28102"/>
              <a:gd name="connsiteY1" fmla="*/ 68239 h 300251"/>
              <a:gd name="connsiteX2" fmla="*/ 13648 w 28102"/>
              <a:gd name="connsiteY2" fmla="*/ 150125 h 300251"/>
              <a:gd name="connsiteX3" fmla="*/ 20471 w 28102"/>
              <a:gd name="connsiteY3" fmla="*/ 197892 h 300251"/>
              <a:gd name="connsiteX4" fmla="*/ 27295 w 28102"/>
              <a:gd name="connsiteY4" fmla="*/ 218364 h 300251"/>
              <a:gd name="connsiteX5" fmla="*/ 27295 w 28102"/>
              <a:gd name="connsiteY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2" h="300251">
                <a:moveTo>
                  <a:pt x="0" y="0"/>
                </a:moveTo>
                <a:cubicBezTo>
                  <a:pt x="2275" y="22746"/>
                  <a:pt x="4754" y="45473"/>
                  <a:pt x="6824" y="68239"/>
                </a:cubicBezTo>
                <a:cubicBezTo>
                  <a:pt x="9304" y="95516"/>
                  <a:pt x="10781" y="122886"/>
                  <a:pt x="13648" y="150125"/>
                </a:cubicBezTo>
                <a:cubicBezTo>
                  <a:pt x="15332" y="166121"/>
                  <a:pt x="17317" y="182120"/>
                  <a:pt x="20471" y="197892"/>
                </a:cubicBezTo>
                <a:cubicBezTo>
                  <a:pt x="21882" y="204945"/>
                  <a:pt x="26817" y="211187"/>
                  <a:pt x="27295" y="218364"/>
                </a:cubicBezTo>
                <a:cubicBezTo>
                  <a:pt x="29111" y="245599"/>
                  <a:pt x="27295" y="272955"/>
                  <a:pt x="27295" y="3002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5772805" y="3712191"/>
            <a:ext cx="34392" cy="334370"/>
          </a:xfrm>
          <a:custGeom>
            <a:avLst/>
            <a:gdLst>
              <a:gd name="connsiteX0" fmla="*/ 13846 w 34392"/>
              <a:gd name="connsiteY0" fmla="*/ 0 h 334370"/>
              <a:gd name="connsiteX1" fmla="*/ 34317 w 34392"/>
              <a:gd name="connsiteY1" fmla="*/ 129654 h 334370"/>
              <a:gd name="connsiteX2" fmla="*/ 13846 w 34392"/>
              <a:gd name="connsiteY2" fmla="*/ 170597 h 334370"/>
              <a:gd name="connsiteX3" fmla="*/ 198 w 34392"/>
              <a:gd name="connsiteY3" fmla="*/ 218364 h 334370"/>
              <a:gd name="connsiteX4" fmla="*/ 7022 w 34392"/>
              <a:gd name="connsiteY4" fmla="*/ 300251 h 334370"/>
              <a:gd name="connsiteX5" fmla="*/ 198 w 34392"/>
              <a:gd name="connsiteY5" fmla="*/ 327546 h 334370"/>
              <a:gd name="connsiteX6" fmla="*/ 198 w 34392"/>
              <a:gd name="connsiteY6" fmla="*/ 334370 h 33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2" h="334370">
                <a:moveTo>
                  <a:pt x="13846" y="0"/>
                </a:moveTo>
                <a:cubicBezTo>
                  <a:pt x="20670" y="43218"/>
                  <a:pt x="30356" y="86080"/>
                  <a:pt x="34317" y="129654"/>
                </a:cubicBezTo>
                <a:cubicBezTo>
                  <a:pt x="35637" y="144168"/>
                  <a:pt x="19242" y="159804"/>
                  <a:pt x="13846" y="170597"/>
                </a:cubicBezTo>
                <a:cubicBezTo>
                  <a:pt x="8952" y="180386"/>
                  <a:pt x="2384" y="209619"/>
                  <a:pt x="198" y="218364"/>
                </a:cubicBezTo>
                <a:cubicBezTo>
                  <a:pt x="2473" y="245660"/>
                  <a:pt x="7022" y="272861"/>
                  <a:pt x="7022" y="300251"/>
                </a:cubicBezTo>
                <a:cubicBezTo>
                  <a:pt x="7022" y="309629"/>
                  <a:pt x="2037" y="318350"/>
                  <a:pt x="198" y="327546"/>
                </a:cubicBezTo>
                <a:cubicBezTo>
                  <a:pt x="-248" y="329776"/>
                  <a:pt x="198" y="332095"/>
                  <a:pt x="198" y="33437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697818" y="3678072"/>
            <a:ext cx="34242" cy="307074"/>
          </a:xfrm>
          <a:custGeom>
            <a:avLst/>
            <a:gdLst>
              <a:gd name="connsiteX0" fmla="*/ 34242 w 34242"/>
              <a:gd name="connsiteY0" fmla="*/ 0 h 307074"/>
              <a:gd name="connsiteX1" fmla="*/ 27418 w 34242"/>
              <a:gd name="connsiteY1" fmla="*/ 95534 h 307074"/>
              <a:gd name="connsiteX2" fmla="*/ 13770 w 34242"/>
              <a:gd name="connsiteY2" fmla="*/ 204716 h 307074"/>
              <a:gd name="connsiteX3" fmla="*/ 6946 w 34242"/>
              <a:gd name="connsiteY3" fmla="*/ 225188 h 307074"/>
              <a:gd name="connsiteX4" fmla="*/ 122 w 34242"/>
              <a:gd name="connsiteY4" fmla="*/ 307074 h 30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2" h="307074">
                <a:moveTo>
                  <a:pt x="34242" y="0"/>
                </a:moveTo>
                <a:cubicBezTo>
                  <a:pt x="31967" y="31845"/>
                  <a:pt x="29964" y="63710"/>
                  <a:pt x="27418" y="95534"/>
                </a:cubicBezTo>
                <a:cubicBezTo>
                  <a:pt x="23928" y="139157"/>
                  <a:pt x="23498" y="165807"/>
                  <a:pt x="13770" y="204716"/>
                </a:cubicBezTo>
                <a:cubicBezTo>
                  <a:pt x="12025" y="211694"/>
                  <a:pt x="9221" y="218364"/>
                  <a:pt x="6946" y="225188"/>
                </a:cubicBezTo>
                <a:cubicBezTo>
                  <a:pt x="-1486" y="284214"/>
                  <a:pt x="122" y="256871"/>
                  <a:pt x="122" y="3070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5636037" y="3657600"/>
            <a:ext cx="28128" cy="368490"/>
          </a:xfrm>
          <a:custGeom>
            <a:avLst/>
            <a:gdLst>
              <a:gd name="connsiteX0" fmla="*/ 20960 w 28128"/>
              <a:gd name="connsiteY0" fmla="*/ 0 h 368490"/>
              <a:gd name="connsiteX1" fmla="*/ 27784 w 28128"/>
              <a:gd name="connsiteY1" fmla="*/ 102358 h 368490"/>
              <a:gd name="connsiteX2" fmla="*/ 14136 w 28128"/>
              <a:gd name="connsiteY2" fmla="*/ 122830 h 368490"/>
              <a:gd name="connsiteX3" fmla="*/ 7312 w 28128"/>
              <a:gd name="connsiteY3" fmla="*/ 170597 h 368490"/>
              <a:gd name="connsiteX4" fmla="*/ 488 w 28128"/>
              <a:gd name="connsiteY4" fmla="*/ 368490 h 3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8" h="368490">
                <a:moveTo>
                  <a:pt x="20960" y="0"/>
                </a:moveTo>
                <a:cubicBezTo>
                  <a:pt x="23235" y="34119"/>
                  <a:pt x="29681" y="68216"/>
                  <a:pt x="27784" y="102358"/>
                </a:cubicBezTo>
                <a:cubicBezTo>
                  <a:pt x="27329" y="110547"/>
                  <a:pt x="16493" y="114974"/>
                  <a:pt x="14136" y="122830"/>
                </a:cubicBezTo>
                <a:cubicBezTo>
                  <a:pt x="9514" y="138236"/>
                  <a:pt x="8996" y="154601"/>
                  <a:pt x="7312" y="170597"/>
                </a:cubicBezTo>
                <a:cubicBezTo>
                  <a:pt x="-2723" y="265931"/>
                  <a:pt x="488" y="260512"/>
                  <a:pt x="488" y="3684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5540991" y="3650776"/>
            <a:ext cx="81887" cy="122830"/>
          </a:xfrm>
          <a:custGeom>
            <a:avLst/>
            <a:gdLst>
              <a:gd name="connsiteX0" fmla="*/ 81887 w 81887"/>
              <a:gd name="connsiteY0" fmla="*/ 0 h 122830"/>
              <a:gd name="connsiteX1" fmla="*/ 61415 w 81887"/>
              <a:gd name="connsiteY1" fmla="*/ 34120 h 122830"/>
              <a:gd name="connsiteX2" fmla="*/ 40943 w 81887"/>
              <a:gd name="connsiteY2" fmla="*/ 40943 h 122830"/>
              <a:gd name="connsiteX3" fmla="*/ 20472 w 81887"/>
              <a:gd name="connsiteY3" fmla="*/ 54591 h 122830"/>
              <a:gd name="connsiteX4" fmla="*/ 0 w 81887"/>
              <a:gd name="connsiteY4" fmla="*/ 61415 h 122830"/>
              <a:gd name="connsiteX5" fmla="*/ 47767 w 81887"/>
              <a:gd name="connsiteY5" fmla="*/ 40943 h 122830"/>
              <a:gd name="connsiteX6" fmla="*/ 68239 w 81887"/>
              <a:gd name="connsiteY6" fmla="*/ 27296 h 122830"/>
              <a:gd name="connsiteX7" fmla="*/ 54591 w 81887"/>
              <a:gd name="connsiteY7" fmla="*/ 47767 h 122830"/>
              <a:gd name="connsiteX8" fmla="*/ 34119 w 81887"/>
              <a:gd name="connsiteY8" fmla="*/ 61415 h 122830"/>
              <a:gd name="connsiteX9" fmla="*/ 20472 w 81887"/>
              <a:gd name="connsiteY9" fmla="*/ 81887 h 122830"/>
              <a:gd name="connsiteX10" fmla="*/ 6824 w 81887"/>
              <a:gd name="connsiteY10" fmla="*/ 122830 h 122830"/>
              <a:gd name="connsiteX11" fmla="*/ 13648 w 81887"/>
              <a:gd name="connsiteY11" fmla="*/ 61415 h 122830"/>
              <a:gd name="connsiteX12" fmla="*/ 34119 w 81887"/>
              <a:gd name="connsiteY12" fmla="*/ 54591 h 1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87" h="122830">
                <a:moveTo>
                  <a:pt x="81887" y="0"/>
                </a:moveTo>
                <a:cubicBezTo>
                  <a:pt x="75063" y="11373"/>
                  <a:pt x="70794" y="24741"/>
                  <a:pt x="61415" y="34120"/>
                </a:cubicBezTo>
                <a:cubicBezTo>
                  <a:pt x="56329" y="39206"/>
                  <a:pt x="47377" y="37726"/>
                  <a:pt x="40943" y="40943"/>
                </a:cubicBezTo>
                <a:cubicBezTo>
                  <a:pt x="33608" y="44611"/>
                  <a:pt x="27807" y="50923"/>
                  <a:pt x="20472" y="54591"/>
                </a:cubicBezTo>
                <a:cubicBezTo>
                  <a:pt x="14038" y="57808"/>
                  <a:pt x="0" y="68608"/>
                  <a:pt x="0" y="61415"/>
                </a:cubicBezTo>
                <a:cubicBezTo>
                  <a:pt x="0" y="49634"/>
                  <a:pt x="44848" y="41673"/>
                  <a:pt x="47767" y="40943"/>
                </a:cubicBezTo>
                <a:cubicBezTo>
                  <a:pt x="54591" y="36394"/>
                  <a:pt x="62440" y="21497"/>
                  <a:pt x="68239" y="27296"/>
                </a:cubicBezTo>
                <a:cubicBezTo>
                  <a:pt x="74038" y="33095"/>
                  <a:pt x="60390" y="41968"/>
                  <a:pt x="54591" y="47767"/>
                </a:cubicBezTo>
                <a:cubicBezTo>
                  <a:pt x="48792" y="53566"/>
                  <a:pt x="40943" y="56866"/>
                  <a:pt x="34119" y="61415"/>
                </a:cubicBezTo>
                <a:cubicBezTo>
                  <a:pt x="29570" y="68239"/>
                  <a:pt x="23803" y="74393"/>
                  <a:pt x="20472" y="81887"/>
                </a:cubicBezTo>
                <a:cubicBezTo>
                  <a:pt x="14629" y="95033"/>
                  <a:pt x="6824" y="122830"/>
                  <a:pt x="6824" y="122830"/>
                </a:cubicBezTo>
                <a:cubicBezTo>
                  <a:pt x="9099" y="102358"/>
                  <a:pt x="5998" y="80539"/>
                  <a:pt x="13648" y="61415"/>
                </a:cubicBezTo>
                <a:cubicBezTo>
                  <a:pt x="16319" y="54737"/>
                  <a:pt x="34119" y="54591"/>
                  <a:pt x="34119"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5411298" y="3596185"/>
            <a:ext cx="156989" cy="102358"/>
          </a:xfrm>
          <a:custGeom>
            <a:avLst/>
            <a:gdLst>
              <a:gd name="connsiteX0" fmla="*/ 156989 w 156989"/>
              <a:gd name="connsiteY0" fmla="*/ 0 h 102358"/>
              <a:gd name="connsiteX1" fmla="*/ 54630 w 156989"/>
              <a:gd name="connsiteY1" fmla="*/ 40943 h 102358"/>
              <a:gd name="connsiteX2" fmla="*/ 20511 w 156989"/>
              <a:gd name="connsiteY2" fmla="*/ 81887 h 102358"/>
              <a:gd name="connsiteX3" fmla="*/ 39 w 156989"/>
              <a:gd name="connsiteY3" fmla="*/ 102358 h 102358"/>
            </a:gdLst>
            <a:ahLst/>
            <a:cxnLst>
              <a:cxn ang="0">
                <a:pos x="connsiteX0" y="connsiteY0"/>
              </a:cxn>
              <a:cxn ang="0">
                <a:pos x="connsiteX1" y="connsiteY1"/>
              </a:cxn>
              <a:cxn ang="0">
                <a:pos x="connsiteX2" y="connsiteY2"/>
              </a:cxn>
              <a:cxn ang="0">
                <a:pos x="connsiteX3" y="connsiteY3"/>
              </a:cxn>
            </a:cxnLst>
            <a:rect l="l" t="t" r="r" b="b"/>
            <a:pathLst>
              <a:path w="156989" h="102358">
                <a:moveTo>
                  <a:pt x="156989" y="0"/>
                </a:moveTo>
                <a:cubicBezTo>
                  <a:pt x="67322" y="29889"/>
                  <a:pt x="99042" y="11337"/>
                  <a:pt x="54630" y="40943"/>
                </a:cubicBezTo>
                <a:cubicBezTo>
                  <a:pt x="41211" y="61073"/>
                  <a:pt x="40215" y="65468"/>
                  <a:pt x="20511" y="81887"/>
                </a:cubicBezTo>
                <a:cubicBezTo>
                  <a:pt x="-1854" y="100524"/>
                  <a:pt x="39" y="86299"/>
                  <a:pt x="39" y="10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5281684" y="3514299"/>
            <a:ext cx="211540" cy="143356"/>
          </a:xfrm>
          <a:custGeom>
            <a:avLst/>
            <a:gdLst>
              <a:gd name="connsiteX0" fmla="*/ 211540 w 211540"/>
              <a:gd name="connsiteY0" fmla="*/ 0 h 143356"/>
              <a:gd name="connsiteX1" fmla="*/ 150125 w 211540"/>
              <a:gd name="connsiteY1" fmla="*/ 6823 h 143356"/>
              <a:gd name="connsiteX2" fmla="*/ 109182 w 211540"/>
              <a:gd name="connsiteY2" fmla="*/ 34119 h 143356"/>
              <a:gd name="connsiteX3" fmla="*/ 88710 w 211540"/>
              <a:gd name="connsiteY3" fmla="*/ 40943 h 143356"/>
              <a:gd name="connsiteX4" fmla="*/ 47767 w 211540"/>
              <a:gd name="connsiteY4" fmla="*/ 81886 h 143356"/>
              <a:gd name="connsiteX5" fmla="*/ 27295 w 211540"/>
              <a:gd name="connsiteY5" fmla="*/ 102358 h 143356"/>
              <a:gd name="connsiteX6" fmla="*/ 13647 w 211540"/>
              <a:gd name="connsiteY6" fmla="*/ 122829 h 143356"/>
              <a:gd name="connsiteX7" fmla="*/ 0 w 211540"/>
              <a:gd name="connsiteY7" fmla="*/ 143301 h 1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40" h="143356">
                <a:moveTo>
                  <a:pt x="211540" y="0"/>
                </a:moveTo>
                <a:cubicBezTo>
                  <a:pt x="191068" y="2274"/>
                  <a:pt x="169666" y="310"/>
                  <a:pt x="150125" y="6823"/>
                </a:cubicBezTo>
                <a:cubicBezTo>
                  <a:pt x="134564" y="12010"/>
                  <a:pt x="124743" y="28932"/>
                  <a:pt x="109182" y="34119"/>
                </a:cubicBezTo>
                <a:lnTo>
                  <a:pt x="88710" y="40943"/>
                </a:lnTo>
                <a:lnTo>
                  <a:pt x="47767" y="81886"/>
                </a:lnTo>
                <a:cubicBezTo>
                  <a:pt x="40943" y="88710"/>
                  <a:pt x="32648" y="94328"/>
                  <a:pt x="27295" y="102358"/>
                </a:cubicBezTo>
                <a:lnTo>
                  <a:pt x="13647" y="122829"/>
                </a:lnTo>
                <a:cubicBezTo>
                  <a:pt x="6104" y="145459"/>
                  <a:pt x="14016" y="143301"/>
                  <a:pt x="0" y="1433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5295331" y="3487003"/>
            <a:ext cx="156950" cy="75515"/>
          </a:xfrm>
          <a:custGeom>
            <a:avLst/>
            <a:gdLst>
              <a:gd name="connsiteX0" fmla="*/ 156950 w 156950"/>
              <a:gd name="connsiteY0" fmla="*/ 0 h 75515"/>
              <a:gd name="connsiteX1" fmla="*/ 116006 w 156950"/>
              <a:gd name="connsiteY1" fmla="*/ 6824 h 75515"/>
              <a:gd name="connsiteX2" fmla="*/ 95535 w 156950"/>
              <a:gd name="connsiteY2" fmla="*/ 13648 h 75515"/>
              <a:gd name="connsiteX3" fmla="*/ 54591 w 156950"/>
              <a:gd name="connsiteY3" fmla="*/ 20472 h 75515"/>
              <a:gd name="connsiteX4" fmla="*/ 6824 w 156950"/>
              <a:gd name="connsiteY4" fmla="*/ 75063 h 75515"/>
              <a:gd name="connsiteX5" fmla="*/ 0 w 156950"/>
              <a:gd name="connsiteY5" fmla="*/ 75063 h 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50" h="75515">
                <a:moveTo>
                  <a:pt x="156950" y="0"/>
                </a:moveTo>
                <a:cubicBezTo>
                  <a:pt x="143302" y="2275"/>
                  <a:pt x="129513" y="3822"/>
                  <a:pt x="116006" y="6824"/>
                </a:cubicBezTo>
                <a:cubicBezTo>
                  <a:pt x="108984" y="8384"/>
                  <a:pt x="102557" y="12088"/>
                  <a:pt x="95535" y="13648"/>
                </a:cubicBezTo>
                <a:cubicBezTo>
                  <a:pt x="82028" y="16650"/>
                  <a:pt x="68239" y="18197"/>
                  <a:pt x="54591" y="20472"/>
                </a:cubicBezTo>
                <a:cubicBezTo>
                  <a:pt x="34119" y="51180"/>
                  <a:pt x="35257" y="60846"/>
                  <a:pt x="6824" y="75063"/>
                </a:cubicBezTo>
                <a:cubicBezTo>
                  <a:pt x="4789" y="76080"/>
                  <a:pt x="2275" y="75063"/>
                  <a:pt x="0"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628782" y="3650776"/>
            <a:ext cx="302281" cy="129654"/>
          </a:xfrm>
          <a:custGeom>
            <a:avLst/>
            <a:gdLst>
              <a:gd name="connsiteX0" fmla="*/ 919 w 302281"/>
              <a:gd name="connsiteY0" fmla="*/ 0 h 129654"/>
              <a:gd name="connsiteX1" fmla="*/ 7743 w 302281"/>
              <a:gd name="connsiteY1" fmla="*/ 68239 h 129654"/>
              <a:gd name="connsiteX2" fmla="*/ 21391 w 302281"/>
              <a:gd name="connsiteY2" fmla="*/ 27296 h 129654"/>
              <a:gd name="connsiteX3" fmla="*/ 41863 w 302281"/>
              <a:gd name="connsiteY3" fmla="*/ 13648 h 129654"/>
              <a:gd name="connsiteX4" fmla="*/ 89630 w 302281"/>
              <a:gd name="connsiteY4" fmla="*/ 102358 h 129654"/>
              <a:gd name="connsiteX5" fmla="*/ 96454 w 302281"/>
              <a:gd name="connsiteY5" fmla="*/ 81887 h 129654"/>
              <a:gd name="connsiteX6" fmla="*/ 116925 w 302281"/>
              <a:gd name="connsiteY6" fmla="*/ 75063 h 129654"/>
              <a:gd name="connsiteX7" fmla="*/ 137397 w 302281"/>
              <a:gd name="connsiteY7" fmla="*/ 61415 h 129654"/>
              <a:gd name="connsiteX8" fmla="*/ 116925 w 302281"/>
              <a:gd name="connsiteY8" fmla="*/ 54591 h 129654"/>
              <a:gd name="connsiteX9" fmla="*/ 137397 w 302281"/>
              <a:gd name="connsiteY9" fmla="*/ 75063 h 129654"/>
              <a:gd name="connsiteX10" fmla="*/ 144221 w 302281"/>
              <a:gd name="connsiteY10" fmla="*/ 109182 h 129654"/>
              <a:gd name="connsiteX11" fmla="*/ 151045 w 302281"/>
              <a:gd name="connsiteY11" fmla="*/ 129654 h 129654"/>
              <a:gd name="connsiteX12" fmla="*/ 171517 w 302281"/>
              <a:gd name="connsiteY12" fmla="*/ 88711 h 129654"/>
              <a:gd name="connsiteX13" fmla="*/ 191988 w 302281"/>
              <a:gd name="connsiteY13" fmla="*/ 75063 h 129654"/>
              <a:gd name="connsiteX14" fmla="*/ 205636 w 302281"/>
              <a:gd name="connsiteY14" fmla="*/ 95534 h 129654"/>
              <a:gd name="connsiteX15" fmla="*/ 212460 w 302281"/>
              <a:gd name="connsiteY15" fmla="*/ 116006 h 129654"/>
              <a:gd name="connsiteX16" fmla="*/ 226108 w 302281"/>
              <a:gd name="connsiteY16" fmla="*/ 75063 h 129654"/>
              <a:gd name="connsiteX17" fmla="*/ 267051 w 302281"/>
              <a:gd name="connsiteY17" fmla="*/ 81887 h 129654"/>
              <a:gd name="connsiteX18" fmla="*/ 280699 w 302281"/>
              <a:gd name="connsiteY18" fmla="*/ 122830 h 129654"/>
              <a:gd name="connsiteX19" fmla="*/ 287522 w 302281"/>
              <a:gd name="connsiteY19" fmla="*/ 102358 h 129654"/>
              <a:gd name="connsiteX20" fmla="*/ 301170 w 302281"/>
              <a:gd name="connsiteY20" fmla="*/ 81887 h 129654"/>
              <a:gd name="connsiteX21" fmla="*/ 301170 w 302281"/>
              <a:gd name="connsiteY21" fmla="*/ 54591 h 12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281" h="129654">
                <a:moveTo>
                  <a:pt x="919" y="0"/>
                </a:moveTo>
                <a:cubicBezTo>
                  <a:pt x="3194" y="22746"/>
                  <a:pt x="-5973" y="49951"/>
                  <a:pt x="7743" y="68239"/>
                </a:cubicBezTo>
                <a:cubicBezTo>
                  <a:pt x="16375" y="79748"/>
                  <a:pt x="9421" y="35276"/>
                  <a:pt x="21391" y="27296"/>
                </a:cubicBezTo>
                <a:lnTo>
                  <a:pt x="41863" y="13648"/>
                </a:lnTo>
                <a:cubicBezTo>
                  <a:pt x="116794" y="26137"/>
                  <a:pt x="67858" y="4384"/>
                  <a:pt x="89630" y="102358"/>
                </a:cubicBezTo>
                <a:cubicBezTo>
                  <a:pt x="91190" y="109380"/>
                  <a:pt x="91368" y="86973"/>
                  <a:pt x="96454" y="81887"/>
                </a:cubicBezTo>
                <a:cubicBezTo>
                  <a:pt x="101540" y="76801"/>
                  <a:pt x="110492" y="78280"/>
                  <a:pt x="116925" y="75063"/>
                </a:cubicBezTo>
                <a:cubicBezTo>
                  <a:pt x="124261" y="71395"/>
                  <a:pt x="130573" y="65964"/>
                  <a:pt x="137397" y="61415"/>
                </a:cubicBezTo>
                <a:cubicBezTo>
                  <a:pt x="130573" y="59140"/>
                  <a:pt x="116925" y="47398"/>
                  <a:pt x="116925" y="54591"/>
                </a:cubicBezTo>
                <a:cubicBezTo>
                  <a:pt x="116925" y="64242"/>
                  <a:pt x="133081" y="66431"/>
                  <a:pt x="137397" y="75063"/>
                </a:cubicBezTo>
                <a:cubicBezTo>
                  <a:pt x="142584" y="85437"/>
                  <a:pt x="141408" y="97930"/>
                  <a:pt x="144221" y="109182"/>
                </a:cubicBezTo>
                <a:cubicBezTo>
                  <a:pt x="145966" y="116160"/>
                  <a:pt x="148770" y="122830"/>
                  <a:pt x="151045" y="129654"/>
                </a:cubicBezTo>
                <a:cubicBezTo>
                  <a:pt x="156595" y="113003"/>
                  <a:pt x="158288" y="101940"/>
                  <a:pt x="171517" y="88711"/>
                </a:cubicBezTo>
                <a:cubicBezTo>
                  <a:pt x="177316" y="82912"/>
                  <a:pt x="185164" y="79612"/>
                  <a:pt x="191988" y="75063"/>
                </a:cubicBezTo>
                <a:cubicBezTo>
                  <a:pt x="196537" y="81887"/>
                  <a:pt x="201968" y="88199"/>
                  <a:pt x="205636" y="95534"/>
                </a:cubicBezTo>
                <a:cubicBezTo>
                  <a:pt x="208853" y="101968"/>
                  <a:pt x="207374" y="121092"/>
                  <a:pt x="212460" y="116006"/>
                </a:cubicBezTo>
                <a:cubicBezTo>
                  <a:pt x="222633" y="105834"/>
                  <a:pt x="226108" y="75063"/>
                  <a:pt x="226108" y="75063"/>
                </a:cubicBezTo>
                <a:cubicBezTo>
                  <a:pt x="239756" y="77338"/>
                  <a:pt x="256638" y="72776"/>
                  <a:pt x="267051" y="81887"/>
                </a:cubicBezTo>
                <a:cubicBezTo>
                  <a:pt x="277878" y="91360"/>
                  <a:pt x="280699" y="122830"/>
                  <a:pt x="280699" y="122830"/>
                </a:cubicBezTo>
                <a:cubicBezTo>
                  <a:pt x="282973" y="116006"/>
                  <a:pt x="284305" y="108792"/>
                  <a:pt x="287522" y="102358"/>
                </a:cubicBezTo>
                <a:cubicBezTo>
                  <a:pt x="291190" y="95023"/>
                  <a:pt x="298917" y="89773"/>
                  <a:pt x="301170" y="81887"/>
                </a:cubicBezTo>
                <a:cubicBezTo>
                  <a:pt x="303670" y="73138"/>
                  <a:pt x="301170" y="63690"/>
                  <a:pt x="301170"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5418161" y="3507475"/>
            <a:ext cx="163773" cy="56017"/>
          </a:xfrm>
          <a:custGeom>
            <a:avLst/>
            <a:gdLst>
              <a:gd name="connsiteX0" fmla="*/ 0 w 163773"/>
              <a:gd name="connsiteY0" fmla="*/ 0 h 56017"/>
              <a:gd name="connsiteX1" fmla="*/ 34120 w 163773"/>
              <a:gd name="connsiteY1" fmla="*/ 6824 h 56017"/>
              <a:gd name="connsiteX2" fmla="*/ 61415 w 163773"/>
              <a:gd name="connsiteY2" fmla="*/ 47767 h 56017"/>
              <a:gd name="connsiteX3" fmla="*/ 163773 w 163773"/>
              <a:gd name="connsiteY3" fmla="*/ 54591 h 56017"/>
            </a:gdLst>
            <a:ahLst/>
            <a:cxnLst>
              <a:cxn ang="0">
                <a:pos x="connsiteX0" y="connsiteY0"/>
              </a:cxn>
              <a:cxn ang="0">
                <a:pos x="connsiteX1" y="connsiteY1"/>
              </a:cxn>
              <a:cxn ang="0">
                <a:pos x="connsiteX2" y="connsiteY2"/>
              </a:cxn>
              <a:cxn ang="0">
                <a:pos x="connsiteX3" y="connsiteY3"/>
              </a:cxn>
            </a:cxnLst>
            <a:rect l="l" t="t" r="r" b="b"/>
            <a:pathLst>
              <a:path w="163773" h="56017">
                <a:moveTo>
                  <a:pt x="0" y="0"/>
                </a:moveTo>
                <a:cubicBezTo>
                  <a:pt x="11373" y="2275"/>
                  <a:pt x="24965" y="-297"/>
                  <a:pt x="34120" y="6824"/>
                </a:cubicBezTo>
                <a:cubicBezTo>
                  <a:pt x="47067" y="16894"/>
                  <a:pt x="45502" y="43789"/>
                  <a:pt x="61415" y="47767"/>
                </a:cubicBezTo>
                <a:cubicBezTo>
                  <a:pt x="112985" y="60659"/>
                  <a:pt x="79332" y="54591"/>
                  <a:pt x="163773" y="5459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TextBox 115"/>
          <p:cNvSpPr txBox="1"/>
          <p:nvPr/>
        </p:nvSpPr>
        <p:spPr>
          <a:xfrm>
            <a:off x="4669960" y="2834644"/>
            <a:ext cx="1077418" cy="276999"/>
          </a:xfrm>
          <a:prstGeom prst="rect">
            <a:avLst/>
          </a:prstGeom>
          <a:noFill/>
        </p:spPr>
        <p:txBody>
          <a:bodyPr wrap="square" rtlCol="0">
            <a:spAutoFit/>
          </a:bodyPr>
          <a:lstStyle/>
          <a:p>
            <a:r>
              <a:rPr lang="en-AU" sz="1200" dirty="0">
                <a:latin typeface="Arial Narrow" panose="020B0606020202030204" pitchFamily="34" charset="0"/>
              </a:rPr>
              <a:t>Sea Cucumber</a:t>
            </a:r>
          </a:p>
        </p:txBody>
      </p:sp>
      <p:sp>
        <p:nvSpPr>
          <p:cNvPr id="118" name="TextBox 117"/>
          <p:cNvSpPr txBox="1"/>
          <p:nvPr/>
        </p:nvSpPr>
        <p:spPr>
          <a:xfrm>
            <a:off x="5589229" y="2207023"/>
            <a:ext cx="848057" cy="276999"/>
          </a:xfrm>
          <a:prstGeom prst="rect">
            <a:avLst/>
          </a:prstGeom>
          <a:noFill/>
        </p:spPr>
        <p:txBody>
          <a:bodyPr wrap="square" rtlCol="0">
            <a:spAutoFit/>
          </a:bodyPr>
          <a:lstStyle/>
          <a:p>
            <a:r>
              <a:rPr lang="en-AU" sz="1200" dirty="0">
                <a:latin typeface="Arial Narrow" panose="020B0606020202030204" pitchFamily="34" charset="0"/>
              </a:rPr>
              <a:t>Sea Urchin </a:t>
            </a:r>
          </a:p>
        </p:txBody>
      </p:sp>
      <p:sp>
        <p:nvSpPr>
          <p:cNvPr id="119" name="TextBox 118"/>
          <p:cNvSpPr txBox="1"/>
          <p:nvPr/>
        </p:nvSpPr>
        <p:spPr>
          <a:xfrm>
            <a:off x="3694836" y="2980571"/>
            <a:ext cx="1077418" cy="276999"/>
          </a:xfrm>
          <a:prstGeom prst="rect">
            <a:avLst/>
          </a:prstGeom>
          <a:noFill/>
        </p:spPr>
        <p:txBody>
          <a:bodyPr wrap="square" rtlCol="0">
            <a:spAutoFit/>
          </a:bodyPr>
          <a:lstStyle/>
          <a:p>
            <a:r>
              <a:rPr lang="en-AU" sz="1200" dirty="0">
                <a:latin typeface="Arial Narrow" panose="020B0606020202030204" pitchFamily="34" charset="0"/>
              </a:rPr>
              <a:t>Sea Star</a:t>
            </a:r>
          </a:p>
        </p:txBody>
      </p:sp>
      <p:sp>
        <p:nvSpPr>
          <p:cNvPr id="120" name="TextBox 119"/>
          <p:cNvSpPr txBox="1"/>
          <p:nvPr/>
        </p:nvSpPr>
        <p:spPr>
          <a:xfrm>
            <a:off x="4289706" y="3642295"/>
            <a:ext cx="570232" cy="276999"/>
          </a:xfrm>
          <a:prstGeom prst="rect">
            <a:avLst/>
          </a:prstGeom>
          <a:noFill/>
        </p:spPr>
        <p:txBody>
          <a:bodyPr wrap="square" rtlCol="0">
            <a:spAutoFit/>
          </a:bodyPr>
          <a:lstStyle/>
          <a:p>
            <a:r>
              <a:rPr lang="en-AU" sz="1200" dirty="0">
                <a:latin typeface="Arial Narrow" panose="020B0606020202030204" pitchFamily="34" charset="0"/>
              </a:rPr>
              <a:t>Crab</a:t>
            </a:r>
          </a:p>
        </p:txBody>
      </p:sp>
      <p:sp>
        <p:nvSpPr>
          <p:cNvPr id="121" name="TextBox 120"/>
          <p:cNvSpPr txBox="1"/>
          <p:nvPr/>
        </p:nvSpPr>
        <p:spPr>
          <a:xfrm>
            <a:off x="5636037" y="3419272"/>
            <a:ext cx="570232" cy="276999"/>
          </a:xfrm>
          <a:prstGeom prst="rect">
            <a:avLst/>
          </a:prstGeom>
          <a:noFill/>
        </p:spPr>
        <p:txBody>
          <a:bodyPr wrap="square" rtlCol="0">
            <a:spAutoFit/>
          </a:bodyPr>
          <a:lstStyle/>
          <a:p>
            <a:r>
              <a:rPr lang="en-AU" sz="1200" dirty="0">
                <a:latin typeface="Arial Narrow" panose="020B0606020202030204" pitchFamily="34" charset="0"/>
              </a:rPr>
              <a:t>Prawn</a:t>
            </a:r>
          </a:p>
        </p:txBody>
      </p:sp>
      <p:sp>
        <p:nvSpPr>
          <p:cNvPr id="117" name="Freeform 116"/>
          <p:cNvSpPr/>
          <p:nvPr/>
        </p:nvSpPr>
        <p:spPr>
          <a:xfrm>
            <a:off x="3480179" y="4394579"/>
            <a:ext cx="1473958" cy="478315"/>
          </a:xfrm>
          <a:custGeom>
            <a:avLst/>
            <a:gdLst>
              <a:gd name="connsiteX0" fmla="*/ 812042 w 1473958"/>
              <a:gd name="connsiteY0" fmla="*/ 225188 h 478315"/>
              <a:gd name="connsiteX1" fmla="*/ 750627 w 1473958"/>
              <a:gd name="connsiteY1" fmla="*/ 211540 h 478315"/>
              <a:gd name="connsiteX2" fmla="*/ 709684 w 1473958"/>
              <a:gd name="connsiteY2" fmla="*/ 184245 h 478315"/>
              <a:gd name="connsiteX3" fmla="*/ 689212 w 1473958"/>
              <a:gd name="connsiteY3" fmla="*/ 170597 h 478315"/>
              <a:gd name="connsiteX4" fmla="*/ 682388 w 1473958"/>
              <a:gd name="connsiteY4" fmla="*/ 150125 h 478315"/>
              <a:gd name="connsiteX5" fmla="*/ 655093 w 1473958"/>
              <a:gd name="connsiteY5" fmla="*/ 109182 h 478315"/>
              <a:gd name="connsiteX6" fmla="*/ 648269 w 1473958"/>
              <a:gd name="connsiteY6" fmla="*/ 88711 h 478315"/>
              <a:gd name="connsiteX7" fmla="*/ 607325 w 1473958"/>
              <a:gd name="connsiteY7" fmla="*/ 54591 h 478315"/>
              <a:gd name="connsiteX8" fmla="*/ 593678 w 1473958"/>
              <a:gd name="connsiteY8" fmla="*/ 34120 h 478315"/>
              <a:gd name="connsiteX9" fmla="*/ 532263 w 1473958"/>
              <a:gd name="connsiteY9" fmla="*/ 0 h 478315"/>
              <a:gd name="connsiteX10" fmla="*/ 361666 w 1473958"/>
              <a:gd name="connsiteY10" fmla="*/ 6824 h 478315"/>
              <a:gd name="connsiteX11" fmla="*/ 341194 w 1473958"/>
              <a:gd name="connsiteY11" fmla="*/ 20472 h 478315"/>
              <a:gd name="connsiteX12" fmla="*/ 327546 w 1473958"/>
              <a:gd name="connsiteY12" fmla="*/ 61415 h 478315"/>
              <a:gd name="connsiteX13" fmla="*/ 313899 w 1473958"/>
              <a:gd name="connsiteY13" fmla="*/ 81887 h 478315"/>
              <a:gd name="connsiteX14" fmla="*/ 327546 w 1473958"/>
              <a:gd name="connsiteY14" fmla="*/ 204717 h 478315"/>
              <a:gd name="connsiteX15" fmla="*/ 341194 w 1473958"/>
              <a:gd name="connsiteY15" fmla="*/ 225188 h 478315"/>
              <a:gd name="connsiteX16" fmla="*/ 361666 w 1473958"/>
              <a:gd name="connsiteY16" fmla="*/ 232012 h 478315"/>
              <a:gd name="connsiteX17" fmla="*/ 375314 w 1473958"/>
              <a:gd name="connsiteY17" fmla="*/ 272955 h 478315"/>
              <a:gd name="connsiteX18" fmla="*/ 477672 w 1473958"/>
              <a:gd name="connsiteY18" fmla="*/ 293427 h 478315"/>
              <a:gd name="connsiteX19" fmla="*/ 498143 w 1473958"/>
              <a:gd name="connsiteY19" fmla="*/ 300251 h 478315"/>
              <a:gd name="connsiteX20" fmla="*/ 525439 w 1473958"/>
              <a:gd name="connsiteY20" fmla="*/ 307075 h 478315"/>
              <a:gd name="connsiteX21" fmla="*/ 504967 w 1473958"/>
              <a:gd name="connsiteY21" fmla="*/ 320722 h 478315"/>
              <a:gd name="connsiteX22" fmla="*/ 348018 w 1473958"/>
              <a:gd name="connsiteY22" fmla="*/ 327546 h 478315"/>
              <a:gd name="connsiteX23" fmla="*/ 0 w 1473958"/>
              <a:gd name="connsiteY23" fmla="*/ 334370 h 478315"/>
              <a:gd name="connsiteX24" fmla="*/ 6824 w 1473958"/>
              <a:gd name="connsiteY24" fmla="*/ 361666 h 478315"/>
              <a:gd name="connsiteX25" fmla="*/ 34120 w 1473958"/>
              <a:gd name="connsiteY25" fmla="*/ 368490 h 478315"/>
              <a:gd name="connsiteX26" fmla="*/ 88711 w 1473958"/>
              <a:gd name="connsiteY26" fmla="*/ 375314 h 478315"/>
              <a:gd name="connsiteX27" fmla="*/ 245660 w 1473958"/>
              <a:gd name="connsiteY27" fmla="*/ 395785 h 478315"/>
              <a:gd name="connsiteX28" fmla="*/ 525439 w 1473958"/>
              <a:gd name="connsiteY28" fmla="*/ 382137 h 478315"/>
              <a:gd name="connsiteX29" fmla="*/ 566382 w 1473958"/>
              <a:gd name="connsiteY29" fmla="*/ 375314 h 478315"/>
              <a:gd name="connsiteX30" fmla="*/ 655093 w 1473958"/>
              <a:gd name="connsiteY30" fmla="*/ 361666 h 478315"/>
              <a:gd name="connsiteX31" fmla="*/ 675564 w 1473958"/>
              <a:gd name="connsiteY31" fmla="*/ 354842 h 478315"/>
              <a:gd name="connsiteX32" fmla="*/ 709684 w 1473958"/>
              <a:gd name="connsiteY32" fmla="*/ 382137 h 478315"/>
              <a:gd name="connsiteX33" fmla="*/ 689212 w 1473958"/>
              <a:gd name="connsiteY33" fmla="*/ 388961 h 478315"/>
              <a:gd name="connsiteX34" fmla="*/ 614149 w 1473958"/>
              <a:gd name="connsiteY34" fmla="*/ 395785 h 478315"/>
              <a:gd name="connsiteX35" fmla="*/ 525439 w 1473958"/>
              <a:gd name="connsiteY35" fmla="*/ 409433 h 478315"/>
              <a:gd name="connsiteX36" fmla="*/ 498143 w 1473958"/>
              <a:gd name="connsiteY36" fmla="*/ 416257 h 478315"/>
              <a:gd name="connsiteX37" fmla="*/ 477672 w 1473958"/>
              <a:gd name="connsiteY37" fmla="*/ 423081 h 478315"/>
              <a:gd name="connsiteX38" fmla="*/ 361666 w 1473958"/>
              <a:gd name="connsiteY38" fmla="*/ 436728 h 478315"/>
              <a:gd name="connsiteX39" fmla="*/ 327546 w 1473958"/>
              <a:gd name="connsiteY39" fmla="*/ 443552 h 478315"/>
              <a:gd name="connsiteX40" fmla="*/ 375314 w 1473958"/>
              <a:gd name="connsiteY40" fmla="*/ 450376 h 478315"/>
              <a:gd name="connsiteX41" fmla="*/ 416257 w 1473958"/>
              <a:gd name="connsiteY41" fmla="*/ 464024 h 478315"/>
              <a:gd name="connsiteX42" fmla="*/ 436728 w 1473958"/>
              <a:gd name="connsiteY42" fmla="*/ 470848 h 478315"/>
              <a:gd name="connsiteX43" fmla="*/ 470848 w 1473958"/>
              <a:gd name="connsiteY43" fmla="*/ 477672 h 478315"/>
              <a:gd name="connsiteX44" fmla="*/ 566382 w 1473958"/>
              <a:gd name="connsiteY44" fmla="*/ 470848 h 478315"/>
              <a:gd name="connsiteX45" fmla="*/ 675564 w 1473958"/>
              <a:gd name="connsiteY45" fmla="*/ 464024 h 478315"/>
              <a:gd name="connsiteX46" fmla="*/ 716508 w 1473958"/>
              <a:gd name="connsiteY46" fmla="*/ 450376 h 478315"/>
              <a:gd name="connsiteX47" fmla="*/ 771099 w 1473958"/>
              <a:gd name="connsiteY47" fmla="*/ 402609 h 478315"/>
              <a:gd name="connsiteX48" fmla="*/ 798394 w 1473958"/>
              <a:gd name="connsiteY48" fmla="*/ 334370 h 478315"/>
              <a:gd name="connsiteX49" fmla="*/ 818866 w 1473958"/>
              <a:gd name="connsiteY49" fmla="*/ 348018 h 478315"/>
              <a:gd name="connsiteX50" fmla="*/ 839337 w 1473958"/>
              <a:gd name="connsiteY50" fmla="*/ 409433 h 478315"/>
              <a:gd name="connsiteX51" fmla="*/ 846161 w 1473958"/>
              <a:gd name="connsiteY51" fmla="*/ 429905 h 478315"/>
              <a:gd name="connsiteX52" fmla="*/ 866633 w 1473958"/>
              <a:gd name="connsiteY52" fmla="*/ 443552 h 478315"/>
              <a:gd name="connsiteX53" fmla="*/ 962167 w 1473958"/>
              <a:gd name="connsiteY53" fmla="*/ 464024 h 478315"/>
              <a:gd name="connsiteX54" fmla="*/ 982639 w 1473958"/>
              <a:gd name="connsiteY54" fmla="*/ 470848 h 478315"/>
              <a:gd name="connsiteX55" fmla="*/ 1248770 w 1473958"/>
              <a:gd name="connsiteY55" fmla="*/ 470848 h 478315"/>
              <a:gd name="connsiteX56" fmla="*/ 1241946 w 1473958"/>
              <a:gd name="connsiteY56" fmla="*/ 450376 h 478315"/>
              <a:gd name="connsiteX57" fmla="*/ 1173708 w 1473958"/>
              <a:gd name="connsiteY57" fmla="*/ 429905 h 478315"/>
              <a:gd name="connsiteX58" fmla="*/ 1084997 w 1473958"/>
              <a:gd name="connsiteY58" fmla="*/ 423081 h 478315"/>
              <a:gd name="connsiteX59" fmla="*/ 968991 w 1473958"/>
              <a:gd name="connsiteY59" fmla="*/ 409433 h 478315"/>
              <a:gd name="connsiteX60" fmla="*/ 941696 w 1473958"/>
              <a:gd name="connsiteY60" fmla="*/ 402609 h 478315"/>
              <a:gd name="connsiteX61" fmla="*/ 900752 w 1473958"/>
              <a:gd name="connsiteY61" fmla="*/ 368490 h 478315"/>
              <a:gd name="connsiteX62" fmla="*/ 880281 w 1473958"/>
              <a:gd name="connsiteY62" fmla="*/ 361666 h 478315"/>
              <a:gd name="connsiteX63" fmla="*/ 866633 w 1473958"/>
              <a:gd name="connsiteY63" fmla="*/ 341194 h 478315"/>
              <a:gd name="connsiteX64" fmla="*/ 846161 w 1473958"/>
              <a:gd name="connsiteY64" fmla="*/ 327546 h 478315"/>
              <a:gd name="connsiteX65" fmla="*/ 852985 w 1473958"/>
              <a:gd name="connsiteY65" fmla="*/ 307075 h 478315"/>
              <a:gd name="connsiteX66" fmla="*/ 900752 w 1473958"/>
              <a:gd name="connsiteY66" fmla="*/ 313899 h 478315"/>
              <a:gd name="connsiteX67" fmla="*/ 1385248 w 1473958"/>
              <a:gd name="connsiteY67" fmla="*/ 313899 h 478315"/>
              <a:gd name="connsiteX68" fmla="*/ 1433015 w 1473958"/>
              <a:gd name="connsiteY68" fmla="*/ 300251 h 478315"/>
              <a:gd name="connsiteX69" fmla="*/ 1473958 w 1473958"/>
              <a:gd name="connsiteY69" fmla="*/ 293427 h 478315"/>
              <a:gd name="connsiteX70" fmla="*/ 1433015 w 1473958"/>
              <a:gd name="connsiteY70" fmla="*/ 272955 h 478315"/>
              <a:gd name="connsiteX71" fmla="*/ 1385248 w 1473958"/>
              <a:gd name="connsiteY71" fmla="*/ 252484 h 478315"/>
              <a:gd name="connsiteX72" fmla="*/ 1269242 w 1473958"/>
              <a:gd name="connsiteY72" fmla="*/ 259308 h 478315"/>
              <a:gd name="connsiteX73" fmla="*/ 1153236 w 1473958"/>
              <a:gd name="connsiteY73" fmla="*/ 272955 h 478315"/>
              <a:gd name="connsiteX74" fmla="*/ 1105469 w 1473958"/>
              <a:gd name="connsiteY74" fmla="*/ 266131 h 478315"/>
              <a:gd name="connsiteX75" fmla="*/ 852985 w 1473958"/>
              <a:gd name="connsiteY75" fmla="*/ 238836 h 478315"/>
              <a:gd name="connsiteX76" fmla="*/ 859809 w 1473958"/>
              <a:gd name="connsiteY76" fmla="*/ 211540 h 478315"/>
              <a:gd name="connsiteX77" fmla="*/ 982639 w 1473958"/>
              <a:gd name="connsiteY77" fmla="*/ 191069 h 478315"/>
              <a:gd name="connsiteX78" fmla="*/ 1050878 w 1473958"/>
              <a:gd name="connsiteY78" fmla="*/ 177421 h 478315"/>
              <a:gd name="connsiteX79" fmla="*/ 1071349 w 1473958"/>
              <a:gd name="connsiteY79" fmla="*/ 170597 h 478315"/>
              <a:gd name="connsiteX80" fmla="*/ 1112293 w 1473958"/>
              <a:gd name="connsiteY80" fmla="*/ 163773 h 478315"/>
              <a:gd name="connsiteX81" fmla="*/ 1132764 w 1473958"/>
              <a:gd name="connsiteY81" fmla="*/ 156949 h 478315"/>
              <a:gd name="connsiteX82" fmla="*/ 1187355 w 1473958"/>
              <a:gd name="connsiteY82" fmla="*/ 143302 h 478315"/>
              <a:gd name="connsiteX83" fmla="*/ 1276066 w 1473958"/>
              <a:gd name="connsiteY83" fmla="*/ 122830 h 478315"/>
              <a:gd name="connsiteX84" fmla="*/ 1296537 w 1473958"/>
              <a:gd name="connsiteY84" fmla="*/ 109182 h 478315"/>
              <a:gd name="connsiteX85" fmla="*/ 1323833 w 1473958"/>
              <a:gd name="connsiteY85" fmla="*/ 102358 h 478315"/>
              <a:gd name="connsiteX86" fmla="*/ 1344305 w 1473958"/>
              <a:gd name="connsiteY86" fmla="*/ 95534 h 478315"/>
              <a:gd name="connsiteX87" fmla="*/ 1371600 w 1473958"/>
              <a:gd name="connsiteY87" fmla="*/ 54591 h 478315"/>
              <a:gd name="connsiteX88" fmla="*/ 1378424 w 1473958"/>
              <a:gd name="connsiteY88" fmla="*/ 34120 h 478315"/>
              <a:gd name="connsiteX89" fmla="*/ 1262418 w 1473958"/>
              <a:gd name="connsiteY89" fmla="*/ 40943 h 478315"/>
              <a:gd name="connsiteX90" fmla="*/ 1180531 w 1473958"/>
              <a:gd name="connsiteY90" fmla="*/ 54591 h 478315"/>
              <a:gd name="connsiteX91" fmla="*/ 1105469 w 1473958"/>
              <a:gd name="connsiteY91" fmla="*/ 75063 h 478315"/>
              <a:gd name="connsiteX92" fmla="*/ 1044054 w 1473958"/>
              <a:gd name="connsiteY92" fmla="*/ 95534 h 478315"/>
              <a:gd name="connsiteX93" fmla="*/ 1023582 w 1473958"/>
              <a:gd name="connsiteY93" fmla="*/ 102358 h 478315"/>
              <a:gd name="connsiteX94" fmla="*/ 1003111 w 1473958"/>
              <a:gd name="connsiteY94" fmla="*/ 116006 h 478315"/>
              <a:gd name="connsiteX95" fmla="*/ 948520 w 1473958"/>
              <a:gd name="connsiteY95" fmla="*/ 129654 h 478315"/>
              <a:gd name="connsiteX96" fmla="*/ 928048 w 1473958"/>
              <a:gd name="connsiteY96" fmla="*/ 136478 h 478315"/>
              <a:gd name="connsiteX97" fmla="*/ 907576 w 1473958"/>
              <a:gd name="connsiteY97" fmla="*/ 150125 h 478315"/>
              <a:gd name="connsiteX98" fmla="*/ 887105 w 1473958"/>
              <a:gd name="connsiteY98" fmla="*/ 156949 h 478315"/>
              <a:gd name="connsiteX99" fmla="*/ 846161 w 1473958"/>
              <a:gd name="connsiteY99" fmla="*/ 177421 h 478315"/>
              <a:gd name="connsiteX100" fmla="*/ 825690 w 1473958"/>
              <a:gd name="connsiteY100" fmla="*/ 191069 h 478315"/>
              <a:gd name="connsiteX101" fmla="*/ 784746 w 1473958"/>
              <a:gd name="connsiteY101" fmla="*/ 204717 h 478315"/>
              <a:gd name="connsiteX102" fmla="*/ 812042 w 1473958"/>
              <a:gd name="connsiteY102" fmla="*/ 225188 h 4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73958" h="478315">
                <a:moveTo>
                  <a:pt x="812042" y="225188"/>
                </a:moveTo>
                <a:cubicBezTo>
                  <a:pt x="808452" y="224470"/>
                  <a:pt x="757053" y="214753"/>
                  <a:pt x="750627" y="211540"/>
                </a:cubicBezTo>
                <a:cubicBezTo>
                  <a:pt x="735956" y="204205"/>
                  <a:pt x="723332" y="193343"/>
                  <a:pt x="709684" y="184245"/>
                </a:cubicBezTo>
                <a:lnTo>
                  <a:pt x="689212" y="170597"/>
                </a:lnTo>
                <a:cubicBezTo>
                  <a:pt x="686937" y="163773"/>
                  <a:pt x="685881" y="156413"/>
                  <a:pt x="682388" y="150125"/>
                </a:cubicBezTo>
                <a:cubicBezTo>
                  <a:pt x="674422" y="135787"/>
                  <a:pt x="660280" y="124743"/>
                  <a:pt x="655093" y="109182"/>
                </a:cubicBezTo>
                <a:cubicBezTo>
                  <a:pt x="652818" y="102358"/>
                  <a:pt x="652259" y="94696"/>
                  <a:pt x="648269" y="88711"/>
                </a:cubicBezTo>
                <a:cubicBezTo>
                  <a:pt x="637760" y="72948"/>
                  <a:pt x="622431" y="64662"/>
                  <a:pt x="607325" y="54591"/>
                </a:cubicBezTo>
                <a:cubicBezTo>
                  <a:pt x="602776" y="47767"/>
                  <a:pt x="599850" y="39520"/>
                  <a:pt x="593678" y="34120"/>
                </a:cubicBezTo>
                <a:cubicBezTo>
                  <a:pt x="564799" y="8851"/>
                  <a:pt x="560380" y="9373"/>
                  <a:pt x="532263" y="0"/>
                </a:cubicBezTo>
                <a:cubicBezTo>
                  <a:pt x="475397" y="2275"/>
                  <a:pt x="418253" y="761"/>
                  <a:pt x="361666" y="6824"/>
                </a:cubicBezTo>
                <a:cubicBezTo>
                  <a:pt x="353511" y="7698"/>
                  <a:pt x="345541" y="13517"/>
                  <a:pt x="341194" y="20472"/>
                </a:cubicBezTo>
                <a:cubicBezTo>
                  <a:pt x="333569" y="32671"/>
                  <a:pt x="335525" y="49445"/>
                  <a:pt x="327546" y="61415"/>
                </a:cubicBezTo>
                <a:lnTo>
                  <a:pt x="313899" y="81887"/>
                </a:lnTo>
                <a:cubicBezTo>
                  <a:pt x="314307" y="87601"/>
                  <a:pt x="315060" y="175583"/>
                  <a:pt x="327546" y="204717"/>
                </a:cubicBezTo>
                <a:cubicBezTo>
                  <a:pt x="330777" y="212255"/>
                  <a:pt x="334790" y="220065"/>
                  <a:pt x="341194" y="225188"/>
                </a:cubicBezTo>
                <a:cubicBezTo>
                  <a:pt x="346811" y="229681"/>
                  <a:pt x="354842" y="229737"/>
                  <a:pt x="361666" y="232012"/>
                </a:cubicBezTo>
                <a:cubicBezTo>
                  <a:pt x="366215" y="245660"/>
                  <a:pt x="361666" y="268406"/>
                  <a:pt x="375314" y="272955"/>
                </a:cubicBezTo>
                <a:cubicBezTo>
                  <a:pt x="435798" y="293117"/>
                  <a:pt x="401959" y="285014"/>
                  <a:pt x="477672" y="293427"/>
                </a:cubicBezTo>
                <a:cubicBezTo>
                  <a:pt x="484496" y="295702"/>
                  <a:pt x="491227" y="298275"/>
                  <a:pt x="498143" y="300251"/>
                </a:cubicBezTo>
                <a:cubicBezTo>
                  <a:pt x="507161" y="302828"/>
                  <a:pt x="522473" y="298178"/>
                  <a:pt x="525439" y="307075"/>
                </a:cubicBezTo>
                <a:cubicBezTo>
                  <a:pt x="528033" y="314855"/>
                  <a:pt x="513114" y="319782"/>
                  <a:pt x="504967" y="320722"/>
                </a:cubicBezTo>
                <a:cubicBezTo>
                  <a:pt x="452946" y="326724"/>
                  <a:pt x="400365" y="326131"/>
                  <a:pt x="348018" y="327546"/>
                </a:cubicBezTo>
                <a:lnTo>
                  <a:pt x="0" y="334370"/>
                </a:lnTo>
                <a:cubicBezTo>
                  <a:pt x="2275" y="343469"/>
                  <a:pt x="192" y="355034"/>
                  <a:pt x="6824" y="361666"/>
                </a:cubicBezTo>
                <a:cubicBezTo>
                  <a:pt x="13456" y="368298"/>
                  <a:pt x="24869" y="366948"/>
                  <a:pt x="34120" y="368490"/>
                </a:cubicBezTo>
                <a:cubicBezTo>
                  <a:pt x="52209" y="371505"/>
                  <a:pt x="70541" y="372836"/>
                  <a:pt x="88711" y="375314"/>
                </a:cubicBezTo>
                <a:cubicBezTo>
                  <a:pt x="234435" y="395185"/>
                  <a:pt x="133193" y="383288"/>
                  <a:pt x="245660" y="395785"/>
                </a:cubicBezTo>
                <a:cubicBezTo>
                  <a:pt x="324828" y="392853"/>
                  <a:pt x="439763" y="390704"/>
                  <a:pt x="525439" y="382137"/>
                </a:cubicBezTo>
                <a:cubicBezTo>
                  <a:pt x="539206" y="380760"/>
                  <a:pt x="552707" y="377418"/>
                  <a:pt x="566382" y="375314"/>
                </a:cubicBezTo>
                <a:cubicBezTo>
                  <a:pt x="680446" y="357767"/>
                  <a:pt x="553035" y="378676"/>
                  <a:pt x="655093" y="361666"/>
                </a:cubicBezTo>
                <a:cubicBezTo>
                  <a:pt x="661917" y="359391"/>
                  <a:pt x="668371" y="354842"/>
                  <a:pt x="675564" y="354842"/>
                </a:cubicBezTo>
                <a:cubicBezTo>
                  <a:pt x="688523" y="354842"/>
                  <a:pt x="739120" y="352702"/>
                  <a:pt x="709684" y="382137"/>
                </a:cubicBezTo>
                <a:cubicBezTo>
                  <a:pt x="704598" y="387223"/>
                  <a:pt x="696333" y="387944"/>
                  <a:pt x="689212" y="388961"/>
                </a:cubicBezTo>
                <a:cubicBezTo>
                  <a:pt x="664340" y="392514"/>
                  <a:pt x="639135" y="393155"/>
                  <a:pt x="614149" y="395785"/>
                </a:cubicBezTo>
                <a:cubicBezTo>
                  <a:pt x="574854" y="399921"/>
                  <a:pt x="560588" y="401622"/>
                  <a:pt x="525439" y="409433"/>
                </a:cubicBezTo>
                <a:cubicBezTo>
                  <a:pt x="516284" y="411468"/>
                  <a:pt x="507161" y="413680"/>
                  <a:pt x="498143" y="416257"/>
                </a:cubicBezTo>
                <a:cubicBezTo>
                  <a:pt x="491227" y="418233"/>
                  <a:pt x="484694" y="421521"/>
                  <a:pt x="477672" y="423081"/>
                </a:cubicBezTo>
                <a:cubicBezTo>
                  <a:pt x="439752" y="431508"/>
                  <a:pt x="400018" y="433242"/>
                  <a:pt x="361666" y="436728"/>
                </a:cubicBezTo>
                <a:cubicBezTo>
                  <a:pt x="350293" y="439003"/>
                  <a:pt x="319345" y="435351"/>
                  <a:pt x="327546" y="443552"/>
                </a:cubicBezTo>
                <a:cubicBezTo>
                  <a:pt x="338919" y="454925"/>
                  <a:pt x="359642" y="446759"/>
                  <a:pt x="375314" y="450376"/>
                </a:cubicBezTo>
                <a:cubicBezTo>
                  <a:pt x="389332" y="453611"/>
                  <a:pt x="402609" y="459475"/>
                  <a:pt x="416257" y="464024"/>
                </a:cubicBezTo>
                <a:cubicBezTo>
                  <a:pt x="423081" y="466299"/>
                  <a:pt x="429675" y="469437"/>
                  <a:pt x="436728" y="470848"/>
                </a:cubicBezTo>
                <a:lnTo>
                  <a:pt x="470848" y="477672"/>
                </a:lnTo>
                <a:lnTo>
                  <a:pt x="566382" y="470848"/>
                </a:lnTo>
                <a:cubicBezTo>
                  <a:pt x="602766" y="468422"/>
                  <a:pt x="639433" y="468951"/>
                  <a:pt x="675564" y="464024"/>
                </a:cubicBezTo>
                <a:cubicBezTo>
                  <a:pt x="689818" y="462080"/>
                  <a:pt x="716508" y="450376"/>
                  <a:pt x="716508" y="450376"/>
                </a:cubicBezTo>
                <a:cubicBezTo>
                  <a:pt x="764275" y="418532"/>
                  <a:pt x="748353" y="436729"/>
                  <a:pt x="771099" y="402609"/>
                </a:cubicBezTo>
                <a:cubicBezTo>
                  <a:pt x="772282" y="393143"/>
                  <a:pt x="765641" y="334370"/>
                  <a:pt x="798394" y="334370"/>
                </a:cubicBezTo>
                <a:cubicBezTo>
                  <a:pt x="806595" y="334370"/>
                  <a:pt x="812042" y="343469"/>
                  <a:pt x="818866" y="348018"/>
                </a:cubicBezTo>
                <a:lnTo>
                  <a:pt x="839337" y="409433"/>
                </a:lnTo>
                <a:cubicBezTo>
                  <a:pt x="841612" y="416257"/>
                  <a:pt x="840176" y="425915"/>
                  <a:pt x="846161" y="429905"/>
                </a:cubicBezTo>
                <a:cubicBezTo>
                  <a:pt x="852985" y="434454"/>
                  <a:pt x="859139" y="440221"/>
                  <a:pt x="866633" y="443552"/>
                </a:cubicBezTo>
                <a:cubicBezTo>
                  <a:pt x="904684" y="460463"/>
                  <a:pt x="919166" y="458649"/>
                  <a:pt x="962167" y="464024"/>
                </a:cubicBezTo>
                <a:cubicBezTo>
                  <a:pt x="968991" y="466299"/>
                  <a:pt x="975530" y="469754"/>
                  <a:pt x="982639" y="470848"/>
                </a:cubicBezTo>
                <a:cubicBezTo>
                  <a:pt x="1078266" y="485560"/>
                  <a:pt x="1138581" y="474648"/>
                  <a:pt x="1248770" y="470848"/>
                </a:cubicBezTo>
                <a:cubicBezTo>
                  <a:pt x="1246495" y="464024"/>
                  <a:pt x="1246439" y="455993"/>
                  <a:pt x="1241946" y="450376"/>
                </a:cubicBezTo>
                <a:cubicBezTo>
                  <a:pt x="1226326" y="430850"/>
                  <a:pt x="1193835" y="431918"/>
                  <a:pt x="1173708" y="429905"/>
                </a:cubicBezTo>
                <a:cubicBezTo>
                  <a:pt x="1144197" y="426954"/>
                  <a:pt x="1114533" y="425766"/>
                  <a:pt x="1084997" y="423081"/>
                </a:cubicBezTo>
                <a:cubicBezTo>
                  <a:pt x="1052550" y="420131"/>
                  <a:pt x="1002002" y="413559"/>
                  <a:pt x="968991" y="409433"/>
                </a:cubicBezTo>
                <a:cubicBezTo>
                  <a:pt x="959893" y="407158"/>
                  <a:pt x="950316" y="406303"/>
                  <a:pt x="941696" y="402609"/>
                </a:cubicBezTo>
                <a:cubicBezTo>
                  <a:pt x="910441" y="389214"/>
                  <a:pt x="930264" y="388164"/>
                  <a:pt x="900752" y="368490"/>
                </a:cubicBezTo>
                <a:cubicBezTo>
                  <a:pt x="894767" y="364500"/>
                  <a:pt x="887105" y="363941"/>
                  <a:pt x="880281" y="361666"/>
                </a:cubicBezTo>
                <a:cubicBezTo>
                  <a:pt x="875732" y="354842"/>
                  <a:pt x="872432" y="346993"/>
                  <a:pt x="866633" y="341194"/>
                </a:cubicBezTo>
                <a:cubicBezTo>
                  <a:pt x="860834" y="335395"/>
                  <a:pt x="849207" y="335161"/>
                  <a:pt x="846161" y="327546"/>
                </a:cubicBezTo>
                <a:cubicBezTo>
                  <a:pt x="843490" y="320868"/>
                  <a:pt x="850710" y="313899"/>
                  <a:pt x="852985" y="307075"/>
                </a:cubicBezTo>
                <a:cubicBezTo>
                  <a:pt x="868907" y="309350"/>
                  <a:pt x="884728" y="312506"/>
                  <a:pt x="900752" y="313899"/>
                </a:cubicBezTo>
                <a:cubicBezTo>
                  <a:pt x="1080358" y="329516"/>
                  <a:pt x="1160339" y="317988"/>
                  <a:pt x="1385248" y="313899"/>
                </a:cubicBezTo>
                <a:cubicBezTo>
                  <a:pt x="1404758" y="307396"/>
                  <a:pt x="1411596" y="304535"/>
                  <a:pt x="1433015" y="300251"/>
                </a:cubicBezTo>
                <a:cubicBezTo>
                  <a:pt x="1446582" y="297537"/>
                  <a:pt x="1460310" y="295702"/>
                  <a:pt x="1473958" y="293427"/>
                </a:cubicBezTo>
                <a:cubicBezTo>
                  <a:pt x="1415306" y="254324"/>
                  <a:pt x="1489506" y="301199"/>
                  <a:pt x="1433015" y="272955"/>
                </a:cubicBezTo>
                <a:cubicBezTo>
                  <a:pt x="1385889" y="249393"/>
                  <a:pt x="1442055" y="266686"/>
                  <a:pt x="1385248" y="252484"/>
                </a:cubicBezTo>
                <a:lnTo>
                  <a:pt x="1269242" y="259308"/>
                </a:lnTo>
                <a:cubicBezTo>
                  <a:pt x="1169172" y="265764"/>
                  <a:pt x="1203401" y="256233"/>
                  <a:pt x="1153236" y="272955"/>
                </a:cubicBezTo>
                <a:cubicBezTo>
                  <a:pt x="1137314" y="270680"/>
                  <a:pt x="1121536" y="266878"/>
                  <a:pt x="1105469" y="266131"/>
                </a:cubicBezTo>
                <a:cubicBezTo>
                  <a:pt x="851015" y="254297"/>
                  <a:pt x="885855" y="337445"/>
                  <a:pt x="852985" y="238836"/>
                </a:cubicBezTo>
                <a:cubicBezTo>
                  <a:pt x="855260" y="229737"/>
                  <a:pt x="852688" y="217644"/>
                  <a:pt x="859809" y="211540"/>
                </a:cubicBezTo>
                <a:cubicBezTo>
                  <a:pt x="881430" y="193007"/>
                  <a:pt x="972678" y="191899"/>
                  <a:pt x="982639" y="191069"/>
                </a:cubicBezTo>
                <a:cubicBezTo>
                  <a:pt x="1014809" y="185707"/>
                  <a:pt x="1022377" y="185564"/>
                  <a:pt x="1050878" y="177421"/>
                </a:cubicBezTo>
                <a:cubicBezTo>
                  <a:pt x="1057794" y="175445"/>
                  <a:pt x="1064327" y="172157"/>
                  <a:pt x="1071349" y="170597"/>
                </a:cubicBezTo>
                <a:cubicBezTo>
                  <a:pt x="1084856" y="167595"/>
                  <a:pt x="1098645" y="166048"/>
                  <a:pt x="1112293" y="163773"/>
                </a:cubicBezTo>
                <a:cubicBezTo>
                  <a:pt x="1119117" y="161498"/>
                  <a:pt x="1125825" y="158842"/>
                  <a:pt x="1132764" y="156949"/>
                </a:cubicBezTo>
                <a:cubicBezTo>
                  <a:pt x="1150860" y="152014"/>
                  <a:pt x="1169561" y="149233"/>
                  <a:pt x="1187355" y="143302"/>
                </a:cubicBezTo>
                <a:cubicBezTo>
                  <a:pt x="1243558" y="124568"/>
                  <a:pt x="1214057" y="131689"/>
                  <a:pt x="1276066" y="122830"/>
                </a:cubicBezTo>
                <a:cubicBezTo>
                  <a:pt x="1282890" y="118281"/>
                  <a:pt x="1288999" y="112413"/>
                  <a:pt x="1296537" y="109182"/>
                </a:cubicBezTo>
                <a:cubicBezTo>
                  <a:pt x="1305157" y="105487"/>
                  <a:pt x="1314815" y="104935"/>
                  <a:pt x="1323833" y="102358"/>
                </a:cubicBezTo>
                <a:cubicBezTo>
                  <a:pt x="1330749" y="100382"/>
                  <a:pt x="1337481" y="97809"/>
                  <a:pt x="1344305" y="95534"/>
                </a:cubicBezTo>
                <a:cubicBezTo>
                  <a:pt x="1353403" y="81886"/>
                  <a:pt x="1366413" y="70152"/>
                  <a:pt x="1371600" y="54591"/>
                </a:cubicBezTo>
                <a:cubicBezTo>
                  <a:pt x="1373875" y="47767"/>
                  <a:pt x="1385561" y="35012"/>
                  <a:pt x="1378424" y="34120"/>
                </a:cubicBezTo>
                <a:cubicBezTo>
                  <a:pt x="1339988" y="29315"/>
                  <a:pt x="1301087" y="38669"/>
                  <a:pt x="1262418" y="40943"/>
                </a:cubicBezTo>
                <a:cubicBezTo>
                  <a:pt x="1235122" y="45492"/>
                  <a:pt x="1203555" y="39241"/>
                  <a:pt x="1180531" y="54591"/>
                </a:cubicBezTo>
                <a:cubicBezTo>
                  <a:pt x="1144802" y="78412"/>
                  <a:pt x="1168198" y="67222"/>
                  <a:pt x="1105469" y="75063"/>
                </a:cubicBezTo>
                <a:lnTo>
                  <a:pt x="1044054" y="95534"/>
                </a:lnTo>
                <a:lnTo>
                  <a:pt x="1023582" y="102358"/>
                </a:lnTo>
                <a:cubicBezTo>
                  <a:pt x="1016758" y="106907"/>
                  <a:pt x="1010818" y="113203"/>
                  <a:pt x="1003111" y="116006"/>
                </a:cubicBezTo>
                <a:cubicBezTo>
                  <a:pt x="985483" y="122416"/>
                  <a:pt x="966315" y="123722"/>
                  <a:pt x="948520" y="129654"/>
                </a:cubicBezTo>
                <a:cubicBezTo>
                  <a:pt x="941696" y="131929"/>
                  <a:pt x="934482" y="133261"/>
                  <a:pt x="928048" y="136478"/>
                </a:cubicBezTo>
                <a:cubicBezTo>
                  <a:pt x="920713" y="140146"/>
                  <a:pt x="914911" y="146457"/>
                  <a:pt x="907576" y="150125"/>
                </a:cubicBezTo>
                <a:cubicBezTo>
                  <a:pt x="901143" y="153342"/>
                  <a:pt x="893538" y="153732"/>
                  <a:pt x="887105" y="156949"/>
                </a:cubicBezTo>
                <a:cubicBezTo>
                  <a:pt x="834195" y="183405"/>
                  <a:pt x="897615" y="160270"/>
                  <a:pt x="846161" y="177421"/>
                </a:cubicBezTo>
                <a:cubicBezTo>
                  <a:pt x="839337" y="181970"/>
                  <a:pt x="833184" y="187738"/>
                  <a:pt x="825690" y="191069"/>
                </a:cubicBezTo>
                <a:cubicBezTo>
                  <a:pt x="812544" y="196912"/>
                  <a:pt x="796716" y="196737"/>
                  <a:pt x="784746" y="204717"/>
                </a:cubicBezTo>
                <a:lnTo>
                  <a:pt x="812042" y="22518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4174000" y="4408084"/>
            <a:ext cx="354841" cy="184245"/>
          </a:xfrm>
          <a:custGeom>
            <a:avLst/>
            <a:gdLst>
              <a:gd name="connsiteX0" fmla="*/ 0 w 354841"/>
              <a:gd name="connsiteY0" fmla="*/ 136478 h 184245"/>
              <a:gd name="connsiteX1" fmla="*/ 34119 w 354841"/>
              <a:gd name="connsiteY1" fmla="*/ 122830 h 184245"/>
              <a:gd name="connsiteX2" fmla="*/ 75062 w 354841"/>
              <a:gd name="connsiteY2" fmla="*/ 95534 h 184245"/>
              <a:gd name="connsiteX3" fmla="*/ 88710 w 354841"/>
              <a:gd name="connsiteY3" fmla="*/ 75063 h 184245"/>
              <a:gd name="connsiteX4" fmla="*/ 129653 w 354841"/>
              <a:gd name="connsiteY4" fmla="*/ 40943 h 184245"/>
              <a:gd name="connsiteX5" fmla="*/ 150125 w 354841"/>
              <a:gd name="connsiteY5" fmla="*/ 34120 h 184245"/>
              <a:gd name="connsiteX6" fmla="*/ 163773 w 354841"/>
              <a:gd name="connsiteY6" fmla="*/ 13648 h 184245"/>
              <a:gd name="connsiteX7" fmla="*/ 184244 w 354841"/>
              <a:gd name="connsiteY7" fmla="*/ 6824 h 184245"/>
              <a:gd name="connsiteX8" fmla="*/ 232012 w 354841"/>
              <a:gd name="connsiteY8" fmla="*/ 0 h 184245"/>
              <a:gd name="connsiteX9" fmla="*/ 348018 w 354841"/>
              <a:gd name="connsiteY9" fmla="*/ 6824 h 184245"/>
              <a:gd name="connsiteX10" fmla="*/ 354841 w 354841"/>
              <a:gd name="connsiteY10" fmla="*/ 27296 h 184245"/>
              <a:gd name="connsiteX11" fmla="*/ 327546 w 354841"/>
              <a:gd name="connsiteY11" fmla="*/ 54591 h 184245"/>
              <a:gd name="connsiteX12" fmla="*/ 218364 w 354841"/>
              <a:gd name="connsiteY12" fmla="*/ 68239 h 184245"/>
              <a:gd name="connsiteX13" fmla="*/ 177421 w 354841"/>
              <a:gd name="connsiteY13" fmla="*/ 88711 h 184245"/>
              <a:gd name="connsiteX14" fmla="*/ 156949 w 354841"/>
              <a:gd name="connsiteY14" fmla="*/ 95534 h 184245"/>
              <a:gd name="connsiteX15" fmla="*/ 95534 w 354841"/>
              <a:gd name="connsiteY15" fmla="*/ 129654 h 184245"/>
              <a:gd name="connsiteX16" fmla="*/ 61415 w 354841"/>
              <a:gd name="connsiteY16" fmla="*/ 184245 h 18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41" h="184245">
                <a:moveTo>
                  <a:pt x="0" y="136478"/>
                </a:moveTo>
                <a:cubicBezTo>
                  <a:pt x="11373" y="131929"/>
                  <a:pt x="23366" y="128696"/>
                  <a:pt x="34119" y="122830"/>
                </a:cubicBezTo>
                <a:cubicBezTo>
                  <a:pt x="48519" y="114975"/>
                  <a:pt x="75062" y="95534"/>
                  <a:pt x="75062" y="95534"/>
                </a:cubicBezTo>
                <a:cubicBezTo>
                  <a:pt x="79611" y="88710"/>
                  <a:pt x="83460" y="81363"/>
                  <a:pt x="88710" y="75063"/>
                </a:cubicBezTo>
                <a:cubicBezTo>
                  <a:pt x="99488" y="62129"/>
                  <a:pt x="114318" y="48610"/>
                  <a:pt x="129653" y="40943"/>
                </a:cubicBezTo>
                <a:cubicBezTo>
                  <a:pt x="136087" y="37726"/>
                  <a:pt x="143301" y="36394"/>
                  <a:pt x="150125" y="34120"/>
                </a:cubicBezTo>
                <a:cubicBezTo>
                  <a:pt x="154674" y="27296"/>
                  <a:pt x="157369" y="18771"/>
                  <a:pt x="163773" y="13648"/>
                </a:cubicBezTo>
                <a:cubicBezTo>
                  <a:pt x="169390" y="9155"/>
                  <a:pt x="177191" y="8235"/>
                  <a:pt x="184244" y="6824"/>
                </a:cubicBezTo>
                <a:cubicBezTo>
                  <a:pt x="200016" y="3670"/>
                  <a:pt x="216089" y="2275"/>
                  <a:pt x="232012" y="0"/>
                </a:cubicBezTo>
                <a:cubicBezTo>
                  <a:pt x="270681" y="2275"/>
                  <a:pt x="310205" y="-1579"/>
                  <a:pt x="348018" y="6824"/>
                </a:cubicBezTo>
                <a:cubicBezTo>
                  <a:pt x="355040" y="8384"/>
                  <a:pt x="354841" y="20103"/>
                  <a:pt x="354841" y="27296"/>
                </a:cubicBezTo>
                <a:cubicBezTo>
                  <a:pt x="354841" y="49537"/>
                  <a:pt x="345744" y="50547"/>
                  <a:pt x="327546" y="54591"/>
                </a:cubicBezTo>
                <a:cubicBezTo>
                  <a:pt x="292913" y="62287"/>
                  <a:pt x="252689" y="64806"/>
                  <a:pt x="218364" y="68239"/>
                </a:cubicBezTo>
                <a:cubicBezTo>
                  <a:pt x="166900" y="85394"/>
                  <a:pt x="230342" y="62251"/>
                  <a:pt x="177421" y="88711"/>
                </a:cubicBezTo>
                <a:cubicBezTo>
                  <a:pt x="170987" y="91928"/>
                  <a:pt x="163773" y="93260"/>
                  <a:pt x="156949" y="95534"/>
                </a:cubicBezTo>
                <a:cubicBezTo>
                  <a:pt x="110021" y="126820"/>
                  <a:pt x="131567" y="117643"/>
                  <a:pt x="95534" y="129654"/>
                </a:cubicBezTo>
                <a:cubicBezTo>
                  <a:pt x="65417" y="174829"/>
                  <a:pt x="75573" y="155926"/>
                  <a:pt x="61415" y="184245"/>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3404616" y="4582234"/>
            <a:ext cx="478172" cy="85485"/>
          </a:xfrm>
          <a:custGeom>
            <a:avLst/>
            <a:gdLst>
              <a:gd name="connsiteX0" fmla="*/ 409933 w 478172"/>
              <a:gd name="connsiteY0" fmla="*/ 44357 h 85485"/>
              <a:gd name="connsiteX1" fmla="*/ 212041 w 478172"/>
              <a:gd name="connsiteY1" fmla="*/ 3414 h 85485"/>
              <a:gd name="connsiteX2" fmla="*/ 109683 w 478172"/>
              <a:gd name="connsiteY2" fmla="*/ 23885 h 85485"/>
              <a:gd name="connsiteX3" fmla="*/ 7324 w 478172"/>
              <a:gd name="connsiteY3" fmla="*/ 30709 h 85485"/>
              <a:gd name="connsiteX4" fmla="*/ 7324 w 478172"/>
              <a:gd name="connsiteY4" fmla="*/ 71653 h 85485"/>
              <a:gd name="connsiteX5" fmla="*/ 34620 w 478172"/>
              <a:gd name="connsiteY5" fmla="*/ 78476 h 85485"/>
              <a:gd name="connsiteX6" fmla="*/ 150626 w 478172"/>
              <a:gd name="connsiteY6" fmla="*/ 64829 h 85485"/>
              <a:gd name="connsiteX7" fmla="*/ 293927 w 478172"/>
              <a:gd name="connsiteY7" fmla="*/ 78476 h 85485"/>
              <a:gd name="connsiteX8" fmla="*/ 382638 w 478172"/>
              <a:gd name="connsiteY8" fmla="*/ 78476 h 85485"/>
              <a:gd name="connsiteX9" fmla="*/ 478172 w 478172"/>
              <a:gd name="connsiteY9" fmla="*/ 78476 h 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72" h="85485">
                <a:moveTo>
                  <a:pt x="409933" y="44357"/>
                </a:moveTo>
                <a:cubicBezTo>
                  <a:pt x="343969" y="30709"/>
                  <a:pt x="278826" y="12201"/>
                  <a:pt x="212041" y="3414"/>
                </a:cubicBezTo>
                <a:cubicBezTo>
                  <a:pt x="112533" y="-9679"/>
                  <a:pt x="186786" y="18745"/>
                  <a:pt x="109683" y="23885"/>
                </a:cubicBezTo>
                <a:lnTo>
                  <a:pt x="7324" y="30709"/>
                </a:lnTo>
                <a:cubicBezTo>
                  <a:pt x="3493" y="42202"/>
                  <a:pt x="-7042" y="60160"/>
                  <a:pt x="7324" y="71653"/>
                </a:cubicBezTo>
                <a:cubicBezTo>
                  <a:pt x="14648" y="77512"/>
                  <a:pt x="25521" y="76202"/>
                  <a:pt x="34620" y="78476"/>
                </a:cubicBezTo>
                <a:cubicBezTo>
                  <a:pt x="60246" y="74816"/>
                  <a:pt x="130015" y="64164"/>
                  <a:pt x="150626" y="64829"/>
                </a:cubicBezTo>
                <a:cubicBezTo>
                  <a:pt x="198584" y="66376"/>
                  <a:pt x="293927" y="78476"/>
                  <a:pt x="293927" y="78476"/>
                </a:cubicBezTo>
                <a:cubicBezTo>
                  <a:pt x="348628" y="92151"/>
                  <a:pt x="295600" y="82260"/>
                  <a:pt x="382638" y="78476"/>
                </a:cubicBezTo>
                <a:cubicBezTo>
                  <a:pt x="414453" y="77093"/>
                  <a:pt x="446327" y="78476"/>
                  <a:pt x="478172" y="78476"/>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3862316" y="4565176"/>
            <a:ext cx="129654" cy="88711"/>
          </a:xfrm>
          <a:custGeom>
            <a:avLst/>
            <a:gdLst>
              <a:gd name="connsiteX0" fmla="*/ 81887 w 129654"/>
              <a:gd name="connsiteY0" fmla="*/ 20472 h 88711"/>
              <a:gd name="connsiteX1" fmla="*/ 47768 w 129654"/>
              <a:gd name="connsiteY1" fmla="*/ 13648 h 88711"/>
              <a:gd name="connsiteX2" fmla="*/ 6824 w 129654"/>
              <a:gd name="connsiteY2" fmla="*/ 0 h 88711"/>
              <a:gd name="connsiteX3" fmla="*/ 0 w 129654"/>
              <a:gd name="connsiteY3" fmla="*/ 20472 h 88711"/>
              <a:gd name="connsiteX4" fmla="*/ 6824 w 129654"/>
              <a:gd name="connsiteY4" fmla="*/ 54591 h 88711"/>
              <a:gd name="connsiteX5" fmla="*/ 27296 w 129654"/>
              <a:gd name="connsiteY5" fmla="*/ 68239 h 88711"/>
              <a:gd name="connsiteX6" fmla="*/ 47768 w 129654"/>
              <a:gd name="connsiteY6" fmla="*/ 88711 h 88711"/>
              <a:gd name="connsiteX7" fmla="*/ 75063 w 129654"/>
              <a:gd name="connsiteY7" fmla="*/ 81887 h 88711"/>
              <a:gd name="connsiteX8" fmla="*/ 129654 w 129654"/>
              <a:gd name="connsiteY8" fmla="*/ 75063 h 8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4" h="88711">
                <a:moveTo>
                  <a:pt x="81887" y="20472"/>
                </a:moveTo>
                <a:cubicBezTo>
                  <a:pt x="70514" y="18197"/>
                  <a:pt x="58958" y="16700"/>
                  <a:pt x="47768" y="13648"/>
                </a:cubicBezTo>
                <a:cubicBezTo>
                  <a:pt x="33889" y="9863"/>
                  <a:pt x="6824" y="0"/>
                  <a:pt x="6824" y="0"/>
                </a:cubicBezTo>
                <a:cubicBezTo>
                  <a:pt x="4549" y="6824"/>
                  <a:pt x="0" y="13279"/>
                  <a:pt x="0" y="20472"/>
                </a:cubicBezTo>
                <a:cubicBezTo>
                  <a:pt x="0" y="32070"/>
                  <a:pt x="1070" y="44521"/>
                  <a:pt x="6824" y="54591"/>
                </a:cubicBezTo>
                <a:cubicBezTo>
                  <a:pt x="10893" y="61712"/>
                  <a:pt x="20995" y="62989"/>
                  <a:pt x="27296" y="68239"/>
                </a:cubicBezTo>
                <a:cubicBezTo>
                  <a:pt x="34710" y="74417"/>
                  <a:pt x="40944" y="81887"/>
                  <a:pt x="47768" y="88711"/>
                </a:cubicBezTo>
                <a:cubicBezTo>
                  <a:pt x="56866" y="86436"/>
                  <a:pt x="65836" y="83565"/>
                  <a:pt x="75063" y="81887"/>
                </a:cubicBezTo>
                <a:cubicBezTo>
                  <a:pt x="114363" y="74741"/>
                  <a:pt x="108262" y="75063"/>
                  <a:pt x="129654"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3937379" y="4586072"/>
            <a:ext cx="123301" cy="95110"/>
          </a:xfrm>
          <a:custGeom>
            <a:avLst/>
            <a:gdLst>
              <a:gd name="connsiteX0" fmla="*/ 102358 w 123301"/>
              <a:gd name="connsiteY0" fmla="*/ 26871 h 95110"/>
              <a:gd name="connsiteX1" fmla="*/ 13648 w 123301"/>
              <a:gd name="connsiteY1" fmla="*/ 6400 h 95110"/>
              <a:gd name="connsiteX2" fmla="*/ 0 w 123301"/>
              <a:gd name="connsiteY2" fmla="*/ 26871 h 95110"/>
              <a:gd name="connsiteX3" fmla="*/ 6824 w 123301"/>
              <a:gd name="connsiteY3" fmla="*/ 47343 h 95110"/>
              <a:gd name="connsiteX4" fmla="*/ 40943 w 123301"/>
              <a:gd name="connsiteY4" fmla="*/ 81462 h 95110"/>
              <a:gd name="connsiteX5" fmla="*/ 81887 w 123301"/>
              <a:gd name="connsiteY5" fmla="*/ 95110 h 95110"/>
              <a:gd name="connsiteX6" fmla="*/ 122830 w 123301"/>
              <a:gd name="connsiteY6" fmla="*/ 67815 h 95110"/>
              <a:gd name="connsiteX7" fmla="*/ 116006 w 123301"/>
              <a:gd name="connsiteY7" fmla="*/ 26871 h 95110"/>
              <a:gd name="connsiteX8" fmla="*/ 102358 w 123301"/>
              <a:gd name="connsiteY8" fmla="*/ 26871 h 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01" h="95110">
                <a:moveTo>
                  <a:pt x="102358" y="26871"/>
                </a:moveTo>
                <a:cubicBezTo>
                  <a:pt x="85298" y="23459"/>
                  <a:pt x="66869" y="-14888"/>
                  <a:pt x="13648" y="6400"/>
                </a:cubicBezTo>
                <a:cubicBezTo>
                  <a:pt x="6033" y="9446"/>
                  <a:pt x="4549" y="20047"/>
                  <a:pt x="0" y="26871"/>
                </a:cubicBezTo>
                <a:cubicBezTo>
                  <a:pt x="2275" y="33695"/>
                  <a:pt x="3607" y="40909"/>
                  <a:pt x="6824" y="47343"/>
                </a:cubicBezTo>
                <a:cubicBezTo>
                  <a:pt x="15273" y="64240"/>
                  <a:pt x="23396" y="73663"/>
                  <a:pt x="40943" y="81462"/>
                </a:cubicBezTo>
                <a:cubicBezTo>
                  <a:pt x="54089" y="87305"/>
                  <a:pt x="81887" y="95110"/>
                  <a:pt x="81887" y="95110"/>
                </a:cubicBezTo>
                <a:cubicBezTo>
                  <a:pt x="98661" y="90916"/>
                  <a:pt x="120137" y="92050"/>
                  <a:pt x="122830" y="67815"/>
                </a:cubicBezTo>
                <a:cubicBezTo>
                  <a:pt x="124358" y="54063"/>
                  <a:pt x="122194" y="39246"/>
                  <a:pt x="116006" y="26871"/>
                </a:cubicBezTo>
                <a:cubicBezTo>
                  <a:pt x="112338" y="19536"/>
                  <a:pt x="119418" y="30283"/>
                  <a:pt x="102358" y="2687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Freeform 130"/>
          <p:cNvSpPr/>
          <p:nvPr/>
        </p:nvSpPr>
        <p:spPr>
          <a:xfrm>
            <a:off x="5001058" y="4400808"/>
            <a:ext cx="699802" cy="266131"/>
          </a:xfrm>
          <a:custGeom>
            <a:avLst/>
            <a:gdLst>
              <a:gd name="connsiteX0" fmla="*/ 27296 w 699802"/>
              <a:gd name="connsiteY0" fmla="*/ 40943 h 266131"/>
              <a:gd name="connsiteX1" fmla="*/ 61415 w 699802"/>
              <a:gd name="connsiteY1" fmla="*/ 20471 h 266131"/>
              <a:gd name="connsiteX2" fmla="*/ 81887 w 699802"/>
              <a:gd name="connsiteY2" fmla="*/ 6824 h 266131"/>
              <a:gd name="connsiteX3" fmla="*/ 109182 w 699802"/>
              <a:gd name="connsiteY3" fmla="*/ 13647 h 266131"/>
              <a:gd name="connsiteX4" fmla="*/ 150126 w 699802"/>
              <a:gd name="connsiteY4" fmla="*/ 34119 h 266131"/>
              <a:gd name="connsiteX5" fmla="*/ 163773 w 699802"/>
              <a:gd name="connsiteY5" fmla="*/ 54591 h 266131"/>
              <a:gd name="connsiteX6" fmla="*/ 232012 w 699802"/>
              <a:gd name="connsiteY6" fmla="*/ 27295 h 266131"/>
              <a:gd name="connsiteX7" fmla="*/ 272955 w 699802"/>
              <a:gd name="connsiteY7" fmla="*/ 0 h 266131"/>
              <a:gd name="connsiteX8" fmla="*/ 293427 w 699802"/>
              <a:gd name="connsiteY8" fmla="*/ 6824 h 266131"/>
              <a:gd name="connsiteX9" fmla="*/ 334370 w 699802"/>
              <a:gd name="connsiteY9" fmla="*/ 40943 h 266131"/>
              <a:gd name="connsiteX10" fmla="*/ 348018 w 699802"/>
              <a:gd name="connsiteY10" fmla="*/ 61415 h 266131"/>
              <a:gd name="connsiteX11" fmla="*/ 402609 w 699802"/>
              <a:gd name="connsiteY11" fmla="*/ 54591 h 266131"/>
              <a:gd name="connsiteX12" fmla="*/ 429905 w 699802"/>
              <a:gd name="connsiteY12" fmla="*/ 13647 h 266131"/>
              <a:gd name="connsiteX13" fmla="*/ 450376 w 699802"/>
              <a:gd name="connsiteY13" fmla="*/ 0 h 266131"/>
              <a:gd name="connsiteX14" fmla="*/ 477672 w 699802"/>
              <a:gd name="connsiteY14" fmla="*/ 6824 h 266131"/>
              <a:gd name="connsiteX15" fmla="*/ 491320 w 699802"/>
              <a:gd name="connsiteY15" fmla="*/ 47767 h 266131"/>
              <a:gd name="connsiteX16" fmla="*/ 532263 w 699802"/>
              <a:gd name="connsiteY16" fmla="*/ 61415 h 266131"/>
              <a:gd name="connsiteX17" fmla="*/ 559558 w 699802"/>
              <a:gd name="connsiteY17" fmla="*/ 54591 h 266131"/>
              <a:gd name="connsiteX18" fmla="*/ 586854 w 699802"/>
              <a:gd name="connsiteY18" fmla="*/ 13647 h 266131"/>
              <a:gd name="connsiteX19" fmla="*/ 627797 w 699802"/>
              <a:gd name="connsiteY19" fmla="*/ 0 h 266131"/>
              <a:gd name="connsiteX20" fmla="*/ 648269 w 699802"/>
              <a:gd name="connsiteY20" fmla="*/ 20471 h 266131"/>
              <a:gd name="connsiteX21" fmla="*/ 696036 w 699802"/>
              <a:gd name="connsiteY21" fmla="*/ 27295 h 266131"/>
              <a:gd name="connsiteX22" fmla="*/ 689212 w 699802"/>
              <a:gd name="connsiteY22" fmla="*/ 88710 h 266131"/>
              <a:gd name="connsiteX23" fmla="*/ 675564 w 699802"/>
              <a:gd name="connsiteY23" fmla="*/ 156949 h 266131"/>
              <a:gd name="connsiteX24" fmla="*/ 668740 w 699802"/>
              <a:gd name="connsiteY24" fmla="*/ 184244 h 266131"/>
              <a:gd name="connsiteX25" fmla="*/ 648269 w 699802"/>
              <a:gd name="connsiteY25" fmla="*/ 197892 h 266131"/>
              <a:gd name="connsiteX26" fmla="*/ 607326 w 699802"/>
              <a:gd name="connsiteY26" fmla="*/ 225188 h 266131"/>
              <a:gd name="connsiteX27" fmla="*/ 586854 w 699802"/>
              <a:gd name="connsiteY27" fmla="*/ 238835 h 266131"/>
              <a:gd name="connsiteX28" fmla="*/ 518615 w 699802"/>
              <a:gd name="connsiteY28" fmla="*/ 259307 h 266131"/>
              <a:gd name="connsiteX29" fmla="*/ 457200 w 699802"/>
              <a:gd name="connsiteY29" fmla="*/ 266131 h 266131"/>
              <a:gd name="connsiteX30" fmla="*/ 150126 w 699802"/>
              <a:gd name="connsiteY30" fmla="*/ 259307 h 266131"/>
              <a:gd name="connsiteX31" fmla="*/ 129654 w 699802"/>
              <a:gd name="connsiteY31" fmla="*/ 245659 h 266131"/>
              <a:gd name="connsiteX32" fmla="*/ 109182 w 699802"/>
              <a:gd name="connsiteY32" fmla="*/ 238835 h 266131"/>
              <a:gd name="connsiteX33" fmla="*/ 81887 w 699802"/>
              <a:gd name="connsiteY33" fmla="*/ 197892 h 266131"/>
              <a:gd name="connsiteX34" fmla="*/ 61415 w 699802"/>
              <a:gd name="connsiteY34" fmla="*/ 191068 h 266131"/>
              <a:gd name="connsiteX35" fmla="*/ 47767 w 699802"/>
              <a:gd name="connsiteY35" fmla="*/ 150125 h 266131"/>
              <a:gd name="connsiteX36" fmla="*/ 34120 w 699802"/>
              <a:gd name="connsiteY36" fmla="*/ 129653 h 266131"/>
              <a:gd name="connsiteX37" fmla="*/ 27296 w 699802"/>
              <a:gd name="connsiteY37" fmla="*/ 109182 h 266131"/>
              <a:gd name="connsiteX38" fmla="*/ 6824 w 699802"/>
              <a:gd name="connsiteY38" fmla="*/ 95534 h 266131"/>
              <a:gd name="connsiteX39" fmla="*/ 0 w 699802"/>
              <a:gd name="connsiteY39" fmla="*/ 75062 h 266131"/>
              <a:gd name="connsiteX40" fmla="*/ 27296 w 699802"/>
              <a:gd name="connsiteY40" fmla="*/ 40943 h 26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9802" h="266131">
                <a:moveTo>
                  <a:pt x="27296" y="40943"/>
                </a:moveTo>
                <a:cubicBezTo>
                  <a:pt x="37532" y="31844"/>
                  <a:pt x="50168" y="27500"/>
                  <a:pt x="61415" y="20471"/>
                </a:cubicBezTo>
                <a:cubicBezTo>
                  <a:pt x="68370" y="16124"/>
                  <a:pt x="73768" y="7984"/>
                  <a:pt x="81887" y="6824"/>
                </a:cubicBezTo>
                <a:cubicBezTo>
                  <a:pt x="91171" y="5498"/>
                  <a:pt x="100165" y="11071"/>
                  <a:pt x="109182" y="13647"/>
                </a:cubicBezTo>
                <a:cubicBezTo>
                  <a:pt x="133902" y="20709"/>
                  <a:pt x="127697" y="19166"/>
                  <a:pt x="150126" y="34119"/>
                </a:cubicBezTo>
                <a:cubicBezTo>
                  <a:pt x="154675" y="40943"/>
                  <a:pt x="155767" y="52812"/>
                  <a:pt x="163773" y="54591"/>
                </a:cubicBezTo>
                <a:cubicBezTo>
                  <a:pt x="211961" y="65300"/>
                  <a:pt x="205647" y="47801"/>
                  <a:pt x="232012" y="27295"/>
                </a:cubicBezTo>
                <a:cubicBezTo>
                  <a:pt x="244959" y="17225"/>
                  <a:pt x="272955" y="0"/>
                  <a:pt x="272955" y="0"/>
                </a:cubicBezTo>
                <a:cubicBezTo>
                  <a:pt x="279779" y="2275"/>
                  <a:pt x="286993" y="3607"/>
                  <a:pt x="293427" y="6824"/>
                </a:cubicBezTo>
                <a:cubicBezTo>
                  <a:pt x="308767" y="14493"/>
                  <a:pt x="323588" y="28004"/>
                  <a:pt x="334370" y="40943"/>
                </a:cubicBezTo>
                <a:cubicBezTo>
                  <a:pt x="339620" y="47244"/>
                  <a:pt x="343469" y="54591"/>
                  <a:pt x="348018" y="61415"/>
                </a:cubicBezTo>
                <a:cubicBezTo>
                  <a:pt x="366215" y="59140"/>
                  <a:pt x="386769" y="63831"/>
                  <a:pt x="402609" y="54591"/>
                </a:cubicBezTo>
                <a:cubicBezTo>
                  <a:pt x="416777" y="46326"/>
                  <a:pt x="416257" y="22746"/>
                  <a:pt x="429905" y="13647"/>
                </a:cubicBezTo>
                <a:lnTo>
                  <a:pt x="450376" y="0"/>
                </a:lnTo>
                <a:cubicBezTo>
                  <a:pt x="459475" y="2275"/>
                  <a:pt x="471568" y="-297"/>
                  <a:pt x="477672" y="6824"/>
                </a:cubicBezTo>
                <a:cubicBezTo>
                  <a:pt x="487034" y="17747"/>
                  <a:pt x="477672" y="43218"/>
                  <a:pt x="491320" y="47767"/>
                </a:cubicBezTo>
                <a:lnTo>
                  <a:pt x="532263" y="61415"/>
                </a:lnTo>
                <a:cubicBezTo>
                  <a:pt x="541361" y="59140"/>
                  <a:pt x="552500" y="60767"/>
                  <a:pt x="559558" y="54591"/>
                </a:cubicBezTo>
                <a:cubicBezTo>
                  <a:pt x="571902" y="43790"/>
                  <a:pt x="571293" y="18834"/>
                  <a:pt x="586854" y="13647"/>
                </a:cubicBezTo>
                <a:lnTo>
                  <a:pt x="627797" y="0"/>
                </a:lnTo>
                <a:cubicBezTo>
                  <a:pt x="634621" y="6824"/>
                  <a:pt x="639309" y="16887"/>
                  <a:pt x="648269" y="20471"/>
                </a:cubicBezTo>
                <a:cubicBezTo>
                  <a:pt x="663203" y="26444"/>
                  <a:pt x="687761" y="13503"/>
                  <a:pt x="696036" y="27295"/>
                </a:cubicBezTo>
                <a:cubicBezTo>
                  <a:pt x="706633" y="44957"/>
                  <a:pt x="691767" y="68271"/>
                  <a:pt x="689212" y="88710"/>
                </a:cubicBezTo>
                <a:cubicBezTo>
                  <a:pt x="680155" y="161168"/>
                  <a:pt x="688018" y="113361"/>
                  <a:pt x="675564" y="156949"/>
                </a:cubicBezTo>
                <a:cubicBezTo>
                  <a:pt x="672988" y="165967"/>
                  <a:pt x="673942" y="176441"/>
                  <a:pt x="668740" y="184244"/>
                </a:cubicBezTo>
                <a:cubicBezTo>
                  <a:pt x="664191" y="191068"/>
                  <a:pt x="654569" y="192642"/>
                  <a:pt x="648269" y="197892"/>
                </a:cubicBezTo>
                <a:cubicBezTo>
                  <a:pt x="590065" y="246396"/>
                  <a:pt x="661284" y="198210"/>
                  <a:pt x="607326" y="225188"/>
                </a:cubicBezTo>
                <a:cubicBezTo>
                  <a:pt x="599991" y="228856"/>
                  <a:pt x="594348" y="235504"/>
                  <a:pt x="586854" y="238835"/>
                </a:cubicBezTo>
                <a:cubicBezTo>
                  <a:pt x="577006" y="243212"/>
                  <a:pt x="533795" y="256972"/>
                  <a:pt x="518615" y="259307"/>
                </a:cubicBezTo>
                <a:cubicBezTo>
                  <a:pt x="498257" y="262439"/>
                  <a:pt x="477672" y="263856"/>
                  <a:pt x="457200" y="266131"/>
                </a:cubicBezTo>
                <a:cubicBezTo>
                  <a:pt x="354842" y="263856"/>
                  <a:pt x="252310" y="265694"/>
                  <a:pt x="150126" y="259307"/>
                </a:cubicBezTo>
                <a:cubicBezTo>
                  <a:pt x="141941" y="258795"/>
                  <a:pt x="136990" y="249327"/>
                  <a:pt x="129654" y="245659"/>
                </a:cubicBezTo>
                <a:cubicBezTo>
                  <a:pt x="123220" y="242442"/>
                  <a:pt x="116006" y="241110"/>
                  <a:pt x="109182" y="238835"/>
                </a:cubicBezTo>
                <a:cubicBezTo>
                  <a:pt x="102028" y="217374"/>
                  <a:pt x="103792" y="212496"/>
                  <a:pt x="81887" y="197892"/>
                </a:cubicBezTo>
                <a:cubicBezTo>
                  <a:pt x="75902" y="193902"/>
                  <a:pt x="68239" y="193343"/>
                  <a:pt x="61415" y="191068"/>
                </a:cubicBezTo>
                <a:cubicBezTo>
                  <a:pt x="56866" y="177420"/>
                  <a:pt x="55746" y="162095"/>
                  <a:pt x="47767" y="150125"/>
                </a:cubicBezTo>
                <a:cubicBezTo>
                  <a:pt x="43218" y="143301"/>
                  <a:pt x="37788" y="136988"/>
                  <a:pt x="34120" y="129653"/>
                </a:cubicBezTo>
                <a:cubicBezTo>
                  <a:pt x="30903" y="123220"/>
                  <a:pt x="31789" y="114799"/>
                  <a:pt x="27296" y="109182"/>
                </a:cubicBezTo>
                <a:cubicBezTo>
                  <a:pt x="22173" y="102778"/>
                  <a:pt x="13648" y="100083"/>
                  <a:pt x="6824" y="95534"/>
                </a:cubicBezTo>
                <a:cubicBezTo>
                  <a:pt x="4549" y="88710"/>
                  <a:pt x="0" y="82255"/>
                  <a:pt x="0" y="75062"/>
                </a:cubicBezTo>
                <a:cubicBezTo>
                  <a:pt x="0" y="63464"/>
                  <a:pt x="17060" y="50042"/>
                  <a:pt x="27296" y="4094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5021530" y="4359864"/>
            <a:ext cx="682388" cy="81887"/>
          </a:xfrm>
          <a:custGeom>
            <a:avLst/>
            <a:gdLst>
              <a:gd name="connsiteX0" fmla="*/ 0 w 682388"/>
              <a:gd name="connsiteY0" fmla="*/ 81887 h 81887"/>
              <a:gd name="connsiteX1" fmla="*/ 20471 w 682388"/>
              <a:gd name="connsiteY1" fmla="*/ 47768 h 81887"/>
              <a:gd name="connsiteX2" fmla="*/ 27295 w 682388"/>
              <a:gd name="connsiteY2" fmla="*/ 27296 h 81887"/>
              <a:gd name="connsiteX3" fmla="*/ 68239 w 682388"/>
              <a:gd name="connsiteY3" fmla="*/ 20472 h 81887"/>
              <a:gd name="connsiteX4" fmla="*/ 122830 w 682388"/>
              <a:gd name="connsiteY4" fmla="*/ 27296 h 81887"/>
              <a:gd name="connsiteX5" fmla="*/ 170597 w 682388"/>
              <a:gd name="connsiteY5" fmla="*/ 34120 h 81887"/>
              <a:gd name="connsiteX6" fmla="*/ 191068 w 682388"/>
              <a:gd name="connsiteY6" fmla="*/ 27296 h 81887"/>
              <a:gd name="connsiteX7" fmla="*/ 232012 w 682388"/>
              <a:gd name="connsiteY7" fmla="*/ 0 h 81887"/>
              <a:gd name="connsiteX8" fmla="*/ 307074 w 682388"/>
              <a:gd name="connsiteY8" fmla="*/ 6824 h 81887"/>
              <a:gd name="connsiteX9" fmla="*/ 327546 w 682388"/>
              <a:gd name="connsiteY9" fmla="*/ 20472 h 81887"/>
              <a:gd name="connsiteX10" fmla="*/ 348018 w 682388"/>
              <a:gd name="connsiteY10" fmla="*/ 27296 h 81887"/>
              <a:gd name="connsiteX11" fmla="*/ 409433 w 682388"/>
              <a:gd name="connsiteY11" fmla="*/ 20472 h 81887"/>
              <a:gd name="connsiteX12" fmla="*/ 450376 w 682388"/>
              <a:gd name="connsiteY12" fmla="*/ 6824 h 81887"/>
              <a:gd name="connsiteX13" fmla="*/ 504967 w 682388"/>
              <a:gd name="connsiteY13" fmla="*/ 40944 h 81887"/>
              <a:gd name="connsiteX14" fmla="*/ 539086 w 682388"/>
              <a:gd name="connsiteY14" fmla="*/ 34120 h 81887"/>
              <a:gd name="connsiteX15" fmla="*/ 580030 w 682388"/>
              <a:gd name="connsiteY15" fmla="*/ 20472 h 81887"/>
              <a:gd name="connsiteX16" fmla="*/ 620973 w 682388"/>
              <a:gd name="connsiteY16" fmla="*/ 0 h 81887"/>
              <a:gd name="connsiteX17" fmla="*/ 641445 w 682388"/>
              <a:gd name="connsiteY17" fmla="*/ 6824 h 81887"/>
              <a:gd name="connsiteX18" fmla="*/ 682388 w 682388"/>
              <a:gd name="connsiteY18" fmla="*/ 40944 h 81887"/>
              <a:gd name="connsiteX19" fmla="*/ 675564 w 682388"/>
              <a:gd name="connsiteY19" fmla="*/ 61415 h 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388" h="81887">
                <a:moveTo>
                  <a:pt x="0" y="81887"/>
                </a:moveTo>
                <a:cubicBezTo>
                  <a:pt x="6824" y="70514"/>
                  <a:pt x="14540" y="59631"/>
                  <a:pt x="20471" y="47768"/>
                </a:cubicBezTo>
                <a:cubicBezTo>
                  <a:pt x="23688" y="41334"/>
                  <a:pt x="21050" y="30865"/>
                  <a:pt x="27295" y="27296"/>
                </a:cubicBezTo>
                <a:cubicBezTo>
                  <a:pt x="39308" y="20431"/>
                  <a:pt x="54591" y="22747"/>
                  <a:pt x="68239" y="20472"/>
                </a:cubicBezTo>
                <a:cubicBezTo>
                  <a:pt x="86436" y="22747"/>
                  <a:pt x="105138" y="22471"/>
                  <a:pt x="122830" y="27296"/>
                </a:cubicBezTo>
                <a:cubicBezTo>
                  <a:pt x="169079" y="39910"/>
                  <a:pt x="114789" y="50065"/>
                  <a:pt x="170597" y="34120"/>
                </a:cubicBezTo>
                <a:cubicBezTo>
                  <a:pt x="177513" y="32144"/>
                  <a:pt x="184780" y="30789"/>
                  <a:pt x="191068" y="27296"/>
                </a:cubicBezTo>
                <a:cubicBezTo>
                  <a:pt x="205407" y="19330"/>
                  <a:pt x="232012" y="0"/>
                  <a:pt x="232012" y="0"/>
                </a:cubicBezTo>
                <a:cubicBezTo>
                  <a:pt x="257033" y="2275"/>
                  <a:pt x="282508" y="1560"/>
                  <a:pt x="307074" y="6824"/>
                </a:cubicBezTo>
                <a:cubicBezTo>
                  <a:pt x="315093" y="8542"/>
                  <a:pt x="320210" y="16804"/>
                  <a:pt x="327546" y="20472"/>
                </a:cubicBezTo>
                <a:cubicBezTo>
                  <a:pt x="333980" y="23689"/>
                  <a:pt x="341194" y="25021"/>
                  <a:pt x="348018" y="27296"/>
                </a:cubicBezTo>
                <a:cubicBezTo>
                  <a:pt x="368490" y="25021"/>
                  <a:pt x="389235" y="24512"/>
                  <a:pt x="409433" y="20472"/>
                </a:cubicBezTo>
                <a:cubicBezTo>
                  <a:pt x="423540" y="17651"/>
                  <a:pt x="450376" y="6824"/>
                  <a:pt x="450376" y="6824"/>
                </a:cubicBezTo>
                <a:cubicBezTo>
                  <a:pt x="499100" y="23066"/>
                  <a:pt x="483339" y="8502"/>
                  <a:pt x="504967" y="40944"/>
                </a:cubicBezTo>
                <a:cubicBezTo>
                  <a:pt x="516340" y="38669"/>
                  <a:pt x="527896" y="37172"/>
                  <a:pt x="539086" y="34120"/>
                </a:cubicBezTo>
                <a:cubicBezTo>
                  <a:pt x="552965" y="30335"/>
                  <a:pt x="580030" y="20472"/>
                  <a:pt x="580030" y="20472"/>
                </a:cubicBezTo>
                <a:cubicBezTo>
                  <a:pt x="590381" y="13571"/>
                  <a:pt x="606846" y="0"/>
                  <a:pt x="620973" y="0"/>
                </a:cubicBezTo>
                <a:cubicBezTo>
                  <a:pt x="628166" y="0"/>
                  <a:pt x="634621" y="4549"/>
                  <a:pt x="641445" y="6824"/>
                </a:cubicBezTo>
                <a:cubicBezTo>
                  <a:pt x="650809" y="13067"/>
                  <a:pt x="678635" y="29686"/>
                  <a:pt x="682388" y="40944"/>
                </a:cubicBezTo>
                <a:lnTo>
                  <a:pt x="675564" y="614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p:cNvSpPr txBox="1"/>
          <p:nvPr/>
        </p:nvSpPr>
        <p:spPr>
          <a:xfrm>
            <a:off x="5151100" y="4408721"/>
            <a:ext cx="570232" cy="276999"/>
          </a:xfrm>
          <a:prstGeom prst="rect">
            <a:avLst/>
          </a:prstGeom>
          <a:noFill/>
        </p:spPr>
        <p:txBody>
          <a:bodyPr wrap="square" rtlCol="0">
            <a:spAutoFit/>
          </a:bodyPr>
          <a:lstStyle/>
          <a:p>
            <a:r>
              <a:rPr lang="en-AU" sz="1200" dirty="0">
                <a:latin typeface="Arial Narrow" panose="020B0606020202030204" pitchFamily="34" charset="0"/>
              </a:rPr>
              <a:t>Clam</a:t>
            </a:r>
          </a:p>
        </p:txBody>
      </p:sp>
      <p:sp>
        <p:nvSpPr>
          <p:cNvPr id="134" name="TextBox 133"/>
          <p:cNvSpPr txBox="1"/>
          <p:nvPr/>
        </p:nvSpPr>
        <p:spPr>
          <a:xfrm>
            <a:off x="4657046" y="4672350"/>
            <a:ext cx="768933" cy="276999"/>
          </a:xfrm>
          <a:prstGeom prst="rect">
            <a:avLst/>
          </a:prstGeom>
          <a:noFill/>
        </p:spPr>
        <p:txBody>
          <a:bodyPr wrap="square" rtlCol="0">
            <a:spAutoFit/>
          </a:bodyPr>
          <a:lstStyle/>
          <a:p>
            <a:r>
              <a:rPr lang="en-AU" sz="1200" dirty="0">
                <a:latin typeface="Arial Narrow" panose="020B0606020202030204" pitchFamily="34" charset="0"/>
              </a:rPr>
              <a:t>Octopus</a:t>
            </a:r>
          </a:p>
        </p:txBody>
      </p:sp>
      <p:sp>
        <p:nvSpPr>
          <p:cNvPr id="135" name="Freeform 134"/>
          <p:cNvSpPr/>
          <p:nvPr/>
        </p:nvSpPr>
        <p:spPr>
          <a:xfrm>
            <a:off x="4121624" y="4429499"/>
            <a:ext cx="120403" cy="84165"/>
          </a:xfrm>
          <a:custGeom>
            <a:avLst/>
            <a:gdLst>
              <a:gd name="connsiteX0" fmla="*/ 2881 w 120403"/>
              <a:gd name="connsiteY0" fmla="*/ 69595 h 84165"/>
              <a:gd name="connsiteX1" fmla="*/ 9705 w 120403"/>
              <a:gd name="connsiteY1" fmla="*/ 35476 h 84165"/>
              <a:gd name="connsiteX2" fmla="*/ 71120 w 120403"/>
              <a:gd name="connsiteY2" fmla="*/ 1356 h 84165"/>
              <a:gd name="connsiteX3" fmla="*/ 118887 w 120403"/>
              <a:gd name="connsiteY3" fmla="*/ 8180 h 84165"/>
              <a:gd name="connsiteX4" fmla="*/ 71120 w 120403"/>
              <a:gd name="connsiteY4" fmla="*/ 62771 h 84165"/>
              <a:gd name="connsiteX5" fmla="*/ 50649 w 120403"/>
              <a:gd name="connsiteY5" fmla="*/ 83243 h 84165"/>
              <a:gd name="connsiteX6" fmla="*/ 2881 w 120403"/>
              <a:gd name="connsiteY6" fmla="*/ 69595 h 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3" h="84165">
                <a:moveTo>
                  <a:pt x="2881" y="69595"/>
                </a:moveTo>
                <a:cubicBezTo>
                  <a:pt x="-3943" y="61634"/>
                  <a:pt x="2584" y="44631"/>
                  <a:pt x="9705" y="35476"/>
                </a:cubicBezTo>
                <a:cubicBezTo>
                  <a:pt x="26130" y="14359"/>
                  <a:pt x="48464" y="8908"/>
                  <a:pt x="71120" y="1356"/>
                </a:cubicBezTo>
                <a:cubicBezTo>
                  <a:pt x="87042" y="3631"/>
                  <a:pt x="112551" y="-6603"/>
                  <a:pt x="118887" y="8180"/>
                </a:cubicBezTo>
                <a:cubicBezTo>
                  <a:pt x="129183" y="32204"/>
                  <a:pt x="84169" y="51897"/>
                  <a:pt x="71120" y="62771"/>
                </a:cubicBezTo>
                <a:cubicBezTo>
                  <a:pt x="63706" y="68949"/>
                  <a:pt x="56677" y="75707"/>
                  <a:pt x="50649" y="83243"/>
                </a:cubicBezTo>
                <a:cubicBezTo>
                  <a:pt x="47472" y="87215"/>
                  <a:pt x="9705" y="77556"/>
                  <a:pt x="2881" y="6959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146"/>
          <p:cNvSpPr/>
          <p:nvPr/>
        </p:nvSpPr>
        <p:spPr>
          <a:xfrm>
            <a:off x="5902657" y="4366491"/>
            <a:ext cx="252483" cy="444345"/>
          </a:xfrm>
          <a:custGeom>
            <a:avLst/>
            <a:gdLst>
              <a:gd name="connsiteX0" fmla="*/ 252483 w 252483"/>
              <a:gd name="connsiteY0" fmla="*/ 273748 h 444345"/>
              <a:gd name="connsiteX1" fmla="*/ 245659 w 252483"/>
              <a:gd name="connsiteY1" fmla="*/ 171390 h 444345"/>
              <a:gd name="connsiteX2" fmla="*/ 204716 w 252483"/>
              <a:gd name="connsiteY2" fmla="*/ 89503 h 444345"/>
              <a:gd name="connsiteX3" fmla="*/ 191068 w 252483"/>
              <a:gd name="connsiteY3" fmla="*/ 69031 h 444345"/>
              <a:gd name="connsiteX4" fmla="*/ 184244 w 252483"/>
              <a:gd name="connsiteY4" fmla="*/ 48560 h 444345"/>
              <a:gd name="connsiteX5" fmla="*/ 143301 w 252483"/>
              <a:gd name="connsiteY5" fmla="*/ 34912 h 444345"/>
              <a:gd name="connsiteX6" fmla="*/ 129653 w 252483"/>
              <a:gd name="connsiteY6" fmla="*/ 14440 h 444345"/>
              <a:gd name="connsiteX7" fmla="*/ 61415 w 252483"/>
              <a:gd name="connsiteY7" fmla="*/ 7616 h 444345"/>
              <a:gd name="connsiteX8" fmla="*/ 40943 w 252483"/>
              <a:gd name="connsiteY8" fmla="*/ 21264 h 444345"/>
              <a:gd name="connsiteX9" fmla="*/ 6824 w 252483"/>
              <a:gd name="connsiteY9" fmla="*/ 62208 h 444345"/>
              <a:gd name="connsiteX10" fmla="*/ 0 w 252483"/>
              <a:gd name="connsiteY10" fmla="*/ 82679 h 444345"/>
              <a:gd name="connsiteX11" fmla="*/ 6824 w 252483"/>
              <a:gd name="connsiteY11" fmla="*/ 171390 h 444345"/>
              <a:gd name="connsiteX12" fmla="*/ 27295 w 252483"/>
              <a:gd name="connsiteY12" fmla="*/ 212333 h 444345"/>
              <a:gd name="connsiteX13" fmla="*/ 47767 w 252483"/>
              <a:gd name="connsiteY13" fmla="*/ 253276 h 444345"/>
              <a:gd name="connsiteX14" fmla="*/ 47767 w 252483"/>
              <a:gd name="connsiteY14" fmla="*/ 294219 h 444345"/>
              <a:gd name="connsiteX15" fmla="*/ 68239 w 252483"/>
              <a:gd name="connsiteY15" fmla="*/ 389754 h 444345"/>
              <a:gd name="connsiteX16" fmla="*/ 75062 w 252483"/>
              <a:gd name="connsiteY16" fmla="*/ 410225 h 444345"/>
              <a:gd name="connsiteX17" fmla="*/ 136477 w 252483"/>
              <a:gd name="connsiteY17" fmla="*/ 444345 h 444345"/>
              <a:gd name="connsiteX18" fmla="*/ 177421 w 252483"/>
              <a:gd name="connsiteY18" fmla="*/ 430697 h 444345"/>
              <a:gd name="connsiteX19" fmla="*/ 218364 w 252483"/>
              <a:gd name="connsiteY19" fmla="*/ 369282 h 444345"/>
              <a:gd name="connsiteX20" fmla="*/ 232012 w 252483"/>
              <a:gd name="connsiteY20" fmla="*/ 348810 h 444345"/>
              <a:gd name="connsiteX21" fmla="*/ 245659 w 252483"/>
              <a:gd name="connsiteY21" fmla="*/ 307867 h 444345"/>
              <a:gd name="connsiteX22" fmla="*/ 252483 w 252483"/>
              <a:gd name="connsiteY22" fmla="*/ 287396 h 444345"/>
              <a:gd name="connsiteX23" fmla="*/ 252483 w 252483"/>
              <a:gd name="connsiteY23" fmla="*/ 273748 h 4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483" h="444345">
                <a:moveTo>
                  <a:pt x="252483" y="273748"/>
                </a:moveTo>
                <a:cubicBezTo>
                  <a:pt x="250208" y="239629"/>
                  <a:pt x="250495" y="205241"/>
                  <a:pt x="245659" y="171390"/>
                </a:cubicBezTo>
                <a:cubicBezTo>
                  <a:pt x="240522" y="135429"/>
                  <a:pt x="224376" y="118992"/>
                  <a:pt x="204716" y="89503"/>
                </a:cubicBezTo>
                <a:cubicBezTo>
                  <a:pt x="200167" y="82679"/>
                  <a:pt x="193662" y="76812"/>
                  <a:pt x="191068" y="69031"/>
                </a:cubicBezTo>
                <a:cubicBezTo>
                  <a:pt x="188793" y="62207"/>
                  <a:pt x="190097" y="52741"/>
                  <a:pt x="184244" y="48560"/>
                </a:cubicBezTo>
                <a:cubicBezTo>
                  <a:pt x="172538" y="40198"/>
                  <a:pt x="143301" y="34912"/>
                  <a:pt x="143301" y="34912"/>
                </a:cubicBezTo>
                <a:cubicBezTo>
                  <a:pt x="138752" y="28088"/>
                  <a:pt x="135452" y="20239"/>
                  <a:pt x="129653" y="14440"/>
                </a:cubicBezTo>
                <a:cubicBezTo>
                  <a:pt x="105674" y="-9539"/>
                  <a:pt x="97934" y="2400"/>
                  <a:pt x="61415" y="7616"/>
                </a:cubicBezTo>
                <a:cubicBezTo>
                  <a:pt x="54591" y="12165"/>
                  <a:pt x="47244" y="16014"/>
                  <a:pt x="40943" y="21264"/>
                </a:cubicBezTo>
                <a:cubicBezTo>
                  <a:pt x="28005" y="32046"/>
                  <a:pt x="14493" y="46869"/>
                  <a:pt x="6824" y="62208"/>
                </a:cubicBezTo>
                <a:cubicBezTo>
                  <a:pt x="3607" y="68641"/>
                  <a:pt x="2275" y="75855"/>
                  <a:pt x="0" y="82679"/>
                </a:cubicBezTo>
                <a:cubicBezTo>
                  <a:pt x="2275" y="112249"/>
                  <a:pt x="3146" y="141961"/>
                  <a:pt x="6824" y="171390"/>
                </a:cubicBezTo>
                <a:cubicBezTo>
                  <a:pt x="9683" y="194261"/>
                  <a:pt x="17134" y="192012"/>
                  <a:pt x="27295" y="212333"/>
                </a:cubicBezTo>
                <a:cubicBezTo>
                  <a:pt x="55545" y="268832"/>
                  <a:pt x="8658" y="194615"/>
                  <a:pt x="47767" y="253276"/>
                </a:cubicBezTo>
                <a:cubicBezTo>
                  <a:pt x="65965" y="307869"/>
                  <a:pt x="47767" y="239628"/>
                  <a:pt x="47767" y="294219"/>
                </a:cubicBezTo>
                <a:cubicBezTo>
                  <a:pt x="47767" y="337261"/>
                  <a:pt x="55545" y="351671"/>
                  <a:pt x="68239" y="389754"/>
                </a:cubicBezTo>
                <a:cubicBezTo>
                  <a:pt x="70513" y="396578"/>
                  <a:pt x="69077" y="406235"/>
                  <a:pt x="75062" y="410225"/>
                </a:cubicBezTo>
                <a:cubicBezTo>
                  <a:pt x="121991" y="441511"/>
                  <a:pt x="100445" y="432334"/>
                  <a:pt x="136477" y="444345"/>
                </a:cubicBezTo>
                <a:cubicBezTo>
                  <a:pt x="150125" y="439796"/>
                  <a:pt x="169441" y="442667"/>
                  <a:pt x="177421" y="430697"/>
                </a:cubicBezTo>
                <a:lnTo>
                  <a:pt x="218364" y="369282"/>
                </a:lnTo>
                <a:cubicBezTo>
                  <a:pt x="222913" y="362458"/>
                  <a:pt x="229419" y="356591"/>
                  <a:pt x="232012" y="348810"/>
                </a:cubicBezTo>
                <a:lnTo>
                  <a:pt x="245659" y="307867"/>
                </a:lnTo>
                <a:lnTo>
                  <a:pt x="252483" y="287396"/>
                </a:lnTo>
                <a:lnTo>
                  <a:pt x="252483" y="27374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147"/>
          <p:cNvSpPr/>
          <p:nvPr/>
        </p:nvSpPr>
        <p:spPr>
          <a:xfrm>
            <a:off x="5916304" y="4394579"/>
            <a:ext cx="129800" cy="54591"/>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5909481" y="4442346"/>
            <a:ext cx="177420" cy="54591"/>
          </a:xfrm>
          <a:custGeom>
            <a:avLst/>
            <a:gdLst>
              <a:gd name="connsiteX0" fmla="*/ 0 w 177420"/>
              <a:gd name="connsiteY0" fmla="*/ 54591 h 54591"/>
              <a:gd name="connsiteX1" fmla="*/ 122829 w 177420"/>
              <a:gd name="connsiteY1" fmla="*/ 40944 h 54591"/>
              <a:gd name="connsiteX2" fmla="*/ 163773 w 177420"/>
              <a:gd name="connsiteY2" fmla="*/ 6824 h 54591"/>
              <a:gd name="connsiteX3" fmla="*/ 177420 w 177420"/>
              <a:gd name="connsiteY3" fmla="*/ 0 h 54591"/>
            </a:gdLst>
            <a:ahLst/>
            <a:cxnLst>
              <a:cxn ang="0">
                <a:pos x="connsiteX0" y="connsiteY0"/>
              </a:cxn>
              <a:cxn ang="0">
                <a:pos x="connsiteX1" y="connsiteY1"/>
              </a:cxn>
              <a:cxn ang="0">
                <a:pos x="connsiteX2" y="connsiteY2"/>
              </a:cxn>
              <a:cxn ang="0">
                <a:pos x="connsiteX3" y="connsiteY3"/>
              </a:cxn>
            </a:cxnLst>
            <a:rect l="l" t="t" r="r" b="b"/>
            <a:pathLst>
              <a:path w="177420" h="54591">
                <a:moveTo>
                  <a:pt x="0" y="54591"/>
                </a:moveTo>
                <a:cubicBezTo>
                  <a:pt x="5384" y="54177"/>
                  <a:pt x="96737" y="50728"/>
                  <a:pt x="122829" y="40944"/>
                </a:cubicBezTo>
                <a:cubicBezTo>
                  <a:pt x="142276" y="33652"/>
                  <a:pt x="148156" y="19318"/>
                  <a:pt x="163773" y="6824"/>
                </a:cubicBezTo>
                <a:cubicBezTo>
                  <a:pt x="167744" y="3647"/>
                  <a:pt x="172871" y="2275"/>
                  <a:pt x="1774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Freeform 149"/>
          <p:cNvSpPr/>
          <p:nvPr/>
        </p:nvSpPr>
        <p:spPr>
          <a:xfrm>
            <a:off x="5909029" y="4453409"/>
            <a:ext cx="205214" cy="109182"/>
          </a:xfrm>
          <a:custGeom>
            <a:avLst/>
            <a:gdLst>
              <a:gd name="connsiteX0" fmla="*/ 0 w 205214"/>
              <a:gd name="connsiteY0" fmla="*/ 88710 h 109182"/>
              <a:gd name="connsiteX1" fmla="*/ 40943 w 205214"/>
              <a:gd name="connsiteY1" fmla="*/ 95534 h 109182"/>
              <a:gd name="connsiteX2" fmla="*/ 81886 w 205214"/>
              <a:gd name="connsiteY2" fmla="*/ 109182 h 109182"/>
              <a:gd name="connsiteX3" fmla="*/ 102358 w 205214"/>
              <a:gd name="connsiteY3" fmla="*/ 95534 h 109182"/>
              <a:gd name="connsiteX4" fmla="*/ 143301 w 205214"/>
              <a:gd name="connsiteY4" fmla="*/ 81886 h 109182"/>
              <a:gd name="connsiteX5" fmla="*/ 163773 w 205214"/>
              <a:gd name="connsiteY5" fmla="*/ 75062 h 109182"/>
              <a:gd name="connsiteX6" fmla="*/ 184244 w 205214"/>
              <a:gd name="connsiteY6" fmla="*/ 61415 h 109182"/>
              <a:gd name="connsiteX7" fmla="*/ 204716 w 205214"/>
              <a:gd name="connsiteY7" fmla="*/ 20471 h 109182"/>
              <a:gd name="connsiteX8" fmla="*/ 204716 w 205214"/>
              <a:gd name="connsiteY8"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14" h="109182">
                <a:moveTo>
                  <a:pt x="0" y="88710"/>
                </a:moveTo>
                <a:cubicBezTo>
                  <a:pt x="13648" y="90985"/>
                  <a:pt x="27520" y="92178"/>
                  <a:pt x="40943" y="95534"/>
                </a:cubicBezTo>
                <a:cubicBezTo>
                  <a:pt x="54899" y="99023"/>
                  <a:pt x="81886" y="109182"/>
                  <a:pt x="81886" y="109182"/>
                </a:cubicBezTo>
                <a:cubicBezTo>
                  <a:pt x="88710" y="104633"/>
                  <a:pt x="94863" y="98865"/>
                  <a:pt x="102358" y="95534"/>
                </a:cubicBezTo>
                <a:cubicBezTo>
                  <a:pt x="115504" y="89691"/>
                  <a:pt x="129653" y="86435"/>
                  <a:pt x="143301" y="81886"/>
                </a:cubicBezTo>
                <a:cubicBezTo>
                  <a:pt x="150125" y="79611"/>
                  <a:pt x="157788" y="79052"/>
                  <a:pt x="163773" y="75062"/>
                </a:cubicBezTo>
                <a:lnTo>
                  <a:pt x="184244" y="61415"/>
                </a:lnTo>
                <a:cubicBezTo>
                  <a:pt x="194724" y="45695"/>
                  <a:pt x="201577" y="39306"/>
                  <a:pt x="204716" y="20471"/>
                </a:cubicBezTo>
                <a:cubicBezTo>
                  <a:pt x="205838" y="13740"/>
                  <a:pt x="204716" y="6824"/>
                  <a:pt x="2047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Freeform 150"/>
          <p:cNvSpPr/>
          <p:nvPr/>
        </p:nvSpPr>
        <p:spPr>
          <a:xfrm>
            <a:off x="5957248" y="4508254"/>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rot="603448">
            <a:off x="5950426" y="4573797"/>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rot="603448">
            <a:off x="5953483" y="4630393"/>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984442" y="4709838"/>
            <a:ext cx="146561" cy="49826"/>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5841242" y="4312693"/>
            <a:ext cx="375313" cy="559558"/>
          </a:xfrm>
          <a:custGeom>
            <a:avLst/>
            <a:gdLst>
              <a:gd name="connsiteX0" fmla="*/ 47767 w 375313"/>
              <a:gd name="connsiteY0" fmla="*/ 382137 h 559558"/>
              <a:gd name="connsiteX1" fmla="*/ 20471 w 375313"/>
              <a:gd name="connsiteY1" fmla="*/ 293426 h 559558"/>
              <a:gd name="connsiteX2" fmla="*/ 13648 w 375313"/>
              <a:gd name="connsiteY2" fmla="*/ 252483 h 559558"/>
              <a:gd name="connsiteX3" fmla="*/ 6824 w 375313"/>
              <a:gd name="connsiteY3" fmla="*/ 204716 h 559558"/>
              <a:gd name="connsiteX4" fmla="*/ 0 w 375313"/>
              <a:gd name="connsiteY4" fmla="*/ 184244 h 559558"/>
              <a:gd name="connsiteX5" fmla="*/ 13648 w 375313"/>
              <a:gd name="connsiteY5" fmla="*/ 116006 h 559558"/>
              <a:gd name="connsiteX6" fmla="*/ 20471 w 375313"/>
              <a:gd name="connsiteY6" fmla="*/ 68238 h 559558"/>
              <a:gd name="connsiteX7" fmla="*/ 27295 w 375313"/>
              <a:gd name="connsiteY7" fmla="*/ 47767 h 559558"/>
              <a:gd name="connsiteX8" fmla="*/ 47767 w 375313"/>
              <a:gd name="connsiteY8" fmla="*/ 40943 h 559558"/>
              <a:gd name="connsiteX9" fmla="*/ 68239 w 375313"/>
              <a:gd name="connsiteY9" fmla="*/ 27295 h 559558"/>
              <a:gd name="connsiteX10" fmla="*/ 129654 w 375313"/>
              <a:gd name="connsiteY10" fmla="*/ 0 h 559558"/>
              <a:gd name="connsiteX11" fmla="*/ 197892 w 375313"/>
              <a:gd name="connsiteY11" fmla="*/ 13647 h 559558"/>
              <a:gd name="connsiteX12" fmla="*/ 238836 w 375313"/>
              <a:gd name="connsiteY12" fmla="*/ 27295 h 559558"/>
              <a:gd name="connsiteX13" fmla="*/ 259307 w 375313"/>
              <a:gd name="connsiteY13" fmla="*/ 40943 h 559558"/>
              <a:gd name="connsiteX14" fmla="*/ 300251 w 375313"/>
              <a:gd name="connsiteY14" fmla="*/ 81886 h 559558"/>
              <a:gd name="connsiteX15" fmla="*/ 320722 w 375313"/>
              <a:gd name="connsiteY15" fmla="*/ 95534 h 559558"/>
              <a:gd name="connsiteX16" fmla="*/ 341194 w 375313"/>
              <a:gd name="connsiteY16" fmla="*/ 177420 h 559558"/>
              <a:gd name="connsiteX17" fmla="*/ 354842 w 375313"/>
              <a:gd name="connsiteY17" fmla="*/ 218364 h 559558"/>
              <a:gd name="connsiteX18" fmla="*/ 361665 w 375313"/>
              <a:gd name="connsiteY18" fmla="*/ 259307 h 559558"/>
              <a:gd name="connsiteX19" fmla="*/ 368489 w 375313"/>
              <a:gd name="connsiteY19" fmla="*/ 279779 h 559558"/>
              <a:gd name="connsiteX20" fmla="*/ 375313 w 375313"/>
              <a:gd name="connsiteY20" fmla="*/ 313898 h 559558"/>
              <a:gd name="connsiteX21" fmla="*/ 368489 w 375313"/>
              <a:gd name="connsiteY21" fmla="*/ 361665 h 559558"/>
              <a:gd name="connsiteX22" fmla="*/ 354842 w 375313"/>
              <a:gd name="connsiteY22" fmla="*/ 382137 h 559558"/>
              <a:gd name="connsiteX23" fmla="*/ 341194 w 375313"/>
              <a:gd name="connsiteY23" fmla="*/ 423080 h 559558"/>
              <a:gd name="connsiteX24" fmla="*/ 334370 w 375313"/>
              <a:gd name="connsiteY24" fmla="*/ 457200 h 559558"/>
              <a:gd name="connsiteX25" fmla="*/ 313898 w 375313"/>
              <a:gd name="connsiteY25" fmla="*/ 470847 h 559558"/>
              <a:gd name="connsiteX26" fmla="*/ 293427 w 375313"/>
              <a:gd name="connsiteY26" fmla="*/ 511791 h 559558"/>
              <a:gd name="connsiteX27" fmla="*/ 252483 w 375313"/>
              <a:gd name="connsiteY27" fmla="*/ 539086 h 559558"/>
              <a:gd name="connsiteX28" fmla="*/ 184245 w 375313"/>
              <a:gd name="connsiteY28" fmla="*/ 559558 h 559558"/>
              <a:gd name="connsiteX29" fmla="*/ 122830 w 375313"/>
              <a:gd name="connsiteY29" fmla="*/ 552734 h 559558"/>
              <a:gd name="connsiteX30" fmla="*/ 102358 w 375313"/>
              <a:gd name="connsiteY30" fmla="*/ 491319 h 559558"/>
              <a:gd name="connsiteX31" fmla="*/ 75062 w 375313"/>
              <a:gd name="connsiteY31" fmla="*/ 450376 h 559558"/>
              <a:gd name="connsiteX32" fmla="*/ 61415 w 375313"/>
              <a:gd name="connsiteY32" fmla="*/ 429904 h 559558"/>
              <a:gd name="connsiteX33" fmla="*/ 54591 w 375313"/>
              <a:gd name="connsiteY33" fmla="*/ 409432 h 559558"/>
              <a:gd name="connsiteX34" fmla="*/ 40943 w 375313"/>
              <a:gd name="connsiteY34" fmla="*/ 327546 h 5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5313" h="559558">
                <a:moveTo>
                  <a:pt x="47767" y="382137"/>
                </a:moveTo>
                <a:cubicBezTo>
                  <a:pt x="32511" y="305856"/>
                  <a:pt x="46986" y="333199"/>
                  <a:pt x="20471" y="293426"/>
                </a:cubicBezTo>
                <a:cubicBezTo>
                  <a:pt x="18197" y="279778"/>
                  <a:pt x="15752" y="266158"/>
                  <a:pt x="13648" y="252483"/>
                </a:cubicBezTo>
                <a:cubicBezTo>
                  <a:pt x="11202" y="236586"/>
                  <a:pt x="9978" y="220488"/>
                  <a:pt x="6824" y="204716"/>
                </a:cubicBezTo>
                <a:cubicBezTo>
                  <a:pt x="5413" y="197663"/>
                  <a:pt x="2275" y="191068"/>
                  <a:pt x="0" y="184244"/>
                </a:cubicBezTo>
                <a:cubicBezTo>
                  <a:pt x="4549" y="161498"/>
                  <a:pt x="10368" y="138969"/>
                  <a:pt x="13648" y="116006"/>
                </a:cubicBezTo>
                <a:cubicBezTo>
                  <a:pt x="15922" y="100083"/>
                  <a:pt x="17317" y="84010"/>
                  <a:pt x="20471" y="68238"/>
                </a:cubicBezTo>
                <a:cubicBezTo>
                  <a:pt x="21882" y="61185"/>
                  <a:pt x="22209" y="52853"/>
                  <a:pt x="27295" y="47767"/>
                </a:cubicBezTo>
                <a:cubicBezTo>
                  <a:pt x="32381" y="42681"/>
                  <a:pt x="41333" y="44160"/>
                  <a:pt x="47767" y="40943"/>
                </a:cubicBezTo>
                <a:cubicBezTo>
                  <a:pt x="55103" y="37275"/>
                  <a:pt x="60744" y="30626"/>
                  <a:pt x="68239" y="27295"/>
                </a:cubicBezTo>
                <a:cubicBezTo>
                  <a:pt x="141330" y="-5190"/>
                  <a:pt x="83320" y="30887"/>
                  <a:pt x="129654" y="0"/>
                </a:cubicBezTo>
                <a:cubicBezTo>
                  <a:pt x="157328" y="4612"/>
                  <a:pt x="172439" y="6011"/>
                  <a:pt x="197892" y="13647"/>
                </a:cubicBezTo>
                <a:cubicBezTo>
                  <a:pt x="211672" y="17781"/>
                  <a:pt x="238836" y="27295"/>
                  <a:pt x="238836" y="27295"/>
                </a:cubicBezTo>
                <a:cubicBezTo>
                  <a:pt x="245660" y="31844"/>
                  <a:pt x="253177" y="35494"/>
                  <a:pt x="259307" y="40943"/>
                </a:cubicBezTo>
                <a:cubicBezTo>
                  <a:pt x="273733" y="53766"/>
                  <a:pt x="284192" y="71179"/>
                  <a:pt x="300251" y="81886"/>
                </a:cubicBezTo>
                <a:lnTo>
                  <a:pt x="320722" y="95534"/>
                </a:lnTo>
                <a:cubicBezTo>
                  <a:pt x="357853" y="206924"/>
                  <a:pt x="313628" y="67158"/>
                  <a:pt x="341194" y="177420"/>
                </a:cubicBezTo>
                <a:cubicBezTo>
                  <a:pt x="344683" y="191377"/>
                  <a:pt x="354842" y="218364"/>
                  <a:pt x="354842" y="218364"/>
                </a:cubicBezTo>
                <a:cubicBezTo>
                  <a:pt x="357116" y="232012"/>
                  <a:pt x="358664" y="245801"/>
                  <a:pt x="361665" y="259307"/>
                </a:cubicBezTo>
                <a:cubicBezTo>
                  <a:pt x="363225" y="266329"/>
                  <a:pt x="366744" y="272801"/>
                  <a:pt x="368489" y="279779"/>
                </a:cubicBezTo>
                <a:cubicBezTo>
                  <a:pt x="371302" y="291031"/>
                  <a:pt x="373038" y="302525"/>
                  <a:pt x="375313" y="313898"/>
                </a:cubicBezTo>
                <a:cubicBezTo>
                  <a:pt x="373038" y="329820"/>
                  <a:pt x="373111" y="346259"/>
                  <a:pt x="368489" y="361665"/>
                </a:cubicBezTo>
                <a:cubicBezTo>
                  <a:pt x="366132" y="369520"/>
                  <a:pt x="358173" y="374643"/>
                  <a:pt x="354842" y="382137"/>
                </a:cubicBezTo>
                <a:cubicBezTo>
                  <a:pt x="348999" y="395283"/>
                  <a:pt x="344015" y="408973"/>
                  <a:pt x="341194" y="423080"/>
                </a:cubicBezTo>
                <a:cubicBezTo>
                  <a:pt x="338919" y="434453"/>
                  <a:pt x="340125" y="447130"/>
                  <a:pt x="334370" y="457200"/>
                </a:cubicBezTo>
                <a:cubicBezTo>
                  <a:pt x="330301" y="464321"/>
                  <a:pt x="320722" y="466298"/>
                  <a:pt x="313898" y="470847"/>
                </a:cubicBezTo>
                <a:cubicBezTo>
                  <a:pt x="309031" y="485448"/>
                  <a:pt x="305876" y="500899"/>
                  <a:pt x="293427" y="511791"/>
                </a:cubicBezTo>
                <a:cubicBezTo>
                  <a:pt x="281083" y="522592"/>
                  <a:pt x="268044" y="533899"/>
                  <a:pt x="252483" y="539086"/>
                </a:cubicBezTo>
                <a:cubicBezTo>
                  <a:pt x="202643" y="555700"/>
                  <a:pt x="225496" y="549245"/>
                  <a:pt x="184245" y="559558"/>
                </a:cubicBezTo>
                <a:cubicBezTo>
                  <a:pt x="163773" y="557283"/>
                  <a:pt x="140207" y="563792"/>
                  <a:pt x="122830" y="552734"/>
                </a:cubicBezTo>
                <a:cubicBezTo>
                  <a:pt x="110977" y="545191"/>
                  <a:pt x="111696" y="505326"/>
                  <a:pt x="102358" y="491319"/>
                </a:cubicBezTo>
                <a:lnTo>
                  <a:pt x="75062" y="450376"/>
                </a:lnTo>
                <a:cubicBezTo>
                  <a:pt x="70513" y="443552"/>
                  <a:pt x="64008" y="437684"/>
                  <a:pt x="61415" y="429904"/>
                </a:cubicBezTo>
                <a:cubicBezTo>
                  <a:pt x="59140" y="423080"/>
                  <a:pt x="56567" y="416348"/>
                  <a:pt x="54591" y="409432"/>
                </a:cubicBezTo>
                <a:cubicBezTo>
                  <a:pt x="47077" y="383134"/>
                  <a:pt x="40943" y="354843"/>
                  <a:pt x="40943" y="32754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TextBox 156"/>
          <p:cNvSpPr txBox="1"/>
          <p:nvPr/>
        </p:nvSpPr>
        <p:spPr>
          <a:xfrm>
            <a:off x="5473891" y="4684317"/>
            <a:ext cx="570232" cy="276999"/>
          </a:xfrm>
          <a:prstGeom prst="rect">
            <a:avLst/>
          </a:prstGeom>
          <a:noFill/>
        </p:spPr>
        <p:txBody>
          <a:bodyPr wrap="square" rtlCol="0">
            <a:spAutoFit/>
          </a:bodyPr>
          <a:lstStyle/>
          <a:p>
            <a:r>
              <a:rPr lang="en-AU" sz="1200" dirty="0">
                <a:latin typeface="Arial Narrow" panose="020B0606020202030204" pitchFamily="34" charset="0"/>
              </a:rPr>
              <a:t>Chiton</a:t>
            </a:r>
          </a:p>
        </p:txBody>
      </p:sp>
      <p:sp>
        <p:nvSpPr>
          <p:cNvPr id="159" name="Freeform 158"/>
          <p:cNvSpPr/>
          <p:nvPr/>
        </p:nvSpPr>
        <p:spPr>
          <a:xfrm>
            <a:off x="3619225" y="5060549"/>
            <a:ext cx="527125" cy="297240"/>
          </a:xfrm>
          <a:custGeom>
            <a:avLst/>
            <a:gdLst>
              <a:gd name="connsiteX0" fmla="*/ 423081 w 527125"/>
              <a:gd name="connsiteY0" fmla="*/ 131789 h 297240"/>
              <a:gd name="connsiteX1" fmla="*/ 388961 w 527125"/>
              <a:gd name="connsiteY1" fmla="*/ 104494 h 297240"/>
              <a:gd name="connsiteX2" fmla="*/ 375314 w 527125"/>
              <a:gd name="connsiteY2" fmla="*/ 84022 h 297240"/>
              <a:gd name="connsiteX3" fmla="*/ 348018 w 527125"/>
              <a:gd name="connsiteY3" fmla="*/ 70374 h 297240"/>
              <a:gd name="connsiteX4" fmla="*/ 327547 w 527125"/>
              <a:gd name="connsiteY4" fmla="*/ 56727 h 297240"/>
              <a:gd name="connsiteX5" fmla="*/ 259308 w 527125"/>
              <a:gd name="connsiteY5" fmla="*/ 49903 h 297240"/>
              <a:gd name="connsiteX6" fmla="*/ 197893 w 527125"/>
              <a:gd name="connsiteY6" fmla="*/ 43079 h 297240"/>
              <a:gd name="connsiteX7" fmla="*/ 75063 w 527125"/>
              <a:gd name="connsiteY7" fmla="*/ 63551 h 297240"/>
              <a:gd name="connsiteX8" fmla="*/ 54591 w 527125"/>
              <a:gd name="connsiteY8" fmla="*/ 84022 h 297240"/>
              <a:gd name="connsiteX9" fmla="*/ 27296 w 527125"/>
              <a:gd name="connsiteY9" fmla="*/ 124965 h 297240"/>
              <a:gd name="connsiteX10" fmla="*/ 20472 w 527125"/>
              <a:gd name="connsiteY10" fmla="*/ 145437 h 297240"/>
              <a:gd name="connsiteX11" fmla="*/ 13648 w 527125"/>
              <a:gd name="connsiteY11" fmla="*/ 179557 h 297240"/>
              <a:gd name="connsiteX12" fmla="*/ 0 w 527125"/>
              <a:gd name="connsiteY12" fmla="*/ 200028 h 297240"/>
              <a:gd name="connsiteX13" fmla="*/ 40944 w 527125"/>
              <a:gd name="connsiteY13" fmla="*/ 227324 h 297240"/>
              <a:gd name="connsiteX14" fmla="*/ 61415 w 527125"/>
              <a:gd name="connsiteY14" fmla="*/ 240971 h 297240"/>
              <a:gd name="connsiteX15" fmla="*/ 81887 w 527125"/>
              <a:gd name="connsiteY15" fmla="*/ 247795 h 297240"/>
              <a:gd name="connsiteX16" fmla="*/ 102359 w 527125"/>
              <a:gd name="connsiteY16" fmla="*/ 261443 h 297240"/>
              <a:gd name="connsiteX17" fmla="*/ 150126 w 527125"/>
              <a:gd name="connsiteY17" fmla="*/ 275091 h 297240"/>
              <a:gd name="connsiteX18" fmla="*/ 313899 w 527125"/>
              <a:gd name="connsiteY18" fmla="*/ 268267 h 297240"/>
              <a:gd name="connsiteX19" fmla="*/ 334370 w 527125"/>
              <a:gd name="connsiteY19" fmla="*/ 254619 h 297240"/>
              <a:gd name="connsiteX20" fmla="*/ 395785 w 527125"/>
              <a:gd name="connsiteY20" fmla="*/ 206852 h 297240"/>
              <a:gd name="connsiteX21" fmla="*/ 429905 w 527125"/>
              <a:gd name="connsiteY21" fmla="*/ 172733 h 297240"/>
              <a:gd name="connsiteX22" fmla="*/ 436729 w 527125"/>
              <a:gd name="connsiteY22" fmla="*/ 193204 h 297240"/>
              <a:gd name="connsiteX23" fmla="*/ 450376 w 527125"/>
              <a:gd name="connsiteY23" fmla="*/ 213676 h 297240"/>
              <a:gd name="connsiteX24" fmla="*/ 457200 w 527125"/>
              <a:gd name="connsiteY24" fmla="*/ 234148 h 297240"/>
              <a:gd name="connsiteX25" fmla="*/ 484496 w 527125"/>
              <a:gd name="connsiteY25" fmla="*/ 275091 h 297240"/>
              <a:gd name="connsiteX26" fmla="*/ 498144 w 527125"/>
              <a:gd name="connsiteY26" fmla="*/ 295563 h 297240"/>
              <a:gd name="connsiteX27" fmla="*/ 491320 w 527125"/>
              <a:gd name="connsiteY27" fmla="*/ 275091 h 297240"/>
              <a:gd name="connsiteX28" fmla="*/ 504967 w 527125"/>
              <a:gd name="connsiteY28" fmla="*/ 145437 h 297240"/>
              <a:gd name="connsiteX29" fmla="*/ 518615 w 527125"/>
              <a:gd name="connsiteY29" fmla="*/ 63551 h 297240"/>
              <a:gd name="connsiteX30" fmla="*/ 525439 w 527125"/>
              <a:gd name="connsiteY30" fmla="*/ 2136 h 297240"/>
              <a:gd name="connsiteX31" fmla="*/ 504967 w 527125"/>
              <a:gd name="connsiteY31" fmla="*/ 15783 h 297240"/>
              <a:gd name="connsiteX32" fmla="*/ 443553 w 527125"/>
              <a:gd name="connsiteY32" fmla="*/ 70374 h 297240"/>
              <a:gd name="connsiteX33" fmla="*/ 423081 w 527125"/>
              <a:gd name="connsiteY33" fmla="*/ 131789 h 29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7125" h="297240">
                <a:moveTo>
                  <a:pt x="423081" y="131789"/>
                </a:moveTo>
                <a:cubicBezTo>
                  <a:pt x="413982" y="137476"/>
                  <a:pt x="399260" y="114793"/>
                  <a:pt x="388961" y="104494"/>
                </a:cubicBezTo>
                <a:cubicBezTo>
                  <a:pt x="383162" y="98695"/>
                  <a:pt x="381614" y="89272"/>
                  <a:pt x="375314" y="84022"/>
                </a:cubicBezTo>
                <a:cubicBezTo>
                  <a:pt x="367499" y="77510"/>
                  <a:pt x="356850" y="75421"/>
                  <a:pt x="348018" y="70374"/>
                </a:cubicBezTo>
                <a:cubicBezTo>
                  <a:pt x="340898" y="66305"/>
                  <a:pt x="335538" y="58571"/>
                  <a:pt x="327547" y="56727"/>
                </a:cubicBezTo>
                <a:cubicBezTo>
                  <a:pt x="305273" y="51587"/>
                  <a:pt x="282042" y="52296"/>
                  <a:pt x="259308" y="49903"/>
                </a:cubicBezTo>
                <a:lnTo>
                  <a:pt x="197893" y="43079"/>
                </a:lnTo>
                <a:cubicBezTo>
                  <a:pt x="131691" y="47493"/>
                  <a:pt x="113353" y="31644"/>
                  <a:pt x="75063" y="63551"/>
                </a:cubicBezTo>
                <a:cubicBezTo>
                  <a:pt x="67649" y="69729"/>
                  <a:pt x="60516" y="76405"/>
                  <a:pt x="54591" y="84022"/>
                </a:cubicBezTo>
                <a:cubicBezTo>
                  <a:pt x="44521" y="96969"/>
                  <a:pt x="27296" y="124965"/>
                  <a:pt x="27296" y="124965"/>
                </a:cubicBezTo>
                <a:cubicBezTo>
                  <a:pt x="25021" y="131789"/>
                  <a:pt x="22217" y="138459"/>
                  <a:pt x="20472" y="145437"/>
                </a:cubicBezTo>
                <a:cubicBezTo>
                  <a:pt x="17659" y="156689"/>
                  <a:pt x="17721" y="168697"/>
                  <a:pt x="13648" y="179557"/>
                </a:cubicBezTo>
                <a:cubicBezTo>
                  <a:pt x="10768" y="187236"/>
                  <a:pt x="4549" y="193204"/>
                  <a:pt x="0" y="200028"/>
                </a:cubicBezTo>
                <a:lnTo>
                  <a:pt x="40944" y="227324"/>
                </a:lnTo>
                <a:cubicBezTo>
                  <a:pt x="47768" y="231873"/>
                  <a:pt x="53635" y="238378"/>
                  <a:pt x="61415" y="240971"/>
                </a:cubicBezTo>
                <a:cubicBezTo>
                  <a:pt x="68239" y="243246"/>
                  <a:pt x="75453" y="244578"/>
                  <a:pt x="81887" y="247795"/>
                </a:cubicBezTo>
                <a:cubicBezTo>
                  <a:pt x="89223" y="251463"/>
                  <a:pt x="95023" y="257775"/>
                  <a:pt x="102359" y="261443"/>
                </a:cubicBezTo>
                <a:cubicBezTo>
                  <a:pt x="112150" y="266339"/>
                  <a:pt x="141379" y="272904"/>
                  <a:pt x="150126" y="275091"/>
                </a:cubicBezTo>
                <a:cubicBezTo>
                  <a:pt x="204717" y="272816"/>
                  <a:pt x="259595" y="274301"/>
                  <a:pt x="313899" y="268267"/>
                </a:cubicBezTo>
                <a:cubicBezTo>
                  <a:pt x="322050" y="267361"/>
                  <a:pt x="328240" y="260068"/>
                  <a:pt x="334370" y="254619"/>
                </a:cubicBezTo>
                <a:cubicBezTo>
                  <a:pt x="389605" y="205522"/>
                  <a:pt x="353573" y="220923"/>
                  <a:pt x="395785" y="206852"/>
                </a:cubicBezTo>
                <a:cubicBezTo>
                  <a:pt x="399685" y="201002"/>
                  <a:pt x="416906" y="169483"/>
                  <a:pt x="429905" y="172733"/>
                </a:cubicBezTo>
                <a:cubicBezTo>
                  <a:pt x="436883" y="174478"/>
                  <a:pt x="433512" y="186771"/>
                  <a:pt x="436729" y="193204"/>
                </a:cubicBezTo>
                <a:cubicBezTo>
                  <a:pt x="440397" y="200539"/>
                  <a:pt x="446708" y="206341"/>
                  <a:pt x="450376" y="213676"/>
                </a:cubicBezTo>
                <a:cubicBezTo>
                  <a:pt x="453593" y="220110"/>
                  <a:pt x="453707" y="227860"/>
                  <a:pt x="457200" y="234148"/>
                </a:cubicBezTo>
                <a:cubicBezTo>
                  <a:pt x="465166" y="248486"/>
                  <a:pt x="475397" y="261443"/>
                  <a:pt x="484496" y="275091"/>
                </a:cubicBezTo>
                <a:cubicBezTo>
                  <a:pt x="489045" y="281915"/>
                  <a:pt x="500738" y="303344"/>
                  <a:pt x="498144" y="295563"/>
                </a:cubicBezTo>
                <a:lnTo>
                  <a:pt x="491320" y="275091"/>
                </a:lnTo>
                <a:cubicBezTo>
                  <a:pt x="501502" y="152909"/>
                  <a:pt x="493083" y="234569"/>
                  <a:pt x="504967" y="145437"/>
                </a:cubicBezTo>
                <a:cubicBezTo>
                  <a:pt x="514094" y="76982"/>
                  <a:pt x="506760" y="110968"/>
                  <a:pt x="518615" y="63551"/>
                </a:cubicBezTo>
                <a:cubicBezTo>
                  <a:pt x="520890" y="43079"/>
                  <a:pt x="531098" y="21941"/>
                  <a:pt x="525439" y="2136"/>
                </a:cubicBezTo>
                <a:cubicBezTo>
                  <a:pt x="523186" y="-5750"/>
                  <a:pt x="511097" y="10334"/>
                  <a:pt x="504967" y="15783"/>
                </a:cubicBezTo>
                <a:cubicBezTo>
                  <a:pt x="434850" y="78109"/>
                  <a:pt x="490015" y="39400"/>
                  <a:pt x="443553" y="70374"/>
                </a:cubicBezTo>
                <a:cubicBezTo>
                  <a:pt x="428671" y="129899"/>
                  <a:pt x="432180" y="126102"/>
                  <a:pt x="423081" y="13178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619225" y="5070033"/>
            <a:ext cx="570232" cy="276999"/>
          </a:xfrm>
          <a:prstGeom prst="rect">
            <a:avLst/>
          </a:prstGeom>
          <a:noFill/>
        </p:spPr>
        <p:txBody>
          <a:bodyPr wrap="square" rtlCol="0">
            <a:spAutoFit/>
          </a:bodyPr>
          <a:lstStyle/>
          <a:p>
            <a:r>
              <a:rPr lang="en-AU" sz="1200" dirty="0">
                <a:latin typeface="Arial Narrow" panose="020B0606020202030204" pitchFamily="34" charset="0"/>
              </a:rPr>
              <a:t>Fish</a:t>
            </a:r>
          </a:p>
        </p:txBody>
      </p:sp>
      <p:sp>
        <p:nvSpPr>
          <p:cNvPr id="161" name="Freeform 160"/>
          <p:cNvSpPr/>
          <p:nvPr/>
        </p:nvSpPr>
        <p:spPr>
          <a:xfrm rot="339042">
            <a:off x="4216446" y="5007851"/>
            <a:ext cx="832514" cy="307075"/>
          </a:xfrm>
          <a:custGeom>
            <a:avLst/>
            <a:gdLst>
              <a:gd name="connsiteX0" fmla="*/ 6824 w 832514"/>
              <a:gd name="connsiteY0" fmla="*/ 232012 h 307075"/>
              <a:gd name="connsiteX1" fmla="*/ 47768 w 832514"/>
              <a:gd name="connsiteY1" fmla="*/ 177421 h 307075"/>
              <a:gd name="connsiteX2" fmla="*/ 68239 w 832514"/>
              <a:gd name="connsiteY2" fmla="*/ 136478 h 307075"/>
              <a:gd name="connsiteX3" fmla="*/ 88711 w 832514"/>
              <a:gd name="connsiteY3" fmla="*/ 129654 h 307075"/>
              <a:gd name="connsiteX4" fmla="*/ 95535 w 832514"/>
              <a:gd name="connsiteY4" fmla="*/ 109182 h 307075"/>
              <a:gd name="connsiteX5" fmla="*/ 136478 w 832514"/>
              <a:gd name="connsiteY5" fmla="*/ 75063 h 307075"/>
              <a:gd name="connsiteX6" fmla="*/ 156950 w 832514"/>
              <a:gd name="connsiteY6" fmla="*/ 68239 h 307075"/>
              <a:gd name="connsiteX7" fmla="*/ 177421 w 832514"/>
              <a:gd name="connsiteY7" fmla="*/ 54591 h 307075"/>
              <a:gd name="connsiteX8" fmla="*/ 286603 w 832514"/>
              <a:gd name="connsiteY8" fmla="*/ 68239 h 307075"/>
              <a:gd name="connsiteX9" fmla="*/ 307075 w 832514"/>
              <a:gd name="connsiteY9" fmla="*/ 81887 h 307075"/>
              <a:gd name="connsiteX10" fmla="*/ 313899 w 832514"/>
              <a:gd name="connsiteY10" fmla="*/ 102358 h 307075"/>
              <a:gd name="connsiteX11" fmla="*/ 334371 w 832514"/>
              <a:gd name="connsiteY11" fmla="*/ 116006 h 307075"/>
              <a:gd name="connsiteX12" fmla="*/ 354842 w 832514"/>
              <a:gd name="connsiteY12" fmla="*/ 136478 h 307075"/>
              <a:gd name="connsiteX13" fmla="*/ 361666 w 832514"/>
              <a:gd name="connsiteY13" fmla="*/ 156950 h 307075"/>
              <a:gd name="connsiteX14" fmla="*/ 375314 w 832514"/>
              <a:gd name="connsiteY14" fmla="*/ 177421 h 307075"/>
              <a:gd name="connsiteX15" fmla="*/ 416257 w 832514"/>
              <a:gd name="connsiteY15" fmla="*/ 197893 h 307075"/>
              <a:gd name="connsiteX16" fmla="*/ 429905 w 832514"/>
              <a:gd name="connsiteY16" fmla="*/ 218364 h 307075"/>
              <a:gd name="connsiteX17" fmla="*/ 539087 w 832514"/>
              <a:gd name="connsiteY17" fmla="*/ 218364 h 307075"/>
              <a:gd name="connsiteX18" fmla="*/ 559559 w 832514"/>
              <a:gd name="connsiteY18" fmla="*/ 204717 h 307075"/>
              <a:gd name="connsiteX19" fmla="*/ 566383 w 832514"/>
              <a:gd name="connsiteY19" fmla="*/ 184245 h 307075"/>
              <a:gd name="connsiteX20" fmla="*/ 580030 w 832514"/>
              <a:gd name="connsiteY20" fmla="*/ 163773 h 307075"/>
              <a:gd name="connsiteX21" fmla="*/ 600502 w 832514"/>
              <a:gd name="connsiteY21" fmla="*/ 122830 h 307075"/>
              <a:gd name="connsiteX22" fmla="*/ 607326 w 832514"/>
              <a:gd name="connsiteY22" fmla="*/ 95535 h 307075"/>
              <a:gd name="connsiteX23" fmla="*/ 614150 w 832514"/>
              <a:gd name="connsiteY23" fmla="*/ 75063 h 307075"/>
              <a:gd name="connsiteX24" fmla="*/ 634621 w 832514"/>
              <a:gd name="connsiteY24" fmla="*/ 20472 h 307075"/>
              <a:gd name="connsiteX25" fmla="*/ 655093 w 832514"/>
              <a:gd name="connsiteY25" fmla="*/ 13648 h 307075"/>
              <a:gd name="connsiteX26" fmla="*/ 675565 w 832514"/>
              <a:gd name="connsiteY26" fmla="*/ 0 h 307075"/>
              <a:gd name="connsiteX27" fmla="*/ 750627 w 832514"/>
              <a:gd name="connsiteY27" fmla="*/ 6824 h 307075"/>
              <a:gd name="connsiteX28" fmla="*/ 791571 w 832514"/>
              <a:gd name="connsiteY28" fmla="*/ 20472 h 307075"/>
              <a:gd name="connsiteX29" fmla="*/ 812042 w 832514"/>
              <a:gd name="connsiteY29" fmla="*/ 34120 h 307075"/>
              <a:gd name="connsiteX30" fmla="*/ 818866 w 832514"/>
              <a:gd name="connsiteY30" fmla="*/ 54591 h 307075"/>
              <a:gd name="connsiteX31" fmla="*/ 832514 w 832514"/>
              <a:gd name="connsiteY31" fmla="*/ 75063 h 307075"/>
              <a:gd name="connsiteX32" fmla="*/ 825690 w 832514"/>
              <a:gd name="connsiteY32" fmla="*/ 102358 h 307075"/>
              <a:gd name="connsiteX33" fmla="*/ 743803 w 832514"/>
              <a:gd name="connsiteY33" fmla="*/ 88711 h 307075"/>
              <a:gd name="connsiteX34" fmla="*/ 661917 w 832514"/>
              <a:gd name="connsiteY34" fmla="*/ 95535 h 307075"/>
              <a:gd name="connsiteX35" fmla="*/ 655093 w 832514"/>
              <a:gd name="connsiteY35" fmla="*/ 116006 h 307075"/>
              <a:gd name="connsiteX36" fmla="*/ 648269 w 832514"/>
              <a:gd name="connsiteY36" fmla="*/ 143302 h 307075"/>
              <a:gd name="connsiteX37" fmla="*/ 634621 w 832514"/>
              <a:gd name="connsiteY37" fmla="*/ 184245 h 307075"/>
              <a:gd name="connsiteX38" fmla="*/ 600502 w 832514"/>
              <a:gd name="connsiteY38" fmla="*/ 245660 h 307075"/>
              <a:gd name="connsiteX39" fmla="*/ 580030 w 832514"/>
              <a:gd name="connsiteY39" fmla="*/ 266132 h 307075"/>
              <a:gd name="connsiteX40" fmla="*/ 539087 w 832514"/>
              <a:gd name="connsiteY40" fmla="*/ 279779 h 307075"/>
              <a:gd name="connsiteX41" fmla="*/ 498144 w 832514"/>
              <a:gd name="connsiteY41" fmla="*/ 293427 h 307075"/>
              <a:gd name="connsiteX42" fmla="*/ 477672 w 832514"/>
              <a:gd name="connsiteY42" fmla="*/ 300251 h 307075"/>
              <a:gd name="connsiteX43" fmla="*/ 443553 w 832514"/>
              <a:gd name="connsiteY43" fmla="*/ 307075 h 307075"/>
              <a:gd name="connsiteX44" fmla="*/ 402609 w 832514"/>
              <a:gd name="connsiteY44" fmla="*/ 293427 h 307075"/>
              <a:gd name="connsiteX45" fmla="*/ 382138 w 832514"/>
              <a:gd name="connsiteY45" fmla="*/ 286603 h 307075"/>
              <a:gd name="connsiteX46" fmla="*/ 361666 w 832514"/>
              <a:gd name="connsiteY46" fmla="*/ 266132 h 307075"/>
              <a:gd name="connsiteX47" fmla="*/ 334371 w 832514"/>
              <a:gd name="connsiteY47" fmla="*/ 225188 h 307075"/>
              <a:gd name="connsiteX48" fmla="*/ 313899 w 832514"/>
              <a:gd name="connsiteY48" fmla="*/ 211541 h 307075"/>
              <a:gd name="connsiteX49" fmla="*/ 300251 w 832514"/>
              <a:gd name="connsiteY49" fmla="*/ 191069 h 307075"/>
              <a:gd name="connsiteX50" fmla="*/ 293427 w 832514"/>
              <a:gd name="connsiteY50" fmla="*/ 170597 h 307075"/>
              <a:gd name="connsiteX51" fmla="*/ 272956 w 832514"/>
              <a:gd name="connsiteY51" fmla="*/ 163773 h 307075"/>
              <a:gd name="connsiteX52" fmla="*/ 232012 w 832514"/>
              <a:gd name="connsiteY52" fmla="*/ 129654 h 307075"/>
              <a:gd name="connsiteX53" fmla="*/ 170597 w 832514"/>
              <a:gd name="connsiteY53" fmla="*/ 136478 h 307075"/>
              <a:gd name="connsiteX54" fmla="*/ 150126 w 832514"/>
              <a:gd name="connsiteY54" fmla="*/ 150126 h 307075"/>
              <a:gd name="connsiteX55" fmla="*/ 122830 w 832514"/>
              <a:gd name="connsiteY55" fmla="*/ 177421 h 307075"/>
              <a:gd name="connsiteX56" fmla="*/ 109183 w 832514"/>
              <a:gd name="connsiteY56" fmla="*/ 197893 h 307075"/>
              <a:gd name="connsiteX57" fmla="*/ 88711 w 832514"/>
              <a:gd name="connsiteY57" fmla="*/ 238836 h 307075"/>
              <a:gd name="connsiteX58" fmla="*/ 68239 w 832514"/>
              <a:gd name="connsiteY58" fmla="*/ 252484 h 307075"/>
              <a:gd name="connsiteX59" fmla="*/ 40944 w 832514"/>
              <a:gd name="connsiteY59" fmla="*/ 286603 h 307075"/>
              <a:gd name="connsiteX60" fmla="*/ 34120 w 832514"/>
              <a:gd name="connsiteY60" fmla="*/ 307075 h 307075"/>
              <a:gd name="connsiteX61" fmla="*/ 13648 w 832514"/>
              <a:gd name="connsiteY61" fmla="*/ 300251 h 307075"/>
              <a:gd name="connsiteX62" fmla="*/ 0 w 832514"/>
              <a:gd name="connsiteY62" fmla="*/ 259308 h 307075"/>
              <a:gd name="connsiteX63" fmla="*/ 20472 w 832514"/>
              <a:gd name="connsiteY63" fmla="*/ 211541 h 307075"/>
              <a:gd name="connsiteX64" fmla="*/ 6824 w 832514"/>
              <a:gd name="connsiteY64" fmla="*/ 232012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2514" h="307075">
                <a:moveTo>
                  <a:pt x="6824" y="232012"/>
                </a:moveTo>
                <a:cubicBezTo>
                  <a:pt x="11373" y="226325"/>
                  <a:pt x="40525" y="191907"/>
                  <a:pt x="47768" y="177421"/>
                </a:cubicBezTo>
                <a:cubicBezTo>
                  <a:pt x="56010" y="160937"/>
                  <a:pt x="51940" y="149517"/>
                  <a:pt x="68239" y="136478"/>
                </a:cubicBezTo>
                <a:cubicBezTo>
                  <a:pt x="73856" y="131984"/>
                  <a:pt x="81887" y="131929"/>
                  <a:pt x="88711" y="129654"/>
                </a:cubicBezTo>
                <a:cubicBezTo>
                  <a:pt x="90986" y="122830"/>
                  <a:pt x="91545" y="115167"/>
                  <a:pt x="95535" y="109182"/>
                </a:cubicBezTo>
                <a:cubicBezTo>
                  <a:pt x="103081" y="97863"/>
                  <a:pt x="123890" y="81357"/>
                  <a:pt x="136478" y="75063"/>
                </a:cubicBezTo>
                <a:cubicBezTo>
                  <a:pt x="142912" y="71846"/>
                  <a:pt x="150126" y="70514"/>
                  <a:pt x="156950" y="68239"/>
                </a:cubicBezTo>
                <a:cubicBezTo>
                  <a:pt x="163774" y="63690"/>
                  <a:pt x="169236" y="55103"/>
                  <a:pt x="177421" y="54591"/>
                </a:cubicBezTo>
                <a:cubicBezTo>
                  <a:pt x="190158" y="53795"/>
                  <a:pt x="258161" y="54018"/>
                  <a:pt x="286603" y="68239"/>
                </a:cubicBezTo>
                <a:cubicBezTo>
                  <a:pt x="293939" y="71907"/>
                  <a:pt x="300251" y="77338"/>
                  <a:pt x="307075" y="81887"/>
                </a:cubicBezTo>
                <a:cubicBezTo>
                  <a:pt x="309350" y="88711"/>
                  <a:pt x="309406" y="96741"/>
                  <a:pt x="313899" y="102358"/>
                </a:cubicBezTo>
                <a:cubicBezTo>
                  <a:pt x="319022" y="108762"/>
                  <a:pt x="328071" y="110755"/>
                  <a:pt x="334371" y="116006"/>
                </a:cubicBezTo>
                <a:cubicBezTo>
                  <a:pt x="341785" y="122184"/>
                  <a:pt x="348018" y="129654"/>
                  <a:pt x="354842" y="136478"/>
                </a:cubicBezTo>
                <a:cubicBezTo>
                  <a:pt x="357117" y="143302"/>
                  <a:pt x="358449" y="150516"/>
                  <a:pt x="361666" y="156950"/>
                </a:cubicBezTo>
                <a:cubicBezTo>
                  <a:pt x="365334" y="164285"/>
                  <a:pt x="369515" y="171622"/>
                  <a:pt x="375314" y="177421"/>
                </a:cubicBezTo>
                <a:cubicBezTo>
                  <a:pt x="388543" y="190649"/>
                  <a:pt x="399607" y="192343"/>
                  <a:pt x="416257" y="197893"/>
                </a:cubicBezTo>
                <a:cubicBezTo>
                  <a:pt x="420806" y="204717"/>
                  <a:pt x="422570" y="214696"/>
                  <a:pt x="429905" y="218364"/>
                </a:cubicBezTo>
                <a:cubicBezTo>
                  <a:pt x="458124" y="232473"/>
                  <a:pt x="515358" y="220737"/>
                  <a:pt x="539087" y="218364"/>
                </a:cubicBezTo>
                <a:cubicBezTo>
                  <a:pt x="545911" y="213815"/>
                  <a:pt x="554436" y="211121"/>
                  <a:pt x="559559" y="204717"/>
                </a:cubicBezTo>
                <a:cubicBezTo>
                  <a:pt x="564053" y="199100"/>
                  <a:pt x="563166" y="190679"/>
                  <a:pt x="566383" y="184245"/>
                </a:cubicBezTo>
                <a:cubicBezTo>
                  <a:pt x="570051" y="176910"/>
                  <a:pt x="576362" y="171108"/>
                  <a:pt x="580030" y="163773"/>
                </a:cubicBezTo>
                <a:cubicBezTo>
                  <a:pt x="608277" y="107277"/>
                  <a:pt x="561394" y="181492"/>
                  <a:pt x="600502" y="122830"/>
                </a:cubicBezTo>
                <a:cubicBezTo>
                  <a:pt x="602777" y="113732"/>
                  <a:pt x="604750" y="104553"/>
                  <a:pt x="607326" y="95535"/>
                </a:cubicBezTo>
                <a:cubicBezTo>
                  <a:pt x="609302" y="88619"/>
                  <a:pt x="612405" y="82041"/>
                  <a:pt x="614150" y="75063"/>
                </a:cubicBezTo>
                <a:cubicBezTo>
                  <a:pt x="619005" y="55645"/>
                  <a:pt x="617071" y="34513"/>
                  <a:pt x="634621" y="20472"/>
                </a:cubicBezTo>
                <a:cubicBezTo>
                  <a:pt x="640238" y="15978"/>
                  <a:pt x="648659" y="16865"/>
                  <a:pt x="655093" y="13648"/>
                </a:cubicBezTo>
                <a:cubicBezTo>
                  <a:pt x="662429" y="9980"/>
                  <a:pt x="668741" y="4549"/>
                  <a:pt x="675565" y="0"/>
                </a:cubicBezTo>
                <a:cubicBezTo>
                  <a:pt x="700586" y="2275"/>
                  <a:pt x="725885" y="2458"/>
                  <a:pt x="750627" y="6824"/>
                </a:cubicBezTo>
                <a:cubicBezTo>
                  <a:pt x="764794" y="9324"/>
                  <a:pt x="791571" y="20472"/>
                  <a:pt x="791571" y="20472"/>
                </a:cubicBezTo>
                <a:cubicBezTo>
                  <a:pt x="798395" y="25021"/>
                  <a:pt x="806919" y="27716"/>
                  <a:pt x="812042" y="34120"/>
                </a:cubicBezTo>
                <a:cubicBezTo>
                  <a:pt x="816535" y="39737"/>
                  <a:pt x="815649" y="48158"/>
                  <a:pt x="818866" y="54591"/>
                </a:cubicBezTo>
                <a:cubicBezTo>
                  <a:pt x="822534" y="61927"/>
                  <a:pt x="827965" y="68239"/>
                  <a:pt x="832514" y="75063"/>
                </a:cubicBezTo>
                <a:cubicBezTo>
                  <a:pt x="830239" y="84161"/>
                  <a:pt x="834471" y="99065"/>
                  <a:pt x="825690" y="102358"/>
                </a:cubicBezTo>
                <a:cubicBezTo>
                  <a:pt x="819800" y="104567"/>
                  <a:pt x="755216" y="90994"/>
                  <a:pt x="743803" y="88711"/>
                </a:cubicBezTo>
                <a:cubicBezTo>
                  <a:pt x="716508" y="90986"/>
                  <a:pt x="688096" y="87480"/>
                  <a:pt x="661917" y="95535"/>
                </a:cubicBezTo>
                <a:cubicBezTo>
                  <a:pt x="655042" y="97650"/>
                  <a:pt x="657069" y="109090"/>
                  <a:pt x="655093" y="116006"/>
                </a:cubicBezTo>
                <a:cubicBezTo>
                  <a:pt x="652516" y="125024"/>
                  <a:pt x="650964" y="134319"/>
                  <a:pt x="648269" y="143302"/>
                </a:cubicBezTo>
                <a:cubicBezTo>
                  <a:pt x="644135" y="157081"/>
                  <a:pt x="639170" y="170597"/>
                  <a:pt x="634621" y="184245"/>
                </a:cubicBezTo>
                <a:cubicBezTo>
                  <a:pt x="626040" y="209988"/>
                  <a:pt x="623966" y="222196"/>
                  <a:pt x="600502" y="245660"/>
                </a:cubicBezTo>
                <a:cubicBezTo>
                  <a:pt x="593678" y="252484"/>
                  <a:pt x="588466" y="261445"/>
                  <a:pt x="580030" y="266132"/>
                </a:cubicBezTo>
                <a:cubicBezTo>
                  <a:pt x="567454" y="273118"/>
                  <a:pt x="552735" y="275230"/>
                  <a:pt x="539087" y="279779"/>
                </a:cubicBezTo>
                <a:lnTo>
                  <a:pt x="498144" y="293427"/>
                </a:lnTo>
                <a:cubicBezTo>
                  <a:pt x="491320" y="295702"/>
                  <a:pt x="484725" y="298840"/>
                  <a:pt x="477672" y="300251"/>
                </a:cubicBezTo>
                <a:lnTo>
                  <a:pt x="443553" y="307075"/>
                </a:lnTo>
                <a:lnTo>
                  <a:pt x="402609" y="293427"/>
                </a:lnTo>
                <a:lnTo>
                  <a:pt x="382138" y="286603"/>
                </a:lnTo>
                <a:cubicBezTo>
                  <a:pt x="375314" y="279779"/>
                  <a:pt x="367591" y="273750"/>
                  <a:pt x="361666" y="266132"/>
                </a:cubicBezTo>
                <a:cubicBezTo>
                  <a:pt x="351596" y="253184"/>
                  <a:pt x="348019" y="234286"/>
                  <a:pt x="334371" y="225188"/>
                </a:cubicBezTo>
                <a:lnTo>
                  <a:pt x="313899" y="211541"/>
                </a:lnTo>
                <a:cubicBezTo>
                  <a:pt x="309350" y="204717"/>
                  <a:pt x="303919" y="198405"/>
                  <a:pt x="300251" y="191069"/>
                </a:cubicBezTo>
                <a:cubicBezTo>
                  <a:pt x="297034" y="184635"/>
                  <a:pt x="298513" y="175683"/>
                  <a:pt x="293427" y="170597"/>
                </a:cubicBezTo>
                <a:cubicBezTo>
                  <a:pt x="288341" y="165511"/>
                  <a:pt x="279780" y="166048"/>
                  <a:pt x="272956" y="163773"/>
                </a:cubicBezTo>
                <a:cubicBezTo>
                  <a:pt x="268027" y="158845"/>
                  <a:pt x="242375" y="130518"/>
                  <a:pt x="232012" y="129654"/>
                </a:cubicBezTo>
                <a:cubicBezTo>
                  <a:pt x="211485" y="127943"/>
                  <a:pt x="191069" y="134203"/>
                  <a:pt x="170597" y="136478"/>
                </a:cubicBezTo>
                <a:cubicBezTo>
                  <a:pt x="163773" y="141027"/>
                  <a:pt x="155249" y="143722"/>
                  <a:pt x="150126" y="150126"/>
                </a:cubicBezTo>
                <a:cubicBezTo>
                  <a:pt x="123659" y="183211"/>
                  <a:pt x="167495" y="162533"/>
                  <a:pt x="122830" y="177421"/>
                </a:cubicBezTo>
                <a:cubicBezTo>
                  <a:pt x="118281" y="184245"/>
                  <a:pt x="112851" y="190558"/>
                  <a:pt x="109183" y="197893"/>
                </a:cubicBezTo>
                <a:cubicBezTo>
                  <a:pt x="98084" y="220091"/>
                  <a:pt x="108266" y="219281"/>
                  <a:pt x="88711" y="238836"/>
                </a:cubicBezTo>
                <a:cubicBezTo>
                  <a:pt x="82912" y="244635"/>
                  <a:pt x="75063" y="247935"/>
                  <a:pt x="68239" y="252484"/>
                </a:cubicBezTo>
                <a:cubicBezTo>
                  <a:pt x="51086" y="303942"/>
                  <a:pt x="76219" y="242509"/>
                  <a:pt x="40944" y="286603"/>
                </a:cubicBezTo>
                <a:cubicBezTo>
                  <a:pt x="36451" y="292220"/>
                  <a:pt x="36395" y="300251"/>
                  <a:pt x="34120" y="307075"/>
                </a:cubicBezTo>
                <a:cubicBezTo>
                  <a:pt x="27296" y="304800"/>
                  <a:pt x="17829" y="306104"/>
                  <a:pt x="13648" y="300251"/>
                </a:cubicBezTo>
                <a:cubicBezTo>
                  <a:pt x="5286" y="288545"/>
                  <a:pt x="0" y="259308"/>
                  <a:pt x="0" y="259308"/>
                </a:cubicBezTo>
                <a:cubicBezTo>
                  <a:pt x="5220" y="238426"/>
                  <a:pt x="4763" y="227249"/>
                  <a:pt x="20472" y="211541"/>
                </a:cubicBezTo>
                <a:cubicBezTo>
                  <a:pt x="22080" y="209933"/>
                  <a:pt x="2275" y="237699"/>
                  <a:pt x="6824" y="23201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4189457" y="5224567"/>
            <a:ext cx="801485" cy="276999"/>
          </a:xfrm>
          <a:prstGeom prst="rect">
            <a:avLst/>
          </a:prstGeom>
          <a:noFill/>
        </p:spPr>
        <p:txBody>
          <a:bodyPr wrap="square" rtlCol="0">
            <a:spAutoFit/>
          </a:bodyPr>
          <a:lstStyle/>
          <a:p>
            <a:r>
              <a:rPr lang="en-AU" sz="1200" dirty="0">
                <a:latin typeface="Arial Narrow" panose="020B0606020202030204" pitchFamily="34" charset="0"/>
              </a:rPr>
              <a:t>Sea snake</a:t>
            </a:r>
          </a:p>
        </p:txBody>
      </p:sp>
      <p:sp>
        <p:nvSpPr>
          <p:cNvPr id="163" name="Freeform 162"/>
          <p:cNvSpPr/>
          <p:nvPr/>
        </p:nvSpPr>
        <p:spPr>
          <a:xfrm>
            <a:off x="5340239" y="5097439"/>
            <a:ext cx="180280" cy="232012"/>
          </a:xfrm>
          <a:custGeom>
            <a:avLst/>
            <a:gdLst>
              <a:gd name="connsiteX0" fmla="*/ 71098 w 180280"/>
              <a:gd name="connsiteY0" fmla="*/ 13648 h 232012"/>
              <a:gd name="connsiteX1" fmla="*/ 36979 w 180280"/>
              <a:gd name="connsiteY1" fmla="*/ 34119 h 232012"/>
              <a:gd name="connsiteX2" fmla="*/ 9683 w 180280"/>
              <a:gd name="connsiteY2" fmla="*/ 75062 h 232012"/>
              <a:gd name="connsiteX3" fmla="*/ 9683 w 180280"/>
              <a:gd name="connsiteY3" fmla="*/ 191068 h 232012"/>
              <a:gd name="connsiteX4" fmla="*/ 23331 w 180280"/>
              <a:gd name="connsiteY4" fmla="*/ 211540 h 232012"/>
              <a:gd name="connsiteX5" fmla="*/ 64274 w 180280"/>
              <a:gd name="connsiteY5" fmla="*/ 225188 h 232012"/>
              <a:gd name="connsiteX6" fmla="*/ 84746 w 180280"/>
              <a:gd name="connsiteY6" fmla="*/ 232012 h 232012"/>
              <a:gd name="connsiteX7" fmla="*/ 146161 w 180280"/>
              <a:gd name="connsiteY7" fmla="*/ 225188 h 232012"/>
              <a:gd name="connsiteX8" fmla="*/ 159809 w 180280"/>
              <a:gd name="connsiteY8" fmla="*/ 204716 h 232012"/>
              <a:gd name="connsiteX9" fmla="*/ 180280 w 180280"/>
              <a:gd name="connsiteY9" fmla="*/ 163773 h 232012"/>
              <a:gd name="connsiteX10" fmla="*/ 173457 w 180280"/>
              <a:gd name="connsiteY10" fmla="*/ 61415 h 232012"/>
              <a:gd name="connsiteX11" fmla="*/ 166633 w 180280"/>
              <a:gd name="connsiteY11" fmla="*/ 40943 h 232012"/>
              <a:gd name="connsiteX12" fmla="*/ 125689 w 180280"/>
              <a:gd name="connsiteY12" fmla="*/ 0 h 232012"/>
              <a:gd name="connsiteX13" fmla="*/ 71098 w 180280"/>
              <a:gd name="connsiteY13" fmla="*/ 13648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280" h="232012">
                <a:moveTo>
                  <a:pt x="71098" y="13648"/>
                </a:moveTo>
                <a:cubicBezTo>
                  <a:pt x="59725" y="20472"/>
                  <a:pt x="46357" y="24741"/>
                  <a:pt x="36979" y="34119"/>
                </a:cubicBezTo>
                <a:cubicBezTo>
                  <a:pt x="25381" y="45717"/>
                  <a:pt x="9683" y="75062"/>
                  <a:pt x="9683" y="75062"/>
                </a:cubicBezTo>
                <a:cubicBezTo>
                  <a:pt x="-2373" y="123291"/>
                  <a:pt x="-4055" y="117795"/>
                  <a:pt x="9683" y="191068"/>
                </a:cubicBezTo>
                <a:cubicBezTo>
                  <a:pt x="11194" y="199129"/>
                  <a:pt x="16376" y="207193"/>
                  <a:pt x="23331" y="211540"/>
                </a:cubicBezTo>
                <a:cubicBezTo>
                  <a:pt x="35530" y="219165"/>
                  <a:pt x="50626" y="220639"/>
                  <a:pt x="64274" y="225188"/>
                </a:cubicBezTo>
                <a:lnTo>
                  <a:pt x="84746" y="232012"/>
                </a:lnTo>
                <a:cubicBezTo>
                  <a:pt x="105218" y="229737"/>
                  <a:pt x="126803" y="232227"/>
                  <a:pt x="146161" y="225188"/>
                </a:cubicBezTo>
                <a:cubicBezTo>
                  <a:pt x="153869" y="222385"/>
                  <a:pt x="156141" y="212052"/>
                  <a:pt x="159809" y="204716"/>
                </a:cubicBezTo>
                <a:cubicBezTo>
                  <a:pt x="188066" y="148204"/>
                  <a:pt x="141163" y="222453"/>
                  <a:pt x="180280" y="163773"/>
                </a:cubicBezTo>
                <a:cubicBezTo>
                  <a:pt x="178006" y="129654"/>
                  <a:pt x="177233" y="95401"/>
                  <a:pt x="173457" y="61415"/>
                </a:cubicBezTo>
                <a:cubicBezTo>
                  <a:pt x="172663" y="54266"/>
                  <a:pt x="171049" y="46621"/>
                  <a:pt x="166633" y="40943"/>
                </a:cubicBezTo>
                <a:cubicBezTo>
                  <a:pt x="154783" y="25708"/>
                  <a:pt x="125689" y="0"/>
                  <a:pt x="125689" y="0"/>
                </a:cubicBezTo>
                <a:lnTo>
                  <a:pt x="71098" y="1364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Freeform 163"/>
          <p:cNvSpPr/>
          <p:nvPr/>
        </p:nvSpPr>
        <p:spPr>
          <a:xfrm>
            <a:off x="5205358" y="5137600"/>
            <a:ext cx="166424" cy="82669"/>
          </a:xfrm>
          <a:custGeom>
            <a:avLst/>
            <a:gdLst>
              <a:gd name="connsiteX0" fmla="*/ 165036 w 166424"/>
              <a:gd name="connsiteY0" fmla="*/ 7606 h 82669"/>
              <a:gd name="connsiteX1" fmla="*/ 42206 w 166424"/>
              <a:gd name="connsiteY1" fmla="*/ 7606 h 82669"/>
              <a:gd name="connsiteX2" fmla="*/ 28558 w 166424"/>
              <a:gd name="connsiteY2" fmla="*/ 28078 h 82669"/>
              <a:gd name="connsiteX3" fmla="*/ 8087 w 166424"/>
              <a:gd name="connsiteY3" fmla="*/ 41725 h 82669"/>
              <a:gd name="connsiteX4" fmla="*/ 8087 w 166424"/>
              <a:gd name="connsiteY4" fmla="*/ 82669 h 82669"/>
              <a:gd name="connsiteX5" fmla="*/ 14911 w 166424"/>
              <a:gd name="connsiteY5" fmla="*/ 62197 h 82669"/>
              <a:gd name="connsiteX6" fmla="*/ 55854 w 166424"/>
              <a:gd name="connsiteY6" fmla="*/ 48549 h 82669"/>
              <a:gd name="connsiteX7" fmla="*/ 103621 w 166424"/>
              <a:gd name="connsiteY7" fmla="*/ 34901 h 82669"/>
              <a:gd name="connsiteX8" fmla="*/ 165036 w 166424"/>
              <a:gd name="connsiteY8" fmla="*/ 7606 h 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24" h="82669">
                <a:moveTo>
                  <a:pt x="165036" y="7606"/>
                </a:moveTo>
                <a:cubicBezTo>
                  <a:pt x="154800" y="3057"/>
                  <a:pt x="71332" y="-6957"/>
                  <a:pt x="42206" y="7606"/>
                </a:cubicBezTo>
                <a:cubicBezTo>
                  <a:pt x="34870" y="11274"/>
                  <a:pt x="34357" y="22279"/>
                  <a:pt x="28558" y="28078"/>
                </a:cubicBezTo>
                <a:cubicBezTo>
                  <a:pt x="22759" y="33877"/>
                  <a:pt x="14911" y="37176"/>
                  <a:pt x="8087" y="41725"/>
                </a:cubicBezTo>
                <a:cubicBezTo>
                  <a:pt x="8087" y="41725"/>
                  <a:pt x="-10110" y="82669"/>
                  <a:pt x="8087" y="82669"/>
                </a:cubicBezTo>
                <a:cubicBezTo>
                  <a:pt x="15280" y="82669"/>
                  <a:pt x="9058" y="66378"/>
                  <a:pt x="14911" y="62197"/>
                </a:cubicBezTo>
                <a:cubicBezTo>
                  <a:pt x="26617" y="53835"/>
                  <a:pt x="42206" y="53098"/>
                  <a:pt x="55854" y="48549"/>
                </a:cubicBezTo>
                <a:cubicBezTo>
                  <a:pt x="67299" y="44734"/>
                  <a:pt x="92717" y="35680"/>
                  <a:pt x="103621" y="34901"/>
                </a:cubicBezTo>
                <a:cubicBezTo>
                  <a:pt x="126310" y="33280"/>
                  <a:pt x="175272" y="12155"/>
                  <a:pt x="165036" y="76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Freeform 164"/>
          <p:cNvSpPr/>
          <p:nvPr/>
        </p:nvSpPr>
        <p:spPr>
          <a:xfrm>
            <a:off x="5246271" y="5302155"/>
            <a:ext cx="171890" cy="109182"/>
          </a:xfrm>
          <a:custGeom>
            <a:avLst/>
            <a:gdLst>
              <a:gd name="connsiteX0" fmla="*/ 117299 w 171890"/>
              <a:gd name="connsiteY0" fmla="*/ 0 h 109182"/>
              <a:gd name="connsiteX1" fmla="*/ 62708 w 171890"/>
              <a:gd name="connsiteY1" fmla="*/ 20472 h 109182"/>
              <a:gd name="connsiteX2" fmla="*/ 49060 w 171890"/>
              <a:gd name="connsiteY2" fmla="*/ 40944 h 109182"/>
              <a:gd name="connsiteX3" fmla="*/ 28589 w 171890"/>
              <a:gd name="connsiteY3" fmla="*/ 54591 h 109182"/>
              <a:gd name="connsiteX4" fmla="*/ 8117 w 171890"/>
              <a:gd name="connsiteY4" fmla="*/ 81887 h 109182"/>
              <a:gd name="connsiteX5" fmla="*/ 1293 w 171890"/>
              <a:gd name="connsiteY5" fmla="*/ 102358 h 109182"/>
              <a:gd name="connsiteX6" fmla="*/ 28589 w 171890"/>
              <a:gd name="connsiteY6" fmla="*/ 109182 h 109182"/>
              <a:gd name="connsiteX7" fmla="*/ 55884 w 171890"/>
              <a:gd name="connsiteY7" fmla="*/ 102358 h 109182"/>
              <a:gd name="connsiteX8" fmla="*/ 103651 w 171890"/>
              <a:gd name="connsiteY8" fmla="*/ 47767 h 109182"/>
              <a:gd name="connsiteX9" fmla="*/ 124123 w 171890"/>
              <a:gd name="connsiteY9" fmla="*/ 40944 h 109182"/>
              <a:gd name="connsiteX10" fmla="*/ 151419 w 171890"/>
              <a:gd name="connsiteY10" fmla="*/ 13648 h 109182"/>
              <a:gd name="connsiteX11" fmla="*/ 171890 w 171890"/>
              <a:gd name="connsiteY11"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890" h="109182">
                <a:moveTo>
                  <a:pt x="117299" y="0"/>
                </a:moveTo>
                <a:cubicBezTo>
                  <a:pt x="99102" y="6824"/>
                  <a:pt x="79373" y="10473"/>
                  <a:pt x="62708" y="20472"/>
                </a:cubicBezTo>
                <a:cubicBezTo>
                  <a:pt x="55675" y="24692"/>
                  <a:pt x="54859" y="35145"/>
                  <a:pt x="49060" y="40944"/>
                </a:cubicBezTo>
                <a:cubicBezTo>
                  <a:pt x="43261" y="46743"/>
                  <a:pt x="35413" y="50042"/>
                  <a:pt x="28589" y="54591"/>
                </a:cubicBezTo>
                <a:cubicBezTo>
                  <a:pt x="21765" y="63690"/>
                  <a:pt x="13760" y="72012"/>
                  <a:pt x="8117" y="81887"/>
                </a:cubicBezTo>
                <a:cubicBezTo>
                  <a:pt x="4548" y="88132"/>
                  <a:pt x="-3023" y="96604"/>
                  <a:pt x="1293" y="102358"/>
                </a:cubicBezTo>
                <a:cubicBezTo>
                  <a:pt x="6920" y="109861"/>
                  <a:pt x="19490" y="106907"/>
                  <a:pt x="28589" y="109182"/>
                </a:cubicBezTo>
                <a:cubicBezTo>
                  <a:pt x="37687" y="106907"/>
                  <a:pt x="48826" y="108534"/>
                  <a:pt x="55884" y="102358"/>
                </a:cubicBezTo>
                <a:cubicBezTo>
                  <a:pt x="110465" y="54600"/>
                  <a:pt x="58165" y="70510"/>
                  <a:pt x="103651" y="47767"/>
                </a:cubicBezTo>
                <a:cubicBezTo>
                  <a:pt x="110085" y="44550"/>
                  <a:pt x="117299" y="43218"/>
                  <a:pt x="124123" y="40944"/>
                </a:cubicBezTo>
                <a:cubicBezTo>
                  <a:pt x="135042" y="8188"/>
                  <a:pt x="122303" y="28206"/>
                  <a:pt x="151419" y="13648"/>
                </a:cubicBezTo>
                <a:cubicBezTo>
                  <a:pt x="158754" y="9980"/>
                  <a:pt x="171890" y="0"/>
                  <a:pt x="171890"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Freeform 165"/>
          <p:cNvSpPr/>
          <p:nvPr/>
        </p:nvSpPr>
        <p:spPr>
          <a:xfrm>
            <a:off x="5506872" y="5123514"/>
            <a:ext cx="184640" cy="83107"/>
          </a:xfrm>
          <a:custGeom>
            <a:avLst/>
            <a:gdLst>
              <a:gd name="connsiteX0" fmla="*/ 0 w 184640"/>
              <a:gd name="connsiteY0" fmla="*/ 14868 h 83107"/>
              <a:gd name="connsiteX1" fmla="*/ 122829 w 184640"/>
              <a:gd name="connsiteY1" fmla="*/ 8044 h 83107"/>
              <a:gd name="connsiteX2" fmla="*/ 143301 w 184640"/>
              <a:gd name="connsiteY2" fmla="*/ 21692 h 83107"/>
              <a:gd name="connsiteX3" fmla="*/ 163773 w 184640"/>
              <a:gd name="connsiteY3" fmla="*/ 28516 h 83107"/>
              <a:gd name="connsiteX4" fmla="*/ 184244 w 184640"/>
              <a:gd name="connsiteY4" fmla="*/ 69459 h 83107"/>
              <a:gd name="connsiteX5" fmla="*/ 163773 w 184640"/>
              <a:gd name="connsiteY5" fmla="*/ 83107 h 83107"/>
              <a:gd name="connsiteX6" fmla="*/ 81886 w 184640"/>
              <a:gd name="connsiteY6" fmla="*/ 42164 h 83107"/>
              <a:gd name="connsiteX7" fmla="*/ 61415 w 184640"/>
              <a:gd name="connsiteY7" fmla="*/ 35340 h 83107"/>
              <a:gd name="connsiteX8" fmla="*/ 0 w 184640"/>
              <a:gd name="connsiteY8" fmla="*/ 14868 h 8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40" h="83107">
                <a:moveTo>
                  <a:pt x="0" y="14868"/>
                </a:moveTo>
                <a:cubicBezTo>
                  <a:pt x="57373" y="525"/>
                  <a:pt x="59564" y="-6556"/>
                  <a:pt x="122829" y="8044"/>
                </a:cubicBezTo>
                <a:cubicBezTo>
                  <a:pt x="130820" y="9888"/>
                  <a:pt x="135965" y="18024"/>
                  <a:pt x="143301" y="21692"/>
                </a:cubicBezTo>
                <a:cubicBezTo>
                  <a:pt x="149735" y="24909"/>
                  <a:pt x="156949" y="26241"/>
                  <a:pt x="163773" y="28516"/>
                </a:cubicBezTo>
                <a:cubicBezTo>
                  <a:pt x="166648" y="32828"/>
                  <a:pt x="187776" y="60628"/>
                  <a:pt x="184244" y="69459"/>
                </a:cubicBezTo>
                <a:cubicBezTo>
                  <a:pt x="181198" y="77074"/>
                  <a:pt x="170597" y="78558"/>
                  <a:pt x="163773" y="83107"/>
                </a:cubicBezTo>
                <a:cubicBezTo>
                  <a:pt x="110857" y="47830"/>
                  <a:pt x="138392" y="60999"/>
                  <a:pt x="81886" y="42164"/>
                </a:cubicBezTo>
                <a:lnTo>
                  <a:pt x="61415" y="35340"/>
                </a:lnTo>
                <a:lnTo>
                  <a:pt x="0" y="1486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Freeform 167"/>
          <p:cNvSpPr/>
          <p:nvPr/>
        </p:nvSpPr>
        <p:spPr>
          <a:xfrm>
            <a:off x="5465617" y="5308978"/>
            <a:ext cx="138114" cy="102359"/>
          </a:xfrm>
          <a:custGeom>
            <a:avLst/>
            <a:gdLst>
              <a:gd name="connsiteX0" fmla="*/ 27607 w 138114"/>
              <a:gd name="connsiteY0" fmla="*/ 1 h 102359"/>
              <a:gd name="connsiteX1" fmla="*/ 61726 w 138114"/>
              <a:gd name="connsiteY1" fmla="*/ 6825 h 102359"/>
              <a:gd name="connsiteX2" fmla="*/ 109493 w 138114"/>
              <a:gd name="connsiteY2" fmla="*/ 54592 h 102359"/>
              <a:gd name="connsiteX3" fmla="*/ 136789 w 138114"/>
              <a:gd name="connsiteY3" fmla="*/ 95535 h 102359"/>
              <a:gd name="connsiteX4" fmla="*/ 109493 w 138114"/>
              <a:gd name="connsiteY4" fmla="*/ 102359 h 102359"/>
              <a:gd name="connsiteX5" fmla="*/ 54902 w 138114"/>
              <a:gd name="connsiteY5" fmla="*/ 75064 h 102359"/>
              <a:gd name="connsiteX6" fmla="*/ 34431 w 138114"/>
              <a:gd name="connsiteY6" fmla="*/ 68240 h 102359"/>
              <a:gd name="connsiteX7" fmla="*/ 13959 w 138114"/>
              <a:gd name="connsiteY7" fmla="*/ 54592 h 102359"/>
              <a:gd name="connsiteX8" fmla="*/ 311 w 138114"/>
              <a:gd name="connsiteY8" fmla="*/ 6825 h 102359"/>
              <a:gd name="connsiteX9" fmla="*/ 27607 w 138114"/>
              <a:gd name="connsiteY9" fmla="*/ 1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4" h="102359">
                <a:moveTo>
                  <a:pt x="27607" y="1"/>
                </a:moveTo>
                <a:cubicBezTo>
                  <a:pt x="37843" y="1"/>
                  <a:pt x="52571" y="-296"/>
                  <a:pt x="61726" y="6825"/>
                </a:cubicBezTo>
                <a:cubicBezTo>
                  <a:pt x="143851" y="70700"/>
                  <a:pt x="51167" y="35149"/>
                  <a:pt x="109493" y="54592"/>
                </a:cubicBezTo>
                <a:cubicBezTo>
                  <a:pt x="110444" y="55543"/>
                  <a:pt x="145254" y="84249"/>
                  <a:pt x="136789" y="95535"/>
                </a:cubicBezTo>
                <a:cubicBezTo>
                  <a:pt x="131162" y="103038"/>
                  <a:pt x="118592" y="100084"/>
                  <a:pt x="109493" y="102359"/>
                </a:cubicBezTo>
                <a:cubicBezTo>
                  <a:pt x="20703" y="87560"/>
                  <a:pt x="99791" y="110975"/>
                  <a:pt x="54902" y="75064"/>
                </a:cubicBezTo>
                <a:cubicBezTo>
                  <a:pt x="49285" y="70571"/>
                  <a:pt x="40864" y="71457"/>
                  <a:pt x="34431" y="68240"/>
                </a:cubicBezTo>
                <a:cubicBezTo>
                  <a:pt x="27095" y="64572"/>
                  <a:pt x="20783" y="59141"/>
                  <a:pt x="13959" y="54592"/>
                </a:cubicBezTo>
                <a:cubicBezTo>
                  <a:pt x="13368" y="52228"/>
                  <a:pt x="3982" y="11720"/>
                  <a:pt x="311" y="6825"/>
                </a:cubicBezTo>
                <a:cubicBezTo>
                  <a:pt x="-2741" y="2756"/>
                  <a:pt x="17371" y="1"/>
                  <a:pt x="27607" y="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168"/>
          <p:cNvSpPr/>
          <p:nvPr/>
        </p:nvSpPr>
        <p:spPr>
          <a:xfrm>
            <a:off x="5373651" y="5297649"/>
            <a:ext cx="68238" cy="62615"/>
          </a:xfrm>
          <a:custGeom>
            <a:avLst/>
            <a:gdLst>
              <a:gd name="connsiteX0" fmla="*/ 0 w 68238"/>
              <a:gd name="connsiteY0" fmla="*/ 13648 h 62615"/>
              <a:gd name="connsiteX1" fmla="*/ 20471 w 68238"/>
              <a:gd name="connsiteY1" fmla="*/ 47767 h 62615"/>
              <a:gd name="connsiteX2" fmla="*/ 40943 w 68238"/>
              <a:gd name="connsiteY2" fmla="*/ 61415 h 62615"/>
              <a:gd name="connsiteX3" fmla="*/ 54591 w 68238"/>
              <a:gd name="connsiteY3" fmla="*/ 20472 h 62615"/>
              <a:gd name="connsiteX4" fmla="*/ 68238 w 68238"/>
              <a:gd name="connsiteY4" fmla="*/ 0 h 6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 h="62615">
                <a:moveTo>
                  <a:pt x="0" y="13648"/>
                </a:moveTo>
                <a:cubicBezTo>
                  <a:pt x="6824" y="25021"/>
                  <a:pt x="11840" y="37697"/>
                  <a:pt x="20471" y="47767"/>
                </a:cubicBezTo>
                <a:cubicBezTo>
                  <a:pt x="25808" y="53994"/>
                  <a:pt x="34539" y="66538"/>
                  <a:pt x="40943" y="61415"/>
                </a:cubicBezTo>
                <a:cubicBezTo>
                  <a:pt x="52177" y="52428"/>
                  <a:pt x="46612" y="32442"/>
                  <a:pt x="54591" y="20472"/>
                </a:cubicBezTo>
                <a:lnTo>
                  <a:pt x="68238" y="0"/>
                </a:lnTo>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Freeform 169"/>
          <p:cNvSpPr/>
          <p:nvPr/>
        </p:nvSpPr>
        <p:spPr>
          <a:xfrm>
            <a:off x="5402974" y="5027465"/>
            <a:ext cx="109198" cy="107812"/>
          </a:xfrm>
          <a:custGeom>
            <a:avLst/>
            <a:gdLst>
              <a:gd name="connsiteX0" fmla="*/ 15187 w 109198"/>
              <a:gd name="connsiteY0" fmla="*/ 104093 h 107812"/>
              <a:gd name="connsiteX1" fmla="*/ 8363 w 109198"/>
              <a:gd name="connsiteY1" fmla="*/ 8559 h 107812"/>
              <a:gd name="connsiteX2" fmla="*/ 28835 w 109198"/>
              <a:gd name="connsiteY2" fmla="*/ 1735 h 107812"/>
              <a:gd name="connsiteX3" fmla="*/ 103898 w 109198"/>
              <a:gd name="connsiteY3" fmla="*/ 8559 h 107812"/>
              <a:gd name="connsiteX4" fmla="*/ 97074 w 109198"/>
              <a:gd name="connsiteY4" fmla="*/ 56326 h 107812"/>
              <a:gd name="connsiteX5" fmla="*/ 56130 w 109198"/>
              <a:gd name="connsiteY5" fmla="*/ 76798 h 107812"/>
              <a:gd name="connsiteX6" fmla="*/ 15187 w 109198"/>
              <a:gd name="connsiteY6" fmla="*/ 104093 h 1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8" h="107812">
                <a:moveTo>
                  <a:pt x="15187" y="104093"/>
                </a:moveTo>
                <a:cubicBezTo>
                  <a:pt x="7226" y="92720"/>
                  <a:pt x="-10443" y="55575"/>
                  <a:pt x="8363" y="8559"/>
                </a:cubicBezTo>
                <a:cubicBezTo>
                  <a:pt x="11034" y="1880"/>
                  <a:pt x="22011" y="4010"/>
                  <a:pt x="28835" y="1735"/>
                </a:cubicBezTo>
                <a:cubicBezTo>
                  <a:pt x="53856" y="4010"/>
                  <a:pt x="84279" y="-7136"/>
                  <a:pt x="103898" y="8559"/>
                </a:cubicBezTo>
                <a:cubicBezTo>
                  <a:pt x="116458" y="18607"/>
                  <a:pt x="103606" y="41628"/>
                  <a:pt x="97074" y="56326"/>
                </a:cubicBezTo>
                <a:cubicBezTo>
                  <a:pt x="92473" y="66679"/>
                  <a:pt x="65214" y="73770"/>
                  <a:pt x="56130" y="76798"/>
                </a:cubicBezTo>
                <a:cubicBezTo>
                  <a:pt x="41221" y="99162"/>
                  <a:pt x="23148" y="115466"/>
                  <a:pt x="15187" y="10409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TextBox 170"/>
          <p:cNvSpPr txBox="1"/>
          <p:nvPr/>
        </p:nvSpPr>
        <p:spPr>
          <a:xfrm>
            <a:off x="4859938" y="5150665"/>
            <a:ext cx="801485" cy="276999"/>
          </a:xfrm>
          <a:prstGeom prst="rect">
            <a:avLst/>
          </a:prstGeom>
          <a:noFill/>
        </p:spPr>
        <p:txBody>
          <a:bodyPr wrap="square" rtlCol="0">
            <a:spAutoFit/>
          </a:bodyPr>
          <a:lstStyle/>
          <a:p>
            <a:r>
              <a:rPr lang="en-AU" sz="1200" dirty="0">
                <a:latin typeface="Arial Narrow" panose="020B0606020202030204" pitchFamily="34" charset="0"/>
              </a:rPr>
              <a:t>Turtle</a:t>
            </a:r>
          </a:p>
        </p:txBody>
      </p:sp>
      <p:sp>
        <p:nvSpPr>
          <p:cNvPr id="172" name="Freeform 171"/>
          <p:cNvSpPr/>
          <p:nvPr/>
        </p:nvSpPr>
        <p:spPr>
          <a:xfrm>
            <a:off x="5581934" y="5077692"/>
            <a:ext cx="689212" cy="350748"/>
          </a:xfrm>
          <a:custGeom>
            <a:avLst/>
            <a:gdLst>
              <a:gd name="connsiteX0" fmla="*/ 163773 w 689212"/>
              <a:gd name="connsiteY0" fmla="*/ 225188 h 350748"/>
              <a:gd name="connsiteX1" fmla="*/ 177421 w 689212"/>
              <a:gd name="connsiteY1" fmla="*/ 163773 h 350748"/>
              <a:gd name="connsiteX2" fmla="*/ 191069 w 689212"/>
              <a:gd name="connsiteY2" fmla="*/ 122830 h 350748"/>
              <a:gd name="connsiteX3" fmla="*/ 204716 w 689212"/>
              <a:gd name="connsiteY3" fmla="*/ 81887 h 350748"/>
              <a:gd name="connsiteX4" fmla="*/ 245660 w 689212"/>
              <a:gd name="connsiteY4" fmla="*/ 54591 h 350748"/>
              <a:gd name="connsiteX5" fmla="*/ 259307 w 689212"/>
              <a:gd name="connsiteY5" fmla="*/ 34120 h 350748"/>
              <a:gd name="connsiteX6" fmla="*/ 279779 w 689212"/>
              <a:gd name="connsiteY6" fmla="*/ 20472 h 350748"/>
              <a:gd name="connsiteX7" fmla="*/ 354842 w 689212"/>
              <a:gd name="connsiteY7" fmla="*/ 0 h 350748"/>
              <a:gd name="connsiteX8" fmla="*/ 511791 w 689212"/>
              <a:gd name="connsiteY8" fmla="*/ 13648 h 350748"/>
              <a:gd name="connsiteX9" fmla="*/ 573206 w 689212"/>
              <a:gd name="connsiteY9" fmla="*/ 27296 h 350748"/>
              <a:gd name="connsiteX10" fmla="*/ 593677 w 689212"/>
              <a:gd name="connsiteY10" fmla="*/ 34120 h 350748"/>
              <a:gd name="connsiteX11" fmla="*/ 627797 w 689212"/>
              <a:gd name="connsiteY11" fmla="*/ 95534 h 350748"/>
              <a:gd name="connsiteX12" fmla="*/ 620973 w 689212"/>
              <a:gd name="connsiteY12" fmla="*/ 143302 h 350748"/>
              <a:gd name="connsiteX13" fmla="*/ 641445 w 689212"/>
              <a:gd name="connsiteY13" fmla="*/ 150126 h 350748"/>
              <a:gd name="connsiteX14" fmla="*/ 661916 w 689212"/>
              <a:gd name="connsiteY14" fmla="*/ 170597 h 350748"/>
              <a:gd name="connsiteX15" fmla="*/ 689212 w 689212"/>
              <a:gd name="connsiteY15" fmla="*/ 211540 h 350748"/>
              <a:gd name="connsiteX16" fmla="*/ 682388 w 689212"/>
              <a:gd name="connsiteY16" fmla="*/ 245660 h 350748"/>
              <a:gd name="connsiteX17" fmla="*/ 655092 w 689212"/>
              <a:gd name="connsiteY17" fmla="*/ 238836 h 350748"/>
              <a:gd name="connsiteX18" fmla="*/ 593677 w 689212"/>
              <a:gd name="connsiteY18" fmla="*/ 191069 h 350748"/>
              <a:gd name="connsiteX19" fmla="*/ 552734 w 689212"/>
              <a:gd name="connsiteY19" fmla="*/ 177421 h 350748"/>
              <a:gd name="connsiteX20" fmla="*/ 532263 w 689212"/>
              <a:gd name="connsiteY20" fmla="*/ 163773 h 350748"/>
              <a:gd name="connsiteX21" fmla="*/ 409433 w 689212"/>
              <a:gd name="connsiteY21" fmla="*/ 163773 h 350748"/>
              <a:gd name="connsiteX22" fmla="*/ 300251 w 689212"/>
              <a:gd name="connsiteY22" fmla="*/ 184245 h 350748"/>
              <a:gd name="connsiteX23" fmla="*/ 259307 w 689212"/>
              <a:gd name="connsiteY23" fmla="*/ 197893 h 350748"/>
              <a:gd name="connsiteX24" fmla="*/ 238836 w 689212"/>
              <a:gd name="connsiteY24" fmla="*/ 211540 h 350748"/>
              <a:gd name="connsiteX25" fmla="*/ 197892 w 689212"/>
              <a:gd name="connsiteY25" fmla="*/ 232012 h 350748"/>
              <a:gd name="connsiteX26" fmla="*/ 191069 w 689212"/>
              <a:gd name="connsiteY26" fmla="*/ 252484 h 350748"/>
              <a:gd name="connsiteX27" fmla="*/ 204716 w 689212"/>
              <a:gd name="connsiteY27" fmla="*/ 272955 h 350748"/>
              <a:gd name="connsiteX28" fmla="*/ 225188 w 689212"/>
              <a:gd name="connsiteY28" fmla="*/ 313899 h 350748"/>
              <a:gd name="connsiteX29" fmla="*/ 218364 w 689212"/>
              <a:gd name="connsiteY29" fmla="*/ 348018 h 350748"/>
              <a:gd name="connsiteX30" fmla="*/ 184245 w 689212"/>
              <a:gd name="connsiteY30" fmla="*/ 320723 h 350748"/>
              <a:gd name="connsiteX31" fmla="*/ 143301 w 689212"/>
              <a:gd name="connsiteY31" fmla="*/ 307075 h 350748"/>
              <a:gd name="connsiteX32" fmla="*/ 116006 w 689212"/>
              <a:gd name="connsiteY32" fmla="*/ 272955 h 350748"/>
              <a:gd name="connsiteX33" fmla="*/ 95534 w 689212"/>
              <a:gd name="connsiteY33" fmla="*/ 252484 h 350748"/>
              <a:gd name="connsiteX34" fmla="*/ 68239 w 689212"/>
              <a:gd name="connsiteY34" fmla="*/ 245660 h 350748"/>
              <a:gd name="connsiteX35" fmla="*/ 0 w 689212"/>
              <a:gd name="connsiteY35" fmla="*/ 225188 h 350748"/>
              <a:gd name="connsiteX36" fmla="*/ 109182 w 689212"/>
              <a:gd name="connsiteY36" fmla="*/ 218364 h 350748"/>
              <a:gd name="connsiteX37" fmla="*/ 163773 w 689212"/>
              <a:gd name="connsiteY37" fmla="*/ 225188 h 35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9212" h="350748">
                <a:moveTo>
                  <a:pt x="163773" y="225188"/>
                </a:moveTo>
                <a:cubicBezTo>
                  <a:pt x="175146" y="216089"/>
                  <a:pt x="171639" y="183045"/>
                  <a:pt x="177421" y="163773"/>
                </a:cubicBezTo>
                <a:cubicBezTo>
                  <a:pt x="181555" y="149994"/>
                  <a:pt x="186520" y="136478"/>
                  <a:pt x="191069" y="122830"/>
                </a:cubicBezTo>
                <a:cubicBezTo>
                  <a:pt x="191070" y="122828"/>
                  <a:pt x="204714" y="81889"/>
                  <a:pt x="204716" y="81887"/>
                </a:cubicBezTo>
                <a:lnTo>
                  <a:pt x="245660" y="54591"/>
                </a:lnTo>
                <a:cubicBezTo>
                  <a:pt x="250209" y="47767"/>
                  <a:pt x="253508" y="39919"/>
                  <a:pt x="259307" y="34120"/>
                </a:cubicBezTo>
                <a:cubicBezTo>
                  <a:pt x="265106" y="28321"/>
                  <a:pt x="272284" y="23803"/>
                  <a:pt x="279779" y="20472"/>
                </a:cubicBezTo>
                <a:cubicBezTo>
                  <a:pt x="308114" y="7878"/>
                  <a:pt x="325652" y="5838"/>
                  <a:pt x="354842" y="0"/>
                </a:cubicBezTo>
                <a:cubicBezTo>
                  <a:pt x="420881" y="4403"/>
                  <a:pt x="452560" y="4535"/>
                  <a:pt x="511791" y="13648"/>
                </a:cubicBezTo>
                <a:cubicBezTo>
                  <a:pt x="527033" y="15993"/>
                  <a:pt x="557359" y="22768"/>
                  <a:pt x="573206" y="27296"/>
                </a:cubicBezTo>
                <a:cubicBezTo>
                  <a:pt x="580122" y="29272"/>
                  <a:pt x="586853" y="31845"/>
                  <a:pt x="593677" y="34120"/>
                </a:cubicBezTo>
                <a:cubicBezTo>
                  <a:pt x="624963" y="81048"/>
                  <a:pt x="615786" y="59502"/>
                  <a:pt x="627797" y="95534"/>
                </a:cubicBezTo>
                <a:cubicBezTo>
                  <a:pt x="625522" y="111457"/>
                  <a:pt x="617072" y="127698"/>
                  <a:pt x="620973" y="143302"/>
                </a:cubicBezTo>
                <a:cubicBezTo>
                  <a:pt x="622718" y="150280"/>
                  <a:pt x="635460" y="146136"/>
                  <a:pt x="641445" y="150126"/>
                </a:cubicBezTo>
                <a:cubicBezTo>
                  <a:pt x="649474" y="155479"/>
                  <a:pt x="655991" y="162980"/>
                  <a:pt x="661916" y="170597"/>
                </a:cubicBezTo>
                <a:cubicBezTo>
                  <a:pt x="671986" y="183544"/>
                  <a:pt x="689212" y="211540"/>
                  <a:pt x="689212" y="211540"/>
                </a:cubicBezTo>
                <a:cubicBezTo>
                  <a:pt x="686937" y="222913"/>
                  <a:pt x="691445" y="238414"/>
                  <a:pt x="682388" y="245660"/>
                </a:cubicBezTo>
                <a:cubicBezTo>
                  <a:pt x="675064" y="251519"/>
                  <a:pt x="663235" y="243489"/>
                  <a:pt x="655092" y="238836"/>
                </a:cubicBezTo>
                <a:cubicBezTo>
                  <a:pt x="605628" y="210570"/>
                  <a:pt x="672216" y="217249"/>
                  <a:pt x="593677" y="191069"/>
                </a:cubicBezTo>
                <a:lnTo>
                  <a:pt x="552734" y="177421"/>
                </a:lnTo>
                <a:cubicBezTo>
                  <a:pt x="545910" y="172872"/>
                  <a:pt x="539598" y="167441"/>
                  <a:pt x="532263" y="163773"/>
                </a:cubicBezTo>
                <a:cubicBezTo>
                  <a:pt x="494914" y="145098"/>
                  <a:pt x="444983" y="161403"/>
                  <a:pt x="409433" y="163773"/>
                </a:cubicBezTo>
                <a:cubicBezTo>
                  <a:pt x="384643" y="167905"/>
                  <a:pt x="316615" y="178790"/>
                  <a:pt x="300251" y="184245"/>
                </a:cubicBezTo>
                <a:cubicBezTo>
                  <a:pt x="286603" y="188794"/>
                  <a:pt x="271277" y="189913"/>
                  <a:pt x="259307" y="197893"/>
                </a:cubicBezTo>
                <a:cubicBezTo>
                  <a:pt x="252483" y="202442"/>
                  <a:pt x="246171" y="207872"/>
                  <a:pt x="238836" y="211540"/>
                </a:cubicBezTo>
                <a:cubicBezTo>
                  <a:pt x="182335" y="239790"/>
                  <a:pt x="256557" y="192902"/>
                  <a:pt x="197892" y="232012"/>
                </a:cubicBezTo>
                <a:cubicBezTo>
                  <a:pt x="195618" y="238836"/>
                  <a:pt x="189886" y="245389"/>
                  <a:pt x="191069" y="252484"/>
                </a:cubicBezTo>
                <a:cubicBezTo>
                  <a:pt x="192417" y="260573"/>
                  <a:pt x="201048" y="265620"/>
                  <a:pt x="204716" y="272955"/>
                </a:cubicBezTo>
                <a:cubicBezTo>
                  <a:pt x="232966" y="329456"/>
                  <a:pt x="186078" y="255234"/>
                  <a:pt x="225188" y="313899"/>
                </a:cubicBezTo>
                <a:cubicBezTo>
                  <a:pt x="222913" y="325272"/>
                  <a:pt x="226565" y="339817"/>
                  <a:pt x="218364" y="348018"/>
                </a:cubicBezTo>
                <a:cubicBezTo>
                  <a:pt x="204963" y="361419"/>
                  <a:pt x="184950" y="321164"/>
                  <a:pt x="184245" y="320723"/>
                </a:cubicBezTo>
                <a:cubicBezTo>
                  <a:pt x="172045" y="313098"/>
                  <a:pt x="143301" y="307075"/>
                  <a:pt x="143301" y="307075"/>
                </a:cubicBezTo>
                <a:cubicBezTo>
                  <a:pt x="132099" y="273469"/>
                  <a:pt x="144497" y="296697"/>
                  <a:pt x="116006" y="272955"/>
                </a:cubicBezTo>
                <a:cubicBezTo>
                  <a:pt x="108592" y="266777"/>
                  <a:pt x="103913" y="257272"/>
                  <a:pt x="95534" y="252484"/>
                </a:cubicBezTo>
                <a:cubicBezTo>
                  <a:pt x="87391" y="247831"/>
                  <a:pt x="77222" y="248355"/>
                  <a:pt x="68239" y="245660"/>
                </a:cubicBezTo>
                <a:cubicBezTo>
                  <a:pt x="-14828" y="220739"/>
                  <a:pt x="62912" y="240917"/>
                  <a:pt x="0" y="225188"/>
                </a:cubicBezTo>
                <a:cubicBezTo>
                  <a:pt x="44791" y="195326"/>
                  <a:pt x="13584" y="210051"/>
                  <a:pt x="109182" y="218364"/>
                </a:cubicBezTo>
                <a:cubicBezTo>
                  <a:pt x="131956" y="220344"/>
                  <a:pt x="152400" y="234287"/>
                  <a:pt x="163773" y="22518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Freeform 172"/>
          <p:cNvSpPr/>
          <p:nvPr/>
        </p:nvSpPr>
        <p:spPr>
          <a:xfrm>
            <a:off x="6004994" y="5227313"/>
            <a:ext cx="68610" cy="63815"/>
          </a:xfrm>
          <a:custGeom>
            <a:avLst/>
            <a:gdLst>
              <a:gd name="connsiteX0" fmla="*/ 14019 w 68610"/>
              <a:gd name="connsiteY0" fmla="*/ 0 h 63815"/>
              <a:gd name="connsiteX1" fmla="*/ 372 w 68610"/>
              <a:gd name="connsiteY1" fmla="*/ 61415 h 63815"/>
              <a:gd name="connsiteX2" fmla="*/ 20843 w 68610"/>
              <a:gd name="connsiteY2" fmla="*/ 54591 h 63815"/>
              <a:gd name="connsiteX3" fmla="*/ 41315 w 68610"/>
              <a:gd name="connsiteY3" fmla="*/ 40943 h 63815"/>
              <a:gd name="connsiteX4" fmla="*/ 68610 w 68610"/>
              <a:gd name="connsiteY4" fmla="*/ 6824 h 6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0" h="63815">
                <a:moveTo>
                  <a:pt x="14019" y="0"/>
                </a:moveTo>
                <a:cubicBezTo>
                  <a:pt x="9470" y="20472"/>
                  <a:pt x="-2229" y="40606"/>
                  <a:pt x="372" y="61415"/>
                </a:cubicBezTo>
                <a:cubicBezTo>
                  <a:pt x="1264" y="68552"/>
                  <a:pt x="14410" y="57808"/>
                  <a:pt x="20843" y="54591"/>
                </a:cubicBezTo>
                <a:cubicBezTo>
                  <a:pt x="28179" y="50923"/>
                  <a:pt x="34491" y="45492"/>
                  <a:pt x="41315" y="40943"/>
                </a:cubicBezTo>
                <a:cubicBezTo>
                  <a:pt x="58532" y="15119"/>
                  <a:pt x="49164" y="26271"/>
                  <a:pt x="6861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Freeform 173"/>
          <p:cNvSpPr/>
          <p:nvPr/>
        </p:nvSpPr>
        <p:spPr>
          <a:xfrm>
            <a:off x="5876346" y="5159074"/>
            <a:ext cx="129020" cy="56043"/>
          </a:xfrm>
          <a:custGeom>
            <a:avLst/>
            <a:gdLst>
              <a:gd name="connsiteX0" fmla="*/ 94900 w 129020"/>
              <a:gd name="connsiteY0" fmla="*/ 0 h 56043"/>
              <a:gd name="connsiteX1" fmla="*/ 60781 w 129020"/>
              <a:gd name="connsiteY1" fmla="*/ 13648 h 56043"/>
              <a:gd name="connsiteX2" fmla="*/ 26661 w 129020"/>
              <a:gd name="connsiteY2" fmla="*/ 47767 h 56043"/>
              <a:gd name="connsiteX3" fmla="*/ 47133 w 129020"/>
              <a:gd name="connsiteY3" fmla="*/ 47767 h 56043"/>
              <a:gd name="connsiteX4" fmla="*/ 108548 w 129020"/>
              <a:gd name="connsiteY4" fmla="*/ 20472 h 56043"/>
              <a:gd name="connsiteX5" fmla="*/ 129020 w 129020"/>
              <a:gd name="connsiteY5" fmla="*/ 13648 h 56043"/>
              <a:gd name="connsiteX6" fmla="*/ 94900 w 129020"/>
              <a:gd name="connsiteY6" fmla="*/ 0 h 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20" h="56043">
                <a:moveTo>
                  <a:pt x="94900" y="0"/>
                </a:moveTo>
                <a:cubicBezTo>
                  <a:pt x="83527" y="0"/>
                  <a:pt x="70749" y="6528"/>
                  <a:pt x="60781" y="13648"/>
                </a:cubicBezTo>
                <a:cubicBezTo>
                  <a:pt x="-2911" y="59142"/>
                  <a:pt x="99453" y="11370"/>
                  <a:pt x="26661" y="47767"/>
                </a:cubicBezTo>
                <a:cubicBezTo>
                  <a:pt x="9862" y="56167"/>
                  <a:pt x="-33216" y="61159"/>
                  <a:pt x="47133" y="47767"/>
                </a:cubicBezTo>
                <a:cubicBezTo>
                  <a:pt x="79575" y="26139"/>
                  <a:pt x="59824" y="36713"/>
                  <a:pt x="108548" y="20472"/>
                </a:cubicBezTo>
                <a:lnTo>
                  <a:pt x="129020" y="13648"/>
                </a:lnTo>
                <a:cubicBezTo>
                  <a:pt x="104232" y="5385"/>
                  <a:pt x="106273" y="0"/>
                  <a:pt x="94900"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Freeform 174"/>
          <p:cNvSpPr/>
          <p:nvPr/>
        </p:nvSpPr>
        <p:spPr>
          <a:xfrm>
            <a:off x="5850891" y="5022596"/>
            <a:ext cx="134003" cy="54592"/>
          </a:xfrm>
          <a:custGeom>
            <a:avLst/>
            <a:gdLst>
              <a:gd name="connsiteX0" fmla="*/ 134003 w 134003"/>
              <a:gd name="connsiteY0" fmla="*/ 54592 h 54592"/>
              <a:gd name="connsiteX1" fmla="*/ 113531 w 134003"/>
              <a:gd name="connsiteY1" fmla="*/ 20472 h 54592"/>
              <a:gd name="connsiteX2" fmla="*/ 93060 w 134003"/>
              <a:gd name="connsiteY2" fmla="*/ 13648 h 54592"/>
              <a:gd name="connsiteX3" fmla="*/ 72588 w 134003"/>
              <a:gd name="connsiteY3" fmla="*/ 0 h 54592"/>
              <a:gd name="connsiteX4" fmla="*/ 4349 w 134003"/>
              <a:gd name="connsiteY4" fmla="*/ 13648 h 54592"/>
              <a:gd name="connsiteX5" fmla="*/ 52116 w 134003"/>
              <a:gd name="connsiteY5" fmla="*/ 27296 h 54592"/>
              <a:gd name="connsiteX6" fmla="*/ 93060 w 134003"/>
              <a:gd name="connsiteY6" fmla="*/ 40944 h 54592"/>
              <a:gd name="connsiteX7" fmla="*/ 72588 w 134003"/>
              <a:gd name="connsiteY7" fmla="*/ 47768 h 54592"/>
              <a:gd name="connsiteX8" fmla="*/ 52116 w 134003"/>
              <a:gd name="connsiteY8" fmla="*/ 3412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03" h="54592">
                <a:moveTo>
                  <a:pt x="134003" y="54592"/>
                </a:moveTo>
                <a:cubicBezTo>
                  <a:pt x="127179" y="43219"/>
                  <a:pt x="122910" y="29851"/>
                  <a:pt x="113531" y="20472"/>
                </a:cubicBezTo>
                <a:cubicBezTo>
                  <a:pt x="108445" y="15386"/>
                  <a:pt x="99493" y="16865"/>
                  <a:pt x="93060" y="13648"/>
                </a:cubicBezTo>
                <a:cubicBezTo>
                  <a:pt x="85724" y="9980"/>
                  <a:pt x="79412" y="4549"/>
                  <a:pt x="72588" y="0"/>
                </a:cubicBezTo>
                <a:cubicBezTo>
                  <a:pt x="49842" y="4549"/>
                  <a:pt x="-17657" y="6313"/>
                  <a:pt x="4349" y="13648"/>
                </a:cubicBezTo>
                <a:cubicBezTo>
                  <a:pt x="73151" y="36582"/>
                  <a:pt x="-33569" y="1590"/>
                  <a:pt x="52116" y="27296"/>
                </a:cubicBezTo>
                <a:cubicBezTo>
                  <a:pt x="65896" y="31430"/>
                  <a:pt x="93060" y="40944"/>
                  <a:pt x="93060" y="40944"/>
                </a:cubicBezTo>
                <a:cubicBezTo>
                  <a:pt x="86236" y="43219"/>
                  <a:pt x="79683" y="48951"/>
                  <a:pt x="72588" y="47768"/>
                </a:cubicBezTo>
                <a:cubicBezTo>
                  <a:pt x="64498" y="46420"/>
                  <a:pt x="52116" y="34120"/>
                  <a:pt x="52116" y="34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Freeform 175"/>
          <p:cNvSpPr/>
          <p:nvPr/>
        </p:nvSpPr>
        <p:spPr>
          <a:xfrm>
            <a:off x="6113920" y="5172285"/>
            <a:ext cx="36203" cy="22444"/>
          </a:xfrm>
          <a:custGeom>
            <a:avLst/>
            <a:gdLst>
              <a:gd name="connsiteX0" fmla="*/ 34396 w 36203"/>
              <a:gd name="connsiteY0" fmla="*/ 216 h 22444"/>
              <a:gd name="connsiteX1" fmla="*/ 277 w 36203"/>
              <a:gd name="connsiteY1" fmla="*/ 13864 h 22444"/>
              <a:gd name="connsiteX2" fmla="*/ 27573 w 36203"/>
              <a:gd name="connsiteY2" fmla="*/ 20688 h 22444"/>
              <a:gd name="connsiteX3" fmla="*/ 34396 w 36203"/>
              <a:gd name="connsiteY3" fmla="*/ 216 h 22444"/>
            </a:gdLst>
            <a:ahLst/>
            <a:cxnLst>
              <a:cxn ang="0">
                <a:pos x="connsiteX0" y="connsiteY0"/>
              </a:cxn>
              <a:cxn ang="0">
                <a:pos x="connsiteX1" y="connsiteY1"/>
              </a:cxn>
              <a:cxn ang="0">
                <a:pos x="connsiteX2" y="connsiteY2"/>
              </a:cxn>
              <a:cxn ang="0">
                <a:pos x="connsiteX3" y="connsiteY3"/>
              </a:cxn>
            </a:cxnLst>
            <a:rect l="l" t="t" r="r" b="b"/>
            <a:pathLst>
              <a:path w="36203" h="22444">
                <a:moveTo>
                  <a:pt x="34396" y="216"/>
                </a:moveTo>
                <a:cubicBezTo>
                  <a:pt x="29847" y="-921"/>
                  <a:pt x="4150" y="2243"/>
                  <a:pt x="277" y="13864"/>
                </a:cubicBezTo>
                <a:cubicBezTo>
                  <a:pt x="-2688" y="22762"/>
                  <a:pt x="18865" y="24171"/>
                  <a:pt x="27573" y="20688"/>
                </a:cubicBezTo>
                <a:cubicBezTo>
                  <a:pt x="34252" y="18017"/>
                  <a:pt x="38945" y="1353"/>
                  <a:pt x="34396" y="21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TextBox 176"/>
          <p:cNvSpPr txBox="1"/>
          <p:nvPr/>
        </p:nvSpPr>
        <p:spPr>
          <a:xfrm>
            <a:off x="5747378" y="5223510"/>
            <a:ext cx="801485" cy="276999"/>
          </a:xfrm>
          <a:prstGeom prst="rect">
            <a:avLst/>
          </a:prstGeom>
          <a:noFill/>
        </p:spPr>
        <p:txBody>
          <a:bodyPr wrap="square" rtlCol="0">
            <a:spAutoFit/>
          </a:bodyPr>
          <a:lstStyle/>
          <a:p>
            <a:r>
              <a:rPr lang="en-AU" sz="1200" dirty="0">
                <a:latin typeface="Arial Narrow" panose="020B0606020202030204" pitchFamily="34" charset="0"/>
              </a:rPr>
              <a:t>Dolphin</a:t>
            </a:r>
          </a:p>
        </p:txBody>
      </p:sp>
      <p:sp>
        <p:nvSpPr>
          <p:cNvPr id="179" name="Freeform 178"/>
          <p:cNvSpPr/>
          <p:nvPr/>
        </p:nvSpPr>
        <p:spPr>
          <a:xfrm rot="824996">
            <a:off x="5315163" y="5530277"/>
            <a:ext cx="949438" cy="281353"/>
          </a:xfrm>
          <a:custGeom>
            <a:avLst/>
            <a:gdLst>
              <a:gd name="connsiteX0" fmla="*/ 27279 w 949438"/>
              <a:gd name="connsiteY0" fmla="*/ 224203 h 281353"/>
              <a:gd name="connsiteX1" fmla="*/ 179679 w 949438"/>
              <a:gd name="connsiteY1" fmla="*/ 211503 h 281353"/>
              <a:gd name="connsiteX2" fmla="*/ 217779 w 949438"/>
              <a:gd name="connsiteY2" fmla="*/ 198803 h 281353"/>
              <a:gd name="connsiteX3" fmla="*/ 255879 w 949438"/>
              <a:gd name="connsiteY3" fmla="*/ 186103 h 281353"/>
              <a:gd name="connsiteX4" fmla="*/ 293979 w 949438"/>
              <a:gd name="connsiteY4" fmla="*/ 167053 h 281353"/>
              <a:gd name="connsiteX5" fmla="*/ 319379 w 949438"/>
              <a:gd name="connsiteY5" fmla="*/ 160703 h 281353"/>
              <a:gd name="connsiteX6" fmla="*/ 357479 w 949438"/>
              <a:gd name="connsiteY6" fmla="*/ 148003 h 281353"/>
              <a:gd name="connsiteX7" fmla="*/ 376529 w 949438"/>
              <a:gd name="connsiteY7" fmla="*/ 141653 h 281353"/>
              <a:gd name="connsiteX8" fmla="*/ 427329 w 949438"/>
              <a:gd name="connsiteY8" fmla="*/ 109903 h 281353"/>
              <a:gd name="connsiteX9" fmla="*/ 446379 w 949438"/>
              <a:gd name="connsiteY9" fmla="*/ 97203 h 281353"/>
              <a:gd name="connsiteX10" fmla="*/ 471779 w 949438"/>
              <a:gd name="connsiteY10" fmla="*/ 90853 h 281353"/>
              <a:gd name="connsiteX11" fmla="*/ 490829 w 949438"/>
              <a:gd name="connsiteY11" fmla="*/ 84503 h 281353"/>
              <a:gd name="connsiteX12" fmla="*/ 497179 w 949438"/>
              <a:gd name="connsiteY12" fmla="*/ 65453 h 281353"/>
              <a:gd name="connsiteX13" fmla="*/ 554329 w 949438"/>
              <a:gd name="connsiteY13" fmla="*/ 40053 h 281353"/>
              <a:gd name="connsiteX14" fmla="*/ 573379 w 949438"/>
              <a:gd name="connsiteY14" fmla="*/ 27353 h 281353"/>
              <a:gd name="connsiteX15" fmla="*/ 674979 w 949438"/>
              <a:gd name="connsiteY15" fmla="*/ 14653 h 281353"/>
              <a:gd name="connsiteX16" fmla="*/ 865479 w 949438"/>
              <a:gd name="connsiteY16" fmla="*/ 14653 h 281353"/>
              <a:gd name="connsiteX17" fmla="*/ 884529 w 949438"/>
              <a:gd name="connsiteY17" fmla="*/ 27353 h 281353"/>
              <a:gd name="connsiteX18" fmla="*/ 897229 w 949438"/>
              <a:gd name="connsiteY18" fmla="*/ 46403 h 281353"/>
              <a:gd name="connsiteX19" fmla="*/ 935329 w 949438"/>
              <a:gd name="connsiteY19" fmla="*/ 71803 h 281353"/>
              <a:gd name="connsiteX20" fmla="*/ 941679 w 949438"/>
              <a:gd name="connsiteY20" fmla="*/ 179753 h 281353"/>
              <a:gd name="connsiteX21" fmla="*/ 922629 w 949438"/>
              <a:gd name="connsiteY21" fmla="*/ 217853 h 281353"/>
              <a:gd name="connsiteX22" fmla="*/ 903579 w 949438"/>
              <a:gd name="connsiteY22" fmla="*/ 224203 h 281353"/>
              <a:gd name="connsiteX23" fmla="*/ 890879 w 949438"/>
              <a:gd name="connsiteY23" fmla="*/ 243253 h 281353"/>
              <a:gd name="connsiteX24" fmla="*/ 833729 w 949438"/>
              <a:gd name="connsiteY24" fmla="*/ 275003 h 281353"/>
              <a:gd name="connsiteX25" fmla="*/ 789279 w 949438"/>
              <a:gd name="connsiteY25" fmla="*/ 281353 h 281353"/>
              <a:gd name="connsiteX26" fmla="*/ 681329 w 949438"/>
              <a:gd name="connsiteY26" fmla="*/ 275003 h 281353"/>
              <a:gd name="connsiteX27" fmla="*/ 662279 w 949438"/>
              <a:gd name="connsiteY27" fmla="*/ 268653 h 281353"/>
              <a:gd name="connsiteX28" fmla="*/ 636879 w 949438"/>
              <a:gd name="connsiteY28" fmla="*/ 243253 h 281353"/>
              <a:gd name="connsiteX29" fmla="*/ 617829 w 949438"/>
              <a:gd name="connsiteY29" fmla="*/ 205153 h 281353"/>
              <a:gd name="connsiteX30" fmla="*/ 598779 w 949438"/>
              <a:gd name="connsiteY30" fmla="*/ 167053 h 281353"/>
              <a:gd name="connsiteX31" fmla="*/ 624179 w 949438"/>
              <a:gd name="connsiteY31" fmla="*/ 109903 h 281353"/>
              <a:gd name="connsiteX32" fmla="*/ 681329 w 949438"/>
              <a:gd name="connsiteY32" fmla="*/ 90853 h 281353"/>
              <a:gd name="connsiteX33" fmla="*/ 700379 w 949438"/>
              <a:gd name="connsiteY33" fmla="*/ 84503 h 281353"/>
              <a:gd name="connsiteX34" fmla="*/ 770229 w 949438"/>
              <a:gd name="connsiteY34" fmla="*/ 90853 h 281353"/>
              <a:gd name="connsiteX35" fmla="*/ 808329 w 949438"/>
              <a:gd name="connsiteY35" fmla="*/ 103553 h 281353"/>
              <a:gd name="connsiteX36" fmla="*/ 808329 w 949438"/>
              <a:gd name="connsiteY36" fmla="*/ 160703 h 281353"/>
              <a:gd name="connsiteX37" fmla="*/ 776579 w 949438"/>
              <a:gd name="connsiteY37" fmla="*/ 154353 h 281353"/>
              <a:gd name="connsiteX38" fmla="*/ 738479 w 949438"/>
              <a:gd name="connsiteY38" fmla="*/ 141653 h 281353"/>
              <a:gd name="connsiteX39" fmla="*/ 662279 w 949438"/>
              <a:gd name="connsiteY39" fmla="*/ 167053 h 281353"/>
              <a:gd name="connsiteX40" fmla="*/ 681329 w 949438"/>
              <a:gd name="connsiteY40" fmla="*/ 217853 h 281353"/>
              <a:gd name="connsiteX41" fmla="*/ 719429 w 949438"/>
              <a:gd name="connsiteY41" fmla="*/ 230553 h 281353"/>
              <a:gd name="connsiteX42" fmla="*/ 801979 w 949438"/>
              <a:gd name="connsiteY42" fmla="*/ 224203 h 281353"/>
              <a:gd name="connsiteX43" fmla="*/ 846429 w 949438"/>
              <a:gd name="connsiteY43" fmla="*/ 211503 h 281353"/>
              <a:gd name="connsiteX44" fmla="*/ 884529 w 949438"/>
              <a:gd name="connsiteY44" fmla="*/ 154353 h 281353"/>
              <a:gd name="connsiteX45" fmla="*/ 897229 w 949438"/>
              <a:gd name="connsiteY45" fmla="*/ 135303 h 281353"/>
              <a:gd name="connsiteX46" fmla="*/ 871829 w 949438"/>
              <a:gd name="connsiteY46" fmla="*/ 71803 h 281353"/>
              <a:gd name="connsiteX47" fmla="*/ 833729 w 949438"/>
              <a:gd name="connsiteY47" fmla="*/ 59103 h 281353"/>
              <a:gd name="connsiteX48" fmla="*/ 814679 w 949438"/>
              <a:gd name="connsiteY48" fmla="*/ 52753 h 281353"/>
              <a:gd name="connsiteX49" fmla="*/ 795629 w 949438"/>
              <a:gd name="connsiteY49" fmla="*/ 46403 h 281353"/>
              <a:gd name="connsiteX50" fmla="*/ 719429 w 949438"/>
              <a:gd name="connsiteY50" fmla="*/ 52753 h 281353"/>
              <a:gd name="connsiteX51" fmla="*/ 592429 w 949438"/>
              <a:gd name="connsiteY51" fmla="*/ 65453 h 281353"/>
              <a:gd name="connsiteX52" fmla="*/ 554329 w 949438"/>
              <a:gd name="connsiteY52" fmla="*/ 78153 h 281353"/>
              <a:gd name="connsiteX53" fmla="*/ 535279 w 949438"/>
              <a:gd name="connsiteY53" fmla="*/ 84503 h 281353"/>
              <a:gd name="connsiteX54" fmla="*/ 497179 w 949438"/>
              <a:gd name="connsiteY54" fmla="*/ 103553 h 281353"/>
              <a:gd name="connsiteX55" fmla="*/ 459079 w 949438"/>
              <a:gd name="connsiteY55" fmla="*/ 128953 h 281353"/>
              <a:gd name="connsiteX56" fmla="*/ 440029 w 949438"/>
              <a:gd name="connsiteY56" fmla="*/ 141653 h 281353"/>
              <a:gd name="connsiteX57" fmla="*/ 401929 w 949438"/>
              <a:gd name="connsiteY57" fmla="*/ 160703 h 281353"/>
              <a:gd name="connsiteX58" fmla="*/ 382879 w 949438"/>
              <a:gd name="connsiteY58" fmla="*/ 167053 h 281353"/>
              <a:gd name="connsiteX59" fmla="*/ 370179 w 949438"/>
              <a:gd name="connsiteY59" fmla="*/ 186103 h 281353"/>
              <a:gd name="connsiteX60" fmla="*/ 351129 w 949438"/>
              <a:gd name="connsiteY60" fmla="*/ 192453 h 281353"/>
              <a:gd name="connsiteX61" fmla="*/ 332079 w 949438"/>
              <a:gd name="connsiteY61" fmla="*/ 205153 h 281353"/>
              <a:gd name="connsiteX62" fmla="*/ 313029 w 949438"/>
              <a:gd name="connsiteY62" fmla="*/ 211503 h 281353"/>
              <a:gd name="connsiteX63" fmla="*/ 293979 w 949438"/>
              <a:gd name="connsiteY63" fmla="*/ 224203 h 281353"/>
              <a:gd name="connsiteX64" fmla="*/ 274929 w 949438"/>
              <a:gd name="connsiteY64" fmla="*/ 230553 h 281353"/>
              <a:gd name="connsiteX65" fmla="*/ 154279 w 949438"/>
              <a:gd name="connsiteY65" fmla="*/ 243253 h 281353"/>
              <a:gd name="connsiteX66" fmla="*/ 90779 w 949438"/>
              <a:gd name="connsiteY66" fmla="*/ 255953 h 281353"/>
              <a:gd name="connsiteX67" fmla="*/ 39979 w 949438"/>
              <a:gd name="connsiteY67" fmla="*/ 268653 h 281353"/>
              <a:gd name="connsiteX68" fmla="*/ 1879 w 949438"/>
              <a:gd name="connsiteY68" fmla="*/ 262303 h 281353"/>
              <a:gd name="connsiteX69" fmla="*/ 8229 w 949438"/>
              <a:gd name="connsiteY69" fmla="*/ 243253 h 281353"/>
              <a:gd name="connsiteX70" fmla="*/ 27279 w 949438"/>
              <a:gd name="connsiteY70" fmla="*/ 236903 h 281353"/>
              <a:gd name="connsiteX71" fmla="*/ 27279 w 949438"/>
              <a:gd name="connsiteY71" fmla="*/ 224203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49438" h="281353">
                <a:moveTo>
                  <a:pt x="27279" y="224203"/>
                </a:moveTo>
                <a:cubicBezTo>
                  <a:pt x="52679" y="219970"/>
                  <a:pt x="129150" y="218240"/>
                  <a:pt x="179679" y="211503"/>
                </a:cubicBezTo>
                <a:cubicBezTo>
                  <a:pt x="192949" y="209734"/>
                  <a:pt x="205079" y="203036"/>
                  <a:pt x="217779" y="198803"/>
                </a:cubicBezTo>
                <a:lnTo>
                  <a:pt x="255879" y="186103"/>
                </a:lnTo>
                <a:cubicBezTo>
                  <a:pt x="336151" y="159346"/>
                  <a:pt x="207811" y="203982"/>
                  <a:pt x="293979" y="167053"/>
                </a:cubicBezTo>
                <a:cubicBezTo>
                  <a:pt x="302001" y="163615"/>
                  <a:pt x="311020" y="163211"/>
                  <a:pt x="319379" y="160703"/>
                </a:cubicBezTo>
                <a:cubicBezTo>
                  <a:pt x="332201" y="156856"/>
                  <a:pt x="344779" y="152236"/>
                  <a:pt x="357479" y="148003"/>
                </a:cubicBezTo>
                <a:lnTo>
                  <a:pt x="376529" y="141653"/>
                </a:lnTo>
                <a:cubicBezTo>
                  <a:pt x="425094" y="105229"/>
                  <a:pt x="378517" y="137796"/>
                  <a:pt x="427329" y="109903"/>
                </a:cubicBezTo>
                <a:cubicBezTo>
                  <a:pt x="433955" y="106117"/>
                  <a:pt x="439364" y="100209"/>
                  <a:pt x="446379" y="97203"/>
                </a:cubicBezTo>
                <a:cubicBezTo>
                  <a:pt x="454401" y="93765"/>
                  <a:pt x="463388" y="93251"/>
                  <a:pt x="471779" y="90853"/>
                </a:cubicBezTo>
                <a:cubicBezTo>
                  <a:pt x="478215" y="89014"/>
                  <a:pt x="484479" y="86620"/>
                  <a:pt x="490829" y="84503"/>
                </a:cubicBezTo>
                <a:cubicBezTo>
                  <a:pt x="492946" y="78153"/>
                  <a:pt x="492998" y="70680"/>
                  <a:pt x="497179" y="65453"/>
                </a:cubicBezTo>
                <a:cubicBezTo>
                  <a:pt x="511949" y="46990"/>
                  <a:pt x="536035" y="52249"/>
                  <a:pt x="554329" y="40053"/>
                </a:cubicBezTo>
                <a:cubicBezTo>
                  <a:pt x="560679" y="35820"/>
                  <a:pt x="565911" y="28925"/>
                  <a:pt x="573379" y="27353"/>
                </a:cubicBezTo>
                <a:cubicBezTo>
                  <a:pt x="606777" y="20322"/>
                  <a:pt x="674979" y="14653"/>
                  <a:pt x="674979" y="14653"/>
                </a:cubicBezTo>
                <a:cubicBezTo>
                  <a:pt x="745254" y="-8772"/>
                  <a:pt x="713224" y="-573"/>
                  <a:pt x="865479" y="14653"/>
                </a:cubicBezTo>
                <a:cubicBezTo>
                  <a:pt x="873073" y="15412"/>
                  <a:pt x="878179" y="23120"/>
                  <a:pt x="884529" y="27353"/>
                </a:cubicBezTo>
                <a:cubicBezTo>
                  <a:pt x="888762" y="33703"/>
                  <a:pt x="891486" y="41377"/>
                  <a:pt x="897229" y="46403"/>
                </a:cubicBezTo>
                <a:cubicBezTo>
                  <a:pt x="908716" y="56454"/>
                  <a:pt x="935329" y="71803"/>
                  <a:pt x="935329" y="71803"/>
                </a:cubicBezTo>
                <a:cubicBezTo>
                  <a:pt x="953690" y="126887"/>
                  <a:pt x="952266" y="105645"/>
                  <a:pt x="941679" y="179753"/>
                </a:cubicBezTo>
                <a:cubicBezTo>
                  <a:pt x="940195" y="190143"/>
                  <a:pt x="930743" y="211362"/>
                  <a:pt x="922629" y="217853"/>
                </a:cubicBezTo>
                <a:cubicBezTo>
                  <a:pt x="917402" y="222034"/>
                  <a:pt x="909929" y="222086"/>
                  <a:pt x="903579" y="224203"/>
                </a:cubicBezTo>
                <a:cubicBezTo>
                  <a:pt x="899346" y="230553"/>
                  <a:pt x="896622" y="238227"/>
                  <a:pt x="890879" y="243253"/>
                </a:cubicBezTo>
                <a:cubicBezTo>
                  <a:pt x="875791" y="256455"/>
                  <a:pt x="854725" y="270804"/>
                  <a:pt x="833729" y="275003"/>
                </a:cubicBezTo>
                <a:cubicBezTo>
                  <a:pt x="819053" y="277938"/>
                  <a:pt x="804096" y="279236"/>
                  <a:pt x="789279" y="281353"/>
                </a:cubicBezTo>
                <a:cubicBezTo>
                  <a:pt x="753296" y="279236"/>
                  <a:pt x="717196" y="278590"/>
                  <a:pt x="681329" y="275003"/>
                </a:cubicBezTo>
                <a:cubicBezTo>
                  <a:pt x="674669" y="274337"/>
                  <a:pt x="667012" y="273386"/>
                  <a:pt x="662279" y="268653"/>
                </a:cubicBezTo>
                <a:cubicBezTo>
                  <a:pt x="628412" y="234786"/>
                  <a:pt x="687679" y="260186"/>
                  <a:pt x="636879" y="243253"/>
                </a:cubicBezTo>
                <a:cubicBezTo>
                  <a:pt x="600483" y="188658"/>
                  <a:pt x="644119" y="257733"/>
                  <a:pt x="617829" y="205153"/>
                </a:cubicBezTo>
                <a:cubicBezTo>
                  <a:pt x="593210" y="155914"/>
                  <a:pt x="614740" y="214936"/>
                  <a:pt x="598779" y="167053"/>
                </a:cubicBezTo>
                <a:cubicBezTo>
                  <a:pt x="604114" y="129708"/>
                  <a:pt x="593744" y="123430"/>
                  <a:pt x="624179" y="109903"/>
                </a:cubicBezTo>
                <a:lnTo>
                  <a:pt x="681329" y="90853"/>
                </a:lnTo>
                <a:lnTo>
                  <a:pt x="700379" y="84503"/>
                </a:lnTo>
                <a:cubicBezTo>
                  <a:pt x="723662" y="86620"/>
                  <a:pt x="747205" y="86790"/>
                  <a:pt x="770229" y="90853"/>
                </a:cubicBezTo>
                <a:cubicBezTo>
                  <a:pt x="783412" y="93179"/>
                  <a:pt x="808329" y="103553"/>
                  <a:pt x="808329" y="103553"/>
                </a:cubicBezTo>
                <a:cubicBezTo>
                  <a:pt x="823442" y="148893"/>
                  <a:pt x="828455" y="130514"/>
                  <a:pt x="808329" y="160703"/>
                </a:cubicBezTo>
                <a:cubicBezTo>
                  <a:pt x="797746" y="158586"/>
                  <a:pt x="786992" y="157193"/>
                  <a:pt x="776579" y="154353"/>
                </a:cubicBezTo>
                <a:cubicBezTo>
                  <a:pt x="763664" y="150831"/>
                  <a:pt x="738479" y="141653"/>
                  <a:pt x="738479" y="141653"/>
                </a:cubicBezTo>
                <a:cubicBezTo>
                  <a:pt x="709966" y="144245"/>
                  <a:pt x="662279" y="127073"/>
                  <a:pt x="662279" y="167053"/>
                </a:cubicBezTo>
                <a:cubicBezTo>
                  <a:pt x="662279" y="178259"/>
                  <a:pt x="668191" y="209642"/>
                  <a:pt x="681329" y="217853"/>
                </a:cubicBezTo>
                <a:cubicBezTo>
                  <a:pt x="692681" y="224948"/>
                  <a:pt x="719429" y="230553"/>
                  <a:pt x="719429" y="230553"/>
                </a:cubicBezTo>
                <a:cubicBezTo>
                  <a:pt x="746946" y="228436"/>
                  <a:pt x="774570" y="227428"/>
                  <a:pt x="801979" y="224203"/>
                </a:cubicBezTo>
                <a:cubicBezTo>
                  <a:pt x="814302" y="222753"/>
                  <a:pt x="834110" y="215609"/>
                  <a:pt x="846429" y="211503"/>
                </a:cubicBezTo>
                <a:lnTo>
                  <a:pt x="884529" y="154353"/>
                </a:lnTo>
                <a:lnTo>
                  <a:pt x="897229" y="135303"/>
                </a:lnTo>
                <a:cubicBezTo>
                  <a:pt x="893015" y="105806"/>
                  <a:pt x="899419" y="87131"/>
                  <a:pt x="871829" y="71803"/>
                </a:cubicBezTo>
                <a:cubicBezTo>
                  <a:pt x="860127" y="65302"/>
                  <a:pt x="846429" y="63336"/>
                  <a:pt x="833729" y="59103"/>
                </a:cubicBezTo>
                <a:lnTo>
                  <a:pt x="814679" y="52753"/>
                </a:lnTo>
                <a:lnTo>
                  <a:pt x="795629" y="46403"/>
                </a:lnTo>
                <a:lnTo>
                  <a:pt x="719429" y="52753"/>
                </a:lnTo>
                <a:cubicBezTo>
                  <a:pt x="677406" y="55866"/>
                  <a:pt x="633675" y="54204"/>
                  <a:pt x="592429" y="65453"/>
                </a:cubicBezTo>
                <a:cubicBezTo>
                  <a:pt x="579514" y="68975"/>
                  <a:pt x="567029" y="73920"/>
                  <a:pt x="554329" y="78153"/>
                </a:cubicBezTo>
                <a:cubicBezTo>
                  <a:pt x="547979" y="80270"/>
                  <a:pt x="540848" y="80790"/>
                  <a:pt x="535279" y="84503"/>
                </a:cubicBezTo>
                <a:cubicBezTo>
                  <a:pt x="450709" y="140883"/>
                  <a:pt x="576049" y="59736"/>
                  <a:pt x="497179" y="103553"/>
                </a:cubicBezTo>
                <a:cubicBezTo>
                  <a:pt x="483836" y="110966"/>
                  <a:pt x="471779" y="120486"/>
                  <a:pt x="459079" y="128953"/>
                </a:cubicBezTo>
                <a:cubicBezTo>
                  <a:pt x="452729" y="133186"/>
                  <a:pt x="447269" y="139240"/>
                  <a:pt x="440029" y="141653"/>
                </a:cubicBezTo>
                <a:cubicBezTo>
                  <a:pt x="392146" y="157614"/>
                  <a:pt x="451168" y="136084"/>
                  <a:pt x="401929" y="160703"/>
                </a:cubicBezTo>
                <a:cubicBezTo>
                  <a:pt x="395942" y="163696"/>
                  <a:pt x="389229" y="164936"/>
                  <a:pt x="382879" y="167053"/>
                </a:cubicBezTo>
                <a:cubicBezTo>
                  <a:pt x="378646" y="173403"/>
                  <a:pt x="376138" y="181335"/>
                  <a:pt x="370179" y="186103"/>
                </a:cubicBezTo>
                <a:cubicBezTo>
                  <a:pt x="364952" y="190284"/>
                  <a:pt x="357116" y="189460"/>
                  <a:pt x="351129" y="192453"/>
                </a:cubicBezTo>
                <a:cubicBezTo>
                  <a:pt x="344303" y="195866"/>
                  <a:pt x="338905" y="201740"/>
                  <a:pt x="332079" y="205153"/>
                </a:cubicBezTo>
                <a:cubicBezTo>
                  <a:pt x="326092" y="208146"/>
                  <a:pt x="319016" y="208510"/>
                  <a:pt x="313029" y="211503"/>
                </a:cubicBezTo>
                <a:cubicBezTo>
                  <a:pt x="306203" y="214916"/>
                  <a:pt x="300805" y="220790"/>
                  <a:pt x="293979" y="224203"/>
                </a:cubicBezTo>
                <a:cubicBezTo>
                  <a:pt x="287992" y="227196"/>
                  <a:pt x="281423" y="228930"/>
                  <a:pt x="274929" y="230553"/>
                </a:cubicBezTo>
                <a:cubicBezTo>
                  <a:pt x="231094" y="241512"/>
                  <a:pt x="207021" y="239486"/>
                  <a:pt x="154279" y="243253"/>
                </a:cubicBezTo>
                <a:cubicBezTo>
                  <a:pt x="111241" y="257599"/>
                  <a:pt x="163745" y="241360"/>
                  <a:pt x="90779" y="255953"/>
                </a:cubicBezTo>
                <a:cubicBezTo>
                  <a:pt x="73663" y="259376"/>
                  <a:pt x="39979" y="268653"/>
                  <a:pt x="39979" y="268653"/>
                </a:cubicBezTo>
                <a:cubicBezTo>
                  <a:pt x="27279" y="266536"/>
                  <a:pt x="11933" y="270346"/>
                  <a:pt x="1879" y="262303"/>
                </a:cubicBezTo>
                <a:cubicBezTo>
                  <a:pt x="-3348" y="258122"/>
                  <a:pt x="3496" y="247986"/>
                  <a:pt x="8229" y="243253"/>
                </a:cubicBezTo>
                <a:cubicBezTo>
                  <a:pt x="12962" y="238520"/>
                  <a:pt x="21539" y="240347"/>
                  <a:pt x="27279" y="236903"/>
                </a:cubicBezTo>
                <a:cubicBezTo>
                  <a:pt x="32413" y="233823"/>
                  <a:pt x="1879" y="228436"/>
                  <a:pt x="27279" y="22420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TextBox 179"/>
          <p:cNvSpPr txBox="1"/>
          <p:nvPr/>
        </p:nvSpPr>
        <p:spPr>
          <a:xfrm>
            <a:off x="5132866" y="5716819"/>
            <a:ext cx="1027116" cy="276999"/>
          </a:xfrm>
          <a:prstGeom prst="rect">
            <a:avLst/>
          </a:prstGeom>
          <a:noFill/>
        </p:spPr>
        <p:txBody>
          <a:bodyPr wrap="square" rtlCol="0">
            <a:spAutoFit/>
          </a:bodyPr>
          <a:lstStyle/>
          <a:p>
            <a:r>
              <a:rPr lang="en-AU" sz="1200" dirty="0">
                <a:latin typeface="Arial Narrow" panose="020B0606020202030204" pitchFamily="34" charset="0"/>
              </a:rPr>
              <a:t>roundworms</a:t>
            </a:r>
          </a:p>
        </p:txBody>
      </p:sp>
      <p:sp>
        <p:nvSpPr>
          <p:cNvPr id="181" name="Freeform 180"/>
          <p:cNvSpPr/>
          <p:nvPr/>
        </p:nvSpPr>
        <p:spPr>
          <a:xfrm>
            <a:off x="3773991" y="5561617"/>
            <a:ext cx="1335010" cy="319603"/>
          </a:xfrm>
          <a:custGeom>
            <a:avLst/>
            <a:gdLst>
              <a:gd name="connsiteX0" fmla="*/ 7860 w 1335010"/>
              <a:gd name="connsiteY0" fmla="*/ 247650 h 304800"/>
              <a:gd name="connsiteX1" fmla="*/ 128510 w 1335010"/>
              <a:gd name="connsiteY1" fmla="*/ 234950 h 304800"/>
              <a:gd name="connsiteX2" fmla="*/ 147560 w 1335010"/>
              <a:gd name="connsiteY2" fmla="*/ 228600 h 304800"/>
              <a:gd name="connsiteX3" fmla="*/ 185660 w 1335010"/>
              <a:gd name="connsiteY3" fmla="*/ 203200 h 304800"/>
              <a:gd name="connsiteX4" fmla="*/ 242810 w 1335010"/>
              <a:gd name="connsiteY4" fmla="*/ 184150 h 304800"/>
              <a:gd name="connsiteX5" fmla="*/ 287260 w 1335010"/>
              <a:gd name="connsiteY5" fmla="*/ 165100 h 304800"/>
              <a:gd name="connsiteX6" fmla="*/ 306310 w 1335010"/>
              <a:gd name="connsiteY6" fmla="*/ 146050 h 304800"/>
              <a:gd name="connsiteX7" fmla="*/ 369810 w 1335010"/>
              <a:gd name="connsiteY7" fmla="*/ 114300 h 304800"/>
              <a:gd name="connsiteX8" fmla="*/ 388860 w 1335010"/>
              <a:gd name="connsiteY8" fmla="*/ 101600 h 304800"/>
              <a:gd name="connsiteX9" fmla="*/ 426960 w 1335010"/>
              <a:gd name="connsiteY9" fmla="*/ 88900 h 304800"/>
              <a:gd name="connsiteX10" fmla="*/ 465060 w 1335010"/>
              <a:gd name="connsiteY10" fmla="*/ 63500 h 304800"/>
              <a:gd name="connsiteX11" fmla="*/ 484110 w 1335010"/>
              <a:gd name="connsiteY11" fmla="*/ 50800 h 304800"/>
              <a:gd name="connsiteX12" fmla="*/ 503160 w 1335010"/>
              <a:gd name="connsiteY12" fmla="*/ 44450 h 304800"/>
              <a:gd name="connsiteX13" fmla="*/ 547610 w 1335010"/>
              <a:gd name="connsiteY13" fmla="*/ 12700 h 304800"/>
              <a:gd name="connsiteX14" fmla="*/ 585710 w 1335010"/>
              <a:gd name="connsiteY14" fmla="*/ 0 h 304800"/>
              <a:gd name="connsiteX15" fmla="*/ 725410 w 1335010"/>
              <a:gd name="connsiteY15" fmla="*/ 6350 h 304800"/>
              <a:gd name="connsiteX16" fmla="*/ 750810 w 1335010"/>
              <a:gd name="connsiteY16" fmla="*/ 19050 h 304800"/>
              <a:gd name="connsiteX17" fmla="*/ 795260 w 1335010"/>
              <a:gd name="connsiteY17" fmla="*/ 25400 h 304800"/>
              <a:gd name="connsiteX18" fmla="*/ 839710 w 1335010"/>
              <a:gd name="connsiteY18" fmla="*/ 50800 h 304800"/>
              <a:gd name="connsiteX19" fmla="*/ 896860 w 1335010"/>
              <a:gd name="connsiteY19" fmla="*/ 76200 h 304800"/>
              <a:gd name="connsiteX20" fmla="*/ 915910 w 1335010"/>
              <a:gd name="connsiteY20" fmla="*/ 88900 h 304800"/>
              <a:gd name="connsiteX21" fmla="*/ 960360 w 1335010"/>
              <a:gd name="connsiteY21" fmla="*/ 101600 h 304800"/>
              <a:gd name="connsiteX22" fmla="*/ 1030210 w 1335010"/>
              <a:gd name="connsiteY22" fmla="*/ 114300 h 304800"/>
              <a:gd name="connsiteX23" fmla="*/ 1195310 w 1335010"/>
              <a:gd name="connsiteY23" fmla="*/ 127000 h 304800"/>
              <a:gd name="connsiteX24" fmla="*/ 1322310 w 1335010"/>
              <a:gd name="connsiteY24" fmla="*/ 127000 h 304800"/>
              <a:gd name="connsiteX25" fmla="*/ 1335010 w 1335010"/>
              <a:gd name="connsiteY25" fmla="*/ 146050 h 304800"/>
              <a:gd name="connsiteX26" fmla="*/ 1328660 w 1335010"/>
              <a:gd name="connsiteY26" fmla="*/ 177800 h 304800"/>
              <a:gd name="connsiteX27" fmla="*/ 1258810 w 1335010"/>
              <a:gd name="connsiteY27" fmla="*/ 196850 h 304800"/>
              <a:gd name="connsiteX28" fmla="*/ 1068310 w 1335010"/>
              <a:gd name="connsiteY28" fmla="*/ 190500 h 304800"/>
              <a:gd name="connsiteX29" fmla="*/ 820660 w 1335010"/>
              <a:gd name="connsiteY29" fmla="*/ 196850 h 304800"/>
              <a:gd name="connsiteX30" fmla="*/ 801610 w 1335010"/>
              <a:gd name="connsiteY30" fmla="*/ 203200 h 304800"/>
              <a:gd name="connsiteX31" fmla="*/ 776210 w 1335010"/>
              <a:gd name="connsiteY31" fmla="*/ 209550 h 304800"/>
              <a:gd name="connsiteX32" fmla="*/ 738110 w 1335010"/>
              <a:gd name="connsiteY32" fmla="*/ 222250 h 304800"/>
              <a:gd name="connsiteX33" fmla="*/ 719060 w 1335010"/>
              <a:gd name="connsiteY33" fmla="*/ 234950 h 304800"/>
              <a:gd name="connsiteX34" fmla="*/ 700010 w 1335010"/>
              <a:gd name="connsiteY34" fmla="*/ 241300 h 304800"/>
              <a:gd name="connsiteX35" fmla="*/ 674610 w 1335010"/>
              <a:gd name="connsiteY35" fmla="*/ 254000 h 304800"/>
              <a:gd name="connsiteX36" fmla="*/ 592060 w 1335010"/>
              <a:gd name="connsiteY36" fmla="*/ 266700 h 304800"/>
              <a:gd name="connsiteX37" fmla="*/ 490460 w 1335010"/>
              <a:gd name="connsiteY37" fmla="*/ 279400 h 304800"/>
              <a:gd name="connsiteX38" fmla="*/ 439660 w 1335010"/>
              <a:gd name="connsiteY38" fmla="*/ 285750 h 304800"/>
              <a:gd name="connsiteX39" fmla="*/ 363460 w 1335010"/>
              <a:gd name="connsiteY39" fmla="*/ 298450 h 304800"/>
              <a:gd name="connsiteX40" fmla="*/ 268210 w 1335010"/>
              <a:gd name="connsiteY40" fmla="*/ 304800 h 304800"/>
              <a:gd name="connsiteX41" fmla="*/ 153910 w 1335010"/>
              <a:gd name="connsiteY41" fmla="*/ 298450 h 304800"/>
              <a:gd name="connsiteX42" fmla="*/ 90410 w 1335010"/>
              <a:gd name="connsiteY42" fmla="*/ 279400 h 304800"/>
              <a:gd name="connsiteX43" fmla="*/ 39610 w 1335010"/>
              <a:gd name="connsiteY43" fmla="*/ 266700 h 304800"/>
              <a:gd name="connsiteX44" fmla="*/ 33260 w 1335010"/>
              <a:gd name="connsiteY44" fmla="*/ 247650 h 304800"/>
              <a:gd name="connsiteX45" fmla="*/ 14210 w 1335010"/>
              <a:gd name="connsiteY45" fmla="*/ 241300 h 304800"/>
              <a:gd name="connsiteX46" fmla="*/ 7860 w 1335010"/>
              <a:gd name="connsiteY46" fmla="*/ 2476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35010" h="304800">
                <a:moveTo>
                  <a:pt x="7860" y="247650"/>
                </a:moveTo>
                <a:cubicBezTo>
                  <a:pt x="26910" y="246592"/>
                  <a:pt x="84675" y="245909"/>
                  <a:pt x="128510" y="234950"/>
                </a:cubicBezTo>
                <a:cubicBezTo>
                  <a:pt x="135004" y="233327"/>
                  <a:pt x="141709" y="231851"/>
                  <a:pt x="147560" y="228600"/>
                </a:cubicBezTo>
                <a:cubicBezTo>
                  <a:pt x="160903" y="221187"/>
                  <a:pt x="171180" y="208027"/>
                  <a:pt x="185660" y="203200"/>
                </a:cubicBezTo>
                <a:lnTo>
                  <a:pt x="242810" y="184150"/>
                </a:lnTo>
                <a:cubicBezTo>
                  <a:pt x="258356" y="178968"/>
                  <a:pt x="273528" y="174908"/>
                  <a:pt x="287260" y="165100"/>
                </a:cubicBezTo>
                <a:cubicBezTo>
                  <a:pt x="294568" y="159880"/>
                  <a:pt x="298662" y="150757"/>
                  <a:pt x="306310" y="146050"/>
                </a:cubicBezTo>
                <a:cubicBezTo>
                  <a:pt x="326465" y="133647"/>
                  <a:pt x="350119" y="127427"/>
                  <a:pt x="369810" y="114300"/>
                </a:cubicBezTo>
                <a:cubicBezTo>
                  <a:pt x="376160" y="110067"/>
                  <a:pt x="381886" y="104700"/>
                  <a:pt x="388860" y="101600"/>
                </a:cubicBezTo>
                <a:cubicBezTo>
                  <a:pt x="401093" y="96163"/>
                  <a:pt x="415821" y="96326"/>
                  <a:pt x="426960" y="88900"/>
                </a:cubicBezTo>
                <a:lnTo>
                  <a:pt x="465060" y="63500"/>
                </a:lnTo>
                <a:cubicBezTo>
                  <a:pt x="471410" y="59267"/>
                  <a:pt x="476870" y="53213"/>
                  <a:pt x="484110" y="50800"/>
                </a:cubicBezTo>
                <a:lnTo>
                  <a:pt x="503160" y="44450"/>
                </a:lnTo>
                <a:cubicBezTo>
                  <a:pt x="529539" y="9278"/>
                  <a:pt x="510217" y="23918"/>
                  <a:pt x="547610" y="12700"/>
                </a:cubicBezTo>
                <a:cubicBezTo>
                  <a:pt x="560432" y="8853"/>
                  <a:pt x="585710" y="0"/>
                  <a:pt x="585710" y="0"/>
                </a:cubicBezTo>
                <a:cubicBezTo>
                  <a:pt x="632277" y="2117"/>
                  <a:pt x="679102" y="1007"/>
                  <a:pt x="725410" y="6350"/>
                </a:cubicBezTo>
                <a:cubicBezTo>
                  <a:pt x="734814" y="7435"/>
                  <a:pt x="741678" y="16559"/>
                  <a:pt x="750810" y="19050"/>
                </a:cubicBezTo>
                <a:cubicBezTo>
                  <a:pt x="765250" y="22988"/>
                  <a:pt x="780443" y="23283"/>
                  <a:pt x="795260" y="25400"/>
                </a:cubicBezTo>
                <a:cubicBezTo>
                  <a:pt x="835177" y="52011"/>
                  <a:pt x="791371" y="23945"/>
                  <a:pt x="839710" y="50800"/>
                </a:cubicBezTo>
                <a:cubicBezTo>
                  <a:pt x="884650" y="75767"/>
                  <a:pt x="855451" y="65848"/>
                  <a:pt x="896860" y="76200"/>
                </a:cubicBezTo>
                <a:cubicBezTo>
                  <a:pt x="903210" y="80433"/>
                  <a:pt x="909084" y="85487"/>
                  <a:pt x="915910" y="88900"/>
                </a:cubicBezTo>
                <a:cubicBezTo>
                  <a:pt x="926060" y="93975"/>
                  <a:pt x="950865" y="98887"/>
                  <a:pt x="960360" y="101600"/>
                </a:cubicBezTo>
                <a:cubicBezTo>
                  <a:pt x="1002434" y="113621"/>
                  <a:pt x="955342" y="106419"/>
                  <a:pt x="1030210" y="114300"/>
                </a:cubicBezTo>
                <a:cubicBezTo>
                  <a:pt x="1093987" y="121013"/>
                  <a:pt x="1128129" y="122521"/>
                  <a:pt x="1195310" y="127000"/>
                </a:cubicBezTo>
                <a:cubicBezTo>
                  <a:pt x="1244332" y="117196"/>
                  <a:pt x="1257361" y="111718"/>
                  <a:pt x="1322310" y="127000"/>
                </a:cubicBezTo>
                <a:cubicBezTo>
                  <a:pt x="1329739" y="128748"/>
                  <a:pt x="1330777" y="139700"/>
                  <a:pt x="1335010" y="146050"/>
                </a:cubicBezTo>
                <a:cubicBezTo>
                  <a:pt x="1332893" y="156633"/>
                  <a:pt x="1334933" y="169017"/>
                  <a:pt x="1328660" y="177800"/>
                </a:cubicBezTo>
                <a:cubicBezTo>
                  <a:pt x="1317641" y="193227"/>
                  <a:pt x="1268726" y="195433"/>
                  <a:pt x="1258810" y="196850"/>
                </a:cubicBezTo>
                <a:cubicBezTo>
                  <a:pt x="1195310" y="194733"/>
                  <a:pt x="1131845" y="190500"/>
                  <a:pt x="1068310" y="190500"/>
                </a:cubicBezTo>
                <a:cubicBezTo>
                  <a:pt x="985733" y="190500"/>
                  <a:pt x="903144" y="192922"/>
                  <a:pt x="820660" y="196850"/>
                </a:cubicBezTo>
                <a:cubicBezTo>
                  <a:pt x="813974" y="197168"/>
                  <a:pt x="808046" y="201361"/>
                  <a:pt x="801610" y="203200"/>
                </a:cubicBezTo>
                <a:cubicBezTo>
                  <a:pt x="793219" y="205598"/>
                  <a:pt x="784569" y="207042"/>
                  <a:pt x="776210" y="209550"/>
                </a:cubicBezTo>
                <a:cubicBezTo>
                  <a:pt x="763388" y="213397"/>
                  <a:pt x="749249" y="214824"/>
                  <a:pt x="738110" y="222250"/>
                </a:cubicBezTo>
                <a:cubicBezTo>
                  <a:pt x="731760" y="226483"/>
                  <a:pt x="725886" y="231537"/>
                  <a:pt x="719060" y="234950"/>
                </a:cubicBezTo>
                <a:cubicBezTo>
                  <a:pt x="713073" y="237943"/>
                  <a:pt x="706162" y="238663"/>
                  <a:pt x="700010" y="241300"/>
                </a:cubicBezTo>
                <a:cubicBezTo>
                  <a:pt x="691309" y="245029"/>
                  <a:pt x="683473" y="250676"/>
                  <a:pt x="674610" y="254000"/>
                </a:cubicBezTo>
                <a:cubicBezTo>
                  <a:pt x="651136" y="262803"/>
                  <a:pt x="612814" y="264210"/>
                  <a:pt x="592060" y="266700"/>
                </a:cubicBezTo>
                <a:lnTo>
                  <a:pt x="490460" y="279400"/>
                </a:lnTo>
                <a:lnTo>
                  <a:pt x="439660" y="285750"/>
                </a:lnTo>
                <a:cubicBezTo>
                  <a:pt x="404902" y="297336"/>
                  <a:pt x="420173" y="293724"/>
                  <a:pt x="363460" y="298450"/>
                </a:cubicBezTo>
                <a:cubicBezTo>
                  <a:pt x="331749" y="301093"/>
                  <a:pt x="299960" y="302683"/>
                  <a:pt x="268210" y="304800"/>
                </a:cubicBezTo>
                <a:cubicBezTo>
                  <a:pt x="230110" y="302683"/>
                  <a:pt x="191912" y="301905"/>
                  <a:pt x="153910" y="298450"/>
                </a:cubicBezTo>
                <a:cubicBezTo>
                  <a:pt x="140714" y="297250"/>
                  <a:pt x="98147" y="281979"/>
                  <a:pt x="90410" y="279400"/>
                </a:cubicBezTo>
                <a:cubicBezTo>
                  <a:pt x="61121" y="269637"/>
                  <a:pt x="77924" y="274363"/>
                  <a:pt x="39610" y="266700"/>
                </a:cubicBezTo>
                <a:cubicBezTo>
                  <a:pt x="37493" y="260350"/>
                  <a:pt x="37993" y="252383"/>
                  <a:pt x="33260" y="247650"/>
                </a:cubicBezTo>
                <a:cubicBezTo>
                  <a:pt x="28527" y="242917"/>
                  <a:pt x="20425" y="243786"/>
                  <a:pt x="14210" y="241300"/>
                </a:cubicBezTo>
                <a:cubicBezTo>
                  <a:pt x="9816" y="239542"/>
                  <a:pt x="-11190" y="248708"/>
                  <a:pt x="7860" y="24765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TextBox 181"/>
          <p:cNvSpPr txBox="1"/>
          <p:nvPr/>
        </p:nvSpPr>
        <p:spPr>
          <a:xfrm>
            <a:off x="4156402" y="5553793"/>
            <a:ext cx="1027116" cy="276999"/>
          </a:xfrm>
          <a:prstGeom prst="rect">
            <a:avLst/>
          </a:prstGeom>
          <a:noFill/>
        </p:spPr>
        <p:txBody>
          <a:bodyPr wrap="square" rtlCol="0">
            <a:spAutoFit/>
          </a:bodyPr>
          <a:lstStyle/>
          <a:p>
            <a:r>
              <a:rPr lang="en-AU" sz="1200" dirty="0">
                <a:latin typeface="Arial Narrow" panose="020B0606020202030204" pitchFamily="34" charset="0"/>
              </a:rPr>
              <a:t>leeches</a:t>
            </a:r>
          </a:p>
        </p:txBody>
      </p:sp>
      <p:sp>
        <p:nvSpPr>
          <p:cNvPr id="183" name="Freeform 182"/>
          <p:cNvSpPr/>
          <p:nvPr/>
        </p:nvSpPr>
        <p:spPr>
          <a:xfrm>
            <a:off x="3477966" y="6111263"/>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TextBox 183"/>
          <p:cNvSpPr txBox="1"/>
          <p:nvPr/>
        </p:nvSpPr>
        <p:spPr>
          <a:xfrm>
            <a:off x="3941001" y="6078897"/>
            <a:ext cx="1027116" cy="461665"/>
          </a:xfrm>
          <a:prstGeom prst="rect">
            <a:avLst/>
          </a:prstGeom>
          <a:noFill/>
        </p:spPr>
        <p:txBody>
          <a:bodyPr wrap="square" rtlCol="0">
            <a:spAutoFit/>
          </a:bodyPr>
          <a:lstStyle/>
          <a:p>
            <a:r>
              <a:rPr lang="en-AU" sz="1200" dirty="0">
                <a:latin typeface="Arial Narrow" panose="020B0606020202030204" pitchFamily="34" charset="0"/>
              </a:rPr>
              <a:t>Jellyfish (medusa)</a:t>
            </a:r>
          </a:p>
        </p:txBody>
      </p:sp>
      <p:sp>
        <p:nvSpPr>
          <p:cNvPr id="185" name="Freeform 184"/>
          <p:cNvSpPr/>
          <p:nvPr/>
        </p:nvSpPr>
        <p:spPr>
          <a:xfrm rot="10800000">
            <a:off x="4649238" y="6078897"/>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p:cNvSpPr txBox="1"/>
          <p:nvPr/>
        </p:nvSpPr>
        <p:spPr>
          <a:xfrm>
            <a:off x="5108152" y="6134527"/>
            <a:ext cx="813955" cy="492443"/>
          </a:xfrm>
          <a:prstGeom prst="rect">
            <a:avLst/>
          </a:prstGeom>
          <a:noFill/>
        </p:spPr>
        <p:txBody>
          <a:bodyPr wrap="square" rtlCol="0">
            <a:spAutoFit/>
          </a:bodyPr>
          <a:lstStyle/>
          <a:p>
            <a:r>
              <a:rPr lang="en-AU" sz="1200" dirty="0">
                <a:latin typeface="Arial Narrow" panose="020B0606020202030204" pitchFamily="34" charset="0"/>
              </a:rPr>
              <a:t>a</a:t>
            </a:r>
            <a:r>
              <a:rPr lang="en-AU" sz="1400" b="1" dirty="0">
                <a:latin typeface="Arial Narrow" panose="020B0606020202030204" pitchFamily="34" charset="0"/>
              </a:rPr>
              <a:t>nemo</a:t>
            </a:r>
            <a:r>
              <a:rPr lang="en-AU" sz="1200" dirty="0">
                <a:latin typeface="Arial Narrow" panose="020B0606020202030204" pitchFamily="34" charset="0"/>
              </a:rPr>
              <a:t>ne (polyp)</a:t>
            </a:r>
          </a:p>
        </p:txBody>
      </p:sp>
      <p:sp>
        <p:nvSpPr>
          <p:cNvPr id="187" name="Freeform 186"/>
          <p:cNvSpPr/>
          <p:nvPr/>
        </p:nvSpPr>
        <p:spPr>
          <a:xfrm>
            <a:off x="5989599" y="6108550"/>
            <a:ext cx="312063" cy="654050"/>
          </a:xfrm>
          <a:custGeom>
            <a:avLst/>
            <a:gdLst>
              <a:gd name="connsiteX0" fmla="*/ 159465 w 312063"/>
              <a:gd name="connsiteY0" fmla="*/ 609600 h 654050"/>
              <a:gd name="connsiteX1" fmla="*/ 146765 w 312063"/>
              <a:gd name="connsiteY1" fmla="*/ 577850 h 654050"/>
              <a:gd name="connsiteX2" fmla="*/ 134065 w 312063"/>
              <a:gd name="connsiteY2" fmla="*/ 488950 h 654050"/>
              <a:gd name="connsiteX3" fmla="*/ 121365 w 312063"/>
              <a:gd name="connsiteY3" fmla="*/ 469900 h 654050"/>
              <a:gd name="connsiteX4" fmla="*/ 102315 w 312063"/>
              <a:gd name="connsiteY4" fmla="*/ 463550 h 654050"/>
              <a:gd name="connsiteX5" fmla="*/ 83265 w 312063"/>
              <a:gd name="connsiteY5" fmla="*/ 438150 h 654050"/>
              <a:gd name="connsiteX6" fmla="*/ 70565 w 312063"/>
              <a:gd name="connsiteY6" fmla="*/ 419100 h 654050"/>
              <a:gd name="connsiteX7" fmla="*/ 32465 w 312063"/>
              <a:gd name="connsiteY7" fmla="*/ 393700 h 654050"/>
              <a:gd name="connsiteX8" fmla="*/ 51515 w 312063"/>
              <a:gd name="connsiteY8" fmla="*/ 387350 h 654050"/>
              <a:gd name="connsiteX9" fmla="*/ 108665 w 312063"/>
              <a:gd name="connsiteY9" fmla="*/ 412750 h 654050"/>
              <a:gd name="connsiteX10" fmla="*/ 127715 w 312063"/>
              <a:gd name="connsiteY10" fmla="*/ 431800 h 654050"/>
              <a:gd name="connsiteX11" fmla="*/ 153115 w 312063"/>
              <a:gd name="connsiteY11" fmla="*/ 457200 h 654050"/>
              <a:gd name="connsiteX12" fmla="*/ 165815 w 312063"/>
              <a:gd name="connsiteY12" fmla="*/ 438150 h 654050"/>
              <a:gd name="connsiteX13" fmla="*/ 153115 w 312063"/>
              <a:gd name="connsiteY13" fmla="*/ 419100 h 654050"/>
              <a:gd name="connsiteX14" fmla="*/ 146765 w 312063"/>
              <a:gd name="connsiteY14" fmla="*/ 400050 h 654050"/>
              <a:gd name="connsiteX15" fmla="*/ 115015 w 312063"/>
              <a:gd name="connsiteY15" fmla="*/ 361950 h 654050"/>
              <a:gd name="connsiteX16" fmla="*/ 76915 w 312063"/>
              <a:gd name="connsiteY16" fmla="*/ 349250 h 654050"/>
              <a:gd name="connsiteX17" fmla="*/ 45165 w 312063"/>
              <a:gd name="connsiteY17" fmla="*/ 323850 h 654050"/>
              <a:gd name="connsiteX18" fmla="*/ 7065 w 312063"/>
              <a:gd name="connsiteY18" fmla="*/ 298450 h 654050"/>
              <a:gd name="connsiteX19" fmla="*/ 13415 w 312063"/>
              <a:gd name="connsiteY19" fmla="*/ 279400 h 654050"/>
              <a:gd name="connsiteX20" fmla="*/ 64215 w 312063"/>
              <a:gd name="connsiteY20" fmla="*/ 298450 h 654050"/>
              <a:gd name="connsiteX21" fmla="*/ 83265 w 312063"/>
              <a:gd name="connsiteY21" fmla="*/ 304800 h 654050"/>
              <a:gd name="connsiteX22" fmla="*/ 121365 w 312063"/>
              <a:gd name="connsiteY22" fmla="*/ 330200 h 654050"/>
              <a:gd name="connsiteX23" fmla="*/ 140415 w 312063"/>
              <a:gd name="connsiteY23" fmla="*/ 342900 h 654050"/>
              <a:gd name="connsiteX24" fmla="*/ 165815 w 312063"/>
              <a:gd name="connsiteY24" fmla="*/ 355600 h 654050"/>
              <a:gd name="connsiteX25" fmla="*/ 140415 w 312063"/>
              <a:gd name="connsiteY25" fmla="*/ 279400 h 654050"/>
              <a:gd name="connsiteX26" fmla="*/ 134065 w 312063"/>
              <a:gd name="connsiteY26" fmla="*/ 260350 h 654050"/>
              <a:gd name="connsiteX27" fmla="*/ 83265 w 312063"/>
              <a:gd name="connsiteY27" fmla="*/ 215900 h 654050"/>
              <a:gd name="connsiteX28" fmla="*/ 26115 w 312063"/>
              <a:gd name="connsiteY28" fmla="*/ 184150 h 654050"/>
              <a:gd name="connsiteX29" fmla="*/ 7065 w 312063"/>
              <a:gd name="connsiteY29" fmla="*/ 171450 h 654050"/>
              <a:gd name="connsiteX30" fmla="*/ 715 w 312063"/>
              <a:gd name="connsiteY30" fmla="*/ 152400 h 654050"/>
              <a:gd name="connsiteX31" fmla="*/ 45165 w 312063"/>
              <a:gd name="connsiteY31" fmla="*/ 152400 h 654050"/>
              <a:gd name="connsiteX32" fmla="*/ 70565 w 312063"/>
              <a:gd name="connsiteY32" fmla="*/ 190500 h 654050"/>
              <a:gd name="connsiteX33" fmla="*/ 89615 w 312063"/>
              <a:gd name="connsiteY33" fmla="*/ 203200 h 654050"/>
              <a:gd name="connsiteX34" fmla="*/ 108665 w 312063"/>
              <a:gd name="connsiteY34" fmla="*/ 222250 h 654050"/>
              <a:gd name="connsiteX35" fmla="*/ 127715 w 312063"/>
              <a:gd name="connsiteY35" fmla="*/ 228600 h 654050"/>
              <a:gd name="connsiteX36" fmla="*/ 165815 w 312063"/>
              <a:gd name="connsiteY36" fmla="*/ 247650 h 654050"/>
              <a:gd name="connsiteX37" fmla="*/ 159465 w 312063"/>
              <a:gd name="connsiteY37" fmla="*/ 203200 h 654050"/>
              <a:gd name="connsiteX38" fmla="*/ 140415 w 312063"/>
              <a:gd name="connsiteY38" fmla="*/ 177800 h 654050"/>
              <a:gd name="connsiteX39" fmla="*/ 127715 w 312063"/>
              <a:gd name="connsiteY39" fmla="*/ 158750 h 654050"/>
              <a:gd name="connsiteX40" fmla="*/ 89615 w 312063"/>
              <a:gd name="connsiteY40" fmla="*/ 133350 h 654050"/>
              <a:gd name="connsiteX41" fmla="*/ 70565 w 312063"/>
              <a:gd name="connsiteY41" fmla="*/ 114300 h 654050"/>
              <a:gd name="connsiteX42" fmla="*/ 51515 w 312063"/>
              <a:gd name="connsiteY42" fmla="*/ 57150 h 654050"/>
              <a:gd name="connsiteX43" fmla="*/ 45165 w 312063"/>
              <a:gd name="connsiteY43" fmla="*/ 38100 h 654050"/>
              <a:gd name="connsiteX44" fmla="*/ 51515 w 312063"/>
              <a:gd name="connsiteY44" fmla="*/ 19050 h 654050"/>
              <a:gd name="connsiteX45" fmla="*/ 70565 w 312063"/>
              <a:gd name="connsiteY45" fmla="*/ 25400 h 654050"/>
              <a:gd name="connsiteX46" fmla="*/ 83265 w 312063"/>
              <a:gd name="connsiteY46" fmla="*/ 63500 h 654050"/>
              <a:gd name="connsiteX47" fmla="*/ 102315 w 312063"/>
              <a:gd name="connsiteY47" fmla="*/ 76200 h 654050"/>
              <a:gd name="connsiteX48" fmla="*/ 115015 w 312063"/>
              <a:gd name="connsiteY48" fmla="*/ 95250 h 654050"/>
              <a:gd name="connsiteX49" fmla="*/ 121365 w 312063"/>
              <a:gd name="connsiteY49" fmla="*/ 114300 h 654050"/>
              <a:gd name="connsiteX50" fmla="*/ 159465 w 312063"/>
              <a:gd name="connsiteY50" fmla="*/ 139700 h 654050"/>
              <a:gd name="connsiteX51" fmla="*/ 184865 w 312063"/>
              <a:gd name="connsiteY51" fmla="*/ 171450 h 654050"/>
              <a:gd name="connsiteX52" fmla="*/ 203915 w 312063"/>
              <a:gd name="connsiteY52" fmla="*/ 165100 h 654050"/>
              <a:gd name="connsiteX53" fmla="*/ 210265 w 312063"/>
              <a:gd name="connsiteY53" fmla="*/ 146050 h 654050"/>
              <a:gd name="connsiteX54" fmla="*/ 222965 w 312063"/>
              <a:gd name="connsiteY54" fmla="*/ 44450 h 654050"/>
              <a:gd name="connsiteX55" fmla="*/ 229315 w 312063"/>
              <a:gd name="connsiteY55" fmla="*/ 12700 h 654050"/>
              <a:gd name="connsiteX56" fmla="*/ 267415 w 312063"/>
              <a:gd name="connsiteY56" fmla="*/ 0 h 654050"/>
              <a:gd name="connsiteX57" fmla="*/ 267415 w 312063"/>
              <a:gd name="connsiteY57" fmla="*/ 69850 h 654050"/>
              <a:gd name="connsiteX58" fmla="*/ 254715 w 312063"/>
              <a:gd name="connsiteY58" fmla="*/ 88900 h 654050"/>
              <a:gd name="connsiteX59" fmla="*/ 235665 w 312063"/>
              <a:gd name="connsiteY59" fmla="*/ 127000 h 654050"/>
              <a:gd name="connsiteX60" fmla="*/ 235665 w 312063"/>
              <a:gd name="connsiteY60" fmla="*/ 222250 h 654050"/>
              <a:gd name="connsiteX61" fmla="*/ 254715 w 312063"/>
              <a:gd name="connsiteY61" fmla="*/ 215900 h 654050"/>
              <a:gd name="connsiteX62" fmla="*/ 299165 w 312063"/>
              <a:gd name="connsiteY62" fmla="*/ 222250 h 654050"/>
              <a:gd name="connsiteX63" fmla="*/ 311865 w 312063"/>
              <a:gd name="connsiteY63" fmla="*/ 241300 h 654050"/>
              <a:gd name="connsiteX64" fmla="*/ 292815 w 312063"/>
              <a:gd name="connsiteY64" fmla="*/ 254000 h 654050"/>
              <a:gd name="connsiteX65" fmla="*/ 248365 w 312063"/>
              <a:gd name="connsiteY65" fmla="*/ 260350 h 654050"/>
              <a:gd name="connsiteX66" fmla="*/ 210265 w 312063"/>
              <a:gd name="connsiteY66" fmla="*/ 279400 h 654050"/>
              <a:gd name="connsiteX67" fmla="*/ 203915 w 312063"/>
              <a:gd name="connsiteY67" fmla="*/ 311150 h 654050"/>
              <a:gd name="connsiteX68" fmla="*/ 197565 w 312063"/>
              <a:gd name="connsiteY68" fmla="*/ 330200 h 654050"/>
              <a:gd name="connsiteX69" fmla="*/ 203915 w 312063"/>
              <a:gd name="connsiteY69" fmla="*/ 355600 h 654050"/>
              <a:gd name="connsiteX70" fmla="*/ 210265 w 312063"/>
              <a:gd name="connsiteY70" fmla="*/ 425450 h 654050"/>
              <a:gd name="connsiteX71" fmla="*/ 248365 w 312063"/>
              <a:gd name="connsiteY71" fmla="*/ 431800 h 654050"/>
              <a:gd name="connsiteX72" fmla="*/ 261065 w 312063"/>
              <a:gd name="connsiteY72" fmla="*/ 450850 h 654050"/>
              <a:gd name="connsiteX73" fmla="*/ 242015 w 312063"/>
              <a:gd name="connsiteY73" fmla="*/ 463550 h 654050"/>
              <a:gd name="connsiteX74" fmla="*/ 222965 w 312063"/>
              <a:gd name="connsiteY74" fmla="*/ 469900 h 654050"/>
              <a:gd name="connsiteX75" fmla="*/ 184865 w 312063"/>
              <a:gd name="connsiteY75" fmla="*/ 501650 h 654050"/>
              <a:gd name="connsiteX76" fmla="*/ 184865 w 312063"/>
              <a:gd name="connsiteY76" fmla="*/ 577850 h 654050"/>
              <a:gd name="connsiteX77" fmla="*/ 191215 w 312063"/>
              <a:gd name="connsiteY77" fmla="*/ 596900 h 654050"/>
              <a:gd name="connsiteX78" fmla="*/ 210265 w 312063"/>
              <a:gd name="connsiteY78" fmla="*/ 609600 h 654050"/>
              <a:gd name="connsiteX79" fmla="*/ 203915 w 312063"/>
              <a:gd name="connsiteY79" fmla="*/ 654050 h 654050"/>
              <a:gd name="connsiteX80" fmla="*/ 184865 w 312063"/>
              <a:gd name="connsiteY80" fmla="*/ 647700 h 654050"/>
              <a:gd name="connsiteX81" fmla="*/ 115015 w 312063"/>
              <a:gd name="connsiteY81" fmla="*/ 641350 h 654050"/>
              <a:gd name="connsiteX82" fmla="*/ 108665 w 312063"/>
              <a:gd name="connsiteY82" fmla="*/ 622300 h 654050"/>
              <a:gd name="connsiteX83" fmla="*/ 121365 w 312063"/>
              <a:gd name="connsiteY83" fmla="*/ 603250 h 654050"/>
              <a:gd name="connsiteX84" fmla="*/ 159465 w 312063"/>
              <a:gd name="connsiteY84" fmla="*/ 577850 h 654050"/>
              <a:gd name="connsiteX85" fmla="*/ 159465 w 312063"/>
              <a:gd name="connsiteY85" fmla="*/ 60960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12063" h="654050">
                <a:moveTo>
                  <a:pt x="159465" y="609600"/>
                </a:moveTo>
                <a:cubicBezTo>
                  <a:pt x="155232" y="599017"/>
                  <a:pt x="149153" y="588996"/>
                  <a:pt x="146765" y="577850"/>
                </a:cubicBezTo>
                <a:cubicBezTo>
                  <a:pt x="143827" y="564140"/>
                  <a:pt x="141582" y="508994"/>
                  <a:pt x="134065" y="488950"/>
                </a:cubicBezTo>
                <a:cubicBezTo>
                  <a:pt x="131385" y="481804"/>
                  <a:pt x="127324" y="474668"/>
                  <a:pt x="121365" y="469900"/>
                </a:cubicBezTo>
                <a:cubicBezTo>
                  <a:pt x="116138" y="465719"/>
                  <a:pt x="108665" y="465667"/>
                  <a:pt x="102315" y="463550"/>
                </a:cubicBezTo>
                <a:cubicBezTo>
                  <a:pt x="95965" y="455083"/>
                  <a:pt x="89416" y="446762"/>
                  <a:pt x="83265" y="438150"/>
                </a:cubicBezTo>
                <a:cubicBezTo>
                  <a:pt x="78829" y="431940"/>
                  <a:pt x="76308" y="424126"/>
                  <a:pt x="70565" y="419100"/>
                </a:cubicBezTo>
                <a:cubicBezTo>
                  <a:pt x="59078" y="409049"/>
                  <a:pt x="32465" y="393700"/>
                  <a:pt x="32465" y="393700"/>
                </a:cubicBezTo>
                <a:cubicBezTo>
                  <a:pt x="38815" y="391583"/>
                  <a:pt x="44862" y="386611"/>
                  <a:pt x="51515" y="387350"/>
                </a:cubicBezTo>
                <a:cubicBezTo>
                  <a:pt x="70684" y="389480"/>
                  <a:pt x="93396" y="400026"/>
                  <a:pt x="108665" y="412750"/>
                </a:cubicBezTo>
                <a:cubicBezTo>
                  <a:pt x="115564" y="418499"/>
                  <a:pt x="121365" y="425450"/>
                  <a:pt x="127715" y="431800"/>
                </a:cubicBezTo>
                <a:cubicBezTo>
                  <a:pt x="130703" y="440765"/>
                  <a:pt x="133193" y="465169"/>
                  <a:pt x="153115" y="457200"/>
                </a:cubicBezTo>
                <a:cubicBezTo>
                  <a:pt x="160201" y="454366"/>
                  <a:pt x="161582" y="444500"/>
                  <a:pt x="165815" y="438150"/>
                </a:cubicBezTo>
                <a:cubicBezTo>
                  <a:pt x="161582" y="431800"/>
                  <a:pt x="156528" y="425926"/>
                  <a:pt x="153115" y="419100"/>
                </a:cubicBezTo>
                <a:cubicBezTo>
                  <a:pt x="150122" y="413113"/>
                  <a:pt x="149758" y="406037"/>
                  <a:pt x="146765" y="400050"/>
                </a:cubicBezTo>
                <a:cubicBezTo>
                  <a:pt x="141597" y="389713"/>
                  <a:pt x="124738" y="367351"/>
                  <a:pt x="115015" y="361950"/>
                </a:cubicBezTo>
                <a:cubicBezTo>
                  <a:pt x="103313" y="355449"/>
                  <a:pt x="76915" y="349250"/>
                  <a:pt x="76915" y="349250"/>
                </a:cubicBezTo>
                <a:cubicBezTo>
                  <a:pt x="53449" y="314051"/>
                  <a:pt x="77641" y="341892"/>
                  <a:pt x="45165" y="323850"/>
                </a:cubicBezTo>
                <a:cubicBezTo>
                  <a:pt x="31822" y="316437"/>
                  <a:pt x="7065" y="298450"/>
                  <a:pt x="7065" y="298450"/>
                </a:cubicBezTo>
                <a:cubicBezTo>
                  <a:pt x="9182" y="292100"/>
                  <a:pt x="7065" y="281517"/>
                  <a:pt x="13415" y="279400"/>
                </a:cubicBezTo>
                <a:cubicBezTo>
                  <a:pt x="35467" y="272049"/>
                  <a:pt x="48334" y="290509"/>
                  <a:pt x="64215" y="298450"/>
                </a:cubicBezTo>
                <a:cubicBezTo>
                  <a:pt x="70202" y="301443"/>
                  <a:pt x="77414" y="301549"/>
                  <a:pt x="83265" y="304800"/>
                </a:cubicBezTo>
                <a:cubicBezTo>
                  <a:pt x="96608" y="312213"/>
                  <a:pt x="108665" y="321733"/>
                  <a:pt x="121365" y="330200"/>
                </a:cubicBezTo>
                <a:cubicBezTo>
                  <a:pt x="127715" y="334433"/>
                  <a:pt x="133589" y="339487"/>
                  <a:pt x="140415" y="342900"/>
                </a:cubicBezTo>
                <a:lnTo>
                  <a:pt x="165815" y="355600"/>
                </a:lnTo>
                <a:cubicBezTo>
                  <a:pt x="143257" y="265368"/>
                  <a:pt x="165022" y="336816"/>
                  <a:pt x="140415" y="279400"/>
                </a:cubicBezTo>
                <a:cubicBezTo>
                  <a:pt x="137778" y="273248"/>
                  <a:pt x="137058" y="266337"/>
                  <a:pt x="134065" y="260350"/>
                </a:cubicBezTo>
                <a:cubicBezTo>
                  <a:pt x="123693" y="239607"/>
                  <a:pt x="106125" y="223520"/>
                  <a:pt x="83265" y="215900"/>
                </a:cubicBezTo>
                <a:cubicBezTo>
                  <a:pt x="49735" y="204723"/>
                  <a:pt x="69784" y="213263"/>
                  <a:pt x="26115" y="184150"/>
                </a:cubicBezTo>
                <a:lnTo>
                  <a:pt x="7065" y="171450"/>
                </a:lnTo>
                <a:cubicBezTo>
                  <a:pt x="4948" y="165100"/>
                  <a:pt x="-2278" y="158387"/>
                  <a:pt x="715" y="152400"/>
                </a:cubicBezTo>
                <a:cubicBezTo>
                  <a:pt x="7800" y="138229"/>
                  <a:pt x="39666" y="151025"/>
                  <a:pt x="45165" y="152400"/>
                </a:cubicBezTo>
                <a:cubicBezTo>
                  <a:pt x="53632" y="165100"/>
                  <a:pt x="57865" y="182033"/>
                  <a:pt x="70565" y="190500"/>
                </a:cubicBezTo>
                <a:cubicBezTo>
                  <a:pt x="76915" y="194733"/>
                  <a:pt x="83752" y="198314"/>
                  <a:pt x="89615" y="203200"/>
                </a:cubicBezTo>
                <a:cubicBezTo>
                  <a:pt x="96514" y="208949"/>
                  <a:pt x="101193" y="217269"/>
                  <a:pt x="108665" y="222250"/>
                </a:cubicBezTo>
                <a:cubicBezTo>
                  <a:pt x="114234" y="225963"/>
                  <a:pt x="121728" y="225607"/>
                  <a:pt x="127715" y="228600"/>
                </a:cubicBezTo>
                <a:cubicBezTo>
                  <a:pt x="176954" y="253219"/>
                  <a:pt x="117932" y="231689"/>
                  <a:pt x="165815" y="247650"/>
                </a:cubicBezTo>
                <a:cubicBezTo>
                  <a:pt x="163698" y="232833"/>
                  <a:pt x="164580" y="217266"/>
                  <a:pt x="159465" y="203200"/>
                </a:cubicBezTo>
                <a:cubicBezTo>
                  <a:pt x="155848" y="193254"/>
                  <a:pt x="146566" y="186412"/>
                  <a:pt x="140415" y="177800"/>
                </a:cubicBezTo>
                <a:cubicBezTo>
                  <a:pt x="135979" y="171590"/>
                  <a:pt x="133458" y="163776"/>
                  <a:pt x="127715" y="158750"/>
                </a:cubicBezTo>
                <a:cubicBezTo>
                  <a:pt x="116228" y="148699"/>
                  <a:pt x="100408" y="144143"/>
                  <a:pt x="89615" y="133350"/>
                </a:cubicBezTo>
                <a:lnTo>
                  <a:pt x="70565" y="114300"/>
                </a:lnTo>
                <a:lnTo>
                  <a:pt x="51515" y="57150"/>
                </a:lnTo>
                <a:lnTo>
                  <a:pt x="45165" y="38100"/>
                </a:lnTo>
                <a:cubicBezTo>
                  <a:pt x="47282" y="31750"/>
                  <a:pt x="45528" y="22043"/>
                  <a:pt x="51515" y="19050"/>
                </a:cubicBezTo>
                <a:cubicBezTo>
                  <a:pt x="57502" y="16057"/>
                  <a:pt x="66674" y="19953"/>
                  <a:pt x="70565" y="25400"/>
                </a:cubicBezTo>
                <a:cubicBezTo>
                  <a:pt x="78346" y="36293"/>
                  <a:pt x="72126" y="56074"/>
                  <a:pt x="83265" y="63500"/>
                </a:cubicBezTo>
                <a:lnTo>
                  <a:pt x="102315" y="76200"/>
                </a:lnTo>
                <a:cubicBezTo>
                  <a:pt x="106548" y="82550"/>
                  <a:pt x="111602" y="88424"/>
                  <a:pt x="115015" y="95250"/>
                </a:cubicBezTo>
                <a:cubicBezTo>
                  <a:pt x="118008" y="101237"/>
                  <a:pt x="116632" y="109567"/>
                  <a:pt x="121365" y="114300"/>
                </a:cubicBezTo>
                <a:cubicBezTo>
                  <a:pt x="132158" y="125093"/>
                  <a:pt x="159465" y="139700"/>
                  <a:pt x="159465" y="139700"/>
                </a:cubicBezTo>
                <a:cubicBezTo>
                  <a:pt x="164418" y="154559"/>
                  <a:pt x="164590" y="168071"/>
                  <a:pt x="184865" y="171450"/>
                </a:cubicBezTo>
                <a:cubicBezTo>
                  <a:pt x="191467" y="172550"/>
                  <a:pt x="197565" y="167217"/>
                  <a:pt x="203915" y="165100"/>
                </a:cubicBezTo>
                <a:cubicBezTo>
                  <a:pt x="206032" y="158750"/>
                  <a:pt x="208813" y="152584"/>
                  <a:pt x="210265" y="146050"/>
                </a:cubicBezTo>
                <a:cubicBezTo>
                  <a:pt x="219038" y="106573"/>
                  <a:pt x="217109" y="88368"/>
                  <a:pt x="222965" y="44450"/>
                </a:cubicBezTo>
                <a:cubicBezTo>
                  <a:pt x="224391" y="33752"/>
                  <a:pt x="221683" y="20332"/>
                  <a:pt x="229315" y="12700"/>
                </a:cubicBezTo>
                <a:cubicBezTo>
                  <a:pt x="238781" y="3234"/>
                  <a:pt x="267415" y="0"/>
                  <a:pt x="267415" y="0"/>
                </a:cubicBezTo>
                <a:cubicBezTo>
                  <a:pt x="277331" y="29748"/>
                  <a:pt x="279262" y="26410"/>
                  <a:pt x="267415" y="69850"/>
                </a:cubicBezTo>
                <a:cubicBezTo>
                  <a:pt x="265407" y="77213"/>
                  <a:pt x="258128" y="82074"/>
                  <a:pt x="254715" y="88900"/>
                </a:cubicBezTo>
                <a:cubicBezTo>
                  <a:pt x="228425" y="141480"/>
                  <a:pt x="272061" y="72405"/>
                  <a:pt x="235665" y="127000"/>
                </a:cubicBezTo>
                <a:cubicBezTo>
                  <a:pt x="229170" y="159477"/>
                  <a:pt x="220305" y="187690"/>
                  <a:pt x="235665" y="222250"/>
                </a:cubicBezTo>
                <a:cubicBezTo>
                  <a:pt x="238383" y="228367"/>
                  <a:pt x="248365" y="218017"/>
                  <a:pt x="254715" y="215900"/>
                </a:cubicBezTo>
                <a:cubicBezTo>
                  <a:pt x="269532" y="218017"/>
                  <a:pt x="285488" y="216171"/>
                  <a:pt x="299165" y="222250"/>
                </a:cubicBezTo>
                <a:cubicBezTo>
                  <a:pt x="306139" y="225350"/>
                  <a:pt x="313362" y="233816"/>
                  <a:pt x="311865" y="241300"/>
                </a:cubicBezTo>
                <a:cubicBezTo>
                  <a:pt x="310368" y="248784"/>
                  <a:pt x="300125" y="251807"/>
                  <a:pt x="292815" y="254000"/>
                </a:cubicBezTo>
                <a:cubicBezTo>
                  <a:pt x="278479" y="258301"/>
                  <a:pt x="263182" y="258233"/>
                  <a:pt x="248365" y="260350"/>
                </a:cubicBezTo>
                <a:cubicBezTo>
                  <a:pt x="238587" y="263609"/>
                  <a:pt x="216058" y="269263"/>
                  <a:pt x="210265" y="279400"/>
                </a:cubicBezTo>
                <a:cubicBezTo>
                  <a:pt x="204910" y="288771"/>
                  <a:pt x="206533" y="300679"/>
                  <a:pt x="203915" y="311150"/>
                </a:cubicBezTo>
                <a:cubicBezTo>
                  <a:pt x="202292" y="317644"/>
                  <a:pt x="199682" y="323850"/>
                  <a:pt x="197565" y="330200"/>
                </a:cubicBezTo>
                <a:cubicBezTo>
                  <a:pt x="199682" y="338667"/>
                  <a:pt x="202762" y="346949"/>
                  <a:pt x="203915" y="355600"/>
                </a:cubicBezTo>
                <a:cubicBezTo>
                  <a:pt x="207005" y="378774"/>
                  <a:pt x="198485" y="405255"/>
                  <a:pt x="210265" y="425450"/>
                </a:cubicBezTo>
                <a:cubicBezTo>
                  <a:pt x="216752" y="436571"/>
                  <a:pt x="235665" y="429683"/>
                  <a:pt x="248365" y="431800"/>
                </a:cubicBezTo>
                <a:cubicBezTo>
                  <a:pt x="252598" y="438150"/>
                  <a:pt x="262562" y="443366"/>
                  <a:pt x="261065" y="450850"/>
                </a:cubicBezTo>
                <a:cubicBezTo>
                  <a:pt x="259568" y="458334"/>
                  <a:pt x="248841" y="460137"/>
                  <a:pt x="242015" y="463550"/>
                </a:cubicBezTo>
                <a:cubicBezTo>
                  <a:pt x="236028" y="466543"/>
                  <a:pt x="228952" y="466907"/>
                  <a:pt x="222965" y="469900"/>
                </a:cubicBezTo>
                <a:cubicBezTo>
                  <a:pt x="205284" y="478741"/>
                  <a:pt x="198909" y="487606"/>
                  <a:pt x="184865" y="501650"/>
                </a:cubicBezTo>
                <a:cubicBezTo>
                  <a:pt x="173279" y="536408"/>
                  <a:pt x="175413" y="521137"/>
                  <a:pt x="184865" y="577850"/>
                </a:cubicBezTo>
                <a:cubicBezTo>
                  <a:pt x="185965" y="584452"/>
                  <a:pt x="187034" y="591673"/>
                  <a:pt x="191215" y="596900"/>
                </a:cubicBezTo>
                <a:cubicBezTo>
                  <a:pt x="195983" y="602859"/>
                  <a:pt x="203915" y="605367"/>
                  <a:pt x="210265" y="609600"/>
                </a:cubicBezTo>
                <a:cubicBezTo>
                  <a:pt x="225082" y="654050"/>
                  <a:pt x="235665" y="643467"/>
                  <a:pt x="203915" y="654050"/>
                </a:cubicBezTo>
                <a:cubicBezTo>
                  <a:pt x="197565" y="651933"/>
                  <a:pt x="191491" y="648647"/>
                  <a:pt x="184865" y="647700"/>
                </a:cubicBezTo>
                <a:cubicBezTo>
                  <a:pt x="161721" y="644394"/>
                  <a:pt x="137195" y="648743"/>
                  <a:pt x="115015" y="641350"/>
                </a:cubicBezTo>
                <a:cubicBezTo>
                  <a:pt x="108665" y="639233"/>
                  <a:pt x="110782" y="628650"/>
                  <a:pt x="108665" y="622300"/>
                </a:cubicBezTo>
                <a:cubicBezTo>
                  <a:pt x="112898" y="615950"/>
                  <a:pt x="115622" y="608276"/>
                  <a:pt x="121365" y="603250"/>
                </a:cubicBezTo>
                <a:cubicBezTo>
                  <a:pt x="132852" y="593199"/>
                  <a:pt x="159465" y="577850"/>
                  <a:pt x="159465" y="577850"/>
                </a:cubicBezTo>
                <a:lnTo>
                  <a:pt x="159465" y="60960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TextBox 187"/>
          <p:cNvSpPr txBox="1"/>
          <p:nvPr/>
        </p:nvSpPr>
        <p:spPr>
          <a:xfrm>
            <a:off x="5686158" y="6508533"/>
            <a:ext cx="801485" cy="276999"/>
          </a:xfrm>
          <a:prstGeom prst="rect">
            <a:avLst/>
          </a:prstGeom>
          <a:noFill/>
        </p:spPr>
        <p:txBody>
          <a:bodyPr wrap="square" rtlCol="0">
            <a:spAutoFit/>
          </a:bodyPr>
          <a:lstStyle/>
          <a:p>
            <a:r>
              <a:rPr lang="en-AU" sz="1200" dirty="0">
                <a:latin typeface="Arial Narrow" panose="020B0606020202030204" pitchFamily="34" charset="0"/>
              </a:rPr>
              <a:t>Coral</a:t>
            </a:r>
          </a:p>
        </p:txBody>
      </p:sp>
      <p:sp>
        <p:nvSpPr>
          <p:cNvPr id="190" name="Freeform 189"/>
          <p:cNvSpPr/>
          <p:nvPr/>
        </p:nvSpPr>
        <p:spPr>
          <a:xfrm>
            <a:off x="3929967" y="7017285"/>
            <a:ext cx="1414222" cy="653143"/>
          </a:xfrm>
          <a:custGeom>
            <a:avLst/>
            <a:gdLst>
              <a:gd name="connsiteX0" fmla="*/ 12142 w 1414222"/>
              <a:gd name="connsiteY0" fmla="*/ 165463 h 653143"/>
              <a:gd name="connsiteX1" fmla="*/ 90519 w 1414222"/>
              <a:gd name="connsiteY1" fmla="*/ 182880 h 653143"/>
              <a:gd name="connsiteX2" fmla="*/ 134062 w 1414222"/>
              <a:gd name="connsiteY2" fmla="*/ 226423 h 653143"/>
              <a:gd name="connsiteX3" fmla="*/ 160188 w 1414222"/>
              <a:gd name="connsiteY3" fmla="*/ 235132 h 653143"/>
              <a:gd name="connsiteX4" fmla="*/ 212439 w 1414222"/>
              <a:gd name="connsiteY4" fmla="*/ 269966 h 653143"/>
              <a:gd name="connsiteX5" fmla="*/ 238565 w 1414222"/>
              <a:gd name="connsiteY5" fmla="*/ 287383 h 653143"/>
              <a:gd name="connsiteX6" fmla="*/ 264691 w 1414222"/>
              <a:gd name="connsiteY6" fmla="*/ 304800 h 653143"/>
              <a:gd name="connsiteX7" fmla="*/ 316942 w 1414222"/>
              <a:gd name="connsiteY7" fmla="*/ 348343 h 653143"/>
              <a:gd name="connsiteX8" fmla="*/ 334359 w 1414222"/>
              <a:gd name="connsiteY8" fmla="*/ 374469 h 653143"/>
              <a:gd name="connsiteX9" fmla="*/ 343068 w 1414222"/>
              <a:gd name="connsiteY9" fmla="*/ 400594 h 653143"/>
              <a:gd name="connsiteX10" fmla="*/ 360485 w 1414222"/>
              <a:gd name="connsiteY10" fmla="*/ 418012 h 653143"/>
              <a:gd name="connsiteX11" fmla="*/ 369193 w 1414222"/>
              <a:gd name="connsiteY11" fmla="*/ 444137 h 653143"/>
              <a:gd name="connsiteX12" fmla="*/ 386611 w 1414222"/>
              <a:gd name="connsiteY12" fmla="*/ 513806 h 653143"/>
              <a:gd name="connsiteX13" fmla="*/ 404028 w 1414222"/>
              <a:gd name="connsiteY13" fmla="*/ 566057 h 653143"/>
              <a:gd name="connsiteX14" fmla="*/ 412736 w 1414222"/>
              <a:gd name="connsiteY14" fmla="*/ 592183 h 653143"/>
              <a:gd name="connsiteX15" fmla="*/ 447571 w 1414222"/>
              <a:gd name="connsiteY15" fmla="*/ 635726 h 653143"/>
              <a:gd name="connsiteX16" fmla="*/ 639159 w 1414222"/>
              <a:gd name="connsiteY16" fmla="*/ 644434 h 653143"/>
              <a:gd name="connsiteX17" fmla="*/ 761079 w 1414222"/>
              <a:gd name="connsiteY17" fmla="*/ 653143 h 653143"/>
              <a:gd name="connsiteX18" fmla="*/ 874291 w 1414222"/>
              <a:gd name="connsiteY18" fmla="*/ 644434 h 653143"/>
              <a:gd name="connsiteX19" fmla="*/ 926542 w 1414222"/>
              <a:gd name="connsiteY19" fmla="*/ 627017 h 653143"/>
              <a:gd name="connsiteX20" fmla="*/ 943959 w 1414222"/>
              <a:gd name="connsiteY20" fmla="*/ 600892 h 653143"/>
              <a:gd name="connsiteX21" fmla="*/ 961376 w 1414222"/>
              <a:gd name="connsiteY21" fmla="*/ 583474 h 653143"/>
              <a:gd name="connsiteX22" fmla="*/ 996211 w 1414222"/>
              <a:gd name="connsiteY22" fmla="*/ 513806 h 653143"/>
              <a:gd name="connsiteX23" fmla="*/ 1022336 w 1414222"/>
              <a:gd name="connsiteY23" fmla="*/ 496389 h 653143"/>
              <a:gd name="connsiteX24" fmla="*/ 1039753 w 1414222"/>
              <a:gd name="connsiteY24" fmla="*/ 426720 h 653143"/>
              <a:gd name="connsiteX25" fmla="*/ 1048462 w 1414222"/>
              <a:gd name="connsiteY25" fmla="*/ 400594 h 653143"/>
              <a:gd name="connsiteX26" fmla="*/ 1083296 w 1414222"/>
              <a:gd name="connsiteY26" fmla="*/ 374469 h 653143"/>
              <a:gd name="connsiteX27" fmla="*/ 1100713 w 1414222"/>
              <a:gd name="connsiteY27" fmla="*/ 348343 h 653143"/>
              <a:gd name="connsiteX28" fmla="*/ 1135548 w 1414222"/>
              <a:gd name="connsiteY28" fmla="*/ 304800 h 653143"/>
              <a:gd name="connsiteX29" fmla="*/ 1170382 w 1414222"/>
              <a:gd name="connsiteY29" fmla="*/ 252549 h 653143"/>
              <a:gd name="connsiteX30" fmla="*/ 1205216 w 1414222"/>
              <a:gd name="connsiteY30" fmla="*/ 209006 h 653143"/>
              <a:gd name="connsiteX31" fmla="*/ 1240051 w 1414222"/>
              <a:gd name="connsiteY31" fmla="*/ 165463 h 653143"/>
              <a:gd name="connsiteX32" fmla="*/ 1309719 w 1414222"/>
              <a:gd name="connsiteY32" fmla="*/ 156754 h 653143"/>
              <a:gd name="connsiteX33" fmla="*/ 1335845 w 1414222"/>
              <a:gd name="connsiteY33" fmla="*/ 148046 h 653143"/>
              <a:gd name="connsiteX34" fmla="*/ 1361971 w 1414222"/>
              <a:gd name="connsiteY34" fmla="*/ 121920 h 653143"/>
              <a:gd name="connsiteX35" fmla="*/ 1388096 w 1414222"/>
              <a:gd name="connsiteY35" fmla="*/ 104503 h 653143"/>
              <a:gd name="connsiteX36" fmla="*/ 1196508 w 1414222"/>
              <a:gd name="connsiteY36" fmla="*/ 95794 h 653143"/>
              <a:gd name="connsiteX37" fmla="*/ 1109422 w 1414222"/>
              <a:gd name="connsiteY37" fmla="*/ 104503 h 653143"/>
              <a:gd name="connsiteX38" fmla="*/ 1031045 w 1414222"/>
              <a:gd name="connsiteY38" fmla="*/ 121920 h 653143"/>
              <a:gd name="connsiteX39" fmla="*/ 996211 w 1414222"/>
              <a:gd name="connsiteY39" fmla="*/ 130629 h 653143"/>
              <a:gd name="connsiteX40" fmla="*/ 926542 w 1414222"/>
              <a:gd name="connsiteY40" fmla="*/ 139337 h 653143"/>
              <a:gd name="connsiteX41" fmla="*/ 874291 w 1414222"/>
              <a:gd name="connsiteY41" fmla="*/ 148046 h 653143"/>
              <a:gd name="connsiteX42" fmla="*/ 804622 w 1414222"/>
              <a:gd name="connsiteY42" fmla="*/ 156754 h 653143"/>
              <a:gd name="connsiteX43" fmla="*/ 3433 w 1414222"/>
              <a:gd name="connsiteY43" fmla="*/ 148046 h 653143"/>
              <a:gd name="connsiteX44" fmla="*/ 12142 w 1414222"/>
              <a:gd name="connsiteY44" fmla="*/ 121920 h 653143"/>
              <a:gd name="connsiteX45" fmla="*/ 38268 w 1414222"/>
              <a:gd name="connsiteY45" fmla="*/ 113212 h 653143"/>
              <a:gd name="connsiteX46" fmla="*/ 55685 w 1414222"/>
              <a:gd name="connsiteY46" fmla="*/ 95794 h 653143"/>
              <a:gd name="connsiteX47" fmla="*/ 116645 w 1414222"/>
              <a:gd name="connsiteY47" fmla="*/ 78377 h 653143"/>
              <a:gd name="connsiteX48" fmla="*/ 247273 w 1414222"/>
              <a:gd name="connsiteY48" fmla="*/ 60960 h 653143"/>
              <a:gd name="connsiteX49" fmla="*/ 377902 w 1414222"/>
              <a:gd name="connsiteY49" fmla="*/ 52252 h 653143"/>
              <a:gd name="connsiteX50" fmla="*/ 464988 w 1414222"/>
              <a:gd name="connsiteY50" fmla="*/ 34834 h 653143"/>
              <a:gd name="connsiteX51" fmla="*/ 508531 w 1414222"/>
              <a:gd name="connsiteY51" fmla="*/ 26126 h 653143"/>
              <a:gd name="connsiteX52" fmla="*/ 560782 w 1414222"/>
              <a:gd name="connsiteY52" fmla="*/ 17417 h 653143"/>
              <a:gd name="connsiteX53" fmla="*/ 613033 w 1414222"/>
              <a:gd name="connsiteY53" fmla="*/ 0 h 653143"/>
              <a:gd name="connsiteX54" fmla="*/ 865582 w 1414222"/>
              <a:gd name="connsiteY54" fmla="*/ 8709 h 653143"/>
              <a:gd name="connsiteX55" fmla="*/ 935251 w 1414222"/>
              <a:gd name="connsiteY55" fmla="*/ 17417 h 653143"/>
              <a:gd name="connsiteX56" fmla="*/ 961376 w 1414222"/>
              <a:gd name="connsiteY56" fmla="*/ 26126 h 653143"/>
              <a:gd name="connsiteX57" fmla="*/ 1170382 w 1414222"/>
              <a:gd name="connsiteY57" fmla="*/ 34834 h 653143"/>
              <a:gd name="connsiteX58" fmla="*/ 1213925 w 1414222"/>
              <a:gd name="connsiteY58" fmla="*/ 43543 h 653143"/>
              <a:gd name="connsiteX59" fmla="*/ 1266176 w 1414222"/>
              <a:gd name="connsiteY59" fmla="*/ 60960 h 653143"/>
              <a:gd name="connsiteX60" fmla="*/ 1309719 w 1414222"/>
              <a:gd name="connsiteY60" fmla="*/ 69669 h 653143"/>
              <a:gd name="connsiteX61" fmla="*/ 1335845 w 1414222"/>
              <a:gd name="connsiteY61" fmla="*/ 78377 h 653143"/>
              <a:gd name="connsiteX62" fmla="*/ 1379388 w 1414222"/>
              <a:gd name="connsiteY62" fmla="*/ 87086 h 653143"/>
              <a:gd name="connsiteX63" fmla="*/ 1414222 w 1414222"/>
              <a:gd name="connsiteY63" fmla="*/ 95794 h 653143"/>
              <a:gd name="connsiteX64" fmla="*/ 1388096 w 1414222"/>
              <a:gd name="connsiteY64" fmla="*/ 10450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14222" h="653143">
                <a:moveTo>
                  <a:pt x="12142" y="165463"/>
                </a:moveTo>
                <a:cubicBezTo>
                  <a:pt x="12673" y="165551"/>
                  <a:pt x="79238" y="173855"/>
                  <a:pt x="90519" y="182880"/>
                </a:cubicBezTo>
                <a:cubicBezTo>
                  <a:pt x="148581" y="229329"/>
                  <a:pt x="64388" y="191586"/>
                  <a:pt x="134062" y="226423"/>
                </a:cubicBezTo>
                <a:cubicBezTo>
                  <a:pt x="142273" y="230528"/>
                  <a:pt x="152163" y="230674"/>
                  <a:pt x="160188" y="235132"/>
                </a:cubicBezTo>
                <a:cubicBezTo>
                  <a:pt x="178486" y="245298"/>
                  <a:pt x="195022" y="258355"/>
                  <a:pt x="212439" y="269966"/>
                </a:cubicBezTo>
                <a:lnTo>
                  <a:pt x="238565" y="287383"/>
                </a:lnTo>
                <a:cubicBezTo>
                  <a:pt x="247274" y="293189"/>
                  <a:pt x="257290" y="297399"/>
                  <a:pt x="264691" y="304800"/>
                </a:cubicBezTo>
                <a:cubicBezTo>
                  <a:pt x="298217" y="338327"/>
                  <a:pt x="280569" y="324095"/>
                  <a:pt x="316942" y="348343"/>
                </a:cubicBezTo>
                <a:cubicBezTo>
                  <a:pt x="322748" y="357052"/>
                  <a:pt x="329678" y="365108"/>
                  <a:pt x="334359" y="374469"/>
                </a:cubicBezTo>
                <a:cubicBezTo>
                  <a:pt x="338464" y="382679"/>
                  <a:pt x="338345" y="392723"/>
                  <a:pt x="343068" y="400594"/>
                </a:cubicBezTo>
                <a:cubicBezTo>
                  <a:pt x="347292" y="407635"/>
                  <a:pt x="354679" y="412206"/>
                  <a:pt x="360485" y="418012"/>
                </a:cubicBezTo>
                <a:cubicBezTo>
                  <a:pt x="363388" y="426720"/>
                  <a:pt x="366778" y="435281"/>
                  <a:pt x="369193" y="444137"/>
                </a:cubicBezTo>
                <a:cubicBezTo>
                  <a:pt x="375492" y="467231"/>
                  <a:pt x="379041" y="491097"/>
                  <a:pt x="386611" y="513806"/>
                </a:cubicBezTo>
                <a:lnTo>
                  <a:pt x="404028" y="566057"/>
                </a:lnTo>
                <a:cubicBezTo>
                  <a:pt x="406931" y="574766"/>
                  <a:pt x="407644" y="584545"/>
                  <a:pt x="412736" y="592183"/>
                </a:cubicBezTo>
                <a:cubicBezTo>
                  <a:pt x="414576" y="594943"/>
                  <a:pt x="438545" y="634598"/>
                  <a:pt x="447571" y="635726"/>
                </a:cubicBezTo>
                <a:cubicBezTo>
                  <a:pt x="511006" y="643655"/>
                  <a:pt x="575329" y="640888"/>
                  <a:pt x="639159" y="644434"/>
                </a:cubicBezTo>
                <a:cubicBezTo>
                  <a:pt x="679840" y="646694"/>
                  <a:pt x="720439" y="650240"/>
                  <a:pt x="761079" y="653143"/>
                </a:cubicBezTo>
                <a:cubicBezTo>
                  <a:pt x="798816" y="650240"/>
                  <a:pt x="836905" y="650337"/>
                  <a:pt x="874291" y="644434"/>
                </a:cubicBezTo>
                <a:cubicBezTo>
                  <a:pt x="892425" y="641571"/>
                  <a:pt x="926542" y="627017"/>
                  <a:pt x="926542" y="627017"/>
                </a:cubicBezTo>
                <a:cubicBezTo>
                  <a:pt x="932348" y="618309"/>
                  <a:pt x="937421" y="609065"/>
                  <a:pt x="943959" y="600892"/>
                </a:cubicBezTo>
                <a:cubicBezTo>
                  <a:pt x="949088" y="594481"/>
                  <a:pt x="957704" y="590818"/>
                  <a:pt x="961376" y="583474"/>
                </a:cubicBezTo>
                <a:cubicBezTo>
                  <a:pt x="986740" y="532745"/>
                  <a:pt x="963418" y="540040"/>
                  <a:pt x="996211" y="513806"/>
                </a:cubicBezTo>
                <a:cubicBezTo>
                  <a:pt x="1004384" y="507268"/>
                  <a:pt x="1013628" y="502195"/>
                  <a:pt x="1022336" y="496389"/>
                </a:cubicBezTo>
                <a:cubicBezTo>
                  <a:pt x="1028142" y="473166"/>
                  <a:pt x="1032183" y="449429"/>
                  <a:pt x="1039753" y="426720"/>
                </a:cubicBezTo>
                <a:cubicBezTo>
                  <a:pt x="1042656" y="418011"/>
                  <a:pt x="1042585" y="407646"/>
                  <a:pt x="1048462" y="400594"/>
                </a:cubicBezTo>
                <a:cubicBezTo>
                  <a:pt x="1057754" y="389444"/>
                  <a:pt x="1071685" y="383177"/>
                  <a:pt x="1083296" y="374469"/>
                </a:cubicBezTo>
                <a:cubicBezTo>
                  <a:pt x="1089102" y="365760"/>
                  <a:pt x="1094175" y="356516"/>
                  <a:pt x="1100713" y="348343"/>
                </a:cubicBezTo>
                <a:cubicBezTo>
                  <a:pt x="1150350" y="286298"/>
                  <a:pt x="1081941" y="385213"/>
                  <a:pt x="1135548" y="304800"/>
                </a:cubicBezTo>
                <a:cubicBezTo>
                  <a:pt x="1156253" y="242681"/>
                  <a:pt x="1126895" y="317778"/>
                  <a:pt x="1170382" y="252549"/>
                </a:cubicBezTo>
                <a:cubicBezTo>
                  <a:pt x="1204035" y="202071"/>
                  <a:pt x="1146787" y="247959"/>
                  <a:pt x="1205216" y="209006"/>
                </a:cubicBezTo>
                <a:cubicBezTo>
                  <a:pt x="1208734" y="203729"/>
                  <a:pt x="1229708" y="168566"/>
                  <a:pt x="1240051" y="165463"/>
                </a:cubicBezTo>
                <a:cubicBezTo>
                  <a:pt x="1262467" y="158738"/>
                  <a:pt x="1286496" y="159657"/>
                  <a:pt x="1309719" y="156754"/>
                </a:cubicBezTo>
                <a:cubicBezTo>
                  <a:pt x="1318428" y="153851"/>
                  <a:pt x="1328207" y="153138"/>
                  <a:pt x="1335845" y="148046"/>
                </a:cubicBezTo>
                <a:cubicBezTo>
                  <a:pt x="1346093" y="141214"/>
                  <a:pt x="1352510" y="129805"/>
                  <a:pt x="1361971" y="121920"/>
                </a:cubicBezTo>
                <a:cubicBezTo>
                  <a:pt x="1370011" y="115220"/>
                  <a:pt x="1379388" y="110309"/>
                  <a:pt x="1388096" y="104503"/>
                </a:cubicBezTo>
                <a:cubicBezTo>
                  <a:pt x="1316757" y="56943"/>
                  <a:pt x="1368516" y="83931"/>
                  <a:pt x="1196508" y="95794"/>
                </a:cubicBezTo>
                <a:cubicBezTo>
                  <a:pt x="1167404" y="97801"/>
                  <a:pt x="1138451" y="101600"/>
                  <a:pt x="1109422" y="104503"/>
                </a:cubicBezTo>
                <a:cubicBezTo>
                  <a:pt x="1024469" y="125742"/>
                  <a:pt x="1130547" y="99809"/>
                  <a:pt x="1031045" y="121920"/>
                </a:cubicBezTo>
                <a:cubicBezTo>
                  <a:pt x="1019361" y="124516"/>
                  <a:pt x="1008017" y="128661"/>
                  <a:pt x="996211" y="130629"/>
                </a:cubicBezTo>
                <a:cubicBezTo>
                  <a:pt x="973126" y="134477"/>
                  <a:pt x="949710" y="136027"/>
                  <a:pt x="926542" y="139337"/>
                </a:cubicBezTo>
                <a:cubicBezTo>
                  <a:pt x="909062" y="141834"/>
                  <a:pt x="891771" y="145549"/>
                  <a:pt x="874291" y="148046"/>
                </a:cubicBezTo>
                <a:cubicBezTo>
                  <a:pt x="851123" y="151356"/>
                  <a:pt x="827845" y="153851"/>
                  <a:pt x="804622" y="156754"/>
                </a:cubicBezTo>
                <a:lnTo>
                  <a:pt x="3433" y="148046"/>
                </a:lnTo>
                <a:cubicBezTo>
                  <a:pt x="-5738" y="147643"/>
                  <a:pt x="5651" y="128411"/>
                  <a:pt x="12142" y="121920"/>
                </a:cubicBezTo>
                <a:cubicBezTo>
                  <a:pt x="18633" y="115429"/>
                  <a:pt x="29559" y="116115"/>
                  <a:pt x="38268" y="113212"/>
                </a:cubicBezTo>
                <a:cubicBezTo>
                  <a:pt x="44074" y="107406"/>
                  <a:pt x="48644" y="100018"/>
                  <a:pt x="55685" y="95794"/>
                </a:cubicBezTo>
                <a:cubicBezTo>
                  <a:pt x="65171" y="90102"/>
                  <a:pt x="109405" y="80445"/>
                  <a:pt x="116645" y="78377"/>
                </a:cubicBezTo>
                <a:cubicBezTo>
                  <a:pt x="187959" y="58002"/>
                  <a:pt x="87827" y="72771"/>
                  <a:pt x="247273" y="60960"/>
                </a:cubicBezTo>
                <a:lnTo>
                  <a:pt x="377902" y="52252"/>
                </a:lnTo>
                <a:cubicBezTo>
                  <a:pt x="427974" y="35561"/>
                  <a:pt x="384938" y="48176"/>
                  <a:pt x="464988" y="34834"/>
                </a:cubicBezTo>
                <a:cubicBezTo>
                  <a:pt x="479588" y="32401"/>
                  <a:pt x="493968" y="28774"/>
                  <a:pt x="508531" y="26126"/>
                </a:cubicBezTo>
                <a:cubicBezTo>
                  <a:pt x="525903" y="22967"/>
                  <a:pt x="543652" y="21700"/>
                  <a:pt x="560782" y="17417"/>
                </a:cubicBezTo>
                <a:cubicBezTo>
                  <a:pt x="578593" y="12964"/>
                  <a:pt x="613033" y="0"/>
                  <a:pt x="613033" y="0"/>
                </a:cubicBezTo>
                <a:lnTo>
                  <a:pt x="865582" y="8709"/>
                </a:lnTo>
                <a:cubicBezTo>
                  <a:pt x="888952" y="9972"/>
                  <a:pt x="912225" y="13230"/>
                  <a:pt x="935251" y="17417"/>
                </a:cubicBezTo>
                <a:cubicBezTo>
                  <a:pt x="944282" y="19059"/>
                  <a:pt x="952222" y="25448"/>
                  <a:pt x="961376" y="26126"/>
                </a:cubicBezTo>
                <a:cubicBezTo>
                  <a:pt x="1030915" y="31277"/>
                  <a:pt x="1100713" y="31931"/>
                  <a:pt x="1170382" y="34834"/>
                </a:cubicBezTo>
                <a:cubicBezTo>
                  <a:pt x="1184896" y="37737"/>
                  <a:pt x="1199645" y="39648"/>
                  <a:pt x="1213925" y="43543"/>
                </a:cubicBezTo>
                <a:cubicBezTo>
                  <a:pt x="1231637" y="48374"/>
                  <a:pt x="1248173" y="57359"/>
                  <a:pt x="1266176" y="60960"/>
                </a:cubicBezTo>
                <a:cubicBezTo>
                  <a:pt x="1280690" y="63863"/>
                  <a:pt x="1295359" y="66079"/>
                  <a:pt x="1309719" y="69669"/>
                </a:cubicBezTo>
                <a:cubicBezTo>
                  <a:pt x="1318625" y="71895"/>
                  <a:pt x="1326939" y="76151"/>
                  <a:pt x="1335845" y="78377"/>
                </a:cubicBezTo>
                <a:cubicBezTo>
                  <a:pt x="1350205" y="81967"/>
                  <a:pt x="1364939" y="83875"/>
                  <a:pt x="1379388" y="87086"/>
                </a:cubicBezTo>
                <a:cubicBezTo>
                  <a:pt x="1391072" y="89682"/>
                  <a:pt x="1402611" y="92891"/>
                  <a:pt x="1414222" y="95794"/>
                </a:cubicBezTo>
                <a:cubicBezTo>
                  <a:pt x="1393902" y="116115"/>
                  <a:pt x="1402611" y="119018"/>
                  <a:pt x="1388096" y="10450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Freeform 190"/>
          <p:cNvSpPr/>
          <p:nvPr/>
        </p:nvSpPr>
        <p:spPr>
          <a:xfrm>
            <a:off x="5544116" y="6982378"/>
            <a:ext cx="650456" cy="696759"/>
          </a:xfrm>
          <a:custGeom>
            <a:avLst/>
            <a:gdLst>
              <a:gd name="connsiteX0" fmla="*/ 241153 w 650456"/>
              <a:gd name="connsiteY0" fmla="*/ 644435 h 696759"/>
              <a:gd name="connsiteX1" fmla="*/ 188902 w 650456"/>
              <a:gd name="connsiteY1" fmla="*/ 574766 h 696759"/>
              <a:gd name="connsiteX2" fmla="*/ 180193 w 650456"/>
              <a:gd name="connsiteY2" fmla="*/ 548640 h 696759"/>
              <a:gd name="connsiteX3" fmla="*/ 145359 w 650456"/>
              <a:gd name="connsiteY3" fmla="*/ 478972 h 696759"/>
              <a:gd name="connsiteX4" fmla="*/ 127942 w 650456"/>
              <a:gd name="connsiteY4" fmla="*/ 444137 h 696759"/>
              <a:gd name="connsiteX5" fmla="*/ 101816 w 650456"/>
              <a:gd name="connsiteY5" fmla="*/ 418012 h 696759"/>
              <a:gd name="connsiteX6" fmla="*/ 58273 w 650456"/>
              <a:gd name="connsiteY6" fmla="*/ 374469 h 696759"/>
              <a:gd name="connsiteX7" fmla="*/ 49565 w 650456"/>
              <a:gd name="connsiteY7" fmla="*/ 330926 h 696759"/>
              <a:gd name="connsiteX8" fmla="*/ 32147 w 650456"/>
              <a:gd name="connsiteY8" fmla="*/ 296092 h 696759"/>
              <a:gd name="connsiteX9" fmla="*/ 23439 w 650456"/>
              <a:gd name="connsiteY9" fmla="*/ 217715 h 696759"/>
              <a:gd name="connsiteX10" fmla="*/ 14730 w 650456"/>
              <a:gd name="connsiteY10" fmla="*/ 148046 h 696759"/>
              <a:gd name="connsiteX11" fmla="*/ 93107 w 650456"/>
              <a:gd name="connsiteY11" fmla="*/ 113212 h 696759"/>
              <a:gd name="connsiteX12" fmla="*/ 127942 w 650456"/>
              <a:gd name="connsiteY12" fmla="*/ 78377 h 696759"/>
              <a:gd name="connsiteX13" fmla="*/ 136650 w 650456"/>
              <a:gd name="connsiteY13" fmla="*/ 52252 h 696759"/>
              <a:gd name="connsiteX14" fmla="*/ 154067 w 650456"/>
              <a:gd name="connsiteY14" fmla="*/ 26126 h 696759"/>
              <a:gd name="connsiteX15" fmla="*/ 136650 w 650456"/>
              <a:gd name="connsiteY15" fmla="*/ 0 h 696759"/>
              <a:gd name="connsiteX16" fmla="*/ 75690 w 650456"/>
              <a:gd name="connsiteY16" fmla="*/ 8709 h 696759"/>
              <a:gd name="connsiteX17" fmla="*/ 49565 w 650456"/>
              <a:gd name="connsiteY17" fmla="*/ 26126 h 696759"/>
              <a:gd name="connsiteX18" fmla="*/ 23439 w 650456"/>
              <a:gd name="connsiteY18" fmla="*/ 34835 h 696759"/>
              <a:gd name="connsiteX19" fmla="*/ 14730 w 650456"/>
              <a:gd name="connsiteY19" fmla="*/ 121920 h 696759"/>
              <a:gd name="connsiteX20" fmla="*/ 49565 w 650456"/>
              <a:gd name="connsiteY20" fmla="*/ 130629 h 696759"/>
              <a:gd name="connsiteX21" fmla="*/ 84399 w 650456"/>
              <a:gd name="connsiteY21" fmla="*/ 121920 h 696759"/>
              <a:gd name="connsiteX22" fmla="*/ 110525 w 650456"/>
              <a:gd name="connsiteY22" fmla="*/ 104503 h 696759"/>
              <a:gd name="connsiteX23" fmla="*/ 136650 w 650456"/>
              <a:gd name="connsiteY23" fmla="*/ 95795 h 696759"/>
              <a:gd name="connsiteX24" fmla="*/ 145359 w 650456"/>
              <a:gd name="connsiteY24" fmla="*/ 69669 h 696759"/>
              <a:gd name="connsiteX25" fmla="*/ 154067 w 650456"/>
              <a:gd name="connsiteY25" fmla="*/ 26126 h 696759"/>
              <a:gd name="connsiteX26" fmla="*/ 162776 w 650456"/>
              <a:gd name="connsiteY26" fmla="*/ 52252 h 696759"/>
              <a:gd name="connsiteX27" fmla="*/ 171485 w 650456"/>
              <a:gd name="connsiteY27" fmla="*/ 104503 h 696759"/>
              <a:gd name="connsiteX28" fmla="*/ 188902 w 650456"/>
              <a:gd name="connsiteY28" fmla="*/ 165463 h 696759"/>
              <a:gd name="connsiteX29" fmla="*/ 197610 w 650456"/>
              <a:gd name="connsiteY29" fmla="*/ 200297 h 696759"/>
              <a:gd name="connsiteX30" fmla="*/ 206319 w 650456"/>
              <a:gd name="connsiteY30" fmla="*/ 278675 h 696759"/>
              <a:gd name="connsiteX31" fmla="*/ 223736 w 650456"/>
              <a:gd name="connsiteY31" fmla="*/ 330926 h 696759"/>
              <a:gd name="connsiteX32" fmla="*/ 232445 w 650456"/>
              <a:gd name="connsiteY32" fmla="*/ 374469 h 696759"/>
              <a:gd name="connsiteX33" fmla="*/ 223736 w 650456"/>
              <a:gd name="connsiteY33" fmla="*/ 400595 h 696759"/>
              <a:gd name="connsiteX34" fmla="*/ 241153 w 650456"/>
              <a:gd name="connsiteY34" fmla="*/ 461555 h 696759"/>
              <a:gd name="connsiteX35" fmla="*/ 258570 w 650456"/>
              <a:gd name="connsiteY35" fmla="*/ 487680 h 696759"/>
              <a:gd name="connsiteX36" fmla="*/ 267279 w 650456"/>
              <a:gd name="connsiteY36" fmla="*/ 513806 h 696759"/>
              <a:gd name="connsiteX37" fmla="*/ 293405 w 650456"/>
              <a:gd name="connsiteY37" fmla="*/ 566057 h 696759"/>
              <a:gd name="connsiteX38" fmla="*/ 302113 w 650456"/>
              <a:gd name="connsiteY38" fmla="*/ 539932 h 696759"/>
              <a:gd name="connsiteX39" fmla="*/ 267279 w 650456"/>
              <a:gd name="connsiteY39" fmla="*/ 487680 h 696759"/>
              <a:gd name="connsiteX40" fmla="*/ 241153 w 650456"/>
              <a:gd name="connsiteY40" fmla="*/ 435429 h 696759"/>
              <a:gd name="connsiteX41" fmla="*/ 232445 w 650456"/>
              <a:gd name="connsiteY41" fmla="*/ 339635 h 696759"/>
              <a:gd name="connsiteX42" fmla="*/ 232445 w 650456"/>
              <a:gd name="connsiteY42" fmla="*/ 209006 h 696759"/>
              <a:gd name="connsiteX43" fmla="*/ 345656 w 650456"/>
              <a:gd name="connsiteY43" fmla="*/ 200297 h 696759"/>
              <a:gd name="connsiteX44" fmla="*/ 371782 w 650456"/>
              <a:gd name="connsiteY44" fmla="*/ 148046 h 696759"/>
              <a:gd name="connsiteX45" fmla="*/ 363073 w 650456"/>
              <a:gd name="connsiteY45" fmla="*/ 121920 h 696759"/>
              <a:gd name="connsiteX46" fmla="*/ 267279 w 650456"/>
              <a:gd name="connsiteY46" fmla="*/ 139337 h 696759"/>
              <a:gd name="connsiteX47" fmla="*/ 241153 w 650456"/>
              <a:gd name="connsiteY47" fmla="*/ 156755 h 696759"/>
              <a:gd name="connsiteX48" fmla="*/ 249862 w 650456"/>
              <a:gd name="connsiteY48" fmla="*/ 226423 h 696759"/>
              <a:gd name="connsiteX49" fmla="*/ 328239 w 650456"/>
              <a:gd name="connsiteY49" fmla="*/ 217715 h 696759"/>
              <a:gd name="connsiteX50" fmla="*/ 354365 w 650456"/>
              <a:gd name="connsiteY50" fmla="*/ 209006 h 696759"/>
              <a:gd name="connsiteX51" fmla="*/ 371782 w 650456"/>
              <a:gd name="connsiteY51" fmla="*/ 156755 h 696759"/>
              <a:gd name="connsiteX52" fmla="*/ 380490 w 650456"/>
              <a:gd name="connsiteY52" fmla="*/ 365760 h 696759"/>
              <a:gd name="connsiteX53" fmla="*/ 389199 w 650456"/>
              <a:gd name="connsiteY53" fmla="*/ 487680 h 696759"/>
              <a:gd name="connsiteX54" fmla="*/ 397907 w 650456"/>
              <a:gd name="connsiteY54" fmla="*/ 461555 h 696759"/>
              <a:gd name="connsiteX55" fmla="*/ 415325 w 650456"/>
              <a:gd name="connsiteY55" fmla="*/ 444137 h 696759"/>
              <a:gd name="connsiteX56" fmla="*/ 432742 w 650456"/>
              <a:gd name="connsiteY56" fmla="*/ 418012 h 696759"/>
              <a:gd name="connsiteX57" fmla="*/ 450159 w 650456"/>
              <a:gd name="connsiteY57" fmla="*/ 365760 h 696759"/>
              <a:gd name="connsiteX58" fmla="*/ 467576 w 650456"/>
              <a:gd name="connsiteY58" fmla="*/ 296092 h 696759"/>
              <a:gd name="connsiteX59" fmla="*/ 476285 w 650456"/>
              <a:gd name="connsiteY59" fmla="*/ 200297 h 696759"/>
              <a:gd name="connsiteX60" fmla="*/ 484993 w 650456"/>
              <a:gd name="connsiteY60" fmla="*/ 60960 h 696759"/>
              <a:gd name="connsiteX61" fmla="*/ 493702 w 650456"/>
              <a:gd name="connsiteY61" fmla="*/ 87086 h 696759"/>
              <a:gd name="connsiteX62" fmla="*/ 519827 w 650456"/>
              <a:gd name="connsiteY62" fmla="*/ 104503 h 696759"/>
              <a:gd name="connsiteX63" fmla="*/ 624330 w 650456"/>
              <a:gd name="connsiteY63" fmla="*/ 78377 h 696759"/>
              <a:gd name="connsiteX64" fmla="*/ 633039 w 650456"/>
              <a:gd name="connsiteY64" fmla="*/ 52252 h 696759"/>
              <a:gd name="connsiteX65" fmla="*/ 624330 w 650456"/>
              <a:gd name="connsiteY65" fmla="*/ 8709 h 696759"/>
              <a:gd name="connsiteX66" fmla="*/ 519827 w 650456"/>
              <a:gd name="connsiteY66" fmla="*/ 26126 h 696759"/>
              <a:gd name="connsiteX67" fmla="*/ 493702 w 650456"/>
              <a:gd name="connsiteY67" fmla="*/ 104503 h 696759"/>
              <a:gd name="connsiteX68" fmla="*/ 545953 w 650456"/>
              <a:gd name="connsiteY68" fmla="*/ 121920 h 696759"/>
              <a:gd name="connsiteX69" fmla="*/ 606913 w 650456"/>
              <a:gd name="connsiteY69" fmla="*/ 113212 h 696759"/>
              <a:gd name="connsiteX70" fmla="*/ 633039 w 650456"/>
              <a:gd name="connsiteY70" fmla="*/ 60960 h 696759"/>
              <a:gd name="connsiteX71" fmla="*/ 650456 w 650456"/>
              <a:gd name="connsiteY71" fmla="*/ 87086 h 696759"/>
              <a:gd name="connsiteX72" fmla="*/ 633039 w 650456"/>
              <a:gd name="connsiteY72" fmla="*/ 139337 h 696759"/>
              <a:gd name="connsiteX73" fmla="*/ 624330 w 650456"/>
              <a:gd name="connsiteY73" fmla="*/ 182880 h 696759"/>
              <a:gd name="connsiteX74" fmla="*/ 615622 w 650456"/>
              <a:gd name="connsiteY74" fmla="*/ 209006 h 696759"/>
              <a:gd name="connsiteX75" fmla="*/ 598205 w 650456"/>
              <a:gd name="connsiteY75" fmla="*/ 339635 h 696759"/>
              <a:gd name="connsiteX76" fmla="*/ 589496 w 650456"/>
              <a:gd name="connsiteY76" fmla="*/ 374469 h 696759"/>
              <a:gd name="connsiteX77" fmla="*/ 545953 w 650456"/>
              <a:gd name="connsiteY77" fmla="*/ 426720 h 696759"/>
              <a:gd name="connsiteX78" fmla="*/ 537245 w 650456"/>
              <a:gd name="connsiteY78" fmla="*/ 452846 h 696759"/>
              <a:gd name="connsiteX79" fmla="*/ 528536 w 650456"/>
              <a:gd name="connsiteY79" fmla="*/ 487680 h 696759"/>
              <a:gd name="connsiteX80" fmla="*/ 511119 w 650456"/>
              <a:gd name="connsiteY80" fmla="*/ 513806 h 696759"/>
              <a:gd name="connsiteX81" fmla="*/ 493702 w 650456"/>
              <a:gd name="connsiteY81" fmla="*/ 566057 h 696759"/>
              <a:gd name="connsiteX82" fmla="*/ 484993 w 650456"/>
              <a:gd name="connsiteY82" fmla="*/ 592183 h 696759"/>
              <a:gd name="connsiteX83" fmla="*/ 458867 w 650456"/>
              <a:gd name="connsiteY83" fmla="*/ 609600 h 696759"/>
              <a:gd name="connsiteX84" fmla="*/ 441450 w 650456"/>
              <a:gd name="connsiteY84" fmla="*/ 635726 h 696759"/>
              <a:gd name="connsiteX85" fmla="*/ 467576 w 650456"/>
              <a:gd name="connsiteY85" fmla="*/ 661852 h 696759"/>
              <a:gd name="connsiteX86" fmla="*/ 484993 w 650456"/>
              <a:gd name="connsiteY86" fmla="*/ 687977 h 696759"/>
              <a:gd name="connsiteX87" fmla="*/ 406616 w 650456"/>
              <a:gd name="connsiteY87" fmla="*/ 696686 h 696759"/>
              <a:gd name="connsiteX88" fmla="*/ 215027 w 650456"/>
              <a:gd name="connsiteY88" fmla="*/ 679269 h 696759"/>
              <a:gd name="connsiteX89" fmla="*/ 206319 w 650456"/>
              <a:gd name="connsiteY89" fmla="*/ 653143 h 696759"/>
              <a:gd name="connsiteX90" fmla="*/ 232445 w 650456"/>
              <a:gd name="connsiteY90" fmla="*/ 635726 h 696759"/>
              <a:gd name="connsiteX91" fmla="*/ 241153 w 650456"/>
              <a:gd name="connsiteY91" fmla="*/ 644435 h 6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50456" h="696759">
                <a:moveTo>
                  <a:pt x="241153" y="644435"/>
                </a:moveTo>
                <a:cubicBezTo>
                  <a:pt x="233896" y="634275"/>
                  <a:pt x="204487" y="599256"/>
                  <a:pt x="188902" y="574766"/>
                </a:cubicBezTo>
                <a:cubicBezTo>
                  <a:pt x="183974" y="567021"/>
                  <a:pt x="183992" y="556997"/>
                  <a:pt x="180193" y="548640"/>
                </a:cubicBezTo>
                <a:cubicBezTo>
                  <a:pt x="169449" y="525004"/>
                  <a:pt x="156970" y="502195"/>
                  <a:pt x="145359" y="478972"/>
                </a:cubicBezTo>
                <a:cubicBezTo>
                  <a:pt x="139553" y="467360"/>
                  <a:pt x="137122" y="453317"/>
                  <a:pt x="127942" y="444137"/>
                </a:cubicBezTo>
                <a:cubicBezTo>
                  <a:pt x="119233" y="435429"/>
                  <a:pt x="109700" y="427473"/>
                  <a:pt x="101816" y="418012"/>
                </a:cubicBezTo>
                <a:cubicBezTo>
                  <a:pt x="65529" y="374468"/>
                  <a:pt x="106172" y="406401"/>
                  <a:pt x="58273" y="374469"/>
                </a:cubicBezTo>
                <a:cubicBezTo>
                  <a:pt x="55370" y="359955"/>
                  <a:pt x="54246" y="344968"/>
                  <a:pt x="49565" y="330926"/>
                </a:cubicBezTo>
                <a:cubicBezTo>
                  <a:pt x="45460" y="318610"/>
                  <a:pt x="35066" y="308742"/>
                  <a:pt x="32147" y="296092"/>
                </a:cubicBezTo>
                <a:cubicBezTo>
                  <a:pt x="26236" y="270479"/>
                  <a:pt x="26510" y="243821"/>
                  <a:pt x="23439" y="217715"/>
                </a:cubicBezTo>
                <a:cubicBezTo>
                  <a:pt x="20705" y="194472"/>
                  <a:pt x="17633" y="171269"/>
                  <a:pt x="14730" y="148046"/>
                </a:cubicBezTo>
                <a:cubicBezTo>
                  <a:pt x="34329" y="89251"/>
                  <a:pt x="5435" y="149742"/>
                  <a:pt x="93107" y="113212"/>
                </a:cubicBezTo>
                <a:cubicBezTo>
                  <a:pt x="108265" y="106896"/>
                  <a:pt x="127942" y="78377"/>
                  <a:pt x="127942" y="78377"/>
                </a:cubicBezTo>
                <a:cubicBezTo>
                  <a:pt x="130845" y="69669"/>
                  <a:pt x="132545" y="60462"/>
                  <a:pt x="136650" y="52252"/>
                </a:cubicBezTo>
                <a:cubicBezTo>
                  <a:pt x="141331" y="42890"/>
                  <a:pt x="154067" y="36592"/>
                  <a:pt x="154067" y="26126"/>
                </a:cubicBezTo>
                <a:cubicBezTo>
                  <a:pt x="154067" y="15660"/>
                  <a:pt x="142456" y="8709"/>
                  <a:pt x="136650" y="0"/>
                </a:cubicBezTo>
                <a:cubicBezTo>
                  <a:pt x="116330" y="2903"/>
                  <a:pt x="95351" y="2811"/>
                  <a:pt x="75690" y="8709"/>
                </a:cubicBezTo>
                <a:cubicBezTo>
                  <a:pt x="65665" y="11716"/>
                  <a:pt x="58926" y="21445"/>
                  <a:pt x="49565" y="26126"/>
                </a:cubicBezTo>
                <a:cubicBezTo>
                  <a:pt x="41354" y="30231"/>
                  <a:pt x="32148" y="31932"/>
                  <a:pt x="23439" y="34835"/>
                </a:cubicBezTo>
                <a:cubicBezTo>
                  <a:pt x="3686" y="64464"/>
                  <a:pt x="-13207" y="77221"/>
                  <a:pt x="14730" y="121920"/>
                </a:cubicBezTo>
                <a:cubicBezTo>
                  <a:pt x="21074" y="132070"/>
                  <a:pt x="37953" y="127726"/>
                  <a:pt x="49565" y="130629"/>
                </a:cubicBezTo>
                <a:cubicBezTo>
                  <a:pt x="61176" y="127726"/>
                  <a:pt x="73398" y="126635"/>
                  <a:pt x="84399" y="121920"/>
                </a:cubicBezTo>
                <a:cubicBezTo>
                  <a:pt x="94019" y="117797"/>
                  <a:pt x="101163" y="109184"/>
                  <a:pt x="110525" y="104503"/>
                </a:cubicBezTo>
                <a:cubicBezTo>
                  <a:pt x="118735" y="100398"/>
                  <a:pt x="127942" y="98698"/>
                  <a:pt x="136650" y="95795"/>
                </a:cubicBezTo>
                <a:cubicBezTo>
                  <a:pt x="139553" y="87086"/>
                  <a:pt x="143133" y="78575"/>
                  <a:pt x="145359" y="69669"/>
                </a:cubicBezTo>
                <a:cubicBezTo>
                  <a:pt x="148949" y="55309"/>
                  <a:pt x="143601" y="36592"/>
                  <a:pt x="154067" y="26126"/>
                </a:cubicBezTo>
                <a:cubicBezTo>
                  <a:pt x="160558" y="19635"/>
                  <a:pt x="160785" y="43291"/>
                  <a:pt x="162776" y="52252"/>
                </a:cubicBezTo>
                <a:cubicBezTo>
                  <a:pt x="166607" y="69489"/>
                  <a:pt x="168022" y="87189"/>
                  <a:pt x="171485" y="104503"/>
                </a:cubicBezTo>
                <a:cubicBezTo>
                  <a:pt x="180563" y="149892"/>
                  <a:pt x="177832" y="126717"/>
                  <a:pt x="188902" y="165463"/>
                </a:cubicBezTo>
                <a:cubicBezTo>
                  <a:pt x="192190" y="176971"/>
                  <a:pt x="194707" y="188686"/>
                  <a:pt x="197610" y="200297"/>
                </a:cubicBezTo>
                <a:cubicBezTo>
                  <a:pt x="200513" y="226423"/>
                  <a:pt x="201164" y="252899"/>
                  <a:pt x="206319" y="278675"/>
                </a:cubicBezTo>
                <a:cubicBezTo>
                  <a:pt x="209920" y="296678"/>
                  <a:pt x="220135" y="312923"/>
                  <a:pt x="223736" y="330926"/>
                </a:cubicBezTo>
                <a:lnTo>
                  <a:pt x="232445" y="374469"/>
                </a:lnTo>
                <a:cubicBezTo>
                  <a:pt x="229542" y="383178"/>
                  <a:pt x="223736" y="391415"/>
                  <a:pt x="223736" y="400595"/>
                </a:cubicBezTo>
                <a:cubicBezTo>
                  <a:pt x="223736" y="406172"/>
                  <a:pt x="237048" y="453344"/>
                  <a:pt x="241153" y="461555"/>
                </a:cubicBezTo>
                <a:cubicBezTo>
                  <a:pt x="245834" y="470916"/>
                  <a:pt x="253889" y="478319"/>
                  <a:pt x="258570" y="487680"/>
                </a:cubicBezTo>
                <a:cubicBezTo>
                  <a:pt x="262675" y="495891"/>
                  <a:pt x="263174" y="505595"/>
                  <a:pt x="267279" y="513806"/>
                </a:cubicBezTo>
                <a:cubicBezTo>
                  <a:pt x="301044" y="581336"/>
                  <a:pt x="271514" y="500388"/>
                  <a:pt x="293405" y="566057"/>
                </a:cubicBezTo>
                <a:cubicBezTo>
                  <a:pt x="296308" y="557349"/>
                  <a:pt x="305016" y="548640"/>
                  <a:pt x="302113" y="539932"/>
                </a:cubicBezTo>
                <a:cubicBezTo>
                  <a:pt x="295493" y="520073"/>
                  <a:pt x="273899" y="507539"/>
                  <a:pt x="267279" y="487680"/>
                </a:cubicBezTo>
                <a:cubicBezTo>
                  <a:pt x="255260" y="451626"/>
                  <a:pt x="263662" y="469193"/>
                  <a:pt x="241153" y="435429"/>
                </a:cubicBezTo>
                <a:cubicBezTo>
                  <a:pt x="238250" y="403498"/>
                  <a:pt x="236979" y="371376"/>
                  <a:pt x="232445" y="339635"/>
                </a:cubicBezTo>
                <a:cubicBezTo>
                  <a:pt x="226126" y="295401"/>
                  <a:pt x="171781" y="265337"/>
                  <a:pt x="232445" y="209006"/>
                </a:cubicBezTo>
                <a:cubicBezTo>
                  <a:pt x="260180" y="183252"/>
                  <a:pt x="307919" y="203200"/>
                  <a:pt x="345656" y="200297"/>
                </a:cubicBezTo>
                <a:cubicBezTo>
                  <a:pt x="354462" y="187088"/>
                  <a:pt x="371782" y="166073"/>
                  <a:pt x="371782" y="148046"/>
                </a:cubicBezTo>
                <a:cubicBezTo>
                  <a:pt x="371782" y="138866"/>
                  <a:pt x="365976" y="130629"/>
                  <a:pt x="363073" y="121920"/>
                </a:cubicBezTo>
                <a:cubicBezTo>
                  <a:pt x="339067" y="124921"/>
                  <a:pt x="294125" y="125914"/>
                  <a:pt x="267279" y="139337"/>
                </a:cubicBezTo>
                <a:cubicBezTo>
                  <a:pt x="257917" y="144018"/>
                  <a:pt x="249862" y="150949"/>
                  <a:pt x="241153" y="156755"/>
                </a:cubicBezTo>
                <a:cubicBezTo>
                  <a:pt x="220426" y="218935"/>
                  <a:pt x="208460" y="198822"/>
                  <a:pt x="249862" y="226423"/>
                </a:cubicBezTo>
                <a:cubicBezTo>
                  <a:pt x="275988" y="223520"/>
                  <a:pt x="302310" y="222036"/>
                  <a:pt x="328239" y="217715"/>
                </a:cubicBezTo>
                <a:cubicBezTo>
                  <a:pt x="337294" y="216206"/>
                  <a:pt x="349029" y="216476"/>
                  <a:pt x="354365" y="209006"/>
                </a:cubicBezTo>
                <a:cubicBezTo>
                  <a:pt x="365036" y="194067"/>
                  <a:pt x="371782" y="156755"/>
                  <a:pt x="371782" y="156755"/>
                </a:cubicBezTo>
                <a:cubicBezTo>
                  <a:pt x="424631" y="236027"/>
                  <a:pt x="380490" y="158616"/>
                  <a:pt x="380490" y="365760"/>
                </a:cubicBezTo>
                <a:cubicBezTo>
                  <a:pt x="380490" y="406504"/>
                  <a:pt x="386296" y="447040"/>
                  <a:pt x="389199" y="487680"/>
                </a:cubicBezTo>
                <a:cubicBezTo>
                  <a:pt x="392102" y="478972"/>
                  <a:pt x="393184" y="469426"/>
                  <a:pt x="397907" y="461555"/>
                </a:cubicBezTo>
                <a:cubicBezTo>
                  <a:pt x="402132" y="454514"/>
                  <a:pt x="410196" y="450549"/>
                  <a:pt x="415325" y="444137"/>
                </a:cubicBezTo>
                <a:cubicBezTo>
                  <a:pt x="421863" y="435964"/>
                  <a:pt x="426936" y="426720"/>
                  <a:pt x="432742" y="418012"/>
                </a:cubicBezTo>
                <a:cubicBezTo>
                  <a:pt x="438548" y="400595"/>
                  <a:pt x="446559" y="383763"/>
                  <a:pt x="450159" y="365760"/>
                </a:cubicBezTo>
                <a:cubicBezTo>
                  <a:pt x="460667" y="313216"/>
                  <a:pt x="454186" y="336259"/>
                  <a:pt x="467576" y="296092"/>
                </a:cubicBezTo>
                <a:cubicBezTo>
                  <a:pt x="470479" y="264160"/>
                  <a:pt x="473916" y="232273"/>
                  <a:pt x="476285" y="200297"/>
                </a:cubicBezTo>
                <a:cubicBezTo>
                  <a:pt x="479723" y="153888"/>
                  <a:pt x="477917" y="106955"/>
                  <a:pt x="484993" y="60960"/>
                </a:cubicBezTo>
                <a:cubicBezTo>
                  <a:pt x="486389" y="51887"/>
                  <a:pt x="487967" y="79918"/>
                  <a:pt x="493702" y="87086"/>
                </a:cubicBezTo>
                <a:cubicBezTo>
                  <a:pt x="500240" y="95259"/>
                  <a:pt x="511119" y="98697"/>
                  <a:pt x="519827" y="104503"/>
                </a:cubicBezTo>
                <a:cubicBezTo>
                  <a:pt x="557566" y="100729"/>
                  <a:pt x="602473" y="114806"/>
                  <a:pt x="624330" y="78377"/>
                </a:cubicBezTo>
                <a:cubicBezTo>
                  <a:pt x="629053" y="70506"/>
                  <a:pt x="630136" y="60960"/>
                  <a:pt x="633039" y="52252"/>
                </a:cubicBezTo>
                <a:cubicBezTo>
                  <a:pt x="630136" y="37738"/>
                  <a:pt x="637856" y="14721"/>
                  <a:pt x="624330" y="8709"/>
                </a:cubicBezTo>
                <a:cubicBezTo>
                  <a:pt x="609651" y="2185"/>
                  <a:pt x="543170" y="20290"/>
                  <a:pt x="519827" y="26126"/>
                </a:cubicBezTo>
                <a:cubicBezTo>
                  <a:pt x="515981" y="31896"/>
                  <a:pt x="462551" y="82252"/>
                  <a:pt x="493702" y="104503"/>
                </a:cubicBezTo>
                <a:cubicBezTo>
                  <a:pt x="508641" y="115174"/>
                  <a:pt x="545953" y="121920"/>
                  <a:pt x="545953" y="121920"/>
                </a:cubicBezTo>
                <a:cubicBezTo>
                  <a:pt x="566273" y="119017"/>
                  <a:pt x="588156" y="121548"/>
                  <a:pt x="606913" y="113212"/>
                </a:cubicBezTo>
                <a:cubicBezTo>
                  <a:pt x="620124" y="107340"/>
                  <a:pt x="629175" y="72552"/>
                  <a:pt x="633039" y="60960"/>
                </a:cubicBezTo>
                <a:cubicBezTo>
                  <a:pt x="638845" y="69669"/>
                  <a:pt x="650456" y="76620"/>
                  <a:pt x="650456" y="87086"/>
                </a:cubicBezTo>
                <a:cubicBezTo>
                  <a:pt x="650456" y="105445"/>
                  <a:pt x="636640" y="121334"/>
                  <a:pt x="633039" y="139337"/>
                </a:cubicBezTo>
                <a:cubicBezTo>
                  <a:pt x="630136" y="153851"/>
                  <a:pt x="627920" y="168520"/>
                  <a:pt x="624330" y="182880"/>
                </a:cubicBezTo>
                <a:cubicBezTo>
                  <a:pt x="622104" y="191786"/>
                  <a:pt x="617613" y="200045"/>
                  <a:pt x="615622" y="209006"/>
                </a:cubicBezTo>
                <a:cubicBezTo>
                  <a:pt x="603411" y="263956"/>
                  <a:pt x="607642" y="278291"/>
                  <a:pt x="598205" y="339635"/>
                </a:cubicBezTo>
                <a:cubicBezTo>
                  <a:pt x="596385" y="351465"/>
                  <a:pt x="594211" y="363468"/>
                  <a:pt x="589496" y="374469"/>
                </a:cubicBezTo>
                <a:cubicBezTo>
                  <a:pt x="580402" y="395689"/>
                  <a:pt x="561648" y="411025"/>
                  <a:pt x="545953" y="426720"/>
                </a:cubicBezTo>
                <a:cubicBezTo>
                  <a:pt x="543050" y="435429"/>
                  <a:pt x="539767" y="444020"/>
                  <a:pt x="537245" y="452846"/>
                </a:cubicBezTo>
                <a:cubicBezTo>
                  <a:pt x="533957" y="464354"/>
                  <a:pt x="533251" y="476679"/>
                  <a:pt x="528536" y="487680"/>
                </a:cubicBezTo>
                <a:cubicBezTo>
                  <a:pt x="524413" y="497300"/>
                  <a:pt x="515370" y="504242"/>
                  <a:pt x="511119" y="513806"/>
                </a:cubicBezTo>
                <a:cubicBezTo>
                  <a:pt x="503663" y="530583"/>
                  <a:pt x="499508" y="548640"/>
                  <a:pt x="493702" y="566057"/>
                </a:cubicBezTo>
                <a:cubicBezTo>
                  <a:pt x="490799" y="574766"/>
                  <a:pt x="492631" y="587091"/>
                  <a:pt x="484993" y="592183"/>
                </a:cubicBezTo>
                <a:lnTo>
                  <a:pt x="458867" y="609600"/>
                </a:lnTo>
                <a:cubicBezTo>
                  <a:pt x="453061" y="618309"/>
                  <a:pt x="439729" y="625402"/>
                  <a:pt x="441450" y="635726"/>
                </a:cubicBezTo>
                <a:cubicBezTo>
                  <a:pt x="443475" y="647874"/>
                  <a:pt x="459691" y="652391"/>
                  <a:pt x="467576" y="661852"/>
                </a:cubicBezTo>
                <a:cubicBezTo>
                  <a:pt x="474276" y="669892"/>
                  <a:pt x="479187" y="679269"/>
                  <a:pt x="484993" y="687977"/>
                </a:cubicBezTo>
                <a:cubicBezTo>
                  <a:pt x="458867" y="690880"/>
                  <a:pt x="432889" y="697533"/>
                  <a:pt x="406616" y="696686"/>
                </a:cubicBezTo>
                <a:cubicBezTo>
                  <a:pt x="342523" y="694619"/>
                  <a:pt x="215027" y="679269"/>
                  <a:pt x="215027" y="679269"/>
                </a:cubicBezTo>
                <a:cubicBezTo>
                  <a:pt x="212124" y="670560"/>
                  <a:pt x="202910" y="661666"/>
                  <a:pt x="206319" y="653143"/>
                </a:cubicBezTo>
                <a:cubicBezTo>
                  <a:pt x="210206" y="643425"/>
                  <a:pt x="225044" y="643127"/>
                  <a:pt x="232445" y="635726"/>
                </a:cubicBezTo>
                <a:cubicBezTo>
                  <a:pt x="237035" y="631136"/>
                  <a:pt x="248410" y="654595"/>
                  <a:pt x="241153" y="64443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TextBox 191"/>
          <p:cNvSpPr txBox="1"/>
          <p:nvPr/>
        </p:nvSpPr>
        <p:spPr>
          <a:xfrm>
            <a:off x="4999990" y="7308260"/>
            <a:ext cx="1027116" cy="276999"/>
          </a:xfrm>
          <a:prstGeom prst="rect">
            <a:avLst/>
          </a:prstGeom>
          <a:noFill/>
        </p:spPr>
        <p:txBody>
          <a:bodyPr wrap="square" rtlCol="0">
            <a:spAutoFit/>
          </a:bodyPr>
          <a:lstStyle/>
          <a:p>
            <a:r>
              <a:rPr lang="en-AU" sz="1200" dirty="0">
                <a:latin typeface="Arial Narrow" panose="020B0606020202030204" pitchFamily="34" charset="0"/>
              </a:rPr>
              <a:t>Sponges</a:t>
            </a:r>
          </a:p>
        </p:txBody>
      </p:sp>
      <p:sp>
        <p:nvSpPr>
          <p:cNvPr id="143" name="TextBox 142">
            <a:extLst>
              <a:ext uri="{FF2B5EF4-FFF2-40B4-BE49-F238E27FC236}">
                <a16:creationId xmlns:a16="http://schemas.microsoft.com/office/drawing/2014/main" id="{39958A5D-7D5F-473E-BBDF-DC458441C39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4" name="TextBox 17">
            <a:extLst>
              <a:ext uri="{FF2B5EF4-FFF2-40B4-BE49-F238E27FC236}">
                <a16:creationId xmlns:a16="http://schemas.microsoft.com/office/drawing/2014/main" id="{FE45D653-348F-4F8A-8F08-11A9F6AE60ED}"/>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45" name="Straight Connector 144">
            <a:extLst>
              <a:ext uri="{FF2B5EF4-FFF2-40B4-BE49-F238E27FC236}">
                <a16:creationId xmlns:a16="http://schemas.microsoft.com/office/drawing/2014/main" id="{F1850E9D-7EC5-4154-A6B9-DFD847EAD8F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76B2F6E-5D4B-4BC1-8F0B-680C5F74B696}"/>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Marine Match-up – </a:t>
            </a:r>
            <a:r>
              <a:rPr lang="en-US" sz="1200" dirty="0">
                <a:highlight>
                  <a:srgbClr val="FFFF00"/>
                </a:highlight>
                <a:latin typeface="Arial Narrow" pitchFamily="34" charset="0"/>
              </a:rPr>
              <a:t>Classify </a:t>
            </a:r>
            <a:r>
              <a:rPr lang="en-US" sz="1200" dirty="0">
                <a:latin typeface="Arial Narrow" pitchFamily="34" charset="0"/>
              </a:rPr>
              <a:t>different groups of animals using structural characteristics</a:t>
            </a:r>
          </a:p>
        </p:txBody>
      </p:sp>
      <p:sp>
        <p:nvSpPr>
          <p:cNvPr id="152" name="TextBox 151">
            <a:extLst>
              <a:ext uri="{FF2B5EF4-FFF2-40B4-BE49-F238E27FC236}">
                <a16:creationId xmlns:a16="http://schemas.microsoft.com/office/drawing/2014/main" id="{76662861-C239-43D5-8532-9381D559689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6E2EC89-E251-4612-9024-6A8D6CDC8CEE}"/>
              </a:ext>
            </a:extLst>
          </p:cNvPr>
          <p:cNvSpPr/>
          <p:nvPr/>
        </p:nvSpPr>
        <p:spPr>
          <a:xfrm>
            <a:off x="454141" y="1028076"/>
            <a:ext cx="5875097"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7580D8E-87D6-437A-BC46-D2F5C124177C}"/>
              </a:ext>
            </a:extLst>
          </p:cNvPr>
          <p:cNvSpPr/>
          <p:nvPr/>
        </p:nvSpPr>
        <p:spPr>
          <a:xfrm>
            <a:off x="463668" y="1082136"/>
            <a:ext cx="6077733" cy="276999"/>
          </a:xfrm>
          <a:prstGeom prst="rect">
            <a:avLst/>
          </a:prstGeom>
        </p:spPr>
        <p:txBody>
          <a:bodyPr wrap="square">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Write the scientific name for each group of animal using the words from the word box below</a:t>
            </a:r>
          </a:p>
        </p:txBody>
      </p:sp>
      <p:sp>
        <p:nvSpPr>
          <p:cNvPr id="7" name="Rectangle 6">
            <a:extLst>
              <a:ext uri="{FF2B5EF4-FFF2-40B4-BE49-F238E27FC236}">
                <a16:creationId xmlns:a16="http://schemas.microsoft.com/office/drawing/2014/main" id="{99D2D26D-1B8C-4F37-9F50-CF46589DE90D}"/>
              </a:ext>
            </a:extLst>
          </p:cNvPr>
          <p:cNvSpPr/>
          <p:nvPr/>
        </p:nvSpPr>
        <p:spPr>
          <a:xfrm>
            <a:off x="463668" y="1500679"/>
            <a:ext cx="5863484" cy="389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8" name="Rectangle 7">
            <a:extLst>
              <a:ext uri="{FF2B5EF4-FFF2-40B4-BE49-F238E27FC236}">
                <a16:creationId xmlns:a16="http://schemas.microsoft.com/office/drawing/2014/main" id="{AA77ED19-02FB-4043-AF2A-109A4EB8DE7A}"/>
              </a:ext>
            </a:extLst>
          </p:cNvPr>
          <p:cNvSpPr/>
          <p:nvPr/>
        </p:nvSpPr>
        <p:spPr>
          <a:xfrm>
            <a:off x="550525" y="1547934"/>
            <a:ext cx="4935457" cy="276999"/>
          </a:xfrm>
          <a:prstGeom prst="rect">
            <a:avLst/>
          </a:prstGeom>
        </p:spPr>
        <p:txBody>
          <a:bodyPr wrap="square">
            <a:spAutoFit/>
          </a:bodyPr>
          <a:lstStyle/>
          <a:p>
            <a:r>
              <a:rPr lang="en-AU" sz="1200" b="1" dirty="0">
                <a:solidFill>
                  <a:schemeClr val="bg1"/>
                </a:solidFill>
                <a:latin typeface="Arial Narrow" panose="020B0606020202030204" pitchFamily="34" charset="0"/>
              </a:rPr>
              <a:t>Echinoderms    Porifera    Crustaceans     Molluscs    Cnidarians    Vertebrates</a:t>
            </a:r>
          </a:p>
        </p:txBody>
      </p:sp>
      <p:sp>
        <p:nvSpPr>
          <p:cNvPr id="9" name="Rectangle 8">
            <a:extLst>
              <a:ext uri="{FF2B5EF4-FFF2-40B4-BE49-F238E27FC236}">
                <a16:creationId xmlns:a16="http://schemas.microsoft.com/office/drawing/2014/main" id="{18227F5F-204E-46D3-BD2D-07D2360E9BFD}"/>
              </a:ext>
            </a:extLst>
          </p:cNvPr>
          <p:cNvSpPr/>
          <p:nvPr/>
        </p:nvSpPr>
        <p:spPr>
          <a:xfrm>
            <a:off x="5356537" y="1473661"/>
            <a:ext cx="873163" cy="461665"/>
          </a:xfrm>
          <a:prstGeom prst="rect">
            <a:avLst/>
          </a:prstGeom>
        </p:spPr>
        <p:txBody>
          <a:bodyPr wrap="square">
            <a:spAutoFit/>
          </a:bodyPr>
          <a:lstStyle/>
          <a:p>
            <a:r>
              <a:rPr lang="en-AU" sz="1200" b="1" dirty="0">
                <a:solidFill>
                  <a:schemeClr val="bg1"/>
                </a:solidFill>
                <a:latin typeface="Arial Narrow" panose="020B0606020202030204" pitchFamily="34" charset="0"/>
              </a:rPr>
              <a:t>Annelids &amp; Nematodes</a:t>
            </a:r>
            <a:endParaRPr lang="en-AU" sz="1200" dirty="0"/>
          </a:p>
        </p:txBody>
      </p:sp>
      <p:cxnSp>
        <p:nvCxnSpPr>
          <p:cNvPr id="2" name="Straight Connector 1">
            <a:extLst>
              <a:ext uri="{FF2B5EF4-FFF2-40B4-BE49-F238E27FC236}">
                <a16:creationId xmlns:a16="http://schemas.microsoft.com/office/drawing/2014/main" id="{F1C5360A-C30E-2633-2476-12FE81CC3933}"/>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2C602B41-3C39-E582-AA83-028CAA6F510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3F1DBF7A-E3F7-D6DF-C6C4-9509A303B13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236981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270" y="973812"/>
            <a:ext cx="6175082" cy="1077218"/>
          </a:xfrm>
          <a:prstGeom prst="rect">
            <a:avLst/>
          </a:prstGeom>
          <a:noFill/>
        </p:spPr>
        <p:txBody>
          <a:bodyPr wrap="square" rtlCol="0">
            <a:spAutoFit/>
          </a:bodyPr>
          <a:lstStyle/>
          <a:p>
            <a:r>
              <a:rPr lang="en-AU" sz="1600" b="1" dirty="0">
                <a:latin typeface="Arial Narrow" panose="020B0606020202030204" pitchFamily="34" charset="0"/>
              </a:rPr>
              <a:t>To Survive and Reproduce</a:t>
            </a:r>
          </a:p>
          <a:p>
            <a:r>
              <a:rPr lang="en-AU" sz="1200" dirty="0">
                <a:latin typeface="Arial Narrow" panose="020B0606020202030204" pitchFamily="34" charset="0"/>
              </a:rPr>
              <a:t>Adaptations that aid our chance of survival and reproduction can be classified into 3 general categories:</a:t>
            </a:r>
          </a:p>
          <a:p>
            <a:r>
              <a:rPr lang="en-AU" sz="1200" b="1" dirty="0">
                <a:latin typeface="Arial Narrow" panose="020B0606020202030204" pitchFamily="34" charset="0"/>
              </a:rPr>
              <a:t>1. Structural </a:t>
            </a:r>
            <a:r>
              <a:rPr lang="en-AU" sz="1200" dirty="0">
                <a:latin typeface="Arial Narrow" panose="020B0606020202030204" pitchFamily="34" charset="0"/>
              </a:rPr>
              <a:t>adaptations are </a:t>
            </a:r>
            <a:r>
              <a:rPr lang="en-AU" sz="1200" i="1" dirty="0">
                <a:latin typeface="Arial Narrow" panose="020B0606020202030204" pitchFamily="34" charset="0"/>
              </a:rPr>
              <a:t>structural</a:t>
            </a:r>
            <a:r>
              <a:rPr lang="en-AU" sz="1200" dirty="0">
                <a:latin typeface="Arial Narrow" panose="020B0606020202030204" pitchFamily="34" charset="0"/>
              </a:rPr>
              <a:t> features (i.e. fins, tentacles) that you can draw with pen and paper. </a:t>
            </a:r>
          </a:p>
          <a:p>
            <a:r>
              <a:rPr lang="en-AU" sz="1200" b="1" dirty="0">
                <a:latin typeface="Arial Narrow" panose="020B0606020202030204" pitchFamily="34" charset="0"/>
              </a:rPr>
              <a:t>2. Functional </a:t>
            </a:r>
            <a:r>
              <a:rPr lang="en-AU" sz="1200" dirty="0">
                <a:latin typeface="Arial Narrow" panose="020B0606020202030204" pitchFamily="34" charset="0"/>
              </a:rPr>
              <a:t>adaptations are </a:t>
            </a:r>
            <a:r>
              <a:rPr lang="en-AU" sz="1200" i="1" dirty="0">
                <a:latin typeface="Arial Narrow" panose="020B0606020202030204" pitchFamily="34" charset="0"/>
              </a:rPr>
              <a:t>functional </a:t>
            </a:r>
            <a:r>
              <a:rPr lang="en-AU" sz="1200" dirty="0">
                <a:latin typeface="Arial Narrow" panose="020B0606020202030204" pitchFamily="34" charset="0"/>
              </a:rPr>
              <a:t>features (i.e. circulatory system, venom) that you usually can’t see.</a:t>
            </a:r>
          </a:p>
          <a:p>
            <a:r>
              <a:rPr lang="en-AU" sz="1200" b="1" dirty="0">
                <a:latin typeface="Arial Narrow" panose="020B0606020202030204" pitchFamily="34" charset="0"/>
              </a:rPr>
              <a:t>3. Behavioural </a:t>
            </a:r>
            <a:r>
              <a:rPr lang="en-AU" sz="1200" dirty="0">
                <a:latin typeface="Arial Narrow" panose="020B0606020202030204" pitchFamily="34" charset="0"/>
              </a:rPr>
              <a:t>adaptations are </a:t>
            </a:r>
            <a:r>
              <a:rPr lang="en-AU" sz="1200" i="1" dirty="0">
                <a:latin typeface="Arial Narrow" panose="020B0606020202030204" pitchFamily="34" charset="0"/>
              </a:rPr>
              <a:t>behaviours</a:t>
            </a:r>
            <a:r>
              <a:rPr lang="en-AU" sz="1200" dirty="0">
                <a:latin typeface="Arial Narrow" panose="020B0606020202030204" pitchFamily="34" charset="0"/>
              </a:rPr>
              <a:t> (i.e. migrations), instinctual or learned, that you can observe.</a:t>
            </a:r>
          </a:p>
        </p:txBody>
      </p:sp>
      <p:sp>
        <p:nvSpPr>
          <p:cNvPr id="36" name="Rectangle 35"/>
          <p:cNvSpPr/>
          <p:nvPr/>
        </p:nvSpPr>
        <p:spPr>
          <a:xfrm>
            <a:off x="501415" y="2051030"/>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Identify the adaptations below as structural, functional or behavioural (can be &gt; 1)</a:t>
            </a:r>
          </a:p>
        </p:txBody>
      </p:sp>
      <p:sp>
        <p:nvSpPr>
          <p:cNvPr id="17" name="Rectangle 16"/>
          <p:cNvSpPr/>
          <p:nvPr/>
        </p:nvSpPr>
        <p:spPr>
          <a:xfrm>
            <a:off x="501415" y="3425737"/>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Use a ruler to measure the structural adaptations of the fish (in mm).</a:t>
            </a:r>
            <a:endParaRPr lang="en-AU" sz="1200" b="1" dirty="0">
              <a:solidFill>
                <a:schemeClr val="bg1"/>
              </a:solidFill>
              <a:latin typeface="Arial Narrow" pitchFamily="34" charset="0"/>
            </a:endParaRPr>
          </a:p>
        </p:txBody>
      </p:sp>
      <p:sp>
        <p:nvSpPr>
          <p:cNvPr id="24" name="Rectangle 23"/>
          <p:cNvSpPr/>
          <p:nvPr/>
        </p:nvSpPr>
        <p:spPr>
          <a:xfrm>
            <a:off x="498695" y="6480261"/>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Write the function of the functional adaptations labelled on the fish</a:t>
            </a:r>
            <a:r>
              <a:rPr lang="en-AU" sz="1200" dirty="0">
                <a:solidFill>
                  <a:schemeClr val="tx1"/>
                </a:solidFill>
                <a:latin typeface="Arial Narrow" pitchFamily="34" charset="0"/>
              </a:rPr>
              <a:t>.</a:t>
            </a:r>
          </a:p>
        </p:txBody>
      </p:sp>
      <p:graphicFrame>
        <p:nvGraphicFramePr>
          <p:cNvPr id="148" name="Table 147"/>
          <p:cNvGraphicFramePr>
            <a:graphicFrameLocks noGrp="1"/>
          </p:cNvGraphicFramePr>
          <p:nvPr/>
        </p:nvGraphicFramePr>
        <p:xfrm>
          <a:off x="4220209" y="3843344"/>
          <a:ext cx="2139429" cy="2560320"/>
        </p:xfrm>
        <a:graphic>
          <a:graphicData uri="http://schemas.openxmlformats.org/drawingml/2006/table">
            <a:tbl>
              <a:tblPr firstRow="1" bandRow="1">
                <a:tableStyleId>{5940675A-B579-460E-94D1-54222C63F5DA}</a:tableStyleId>
              </a:tblPr>
              <a:tblGrid>
                <a:gridCol w="1175536">
                  <a:extLst>
                    <a:ext uri="{9D8B030D-6E8A-4147-A177-3AD203B41FA5}">
                      <a16:colId xmlns:a16="http://schemas.microsoft.com/office/drawing/2014/main" val="20000"/>
                    </a:ext>
                  </a:extLst>
                </a:gridCol>
                <a:gridCol w="963893">
                  <a:extLst>
                    <a:ext uri="{9D8B030D-6E8A-4147-A177-3AD203B41FA5}">
                      <a16:colId xmlns:a16="http://schemas.microsoft.com/office/drawing/2014/main" val="20001"/>
                    </a:ext>
                  </a:extLst>
                </a:gridCol>
              </a:tblGrid>
              <a:tr h="191583">
                <a:tc>
                  <a:txBody>
                    <a:bodyPr/>
                    <a:lstStyle/>
                    <a:p>
                      <a:r>
                        <a:rPr lang="en-AU" sz="800" b="1" dirty="0">
                          <a:latin typeface="Arial Narrow" panose="020B0606020202030204" pitchFamily="34" charset="0"/>
                        </a:rPr>
                        <a:t>Structural</a:t>
                      </a:r>
                      <a:r>
                        <a:rPr lang="en-AU" sz="800" b="1" baseline="0" dirty="0">
                          <a:latin typeface="Arial Narrow" panose="020B0606020202030204" pitchFamily="34" charset="0"/>
                        </a:rPr>
                        <a:t> 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Length (mm)</a:t>
                      </a:r>
                    </a:p>
                  </a:txBody>
                  <a:tcPr>
                    <a:solidFill>
                      <a:schemeClr val="bg1">
                        <a:lumMod val="85000"/>
                      </a:schemeClr>
                    </a:solidFill>
                  </a:tcPr>
                </a:tc>
                <a:extLst>
                  <a:ext uri="{0D108BD9-81ED-4DB2-BD59-A6C34878D82A}">
                    <a16:rowId xmlns:a16="http://schemas.microsoft.com/office/drawing/2014/main" val="10000"/>
                  </a:ext>
                </a:extLst>
              </a:tr>
              <a:tr h="191583">
                <a:tc>
                  <a:txBody>
                    <a:bodyPr/>
                    <a:lstStyle/>
                    <a:p>
                      <a:r>
                        <a:rPr lang="en-AU" sz="800" dirty="0">
                          <a:latin typeface="Arial Narrow" panose="020B0606020202030204" pitchFamily="34" charset="0"/>
                        </a:rPr>
                        <a:t>Total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191583">
                <a:tc>
                  <a:txBody>
                    <a:bodyPr/>
                    <a:lstStyle/>
                    <a:p>
                      <a:r>
                        <a:rPr lang="en-AU" sz="800" dirty="0">
                          <a:latin typeface="Arial Narrow" panose="020B0606020202030204" pitchFamily="34" charset="0"/>
                        </a:rPr>
                        <a:t>Fork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191583">
                <a:tc>
                  <a:txBody>
                    <a:bodyPr/>
                    <a:lstStyle/>
                    <a:p>
                      <a:r>
                        <a:rPr lang="en-AU" sz="800" dirty="0">
                          <a:latin typeface="Arial Narrow" panose="020B0606020202030204" pitchFamily="34" charset="0"/>
                        </a:rPr>
                        <a:t>Standard</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91583">
                <a:tc>
                  <a:txBody>
                    <a:bodyPr/>
                    <a:lstStyle/>
                    <a:p>
                      <a:r>
                        <a:rPr lang="en-AU" sz="800" dirty="0">
                          <a:latin typeface="Arial Narrow" panose="020B0606020202030204" pitchFamily="34" charset="0"/>
                        </a:rPr>
                        <a:t>Dorsal</a:t>
                      </a:r>
                      <a:r>
                        <a:rPr lang="en-AU" sz="800" baseline="0" dirty="0">
                          <a:latin typeface="Arial Narrow" panose="020B0606020202030204" pitchFamily="34" charset="0"/>
                        </a:rPr>
                        <a:t> Fin base</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191583">
                <a:tc>
                  <a:txBody>
                    <a:bodyPr/>
                    <a:lstStyle/>
                    <a:p>
                      <a:r>
                        <a:rPr lang="en-AU" sz="800" dirty="0">
                          <a:latin typeface="Arial Narrow" panose="020B0606020202030204" pitchFamily="34" charset="0"/>
                        </a:rPr>
                        <a:t>Caudal Peduncle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191583">
                <a:tc>
                  <a:txBody>
                    <a:bodyPr/>
                    <a:lstStyle/>
                    <a:p>
                      <a:r>
                        <a:rPr lang="en-AU" sz="800" dirty="0">
                          <a:latin typeface="Arial Narrow" panose="020B0606020202030204" pitchFamily="34" charset="0"/>
                        </a:rPr>
                        <a:t>Eye Diameter</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191583">
                <a:tc>
                  <a:txBody>
                    <a:bodyPr/>
                    <a:lstStyle/>
                    <a:p>
                      <a:r>
                        <a:rPr lang="en-AU" sz="800" dirty="0">
                          <a:latin typeface="Arial Narrow" panose="020B0606020202030204" pitchFamily="34" charset="0"/>
                        </a:rPr>
                        <a:t>Total</a:t>
                      </a:r>
                      <a:r>
                        <a:rPr lang="en-AU" sz="800" baseline="0" dirty="0">
                          <a:latin typeface="Arial Narrow" panose="020B0606020202030204" pitchFamily="34" charset="0"/>
                        </a:rPr>
                        <a:t> Height</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191583">
                <a:tc>
                  <a:txBody>
                    <a:bodyPr/>
                    <a:lstStyle/>
                    <a:p>
                      <a:r>
                        <a:rPr lang="en-AU" sz="800" dirty="0">
                          <a:latin typeface="Arial Narrow" panose="020B0606020202030204" pitchFamily="34" charset="0"/>
                        </a:rPr>
                        <a:t>Jaw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191583">
                <a:tc>
                  <a:txBody>
                    <a:bodyPr/>
                    <a:lstStyle/>
                    <a:p>
                      <a:r>
                        <a:rPr lang="en-AU" sz="800" dirty="0">
                          <a:latin typeface="Arial Narrow" panose="020B0606020202030204" pitchFamily="34" charset="0"/>
                        </a:rPr>
                        <a:t>Head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191583">
                <a:tc>
                  <a:txBody>
                    <a:bodyPr/>
                    <a:lstStyle/>
                    <a:p>
                      <a:r>
                        <a:rPr lang="en-AU" sz="800" dirty="0">
                          <a:latin typeface="Arial Narrow" panose="020B0606020202030204" pitchFamily="34" charset="0"/>
                        </a:rPr>
                        <a:t>Pectoral Fin</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r h="191583">
                <a:tc>
                  <a:txBody>
                    <a:bodyPr/>
                    <a:lstStyle/>
                    <a:p>
                      <a:r>
                        <a:rPr lang="en-AU" sz="800" dirty="0">
                          <a:latin typeface="Arial Narrow" panose="020B0606020202030204" pitchFamily="34" charset="0"/>
                        </a:rPr>
                        <a:t>Anal Fin base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1"/>
                  </a:ext>
                </a:extLst>
              </a:tr>
            </a:tbl>
          </a:graphicData>
        </a:graphic>
      </p:graphicFrame>
      <p:sp>
        <p:nvSpPr>
          <p:cNvPr id="209" name="Freeform 208"/>
          <p:cNvSpPr/>
          <p:nvPr/>
        </p:nvSpPr>
        <p:spPr>
          <a:xfrm rot="21380053">
            <a:off x="867957" y="7390916"/>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Freeform 209"/>
          <p:cNvSpPr/>
          <p:nvPr/>
        </p:nvSpPr>
        <p:spPr>
          <a:xfrm>
            <a:off x="1402258" y="7206296"/>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Freeform 210"/>
          <p:cNvSpPr/>
          <p:nvPr/>
        </p:nvSpPr>
        <p:spPr>
          <a:xfrm>
            <a:off x="1896606" y="7341468"/>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Oval 211"/>
          <p:cNvSpPr/>
          <p:nvPr/>
        </p:nvSpPr>
        <p:spPr>
          <a:xfrm>
            <a:off x="1099623" y="7667446"/>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Freeform 212"/>
          <p:cNvSpPr/>
          <p:nvPr/>
        </p:nvSpPr>
        <p:spPr>
          <a:xfrm>
            <a:off x="1438767" y="8183519"/>
            <a:ext cx="256623" cy="219591"/>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Freeform 213"/>
          <p:cNvSpPr/>
          <p:nvPr/>
        </p:nvSpPr>
        <p:spPr>
          <a:xfrm>
            <a:off x="1955804" y="8077263"/>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Freeform 216"/>
          <p:cNvSpPr/>
          <p:nvPr/>
        </p:nvSpPr>
        <p:spPr>
          <a:xfrm>
            <a:off x="1427479" y="7603861"/>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Freeform 217"/>
          <p:cNvSpPr/>
          <p:nvPr/>
        </p:nvSpPr>
        <p:spPr>
          <a:xfrm>
            <a:off x="878839" y="7858303"/>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Freeform 218"/>
          <p:cNvSpPr/>
          <p:nvPr/>
        </p:nvSpPr>
        <p:spPr>
          <a:xfrm>
            <a:off x="926547" y="7866210"/>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Freeform 219"/>
          <p:cNvSpPr/>
          <p:nvPr/>
        </p:nvSpPr>
        <p:spPr>
          <a:xfrm>
            <a:off x="902693" y="7961670"/>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Freeform 220"/>
          <p:cNvSpPr/>
          <p:nvPr/>
        </p:nvSpPr>
        <p:spPr>
          <a:xfrm>
            <a:off x="2554100" y="7667446"/>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p:cNvSpPr/>
          <p:nvPr/>
        </p:nvSpPr>
        <p:spPr>
          <a:xfrm>
            <a:off x="1330539" y="7977900"/>
            <a:ext cx="165607" cy="1348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3" name="Freeform 242"/>
          <p:cNvSpPr/>
          <p:nvPr/>
        </p:nvSpPr>
        <p:spPr>
          <a:xfrm>
            <a:off x="1339798" y="7759441"/>
            <a:ext cx="113211" cy="243840"/>
          </a:xfrm>
          <a:custGeom>
            <a:avLst/>
            <a:gdLst>
              <a:gd name="connsiteX0" fmla="*/ 0 w 113211"/>
              <a:gd name="connsiteY0" fmla="*/ 243840 h 243840"/>
              <a:gd name="connsiteX1" fmla="*/ 43542 w 113211"/>
              <a:gd name="connsiteY1" fmla="*/ 235132 h 243840"/>
              <a:gd name="connsiteX2" fmla="*/ 60960 w 113211"/>
              <a:gd name="connsiteY2" fmla="*/ 217714 h 243840"/>
              <a:gd name="connsiteX3" fmla="*/ 87085 w 113211"/>
              <a:gd name="connsiteY3" fmla="*/ 209006 h 243840"/>
              <a:gd name="connsiteX4" fmla="*/ 104502 w 113211"/>
              <a:gd name="connsiteY4" fmla="*/ 156754 h 243840"/>
              <a:gd name="connsiteX5" fmla="*/ 113211 w 113211"/>
              <a:gd name="connsiteY5" fmla="*/ 130629 h 243840"/>
              <a:gd name="connsiteX6" fmla="*/ 104502 w 113211"/>
              <a:gd name="connsiteY6" fmla="*/ 34834 h 243840"/>
              <a:gd name="connsiteX7" fmla="*/ 95794 w 113211"/>
              <a:gd name="connsiteY7"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1" h="243840">
                <a:moveTo>
                  <a:pt x="0" y="243840"/>
                </a:moveTo>
                <a:cubicBezTo>
                  <a:pt x="14514" y="240937"/>
                  <a:pt x="29937" y="240963"/>
                  <a:pt x="43542" y="235132"/>
                </a:cubicBezTo>
                <a:cubicBezTo>
                  <a:pt x="51089" y="231898"/>
                  <a:pt x="53919" y="221939"/>
                  <a:pt x="60960" y="217714"/>
                </a:cubicBezTo>
                <a:cubicBezTo>
                  <a:pt x="68831" y="212991"/>
                  <a:pt x="78377" y="211909"/>
                  <a:pt x="87085" y="209006"/>
                </a:cubicBezTo>
                <a:lnTo>
                  <a:pt x="104502" y="156754"/>
                </a:lnTo>
                <a:lnTo>
                  <a:pt x="113211" y="130629"/>
                </a:lnTo>
                <a:cubicBezTo>
                  <a:pt x="110308" y="98697"/>
                  <a:pt x="109036" y="66575"/>
                  <a:pt x="104502" y="34834"/>
                </a:cubicBezTo>
                <a:cubicBezTo>
                  <a:pt x="94876" y="-32548"/>
                  <a:pt x="95794" y="30065"/>
                  <a:pt x="9579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Freeform 244"/>
          <p:cNvSpPr/>
          <p:nvPr/>
        </p:nvSpPr>
        <p:spPr>
          <a:xfrm>
            <a:off x="1322380" y="7794275"/>
            <a:ext cx="52412" cy="243840"/>
          </a:xfrm>
          <a:custGeom>
            <a:avLst/>
            <a:gdLst>
              <a:gd name="connsiteX0" fmla="*/ 0 w 52412"/>
              <a:gd name="connsiteY0" fmla="*/ 243840 h 243840"/>
              <a:gd name="connsiteX1" fmla="*/ 17418 w 52412"/>
              <a:gd name="connsiteY1" fmla="*/ 200298 h 243840"/>
              <a:gd name="connsiteX2" fmla="*/ 34835 w 52412"/>
              <a:gd name="connsiteY2" fmla="*/ 148046 h 243840"/>
              <a:gd name="connsiteX3" fmla="*/ 43543 w 52412"/>
              <a:gd name="connsiteY3" fmla="*/ 95795 h 243840"/>
              <a:gd name="connsiteX4" fmla="*/ 52252 w 52412"/>
              <a:gd name="connsiteY4" fmla="*/ 52252 h 243840"/>
              <a:gd name="connsiteX5" fmla="*/ 34835 w 52412"/>
              <a:gd name="connsiteY5"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12" h="243840">
                <a:moveTo>
                  <a:pt x="0" y="243840"/>
                </a:moveTo>
                <a:cubicBezTo>
                  <a:pt x="5806" y="229326"/>
                  <a:pt x="12076" y="214989"/>
                  <a:pt x="17418" y="200298"/>
                </a:cubicBezTo>
                <a:cubicBezTo>
                  <a:pt x="23692" y="183044"/>
                  <a:pt x="34835" y="148046"/>
                  <a:pt x="34835" y="148046"/>
                </a:cubicBezTo>
                <a:cubicBezTo>
                  <a:pt x="37738" y="130629"/>
                  <a:pt x="40384" y="113167"/>
                  <a:pt x="43543" y="95795"/>
                </a:cubicBezTo>
                <a:cubicBezTo>
                  <a:pt x="46191" y="81232"/>
                  <a:pt x="53592" y="66993"/>
                  <a:pt x="52252" y="52252"/>
                </a:cubicBezTo>
                <a:cubicBezTo>
                  <a:pt x="50590" y="33968"/>
                  <a:pt x="34835" y="0"/>
                  <a:pt x="348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Freeform 245"/>
          <p:cNvSpPr/>
          <p:nvPr/>
        </p:nvSpPr>
        <p:spPr>
          <a:xfrm>
            <a:off x="1252712" y="7811693"/>
            <a:ext cx="52251" cy="217714"/>
          </a:xfrm>
          <a:custGeom>
            <a:avLst/>
            <a:gdLst>
              <a:gd name="connsiteX0" fmla="*/ 0 w 52251"/>
              <a:gd name="connsiteY0" fmla="*/ 217714 h 217714"/>
              <a:gd name="connsiteX1" fmla="*/ 17417 w 52251"/>
              <a:gd name="connsiteY1" fmla="*/ 174171 h 217714"/>
              <a:gd name="connsiteX2" fmla="*/ 34834 w 52251"/>
              <a:gd name="connsiteY2" fmla="*/ 121920 h 217714"/>
              <a:gd name="connsiteX3" fmla="*/ 52251 w 52251"/>
              <a:gd name="connsiteY3" fmla="*/ 104502 h 217714"/>
              <a:gd name="connsiteX4" fmla="*/ 43543 w 52251"/>
              <a:gd name="connsiteY4" fmla="*/ 60960 h 217714"/>
              <a:gd name="connsiteX5" fmla="*/ 26126 w 52251"/>
              <a:gd name="connsiteY5" fmla="*/ 0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1" h="217714">
                <a:moveTo>
                  <a:pt x="0" y="217714"/>
                </a:moveTo>
                <a:cubicBezTo>
                  <a:pt x="5806" y="203200"/>
                  <a:pt x="12075" y="188862"/>
                  <a:pt x="17417" y="174171"/>
                </a:cubicBezTo>
                <a:cubicBezTo>
                  <a:pt x="23691" y="156917"/>
                  <a:pt x="21853" y="134902"/>
                  <a:pt x="34834" y="121920"/>
                </a:cubicBezTo>
                <a:lnTo>
                  <a:pt x="52251" y="104502"/>
                </a:lnTo>
                <a:cubicBezTo>
                  <a:pt x="49348" y="89988"/>
                  <a:pt x="47437" y="75240"/>
                  <a:pt x="43543" y="60960"/>
                </a:cubicBezTo>
                <a:cubicBezTo>
                  <a:pt x="25208" y="-6270"/>
                  <a:pt x="26126" y="29000"/>
                  <a:pt x="261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Freeform 247"/>
          <p:cNvSpPr/>
          <p:nvPr/>
        </p:nvSpPr>
        <p:spPr>
          <a:xfrm>
            <a:off x="1454275" y="7837818"/>
            <a:ext cx="209006" cy="165463"/>
          </a:xfrm>
          <a:custGeom>
            <a:avLst/>
            <a:gdLst>
              <a:gd name="connsiteX0" fmla="*/ 0 w 209006"/>
              <a:gd name="connsiteY0" fmla="*/ 0 h 165463"/>
              <a:gd name="connsiteX1" fmla="*/ 121920 w 209006"/>
              <a:gd name="connsiteY1" fmla="*/ 26126 h 165463"/>
              <a:gd name="connsiteX2" fmla="*/ 174172 w 209006"/>
              <a:gd name="connsiteY2" fmla="*/ 43543 h 165463"/>
              <a:gd name="connsiteX3" fmla="*/ 200297 w 209006"/>
              <a:gd name="connsiteY3" fmla="*/ 60960 h 165463"/>
              <a:gd name="connsiteX4" fmla="*/ 209006 w 209006"/>
              <a:gd name="connsiteY4" fmla="*/ 87086 h 165463"/>
              <a:gd name="connsiteX5" fmla="*/ 200297 w 209006"/>
              <a:gd name="connsiteY5" fmla="*/ 139337 h 165463"/>
              <a:gd name="connsiteX6" fmla="*/ 148046 w 209006"/>
              <a:gd name="connsiteY6" fmla="*/ 165463 h 165463"/>
              <a:gd name="connsiteX7" fmla="*/ 87086 w 209006"/>
              <a:gd name="connsiteY7" fmla="*/ 156754 h 165463"/>
              <a:gd name="connsiteX8" fmla="*/ 69669 w 209006"/>
              <a:gd name="connsiteY8" fmla="*/ 130629 h 165463"/>
              <a:gd name="connsiteX9" fmla="*/ 43543 w 209006"/>
              <a:gd name="connsiteY9" fmla="*/ 113212 h 165463"/>
              <a:gd name="connsiteX10" fmla="*/ 8709 w 209006"/>
              <a:gd name="connsiteY10" fmla="*/ 69669 h 165463"/>
              <a:gd name="connsiteX11" fmla="*/ 0 w 209006"/>
              <a:gd name="connsiteY11" fmla="*/ 43543 h 165463"/>
              <a:gd name="connsiteX12" fmla="*/ 0 w 209006"/>
              <a:gd name="connsiteY12" fmla="*/ 0 h 1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006" h="165463">
                <a:moveTo>
                  <a:pt x="0" y="0"/>
                </a:moveTo>
                <a:cubicBezTo>
                  <a:pt x="20248" y="4050"/>
                  <a:pt x="90134" y="16590"/>
                  <a:pt x="121920" y="26126"/>
                </a:cubicBezTo>
                <a:cubicBezTo>
                  <a:pt x="139505" y="31402"/>
                  <a:pt x="158896" y="33359"/>
                  <a:pt x="174172" y="43543"/>
                </a:cubicBezTo>
                <a:lnTo>
                  <a:pt x="200297" y="60960"/>
                </a:lnTo>
                <a:cubicBezTo>
                  <a:pt x="203200" y="69669"/>
                  <a:pt x="209006" y="77906"/>
                  <a:pt x="209006" y="87086"/>
                </a:cubicBezTo>
                <a:cubicBezTo>
                  <a:pt x="209006" y="104743"/>
                  <a:pt x="208194" y="123544"/>
                  <a:pt x="200297" y="139337"/>
                </a:cubicBezTo>
                <a:cubicBezTo>
                  <a:pt x="193544" y="152842"/>
                  <a:pt x="160411" y="161341"/>
                  <a:pt x="148046" y="165463"/>
                </a:cubicBezTo>
                <a:cubicBezTo>
                  <a:pt x="127726" y="162560"/>
                  <a:pt x="105843" y="165090"/>
                  <a:pt x="87086" y="156754"/>
                </a:cubicBezTo>
                <a:cubicBezTo>
                  <a:pt x="77522" y="152503"/>
                  <a:pt x="77070" y="138030"/>
                  <a:pt x="69669" y="130629"/>
                </a:cubicBezTo>
                <a:cubicBezTo>
                  <a:pt x="62268" y="123228"/>
                  <a:pt x="51716" y="119750"/>
                  <a:pt x="43543" y="113212"/>
                </a:cubicBezTo>
                <a:cubicBezTo>
                  <a:pt x="30045" y="102413"/>
                  <a:pt x="16252" y="84754"/>
                  <a:pt x="8709" y="69669"/>
                </a:cubicBezTo>
                <a:cubicBezTo>
                  <a:pt x="4604" y="61458"/>
                  <a:pt x="2903" y="52252"/>
                  <a:pt x="0" y="43543"/>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9" name="Freeform 248"/>
          <p:cNvSpPr/>
          <p:nvPr/>
        </p:nvSpPr>
        <p:spPr>
          <a:xfrm>
            <a:off x="1460367" y="7769736"/>
            <a:ext cx="358367" cy="173514"/>
          </a:xfrm>
          <a:custGeom>
            <a:avLst/>
            <a:gdLst>
              <a:gd name="connsiteX0" fmla="*/ 10024 w 358367"/>
              <a:gd name="connsiteY0" fmla="*/ 8051 h 173514"/>
              <a:gd name="connsiteX1" fmla="*/ 288699 w 358367"/>
              <a:gd name="connsiteY1" fmla="*/ 8051 h 173514"/>
              <a:gd name="connsiteX2" fmla="*/ 314824 w 358367"/>
              <a:gd name="connsiteY2" fmla="*/ 16760 h 173514"/>
              <a:gd name="connsiteX3" fmla="*/ 349659 w 358367"/>
              <a:gd name="connsiteY3" fmla="*/ 95137 h 173514"/>
              <a:gd name="connsiteX4" fmla="*/ 358367 w 358367"/>
              <a:gd name="connsiteY4" fmla="*/ 121263 h 173514"/>
              <a:gd name="connsiteX5" fmla="*/ 349659 w 358367"/>
              <a:gd name="connsiteY5" fmla="*/ 147388 h 173514"/>
              <a:gd name="connsiteX6" fmla="*/ 306116 w 358367"/>
              <a:gd name="connsiteY6" fmla="*/ 173514 h 173514"/>
              <a:gd name="connsiteX7" fmla="*/ 262573 w 358367"/>
              <a:gd name="connsiteY7" fmla="*/ 164805 h 173514"/>
              <a:gd name="connsiteX8" fmla="*/ 245156 w 358367"/>
              <a:gd name="connsiteY8" fmla="*/ 112554 h 173514"/>
              <a:gd name="connsiteX9" fmla="*/ 192904 w 358367"/>
              <a:gd name="connsiteY9" fmla="*/ 86428 h 173514"/>
              <a:gd name="connsiteX10" fmla="*/ 166779 w 358367"/>
              <a:gd name="connsiteY10" fmla="*/ 60303 h 173514"/>
              <a:gd name="connsiteX11" fmla="*/ 97110 w 358367"/>
              <a:gd name="connsiteY11" fmla="*/ 42885 h 173514"/>
              <a:gd name="connsiteX12" fmla="*/ 10024 w 358367"/>
              <a:gd name="connsiteY12" fmla="*/ 8051 h 17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367" h="173514">
                <a:moveTo>
                  <a:pt x="10024" y="8051"/>
                </a:moveTo>
                <a:cubicBezTo>
                  <a:pt x="41955" y="2245"/>
                  <a:pt x="155816" y="-6714"/>
                  <a:pt x="288699" y="8051"/>
                </a:cubicBezTo>
                <a:cubicBezTo>
                  <a:pt x="297822" y="9065"/>
                  <a:pt x="306116" y="13857"/>
                  <a:pt x="314824" y="16760"/>
                </a:cubicBezTo>
                <a:cubicBezTo>
                  <a:pt x="342424" y="58160"/>
                  <a:pt x="328933" y="32958"/>
                  <a:pt x="349659" y="95137"/>
                </a:cubicBezTo>
                <a:lnTo>
                  <a:pt x="358367" y="121263"/>
                </a:lnTo>
                <a:cubicBezTo>
                  <a:pt x="355464" y="129971"/>
                  <a:pt x="354382" y="139517"/>
                  <a:pt x="349659" y="147388"/>
                </a:cubicBezTo>
                <a:cubicBezTo>
                  <a:pt x="337705" y="167310"/>
                  <a:pt x="326664" y="166664"/>
                  <a:pt x="306116" y="173514"/>
                </a:cubicBezTo>
                <a:cubicBezTo>
                  <a:pt x="291602" y="170611"/>
                  <a:pt x="273039" y="175271"/>
                  <a:pt x="262573" y="164805"/>
                </a:cubicBezTo>
                <a:cubicBezTo>
                  <a:pt x="249591" y="151823"/>
                  <a:pt x="262573" y="118360"/>
                  <a:pt x="245156" y="112554"/>
                </a:cubicBezTo>
                <a:cubicBezTo>
                  <a:pt x="218972" y="103826"/>
                  <a:pt x="215413" y="105185"/>
                  <a:pt x="192904" y="86428"/>
                </a:cubicBezTo>
                <a:cubicBezTo>
                  <a:pt x="183443" y="78544"/>
                  <a:pt x="177026" y="67134"/>
                  <a:pt x="166779" y="60303"/>
                </a:cubicBezTo>
                <a:cubicBezTo>
                  <a:pt x="155027" y="52468"/>
                  <a:pt x="103835" y="44437"/>
                  <a:pt x="97110" y="42885"/>
                </a:cubicBezTo>
                <a:cubicBezTo>
                  <a:pt x="26569" y="26606"/>
                  <a:pt x="-21907" y="13857"/>
                  <a:pt x="10024" y="80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1688378" y="7907086"/>
            <a:ext cx="183831" cy="87500"/>
          </a:xfrm>
          <a:custGeom>
            <a:avLst/>
            <a:gdLst>
              <a:gd name="connsiteX0" fmla="*/ 60960 w 183831"/>
              <a:gd name="connsiteY0" fmla="*/ 52251 h 87500"/>
              <a:gd name="connsiteX1" fmla="*/ 113211 w 183831"/>
              <a:gd name="connsiteY1" fmla="*/ 60960 h 87500"/>
              <a:gd name="connsiteX2" fmla="*/ 121920 w 183831"/>
              <a:gd name="connsiteY2" fmla="*/ 87086 h 87500"/>
              <a:gd name="connsiteX3" fmla="*/ 69669 w 183831"/>
              <a:gd name="connsiteY3" fmla="*/ 69669 h 87500"/>
              <a:gd name="connsiteX4" fmla="*/ 148046 w 183831"/>
              <a:gd name="connsiteY4" fmla="*/ 60960 h 87500"/>
              <a:gd name="connsiteX5" fmla="*/ 182880 w 183831"/>
              <a:gd name="connsiteY5" fmla="*/ 52251 h 87500"/>
              <a:gd name="connsiteX6" fmla="*/ 130629 w 183831"/>
              <a:gd name="connsiteY6" fmla="*/ 34834 h 87500"/>
              <a:gd name="connsiteX7" fmla="*/ 104503 w 183831"/>
              <a:gd name="connsiteY7" fmla="*/ 26126 h 87500"/>
              <a:gd name="connsiteX8" fmla="*/ 130629 w 183831"/>
              <a:gd name="connsiteY8" fmla="*/ 8709 h 87500"/>
              <a:gd name="connsiteX9" fmla="*/ 174171 w 183831"/>
              <a:gd name="connsiteY9" fmla="*/ 17417 h 87500"/>
              <a:gd name="connsiteX10" fmla="*/ 104503 w 183831"/>
              <a:gd name="connsiteY10" fmla="*/ 0 h 87500"/>
              <a:gd name="connsiteX11" fmla="*/ 78377 w 183831"/>
              <a:gd name="connsiteY11" fmla="*/ 8709 h 87500"/>
              <a:gd name="connsiteX12" fmla="*/ 52251 w 183831"/>
              <a:gd name="connsiteY12" fmla="*/ 60960 h 87500"/>
              <a:gd name="connsiteX13" fmla="*/ 26126 w 183831"/>
              <a:gd name="connsiteY13" fmla="*/ 78377 h 87500"/>
              <a:gd name="connsiteX14" fmla="*/ 0 w 183831"/>
              <a:gd name="connsiteY14" fmla="*/ 87086 h 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31" h="87500">
                <a:moveTo>
                  <a:pt x="60960" y="52251"/>
                </a:moveTo>
                <a:cubicBezTo>
                  <a:pt x="86105" y="43870"/>
                  <a:pt x="91887" y="34305"/>
                  <a:pt x="113211" y="60960"/>
                </a:cubicBezTo>
                <a:cubicBezTo>
                  <a:pt x="118946" y="68128"/>
                  <a:pt x="130921" y="85286"/>
                  <a:pt x="121920" y="87086"/>
                </a:cubicBezTo>
                <a:cubicBezTo>
                  <a:pt x="103917" y="90687"/>
                  <a:pt x="69669" y="69669"/>
                  <a:pt x="69669" y="69669"/>
                </a:cubicBezTo>
                <a:cubicBezTo>
                  <a:pt x="130629" y="49348"/>
                  <a:pt x="104503" y="46445"/>
                  <a:pt x="148046" y="60960"/>
                </a:cubicBezTo>
                <a:cubicBezTo>
                  <a:pt x="159657" y="58057"/>
                  <a:pt x="189519" y="62210"/>
                  <a:pt x="182880" y="52251"/>
                </a:cubicBezTo>
                <a:cubicBezTo>
                  <a:pt x="172696" y="36975"/>
                  <a:pt x="148046" y="40640"/>
                  <a:pt x="130629" y="34834"/>
                </a:cubicBezTo>
                <a:lnTo>
                  <a:pt x="104503" y="26126"/>
                </a:lnTo>
                <a:cubicBezTo>
                  <a:pt x="113212" y="20320"/>
                  <a:pt x="120243" y="10007"/>
                  <a:pt x="130629" y="8709"/>
                </a:cubicBezTo>
                <a:cubicBezTo>
                  <a:pt x="145316" y="6873"/>
                  <a:pt x="188213" y="22098"/>
                  <a:pt x="174171" y="17417"/>
                </a:cubicBezTo>
                <a:cubicBezTo>
                  <a:pt x="151462" y="9847"/>
                  <a:pt x="104503" y="0"/>
                  <a:pt x="104503" y="0"/>
                </a:cubicBezTo>
                <a:cubicBezTo>
                  <a:pt x="95794" y="2903"/>
                  <a:pt x="85545" y="2974"/>
                  <a:pt x="78377" y="8709"/>
                </a:cubicBezTo>
                <a:cubicBezTo>
                  <a:pt x="37596" y="41333"/>
                  <a:pt x="80296" y="25904"/>
                  <a:pt x="52251" y="60960"/>
                </a:cubicBezTo>
                <a:cubicBezTo>
                  <a:pt x="45713" y="69133"/>
                  <a:pt x="35487" y="73696"/>
                  <a:pt x="26126" y="78377"/>
                </a:cubicBezTo>
                <a:cubicBezTo>
                  <a:pt x="17915" y="82482"/>
                  <a:pt x="0" y="87086"/>
                  <a:pt x="0" y="8708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Freeform 252"/>
          <p:cNvSpPr/>
          <p:nvPr/>
        </p:nvSpPr>
        <p:spPr>
          <a:xfrm>
            <a:off x="1599763" y="7951030"/>
            <a:ext cx="246744" cy="243840"/>
          </a:xfrm>
          <a:custGeom>
            <a:avLst/>
            <a:gdLst>
              <a:gd name="connsiteX0" fmla="*/ 192880 w 246744"/>
              <a:gd name="connsiteY0" fmla="*/ 0 h 243840"/>
              <a:gd name="connsiteX1" fmla="*/ 184172 w 246744"/>
              <a:gd name="connsiteY1" fmla="*/ 43543 h 243840"/>
              <a:gd name="connsiteX2" fmla="*/ 175463 w 246744"/>
              <a:gd name="connsiteY2" fmla="*/ 69668 h 243840"/>
              <a:gd name="connsiteX3" fmla="*/ 149337 w 246744"/>
              <a:gd name="connsiteY3" fmla="*/ 78377 h 243840"/>
              <a:gd name="connsiteX4" fmla="*/ 62252 w 246744"/>
              <a:gd name="connsiteY4" fmla="*/ 87085 h 243840"/>
              <a:gd name="connsiteX5" fmla="*/ 1292 w 246744"/>
              <a:gd name="connsiteY5" fmla="*/ 113211 h 243840"/>
              <a:gd name="connsiteX6" fmla="*/ 10000 w 246744"/>
              <a:gd name="connsiteY6" fmla="*/ 148045 h 243840"/>
              <a:gd name="connsiteX7" fmla="*/ 36126 w 246744"/>
              <a:gd name="connsiteY7" fmla="*/ 156754 h 243840"/>
              <a:gd name="connsiteX8" fmla="*/ 97086 w 246744"/>
              <a:gd name="connsiteY8" fmla="*/ 121920 h 243840"/>
              <a:gd name="connsiteX9" fmla="*/ 123212 w 246744"/>
              <a:gd name="connsiteY9" fmla="*/ 113211 h 243840"/>
              <a:gd name="connsiteX10" fmla="*/ 184172 w 246744"/>
              <a:gd name="connsiteY10" fmla="*/ 104503 h 243840"/>
              <a:gd name="connsiteX11" fmla="*/ 227715 w 246744"/>
              <a:gd name="connsiteY11" fmla="*/ 113211 h 243840"/>
              <a:gd name="connsiteX12" fmla="*/ 245132 w 246744"/>
              <a:gd name="connsiteY12" fmla="*/ 139337 h 243840"/>
              <a:gd name="connsiteX13" fmla="*/ 123212 w 246744"/>
              <a:gd name="connsiteY13" fmla="*/ 165463 h 243840"/>
              <a:gd name="connsiteX14" fmla="*/ 105795 w 246744"/>
              <a:gd name="connsiteY14" fmla="*/ 200297 h 243840"/>
              <a:gd name="connsiteX15" fmla="*/ 227715 w 246744"/>
              <a:gd name="connsiteY15" fmla="*/ 226423 h 243840"/>
              <a:gd name="connsiteX16" fmla="*/ 236423 w 246744"/>
              <a:gd name="connsiteY16"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744" h="243840">
                <a:moveTo>
                  <a:pt x="192880" y="0"/>
                </a:moveTo>
                <a:cubicBezTo>
                  <a:pt x="189977" y="14514"/>
                  <a:pt x="187762" y="29183"/>
                  <a:pt x="184172" y="43543"/>
                </a:cubicBezTo>
                <a:cubicBezTo>
                  <a:pt x="181946" y="52448"/>
                  <a:pt x="181954" y="63177"/>
                  <a:pt x="175463" y="69668"/>
                </a:cubicBezTo>
                <a:cubicBezTo>
                  <a:pt x="168972" y="76159"/>
                  <a:pt x="158410" y="76981"/>
                  <a:pt x="149337" y="78377"/>
                </a:cubicBezTo>
                <a:cubicBezTo>
                  <a:pt x="120503" y="82813"/>
                  <a:pt x="91280" y="84182"/>
                  <a:pt x="62252" y="87085"/>
                </a:cubicBezTo>
                <a:cubicBezTo>
                  <a:pt x="52276" y="89579"/>
                  <a:pt x="6759" y="96809"/>
                  <a:pt x="1292" y="113211"/>
                </a:cubicBezTo>
                <a:cubicBezTo>
                  <a:pt x="-2493" y="124565"/>
                  <a:pt x="2523" y="138699"/>
                  <a:pt x="10000" y="148045"/>
                </a:cubicBezTo>
                <a:cubicBezTo>
                  <a:pt x="15735" y="155213"/>
                  <a:pt x="27417" y="153851"/>
                  <a:pt x="36126" y="156754"/>
                </a:cubicBezTo>
                <a:cubicBezTo>
                  <a:pt x="132217" y="137535"/>
                  <a:pt x="41559" y="166341"/>
                  <a:pt x="97086" y="121920"/>
                </a:cubicBezTo>
                <a:cubicBezTo>
                  <a:pt x="104254" y="116185"/>
                  <a:pt x="114210" y="115011"/>
                  <a:pt x="123212" y="113211"/>
                </a:cubicBezTo>
                <a:cubicBezTo>
                  <a:pt x="143340" y="109186"/>
                  <a:pt x="163852" y="107406"/>
                  <a:pt x="184172" y="104503"/>
                </a:cubicBezTo>
                <a:cubicBezTo>
                  <a:pt x="198686" y="107406"/>
                  <a:pt x="214863" y="105867"/>
                  <a:pt x="227715" y="113211"/>
                </a:cubicBezTo>
                <a:cubicBezTo>
                  <a:pt x="236802" y="118404"/>
                  <a:pt x="251670" y="131164"/>
                  <a:pt x="245132" y="139337"/>
                </a:cubicBezTo>
                <a:cubicBezTo>
                  <a:pt x="231345" y="156571"/>
                  <a:pt x="133763" y="164144"/>
                  <a:pt x="123212" y="165463"/>
                </a:cubicBezTo>
                <a:cubicBezTo>
                  <a:pt x="113711" y="168630"/>
                  <a:pt x="68849" y="173907"/>
                  <a:pt x="105795" y="200297"/>
                </a:cubicBezTo>
                <a:cubicBezTo>
                  <a:pt x="143497" y="227227"/>
                  <a:pt x="186679" y="212744"/>
                  <a:pt x="227715" y="226423"/>
                </a:cubicBezTo>
                <a:cubicBezTo>
                  <a:pt x="233873" y="228476"/>
                  <a:pt x="233520" y="238034"/>
                  <a:pt x="236423" y="2438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Freeform 253"/>
          <p:cNvSpPr/>
          <p:nvPr/>
        </p:nvSpPr>
        <p:spPr>
          <a:xfrm>
            <a:off x="1583638" y="7654938"/>
            <a:ext cx="487680" cy="263855"/>
          </a:xfrm>
          <a:custGeom>
            <a:avLst/>
            <a:gdLst>
              <a:gd name="connsiteX0" fmla="*/ 487680 w 487680"/>
              <a:gd name="connsiteY0" fmla="*/ 200297 h 263855"/>
              <a:gd name="connsiteX1" fmla="*/ 391885 w 487680"/>
              <a:gd name="connsiteY1" fmla="*/ 130629 h 263855"/>
              <a:gd name="connsiteX2" fmla="*/ 339634 w 487680"/>
              <a:gd name="connsiteY2" fmla="*/ 113212 h 263855"/>
              <a:gd name="connsiteX3" fmla="*/ 313508 w 487680"/>
              <a:gd name="connsiteY3" fmla="*/ 95795 h 263855"/>
              <a:gd name="connsiteX4" fmla="*/ 296091 w 487680"/>
              <a:gd name="connsiteY4" fmla="*/ 78377 h 263855"/>
              <a:gd name="connsiteX5" fmla="*/ 269965 w 487680"/>
              <a:gd name="connsiteY5" fmla="*/ 69669 h 263855"/>
              <a:gd name="connsiteX6" fmla="*/ 243840 w 487680"/>
              <a:gd name="connsiteY6" fmla="*/ 52252 h 263855"/>
              <a:gd name="connsiteX7" fmla="*/ 226422 w 487680"/>
              <a:gd name="connsiteY7" fmla="*/ 34835 h 263855"/>
              <a:gd name="connsiteX8" fmla="*/ 174171 w 487680"/>
              <a:gd name="connsiteY8" fmla="*/ 17417 h 263855"/>
              <a:gd name="connsiteX9" fmla="*/ 148045 w 487680"/>
              <a:gd name="connsiteY9" fmla="*/ 8709 h 263855"/>
              <a:gd name="connsiteX10" fmla="*/ 121920 w 487680"/>
              <a:gd name="connsiteY10" fmla="*/ 0 h 263855"/>
              <a:gd name="connsiteX11" fmla="*/ 43542 w 487680"/>
              <a:gd name="connsiteY11" fmla="*/ 8709 h 263855"/>
              <a:gd name="connsiteX12" fmla="*/ 17417 w 487680"/>
              <a:gd name="connsiteY12" fmla="*/ 17417 h 263855"/>
              <a:gd name="connsiteX13" fmla="*/ 0 w 487680"/>
              <a:gd name="connsiteY13" fmla="*/ 43543 h 263855"/>
              <a:gd name="connsiteX14" fmla="*/ 130628 w 487680"/>
              <a:gd name="connsiteY14" fmla="*/ 60960 h 263855"/>
              <a:gd name="connsiteX15" fmla="*/ 156754 w 487680"/>
              <a:gd name="connsiteY15" fmla="*/ 69669 h 263855"/>
              <a:gd name="connsiteX16" fmla="*/ 418011 w 487680"/>
              <a:gd name="connsiteY16" fmla="*/ 261257 h 263855"/>
              <a:gd name="connsiteX17" fmla="*/ 461554 w 487680"/>
              <a:gd name="connsiteY17" fmla="*/ 226423 h 263855"/>
              <a:gd name="connsiteX18" fmla="*/ 487680 w 487680"/>
              <a:gd name="connsiteY18" fmla="*/ 217715 h 263855"/>
              <a:gd name="connsiteX19" fmla="*/ 487680 w 487680"/>
              <a:gd name="connsiteY19" fmla="*/ 200297 h 2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263855">
                <a:moveTo>
                  <a:pt x="487680" y="200297"/>
                </a:moveTo>
                <a:cubicBezTo>
                  <a:pt x="470740" y="186745"/>
                  <a:pt x="411234" y="137079"/>
                  <a:pt x="391885" y="130629"/>
                </a:cubicBezTo>
                <a:lnTo>
                  <a:pt x="339634" y="113212"/>
                </a:lnTo>
                <a:cubicBezTo>
                  <a:pt x="330925" y="107406"/>
                  <a:pt x="321681" y="102333"/>
                  <a:pt x="313508" y="95795"/>
                </a:cubicBezTo>
                <a:cubicBezTo>
                  <a:pt x="307097" y="90666"/>
                  <a:pt x="303132" y="82601"/>
                  <a:pt x="296091" y="78377"/>
                </a:cubicBezTo>
                <a:cubicBezTo>
                  <a:pt x="288220" y="73654"/>
                  <a:pt x="278674" y="72572"/>
                  <a:pt x="269965" y="69669"/>
                </a:cubicBezTo>
                <a:cubicBezTo>
                  <a:pt x="261257" y="63863"/>
                  <a:pt x="252013" y="58790"/>
                  <a:pt x="243840" y="52252"/>
                </a:cubicBezTo>
                <a:cubicBezTo>
                  <a:pt x="237429" y="47123"/>
                  <a:pt x="233766" y="38507"/>
                  <a:pt x="226422" y="34835"/>
                </a:cubicBezTo>
                <a:cubicBezTo>
                  <a:pt x="210001" y="26624"/>
                  <a:pt x="191588" y="23223"/>
                  <a:pt x="174171" y="17417"/>
                </a:cubicBezTo>
                <a:lnTo>
                  <a:pt x="148045" y="8709"/>
                </a:lnTo>
                <a:lnTo>
                  <a:pt x="121920" y="0"/>
                </a:lnTo>
                <a:cubicBezTo>
                  <a:pt x="95794" y="2903"/>
                  <a:pt x="69471" y="4388"/>
                  <a:pt x="43542" y="8709"/>
                </a:cubicBezTo>
                <a:cubicBezTo>
                  <a:pt x="34488" y="10218"/>
                  <a:pt x="24585" y="11683"/>
                  <a:pt x="17417" y="17417"/>
                </a:cubicBezTo>
                <a:cubicBezTo>
                  <a:pt x="9244" y="23955"/>
                  <a:pt x="5806" y="34834"/>
                  <a:pt x="0" y="43543"/>
                </a:cubicBezTo>
                <a:cubicBezTo>
                  <a:pt x="66747" y="65794"/>
                  <a:pt x="-11434" y="42019"/>
                  <a:pt x="130628" y="60960"/>
                </a:cubicBezTo>
                <a:cubicBezTo>
                  <a:pt x="139727" y="62173"/>
                  <a:pt x="148045" y="66766"/>
                  <a:pt x="156754" y="69669"/>
                </a:cubicBezTo>
                <a:cubicBezTo>
                  <a:pt x="243840" y="133532"/>
                  <a:pt x="326902" y="203279"/>
                  <a:pt x="418011" y="261257"/>
                </a:cubicBezTo>
                <a:cubicBezTo>
                  <a:pt x="439347" y="274835"/>
                  <a:pt x="455828" y="231004"/>
                  <a:pt x="461554" y="226423"/>
                </a:cubicBezTo>
                <a:cubicBezTo>
                  <a:pt x="468722" y="220689"/>
                  <a:pt x="481189" y="224206"/>
                  <a:pt x="487680" y="217715"/>
                </a:cubicBezTo>
                <a:lnTo>
                  <a:pt x="487680" y="200297"/>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6" name="Freeform 255"/>
          <p:cNvSpPr/>
          <p:nvPr/>
        </p:nvSpPr>
        <p:spPr>
          <a:xfrm>
            <a:off x="1860402" y="7698481"/>
            <a:ext cx="245750" cy="496389"/>
          </a:xfrm>
          <a:custGeom>
            <a:avLst/>
            <a:gdLst>
              <a:gd name="connsiteX0" fmla="*/ 80287 w 245750"/>
              <a:gd name="connsiteY0" fmla="*/ 496389 h 496389"/>
              <a:gd name="connsiteX1" fmla="*/ 106413 w 245750"/>
              <a:gd name="connsiteY1" fmla="*/ 452846 h 496389"/>
              <a:gd name="connsiteX2" fmla="*/ 167373 w 245750"/>
              <a:gd name="connsiteY2" fmla="*/ 418012 h 496389"/>
              <a:gd name="connsiteX3" fmla="*/ 176081 w 245750"/>
              <a:gd name="connsiteY3" fmla="*/ 391886 h 496389"/>
              <a:gd name="connsiteX4" fmla="*/ 228333 w 245750"/>
              <a:gd name="connsiteY4" fmla="*/ 339634 h 496389"/>
              <a:gd name="connsiteX5" fmla="*/ 245750 w 245750"/>
              <a:gd name="connsiteY5" fmla="*/ 200297 h 496389"/>
              <a:gd name="connsiteX6" fmla="*/ 237041 w 245750"/>
              <a:gd name="connsiteY6" fmla="*/ 156754 h 496389"/>
              <a:gd name="connsiteX7" fmla="*/ 210916 w 245750"/>
              <a:gd name="connsiteY7" fmla="*/ 130629 h 496389"/>
              <a:gd name="connsiteX8" fmla="*/ 202207 w 245750"/>
              <a:gd name="connsiteY8" fmla="*/ 104503 h 496389"/>
              <a:gd name="connsiteX9" fmla="*/ 149956 w 245750"/>
              <a:gd name="connsiteY9" fmla="*/ 78377 h 496389"/>
              <a:gd name="connsiteX10" fmla="*/ 141247 w 245750"/>
              <a:gd name="connsiteY10" fmla="*/ 52252 h 496389"/>
              <a:gd name="connsiteX11" fmla="*/ 71578 w 245750"/>
              <a:gd name="connsiteY11" fmla="*/ 17417 h 496389"/>
              <a:gd name="connsiteX12" fmla="*/ 28036 w 245750"/>
              <a:gd name="connsiteY12" fmla="*/ 8709 h 496389"/>
              <a:gd name="connsiteX13" fmla="*/ 1910 w 245750"/>
              <a:gd name="connsiteY13" fmla="*/ 0 h 496389"/>
              <a:gd name="connsiteX14" fmla="*/ 36744 w 245750"/>
              <a:gd name="connsiteY14" fmla="*/ 8709 h 496389"/>
              <a:gd name="connsiteX15" fmla="*/ 88996 w 245750"/>
              <a:gd name="connsiteY15" fmla="*/ 26126 h 496389"/>
              <a:gd name="connsiteX16" fmla="*/ 97704 w 245750"/>
              <a:gd name="connsiteY16" fmla="*/ 69669 h 496389"/>
              <a:gd name="connsiteX17" fmla="*/ 80287 w 245750"/>
              <a:gd name="connsiteY17" fmla="*/ 43543 h 496389"/>
              <a:gd name="connsiteX18" fmla="*/ 106413 w 245750"/>
              <a:gd name="connsiteY18" fmla="*/ 69669 h 496389"/>
              <a:gd name="connsiteX19" fmla="*/ 132538 w 245750"/>
              <a:gd name="connsiteY19" fmla="*/ 87086 h 496389"/>
              <a:gd name="connsiteX20" fmla="*/ 149956 w 245750"/>
              <a:gd name="connsiteY20" fmla="*/ 104503 h 496389"/>
              <a:gd name="connsiteX21" fmla="*/ 202207 w 245750"/>
              <a:gd name="connsiteY21" fmla="*/ 139337 h 496389"/>
              <a:gd name="connsiteX22" fmla="*/ 228333 w 245750"/>
              <a:gd name="connsiteY22" fmla="*/ 18288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750" h="496389">
                <a:moveTo>
                  <a:pt x="80287" y="496389"/>
                </a:moveTo>
                <a:cubicBezTo>
                  <a:pt x="88996" y="481875"/>
                  <a:pt x="92872" y="463002"/>
                  <a:pt x="106413" y="452846"/>
                </a:cubicBezTo>
                <a:cubicBezTo>
                  <a:pt x="199678" y="382897"/>
                  <a:pt x="113844" y="498303"/>
                  <a:pt x="167373" y="418012"/>
                </a:cubicBezTo>
                <a:cubicBezTo>
                  <a:pt x="170276" y="409303"/>
                  <a:pt x="170445" y="399132"/>
                  <a:pt x="176081" y="391886"/>
                </a:cubicBezTo>
                <a:cubicBezTo>
                  <a:pt x="191203" y="372443"/>
                  <a:pt x="228333" y="339634"/>
                  <a:pt x="228333" y="339634"/>
                </a:cubicBezTo>
                <a:cubicBezTo>
                  <a:pt x="238690" y="287847"/>
                  <a:pt x="245750" y="260585"/>
                  <a:pt x="245750" y="200297"/>
                </a:cubicBezTo>
                <a:cubicBezTo>
                  <a:pt x="245750" y="185495"/>
                  <a:pt x="243661" y="169993"/>
                  <a:pt x="237041" y="156754"/>
                </a:cubicBezTo>
                <a:cubicBezTo>
                  <a:pt x="231533" y="145739"/>
                  <a:pt x="219624" y="139337"/>
                  <a:pt x="210916" y="130629"/>
                </a:cubicBezTo>
                <a:cubicBezTo>
                  <a:pt x="208013" y="121920"/>
                  <a:pt x="207942" y="111671"/>
                  <a:pt x="202207" y="104503"/>
                </a:cubicBezTo>
                <a:cubicBezTo>
                  <a:pt x="189930" y="89157"/>
                  <a:pt x="167166" y="84114"/>
                  <a:pt x="149956" y="78377"/>
                </a:cubicBezTo>
                <a:cubicBezTo>
                  <a:pt x="147053" y="69669"/>
                  <a:pt x="145970" y="60123"/>
                  <a:pt x="141247" y="52252"/>
                </a:cubicBezTo>
                <a:cubicBezTo>
                  <a:pt x="127106" y="28683"/>
                  <a:pt x="95267" y="22155"/>
                  <a:pt x="71578" y="17417"/>
                </a:cubicBezTo>
                <a:cubicBezTo>
                  <a:pt x="57064" y="14514"/>
                  <a:pt x="42395" y="12299"/>
                  <a:pt x="28036" y="8709"/>
                </a:cubicBezTo>
                <a:cubicBezTo>
                  <a:pt x="19130" y="6483"/>
                  <a:pt x="-7270" y="0"/>
                  <a:pt x="1910" y="0"/>
                </a:cubicBezTo>
                <a:cubicBezTo>
                  <a:pt x="13879" y="0"/>
                  <a:pt x="25280" y="5270"/>
                  <a:pt x="36744" y="8709"/>
                </a:cubicBezTo>
                <a:cubicBezTo>
                  <a:pt x="54329" y="13985"/>
                  <a:pt x="88996" y="26126"/>
                  <a:pt x="88996" y="26126"/>
                </a:cubicBezTo>
                <a:cubicBezTo>
                  <a:pt x="128922" y="86015"/>
                  <a:pt x="143689" y="84996"/>
                  <a:pt x="97704" y="69669"/>
                </a:cubicBezTo>
                <a:cubicBezTo>
                  <a:pt x="91898" y="60960"/>
                  <a:pt x="69821" y="43543"/>
                  <a:pt x="80287" y="43543"/>
                </a:cubicBezTo>
                <a:cubicBezTo>
                  <a:pt x="92603" y="43543"/>
                  <a:pt x="96952" y="61784"/>
                  <a:pt x="106413" y="69669"/>
                </a:cubicBezTo>
                <a:cubicBezTo>
                  <a:pt x="114453" y="76369"/>
                  <a:pt x="124365" y="80548"/>
                  <a:pt x="132538" y="87086"/>
                </a:cubicBezTo>
                <a:cubicBezTo>
                  <a:pt x="138949" y="92215"/>
                  <a:pt x="143387" y="99577"/>
                  <a:pt x="149956" y="104503"/>
                </a:cubicBezTo>
                <a:cubicBezTo>
                  <a:pt x="166702" y="117062"/>
                  <a:pt x="202207" y="139337"/>
                  <a:pt x="202207" y="139337"/>
                </a:cubicBezTo>
                <a:cubicBezTo>
                  <a:pt x="223225" y="170864"/>
                  <a:pt x="214943" y="156102"/>
                  <a:pt x="228333" y="18288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0" name="Straight Connector 259"/>
          <p:cNvCxnSpPr>
            <a:stCxn id="242" idx="3"/>
          </p:cNvCxnSpPr>
          <p:nvPr/>
        </p:nvCxnSpPr>
        <p:spPr>
          <a:xfrm flipH="1">
            <a:off x="1179983" y="8092997"/>
            <a:ext cx="174809" cy="29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912388" y="8320985"/>
            <a:ext cx="520488" cy="307777"/>
          </a:xfrm>
          <a:prstGeom prst="rect">
            <a:avLst/>
          </a:prstGeom>
          <a:noFill/>
        </p:spPr>
        <p:txBody>
          <a:bodyPr wrap="square" rtlCol="0">
            <a:spAutoFit/>
          </a:bodyPr>
          <a:lstStyle/>
          <a:p>
            <a:pPr algn="ctr"/>
            <a:r>
              <a:rPr lang="en-AU" sz="800" dirty="0">
                <a:latin typeface="Arial Narrow" panose="020B0606020202030204" pitchFamily="34" charset="0"/>
              </a:rPr>
              <a:t>Heart</a:t>
            </a:r>
          </a:p>
          <a:p>
            <a:pPr algn="ctr"/>
            <a:endParaRPr lang="en-AU" sz="600" dirty="0">
              <a:latin typeface="Arial Narrow" panose="020B0606020202030204" pitchFamily="34" charset="0"/>
            </a:endParaRPr>
          </a:p>
        </p:txBody>
      </p:sp>
      <p:sp>
        <p:nvSpPr>
          <p:cNvPr id="262" name="TextBox 261"/>
          <p:cNvSpPr txBox="1"/>
          <p:nvPr/>
        </p:nvSpPr>
        <p:spPr>
          <a:xfrm>
            <a:off x="1353013" y="7951148"/>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H</a:t>
            </a:r>
          </a:p>
          <a:p>
            <a:pPr algn="ctr"/>
            <a:endParaRPr lang="en-AU" sz="600" dirty="0">
              <a:latin typeface="Arial Narrow" panose="020B0606020202030204" pitchFamily="34" charset="0"/>
            </a:endParaRPr>
          </a:p>
        </p:txBody>
      </p:sp>
      <p:cxnSp>
        <p:nvCxnSpPr>
          <p:cNvPr id="263" name="Straight Connector 262"/>
          <p:cNvCxnSpPr/>
          <p:nvPr/>
        </p:nvCxnSpPr>
        <p:spPr>
          <a:xfrm flipH="1">
            <a:off x="990975" y="7984229"/>
            <a:ext cx="314188" cy="29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40626" y="8170949"/>
            <a:ext cx="721454" cy="492443"/>
          </a:xfrm>
          <a:prstGeom prst="rect">
            <a:avLst/>
          </a:prstGeom>
          <a:noFill/>
        </p:spPr>
        <p:txBody>
          <a:bodyPr wrap="square" rtlCol="0">
            <a:spAutoFit/>
          </a:bodyPr>
          <a:lstStyle/>
          <a:p>
            <a:pPr algn="r"/>
            <a:r>
              <a:rPr lang="en-AU" sz="800" dirty="0">
                <a:latin typeface="Arial Narrow" panose="020B0606020202030204" pitchFamily="34" charset="0"/>
              </a:rPr>
              <a:t>Gills</a:t>
            </a:r>
          </a:p>
          <a:p>
            <a:pPr algn="r"/>
            <a:r>
              <a:rPr lang="en-AU" sz="600" dirty="0">
                <a:latin typeface="Arial Narrow" panose="020B0606020202030204" pitchFamily="34" charset="0"/>
              </a:rPr>
              <a:t>(underneath operculum)</a:t>
            </a:r>
          </a:p>
          <a:p>
            <a:pPr algn="r"/>
            <a:endParaRPr lang="en-AU" sz="600" dirty="0">
              <a:latin typeface="Arial Narrow" panose="020B0606020202030204" pitchFamily="34" charset="0"/>
            </a:endParaRPr>
          </a:p>
        </p:txBody>
      </p:sp>
      <p:sp>
        <p:nvSpPr>
          <p:cNvPr id="267" name="TextBox 266"/>
          <p:cNvSpPr txBox="1"/>
          <p:nvPr/>
        </p:nvSpPr>
        <p:spPr>
          <a:xfrm>
            <a:off x="1505228" y="781571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t>
            </a:r>
          </a:p>
          <a:p>
            <a:pPr algn="ctr"/>
            <a:endParaRPr lang="en-AU" sz="600" dirty="0">
              <a:latin typeface="Arial Narrow" panose="020B0606020202030204" pitchFamily="34" charset="0"/>
            </a:endParaRPr>
          </a:p>
        </p:txBody>
      </p:sp>
      <p:cxnSp>
        <p:nvCxnSpPr>
          <p:cNvPr id="268" name="Straight Connector 267"/>
          <p:cNvCxnSpPr>
            <a:endCxn id="248" idx="0"/>
          </p:cNvCxnSpPr>
          <p:nvPr/>
        </p:nvCxnSpPr>
        <p:spPr>
          <a:xfrm>
            <a:off x="958411" y="7367579"/>
            <a:ext cx="495864" cy="470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00482" y="7218895"/>
            <a:ext cx="520488" cy="307777"/>
          </a:xfrm>
          <a:prstGeom prst="rect">
            <a:avLst/>
          </a:prstGeom>
          <a:noFill/>
        </p:spPr>
        <p:txBody>
          <a:bodyPr wrap="square" rtlCol="0">
            <a:spAutoFit/>
          </a:bodyPr>
          <a:lstStyle/>
          <a:p>
            <a:pPr algn="ctr"/>
            <a:r>
              <a:rPr lang="en-AU" sz="800" dirty="0">
                <a:latin typeface="Arial Narrow" panose="020B0606020202030204" pitchFamily="34" charset="0"/>
              </a:rPr>
              <a:t>Liver</a:t>
            </a:r>
          </a:p>
          <a:p>
            <a:pPr algn="ctr"/>
            <a:endParaRPr lang="en-AU" sz="600" dirty="0">
              <a:latin typeface="Arial Narrow" panose="020B0606020202030204" pitchFamily="34" charset="0"/>
            </a:endParaRPr>
          </a:p>
        </p:txBody>
      </p:sp>
      <p:sp>
        <p:nvSpPr>
          <p:cNvPr id="273" name="TextBox 272"/>
          <p:cNvSpPr txBox="1"/>
          <p:nvPr/>
        </p:nvSpPr>
        <p:spPr>
          <a:xfrm>
            <a:off x="1615652" y="772483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a:t>
            </a:r>
          </a:p>
          <a:p>
            <a:pPr algn="ctr"/>
            <a:endParaRPr lang="en-AU" sz="600" dirty="0">
              <a:latin typeface="Arial Narrow" panose="020B0606020202030204" pitchFamily="34" charset="0"/>
            </a:endParaRPr>
          </a:p>
        </p:txBody>
      </p:sp>
      <p:cxnSp>
        <p:nvCxnSpPr>
          <p:cNvPr id="274" name="Straight Connector 273"/>
          <p:cNvCxnSpPr>
            <a:endCxn id="267" idx="0"/>
          </p:cNvCxnSpPr>
          <p:nvPr/>
        </p:nvCxnSpPr>
        <p:spPr>
          <a:xfrm>
            <a:off x="1148069" y="7278553"/>
            <a:ext cx="422722" cy="537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936833" y="7101661"/>
            <a:ext cx="520488" cy="307777"/>
          </a:xfrm>
          <a:prstGeom prst="rect">
            <a:avLst/>
          </a:prstGeom>
          <a:noFill/>
        </p:spPr>
        <p:txBody>
          <a:bodyPr wrap="square" rtlCol="0">
            <a:spAutoFit/>
          </a:bodyPr>
          <a:lstStyle/>
          <a:p>
            <a:pPr algn="ctr"/>
            <a:r>
              <a:rPr lang="en-AU" sz="800" dirty="0">
                <a:latin typeface="Arial Narrow" panose="020B0606020202030204" pitchFamily="34" charset="0"/>
              </a:rPr>
              <a:t>Stomach</a:t>
            </a:r>
          </a:p>
          <a:p>
            <a:pPr algn="ctr"/>
            <a:endParaRPr lang="en-AU" sz="600" dirty="0">
              <a:latin typeface="Arial Narrow" panose="020B0606020202030204" pitchFamily="34" charset="0"/>
            </a:endParaRPr>
          </a:p>
        </p:txBody>
      </p:sp>
      <p:cxnSp>
        <p:nvCxnSpPr>
          <p:cNvPr id="277" name="Straight Connector 276"/>
          <p:cNvCxnSpPr>
            <a:endCxn id="254" idx="8"/>
          </p:cNvCxnSpPr>
          <p:nvPr/>
        </p:nvCxnSpPr>
        <p:spPr>
          <a:xfrm flipH="1">
            <a:off x="1757809" y="7086758"/>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1716110" y="6931257"/>
            <a:ext cx="838728" cy="307777"/>
          </a:xfrm>
          <a:prstGeom prst="rect">
            <a:avLst/>
          </a:prstGeom>
          <a:noFill/>
        </p:spPr>
        <p:txBody>
          <a:bodyPr wrap="square" rtlCol="0">
            <a:spAutoFit/>
          </a:bodyPr>
          <a:lstStyle/>
          <a:p>
            <a:pPr algn="ctr"/>
            <a:r>
              <a:rPr lang="en-AU" sz="800" dirty="0">
                <a:latin typeface="Arial Narrow" panose="020B0606020202030204" pitchFamily="34" charset="0"/>
              </a:rPr>
              <a:t>Swim Bladder</a:t>
            </a:r>
          </a:p>
          <a:p>
            <a:pPr algn="ctr"/>
            <a:endParaRPr lang="en-AU" sz="600" dirty="0">
              <a:latin typeface="Arial Narrow" panose="020B0606020202030204" pitchFamily="34" charset="0"/>
            </a:endParaRPr>
          </a:p>
        </p:txBody>
      </p:sp>
      <p:sp>
        <p:nvSpPr>
          <p:cNvPr id="281" name="TextBox 280"/>
          <p:cNvSpPr txBox="1"/>
          <p:nvPr/>
        </p:nvSpPr>
        <p:spPr>
          <a:xfrm>
            <a:off x="1523235" y="7618030"/>
            <a:ext cx="51472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SB</a:t>
            </a:r>
          </a:p>
        </p:txBody>
      </p:sp>
      <p:cxnSp>
        <p:nvCxnSpPr>
          <p:cNvPr id="282" name="Straight Connector 281"/>
          <p:cNvCxnSpPr/>
          <p:nvPr/>
        </p:nvCxnSpPr>
        <p:spPr>
          <a:xfrm>
            <a:off x="1759977" y="8133765"/>
            <a:ext cx="32927" cy="39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1545007" y="8481347"/>
            <a:ext cx="520488" cy="307777"/>
          </a:xfrm>
          <a:prstGeom prst="rect">
            <a:avLst/>
          </a:prstGeom>
          <a:noFill/>
        </p:spPr>
        <p:txBody>
          <a:bodyPr wrap="square" rtlCol="0">
            <a:spAutoFit/>
          </a:bodyPr>
          <a:lstStyle/>
          <a:p>
            <a:pPr algn="ctr"/>
            <a:r>
              <a:rPr lang="en-AU" sz="800" dirty="0">
                <a:latin typeface="Arial Narrow" panose="020B0606020202030204" pitchFamily="34" charset="0"/>
              </a:rPr>
              <a:t>Intestine</a:t>
            </a:r>
          </a:p>
          <a:p>
            <a:pPr algn="ctr"/>
            <a:endParaRPr lang="en-AU" sz="600" dirty="0">
              <a:latin typeface="Arial Narrow" panose="020B0606020202030204" pitchFamily="34" charset="0"/>
            </a:endParaRPr>
          </a:p>
        </p:txBody>
      </p:sp>
      <p:cxnSp>
        <p:nvCxnSpPr>
          <p:cNvPr id="285" name="Straight Connector 284"/>
          <p:cNvCxnSpPr/>
          <p:nvPr/>
        </p:nvCxnSpPr>
        <p:spPr>
          <a:xfrm>
            <a:off x="1832573" y="8199991"/>
            <a:ext cx="149341" cy="281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836839" y="8388844"/>
            <a:ext cx="520488" cy="307777"/>
          </a:xfrm>
          <a:prstGeom prst="rect">
            <a:avLst/>
          </a:prstGeom>
          <a:noFill/>
        </p:spPr>
        <p:txBody>
          <a:bodyPr wrap="square" rtlCol="0">
            <a:spAutoFit/>
          </a:bodyPr>
          <a:lstStyle/>
          <a:p>
            <a:pPr algn="ctr"/>
            <a:r>
              <a:rPr lang="en-AU" sz="800" dirty="0">
                <a:latin typeface="Arial Narrow" panose="020B0606020202030204" pitchFamily="34" charset="0"/>
              </a:rPr>
              <a:t>Anus</a:t>
            </a:r>
          </a:p>
          <a:p>
            <a:pPr algn="ctr"/>
            <a:endParaRPr lang="en-AU" sz="600" dirty="0">
              <a:latin typeface="Arial Narrow" panose="020B0606020202030204" pitchFamily="34" charset="0"/>
            </a:endParaRPr>
          </a:p>
        </p:txBody>
      </p:sp>
      <p:sp>
        <p:nvSpPr>
          <p:cNvPr id="289" name="Freeform 288"/>
          <p:cNvSpPr/>
          <p:nvPr/>
        </p:nvSpPr>
        <p:spPr>
          <a:xfrm>
            <a:off x="1888438" y="7942321"/>
            <a:ext cx="104502" cy="250379"/>
          </a:xfrm>
          <a:custGeom>
            <a:avLst/>
            <a:gdLst>
              <a:gd name="connsiteX0" fmla="*/ 26125 w 104502"/>
              <a:gd name="connsiteY0" fmla="*/ 243840 h 250379"/>
              <a:gd name="connsiteX1" fmla="*/ 17417 w 104502"/>
              <a:gd name="connsiteY1" fmla="*/ 113212 h 250379"/>
              <a:gd name="connsiteX2" fmla="*/ 0 w 104502"/>
              <a:gd name="connsiteY2" fmla="*/ 95794 h 250379"/>
              <a:gd name="connsiteX3" fmla="*/ 17417 w 104502"/>
              <a:gd name="connsiteY3" fmla="*/ 17417 h 250379"/>
              <a:gd name="connsiteX4" fmla="*/ 43542 w 104502"/>
              <a:gd name="connsiteY4" fmla="*/ 0 h 250379"/>
              <a:gd name="connsiteX5" fmla="*/ 69668 w 104502"/>
              <a:gd name="connsiteY5" fmla="*/ 8709 h 250379"/>
              <a:gd name="connsiteX6" fmla="*/ 87085 w 104502"/>
              <a:gd name="connsiteY6" fmla="*/ 34834 h 250379"/>
              <a:gd name="connsiteX7" fmla="*/ 104502 w 104502"/>
              <a:gd name="connsiteY7" fmla="*/ 52252 h 250379"/>
              <a:gd name="connsiteX8" fmla="*/ 95794 w 104502"/>
              <a:gd name="connsiteY8" fmla="*/ 113212 h 250379"/>
              <a:gd name="connsiteX9" fmla="*/ 60960 w 104502"/>
              <a:gd name="connsiteY9" fmla="*/ 165463 h 250379"/>
              <a:gd name="connsiteX10" fmla="*/ 52251 w 104502"/>
              <a:gd name="connsiteY10" fmla="*/ 191589 h 250379"/>
              <a:gd name="connsiteX11" fmla="*/ 26125 w 104502"/>
              <a:gd name="connsiteY11" fmla="*/ 243840 h 2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502" h="250379">
                <a:moveTo>
                  <a:pt x="26125" y="243840"/>
                </a:moveTo>
                <a:cubicBezTo>
                  <a:pt x="20319" y="230777"/>
                  <a:pt x="25001" y="156187"/>
                  <a:pt x="17417" y="113212"/>
                </a:cubicBezTo>
                <a:cubicBezTo>
                  <a:pt x="15990" y="105126"/>
                  <a:pt x="1018" y="103941"/>
                  <a:pt x="0" y="95794"/>
                </a:cubicBezTo>
                <a:cubicBezTo>
                  <a:pt x="-46" y="95425"/>
                  <a:pt x="8460" y="28614"/>
                  <a:pt x="17417" y="17417"/>
                </a:cubicBezTo>
                <a:cubicBezTo>
                  <a:pt x="23955" y="9244"/>
                  <a:pt x="34834" y="5806"/>
                  <a:pt x="43542" y="0"/>
                </a:cubicBezTo>
                <a:cubicBezTo>
                  <a:pt x="52251" y="2903"/>
                  <a:pt x="62500" y="2974"/>
                  <a:pt x="69668" y="8709"/>
                </a:cubicBezTo>
                <a:cubicBezTo>
                  <a:pt x="77841" y="15247"/>
                  <a:pt x="80547" y="26661"/>
                  <a:pt x="87085" y="34834"/>
                </a:cubicBezTo>
                <a:cubicBezTo>
                  <a:pt x="92214" y="41245"/>
                  <a:pt x="98696" y="46446"/>
                  <a:pt x="104502" y="52252"/>
                </a:cubicBezTo>
                <a:cubicBezTo>
                  <a:pt x="101599" y="72572"/>
                  <a:pt x="103162" y="94054"/>
                  <a:pt x="95794" y="113212"/>
                </a:cubicBezTo>
                <a:cubicBezTo>
                  <a:pt x="88280" y="132749"/>
                  <a:pt x="67580" y="145605"/>
                  <a:pt x="60960" y="165463"/>
                </a:cubicBezTo>
                <a:lnTo>
                  <a:pt x="52251" y="191589"/>
                </a:lnTo>
                <a:cubicBezTo>
                  <a:pt x="43131" y="255422"/>
                  <a:pt x="31931" y="256903"/>
                  <a:pt x="26125" y="24384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0" name="TextBox 289"/>
          <p:cNvSpPr txBox="1"/>
          <p:nvPr/>
        </p:nvSpPr>
        <p:spPr>
          <a:xfrm>
            <a:off x="1875605" y="7916827"/>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G</a:t>
            </a:r>
          </a:p>
          <a:p>
            <a:pPr algn="ctr"/>
            <a:endParaRPr lang="en-AU" sz="600" dirty="0">
              <a:latin typeface="Arial Narrow" panose="020B0606020202030204" pitchFamily="34" charset="0"/>
            </a:endParaRPr>
          </a:p>
        </p:txBody>
      </p:sp>
      <p:cxnSp>
        <p:nvCxnSpPr>
          <p:cNvPr id="291" name="Straight Connector 290"/>
          <p:cNvCxnSpPr/>
          <p:nvPr/>
        </p:nvCxnSpPr>
        <p:spPr>
          <a:xfrm flipH="1">
            <a:off x="2066209" y="7213397"/>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103595" y="7058874"/>
            <a:ext cx="838728" cy="307777"/>
          </a:xfrm>
          <a:prstGeom prst="rect">
            <a:avLst/>
          </a:prstGeom>
          <a:noFill/>
        </p:spPr>
        <p:txBody>
          <a:bodyPr wrap="square" rtlCol="0">
            <a:spAutoFit/>
          </a:bodyPr>
          <a:lstStyle/>
          <a:p>
            <a:pPr algn="ctr"/>
            <a:r>
              <a:rPr lang="en-AU" sz="800" dirty="0">
                <a:latin typeface="Arial Narrow" panose="020B0606020202030204" pitchFamily="34" charset="0"/>
              </a:rPr>
              <a:t>Kidney</a:t>
            </a:r>
          </a:p>
          <a:p>
            <a:pPr algn="ctr"/>
            <a:endParaRPr lang="en-AU" sz="600" dirty="0">
              <a:latin typeface="Arial Narrow" panose="020B0606020202030204" pitchFamily="34" charset="0"/>
            </a:endParaRPr>
          </a:p>
        </p:txBody>
      </p:sp>
      <p:cxnSp>
        <p:nvCxnSpPr>
          <p:cNvPr id="293" name="Straight Connector 292"/>
          <p:cNvCxnSpPr/>
          <p:nvPr/>
        </p:nvCxnSpPr>
        <p:spPr>
          <a:xfrm>
            <a:off x="1926930" y="8211380"/>
            <a:ext cx="522215" cy="32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2324308" y="8458886"/>
            <a:ext cx="701354" cy="430887"/>
          </a:xfrm>
          <a:prstGeom prst="rect">
            <a:avLst/>
          </a:prstGeom>
          <a:noFill/>
        </p:spPr>
        <p:txBody>
          <a:bodyPr wrap="square" rtlCol="0">
            <a:spAutoFit/>
          </a:bodyPr>
          <a:lstStyle/>
          <a:p>
            <a:pPr algn="ctr"/>
            <a:r>
              <a:rPr lang="en-AU" sz="800" dirty="0">
                <a:latin typeface="Arial Narrow" panose="020B0606020202030204" pitchFamily="34" charset="0"/>
              </a:rPr>
              <a:t>Urogenital tract</a:t>
            </a:r>
          </a:p>
          <a:p>
            <a:pPr algn="ctr"/>
            <a:endParaRPr lang="en-AU" sz="600" dirty="0">
              <a:latin typeface="Arial Narrow" panose="020B0606020202030204" pitchFamily="34" charset="0"/>
            </a:endParaRPr>
          </a:p>
        </p:txBody>
      </p:sp>
      <p:graphicFrame>
        <p:nvGraphicFramePr>
          <p:cNvPr id="296" name="Table 295"/>
          <p:cNvGraphicFramePr>
            <a:graphicFrameLocks noGrp="1"/>
          </p:cNvGraphicFramePr>
          <p:nvPr/>
        </p:nvGraphicFramePr>
        <p:xfrm>
          <a:off x="3180712" y="6903019"/>
          <a:ext cx="3190212" cy="1821928"/>
        </p:xfrm>
        <a:graphic>
          <a:graphicData uri="http://schemas.openxmlformats.org/drawingml/2006/table">
            <a:tbl>
              <a:tblPr firstRow="1" bandRow="1">
                <a:tableStyleId>{5940675A-B579-460E-94D1-54222C63F5DA}</a:tableStyleId>
              </a:tblPr>
              <a:tblGrid>
                <a:gridCol w="1247850">
                  <a:extLst>
                    <a:ext uri="{9D8B030D-6E8A-4147-A177-3AD203B41FA5}">
                      <a16:colId xmlns:a16="http://schemas.microsoft.com/office/drawing/2014/main" val="20000"/>
                    </a:ext>
                  </a:extLst>
                </a:gridCol>
                <a:gridCol w="1942362">
                  <a:extLst>
                    <a:ext uri="{9D8B030D-6E8A-4147-A177-3AD203B41FA5}">
                      <a16:colId xmlns:a16="http://schemas.microsoft.com/office/drawing/2014/main" val="20001"/>
                    </a:ext>
                  </a:extLst>
                </a:gridCol>
              </a:tblGrid>
              <a:tr h="227741">
                <a:tc>
                  <a:txBody>
                    <a:bodyPr/>
                    <a:lstStyle/>
                    <a:p>
                      <a:r>
                        <a:rPr lang="en-AU" sz="800" b="1" dirty="0">
                          <a:latin typeface="Arial Narrow" panose="020B0606020202030204" pitchFamily="34" charset="0"/>
                        </a:rPr>
                        <a:t>Functional </a:t>
                      </a:r>
                      <a:r>
                        <a:rPr lang="en-AU" sz="800" b="1" baseline="0" dirty="0">
                          <a:latin typeface="Arial Narrow" panose="020B0606020202030204" pitchFamily="34" charset="0"/>
                        </a:rPr>
                        <a:t>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Function</a:t>
                      </a:r>
                    </a:p>
                  </a:txBody>
                  <a:tcPr>
                    <a:solidFill>
                      <a:schemeClr val="bg1">
                        <a:lumMod val="85000"/>
                      </a:schemeClr>
                    </a:solidFill>
                  </a:tcPr>
                </a:tc>
                <a:extLst>
                  <a:ext uri="{0D108BD9-81ED-4DB2-BD59-A6C34878D82A}">
                    <a16:rowId xmlns:a16="http://schemas.microsoft.com/office/drawing/2014/main" val="10000"/>
                  </a:ext>
                </a:extLst>
              </a:tr>
              <a:tr h="227741">
                <a:tc>
                  <a:txBody>
                    <a:bodyPr/>
                    <a:lstStyle/>
                    <a:p>
                      <a:r>
                        <a:rPr lang="en-AU" sz="800" dirty="0">
                          <a:latin typeface="Arial Narrow" panose="020B0606020202030204" pitchFamily="34" charset="0"/>
                        </a:rPr>
                        <a:t>Swim</a:t>
                      </a:r>
                      <a:r>
                        <a:rPr lang="en-AU" sz="800" baseline="0" dirty="0">
                          <a:latin typeface="Arial Narrow" panose="020B0606020202030204" pitchFamily="34" charset="0"/>
                        </a:rPr>
                        <a:t> Bladder</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27741">
                <a:tc>
                  <a:txBody>
                    <a:bodyPr/>
                    <a:lstStyle/>
                    <a:p>
                      <a:r>
                        <a:rPr lang="en-AU" sz="800" dirty="0">
                          <a:latin typeface="Arial Narrow" panose="020B0606020202030204" pitchFamily="34" charset="0"/>
                        </a:rPr>
                        <a:t>Kidney </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27741">
                <a:tc>
                  <a:txBody>
                    <a:bodyPr/>
                    <a:lstStyle/>
                    <a:p>
                      <a:r>
                        <a:rPr lang="en-AU" sz="800" dirty="0">
                          <a:latin typeface="Arial Narrow" panose="020B0606020202030204" pitchFamily="34" charset="0"/>
                        </a:rPr>
                        <a:t>Stomach &amp; Intestines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27741">
                <a:tc>
                  <a:txBody>
                    <a:bodyPr/>
                    <a:lstStyle/>
                    <a:p>
                      <a:r>
                        <a:rPr lang="en-AU" sz="800" dirty="0">
                          <a:latin typeface="Arial Narrow" panose="020B0606020202030204" pitchFamily="34" charset="0"/>
                        </a:rPr>
                        <a:t>Liver</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7741">
                <a:tc>
                  <a:txBody>
                    <a:bodyPr/>
                    <a:lstStyle/>
                    <a:p>
                      <a:r>
                        <a:rPr lang="en-AU" sz="800" dirty="0">
                          <a:latin typeface="Arial Narrow" panose="020B0606020202030204" pitchFamily="34" charset="0"/>
                        </a:rPr>
                        <a:t>Gills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27741">
                <a:tc>
                  <a:txBody>
                    <a:bodyPr/>
                    <a:lstStyle/>
                    <a:p>
                      <a:r>
                        <a:rPr lang="en-AU" sz="800" dirty="0">
                          <a:latin typeface="Arial Narrow" panose="020B0606020202030204" pitchFamily="34" charset="0"/>
                        </a:rPr>
                        <a:t>Heart </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27741">
                <a:tc>
                  <a:txBody>
                    <a:bodyPr/>
                    <a:lstStyle/>
                    <a:p>
                      <a:r>
                        <a:rPr lang="en-AU" sz="800" dirty="0">
                          <a:latin typeface="Arial Narrow" panose="020B0606020202030204" pitchFamily="34" charset="0"/>
                        </a:rPr>
                        <a:t>Gonads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cxnSp>
        <p:nvCxnSpPr>
          <p:cNvPr id="298" name="Straight Connector 297"/>
          <p:cNvCxnSpPr/>
          <p:nvPr/>
        </p:nvCxnSpPr>
        <p:spPr>
          <a:xfrm>
            <a:off x="1955116" y="8050911"/>
            <a:ext cx="625941" cy="25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2494040" y="8228381"/>
            <a:ext cx="520488" cy="307777"/>
          </a:xfrm>
          <a:prstGeom prst="rect">
            <a:avLst/>
          </a:prstGeom>
          <a:noFill/>
        </p:spPr>
        <p:txBody>
          <a:bodyPr wrap="square" rtlCol="0">
            <a:spAutoFit/>
          </a:bodyPr>
          <a:lstStyle/>
          <a:p>
            <a:pPr algn="ctr"/>
            <a:r>
              <a:rPr lang="en-AU" sz="800" dirty="0">
                <a:latin typeface="Arial Narrow" panose="020B0606020202030204" pitchFamily="34" charset="0"/>
              </a:rPr>
              <a:t>Gonads</a:t>
            </a:r>
          </a:p>
          <a:p>
            <a:pPr algn="ctr"/>
            <a:endParaRPr lang="en-AU" sz="600" dirty="0">
              <a:latin typeface="Arial Narrow" panose="020B0606020202030204" pitchFamily="34" charset="0"/>
            </a:endParaRPr>
          </a:p>
        </p:txBody>
      </p:sp>
      <p:sp>
        <p:nvSpPr>
          <p:cNvPr id="121" name="Rectangle 120"/>
          <p:cNvSpPr/>
          <p:nvPr/>
        </p:nvSpPr>
        <p:spPr>
          <a:xfrm>
            <a:off x="501415" y="3839734"/>
            <a:ext cx="3563248" cy="25639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rot="21380053">
            <a:off x="1352744" y="4823485"/>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887045" y="4638865"/>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Freeform 129"/>
          <p:cNvSpPr/>
          <p:nvPr/>
        </p:nvSpPr>
        <p:spPr>
          <a:xfrm>
            <a:off x="2381393" y="4774037"/>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1584410" y="5100015"/>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923553" y="5616088"/>
            <a:ext cx="286121" cy="224340"/>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2440997" y="5500227"/>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981183" y="5171603"/>
            <a:ext cx="368405" cy="310146"/>
          </a:xfrm>
          <a:custGeom>
            <a:avLst/>
            <a:gdLst>
              <a:gd name="connsiteX0" fmla="*/ 2645 w 368405"/>
              <a:gd name="connsiteY0" fmla="*/ 111318 h 310146"/>
              <a:gd name="connsiteX1" fmla="*/ 90109 w 368405"/>
              <a:gd name="connsiteY1" fmla="*/ 47707 h 310146"/>
              <a:gd name="connsiteX2" fmla="*/ 145769 w 368405"/>
              <a:gd name="connsiteY2" fmla="*/ 31805 h 310146"/>
              <a:gd name="connsiteX3" fmla="*/ 201428 w 368405"/>
              <a:gd name="connsiteY3" fmla="*/ 15902 h 310146"/>
              <a:gd name="connsiteX4" fmla="*/ 265038 w 368405"/>
              <a:gd name="connsiteY4" fmla="*/ 0 h 310146"/>
              <a:gd name="connsiteX5" fmla="*/ 312746 w 368405"/>
              <a:gd name="connsiteY5" fmla="*/ 7951 h 310146"/>
              <a:gd name="connsiteX6" fmla="*/ 320697 w 368405"/>
              <a:gd name="connsiteY6" fmla="*/ 31805 h 310146"/>
              <a:gd name="connsiteX7" fmla="*/ 344551 w 368405"/>
              <a:gd name="connsiteY7" fmla="*/ 39756 h 310146"/>
              <a:gd name="connsiteX8" fmla="*/ 352503 w 368405"/>
              <a:gd name="connsiteY8" fmla="*/ 71561 h 310146"/>
              <a:gd name="connsiteX9" fmla="*/ 368405 w 368405"/>
              <a:gd name="connsiteY9" fmla="*/ 119269 h 310146"/>
              <a:gd name="connsiteX10" fmla="*/ 360454 w 368405"/>
              <a:gd name="connsiteY10" fmla="*/ 166977 h 310146"/>
              <a:gd name="connsiteX11" fmla="*/ 344551 w 368405"/>
              <a:gd name="connsiteY11" fmla="*/ 214685 h 310146"/>
              <a:gd name="connsiteX12" fmla="*/ 336600 w 368405"/>
              <a:gd name="connsiteY12" fmla="*/ 238539 h 310146"/>
              <a:gd name="connsiteX13" fmla="*/ 328649 w 368405"/>
              <a:gd name="connsiteY13" fmla="*/ 262393 h 310146"/>
              <a:gd name="connsiteX14" fmla="*/ 320697 w 368405"/>
              <a:gd name="connsiteY14" fmla="*/ 302149 h 310146"/>
              <a:gd name="connsiteX15" fmla="*/ 225282 w 368405"/>
              <a:gd name="connsiteY15" fmla="*/ 310100 h 310146"/>
              <a:gd name="connsiteX16" fmla="*/ 153720 w 368405"/>
              <a:gd name="connsiteY16" fmla="*/ 294198 h 310146"/>
              <a:gd name="connsiteX17" fmla="*/ 129866 w 368405"/>
              <a:gd name="connsiteY17" fmla="*/ 278295 h 310146"/>
              <a:gd name="connsiteX18" fmla="*/ 98061 w 368405"/>
              <a:gd name="connsiteY18" fmla="*/ 270344 h 310146"/>
              <a:gd name="connsiteX19" fmla="*/ 18548 w 368405"/>
              <a:gd name="connsiteY19" fmla="*/ 254441 h 310146"/>
              <a:gd name="connsiteX20" fmla="*/ 10596 w 368405"/>
              <a:gd name="connsiteY20" fmla="*/ 230587 h 310146"/>
              <a:gd name="connsiteX21" fmla="*/ 26499 w 368405"/>
              <a:gd name="connsiteY21" fmla="*/ 166977 h 310146"/>
              <a:gd name="connsiteX22" fmla="*/ 2645 w 368405"/>
              <a:gd name="connsiteY22" fmla="*/ 111318 h 3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405" h="310146">
                <a:moveTo>
                  <a:pt x="2645" y="111318"/>
                </a:moveTo>
                <a:cubicBezTo>
                  <a:pt x="13247" y="91440"/>
                  <a:pt x="72450" y="53593"/>
                  <a:pt x="90109" y="47707"/>
                </a:cubicBezTo>
                <a:cubicBezTo>
                  <a:pt x="147302" y="28643"/>
                  <a:pt x="75880" y="51772"/>
                  <a:pt x="145769" y="31805"/>
                </a:cubicBezTo>
                <a:cubicBezTo>
                  <a:pt x="192253" y="18524"/>
                  <a:pt x="145503" y="28330"/>
                  <a:pt x="201428" y="15902"/>
                </a:cubicBezTo>
                <a:cubicBezTo>
                  <a:pt x="259005" y="3107"/>
                  <a:pt x="222408" y="14209"/>
                  <a:pt x="265038" y="0"/>
                </a:cubicBezTo>
                <a:cubicBezTo>
                  <a:pt x="280941" y="2650"/>
                  <a:pt x="298748" y="-48"/>
                  <a:pt x="312746" y="7951"/>
                </a:cubicBezTo>
                <a:cubicBezTo>
                  <a:pt x="320023" y="12109"/>
                  <a:pt x="314770" y="25878"/>
                  <a:pt x="320697" y="31805"/>
                </a:cubicBezTo>
                <a:cubicBezTo>
                  <a:pt x="326624" y="37732"/>
                  <a:pt x="336600" y="37106"/>
                  <a:pt x="344551" y="39756"/>
                </a:cubicBezTo>
                <a:cubicBezTo>
                  <a:pt x="347202" y="50358"/>
                  <a:pt x="349363" y="61094"/>
                  <a:pt x="352503" y="71561"/>
                </a:cubicBezTo>
                <a:cubicBezTo>
                  <a:pt x="357320" y="87617"/>
                  <a:pt x="368405" y="119269"/>
                  <a:pt x="368405" y="119269"/>
                </a:cubicBezTo>
                <a:cubicBezTo>
                  <a:pt x="365755" y="135172"/>
                  <a:pt x="364364" y="151336"/>
                  <a:pt x="360454" y="166977"/>
                </a:cubicBezTo>
                <a:cubicBezTo>
                  <a:pt x="356388" y="183239"/>
                  <a:pt x="349852" y="198782"/>
                  <a:pt x="344551" y="214685"/>
                </a:cubicBezTo>
                <a:lnTo>
                  <a:pt x="336600" y="238539"/>
                </a:lnTo>
                <a:cubicBezTo>
                  <a:pt x="333950" y="246490"/>
                  <a:pt x="330293" y="254174"/>
                  <a:pt x="328649" y="262393"/>
                </a:cubicBezTo>
                <a:cubicBezTo>
                  <a:pt x="325998" y="275645"/>
                  <a:pt x="332968" y="296486"/>
                  <a:pt x="320697" y="302149"/>
                </a:cubicBezTo>
                <a:cubicBezTo>
                  <a:pt x="291719" y="315523"/>
                  <a:pt x="257087" y="307450"/>
                  <a:pt x="225282" y="310100"/>
                </a:cubicBezTo>
                <a:cubicBezTo>
                  <a:pt x="206961" y="307047"/>
                  <a:pt x="173293" y="303985"/>
                  <a:pt x="153720" y="294198"/>
                </a:cubicBezTo>
                <a:cubicBezTo>
                  <a:pt x="145173" y="289924"/>
                  <a:pt x="138650" y="282059"/>
                  <a:pt x="129866" y="278295"/>
                </a:cubicBezTo>
                <a:cubicBezTo>
                  <a:pt x="119822" y="273990"/>
                  <a:pt x="108568" y="273346"/>
                  <a:pt x="98061" y="270344"/>
                </a:cubicBezTo>
                <a:cubicBezTo>
                  <a:pt x="42548" y="254484"/>
                  <a:pt x="113539" y="268012"/>
                  <a:pt x="18548" y="254441"/>
                </a:cubicBezTo>
                <a:cubicBezTo>
                  <a:pt x="15897" y="246490"/>
                  <a:pt x="10596" y="238969"/>
                  <a:pt x="10596" y="230587"/>
                </a:cubicBezTo>
                <a:cubicBezTo>
                  <a:pt x="10596" y="211401"/>
                  <a:pt x="20226" y="185798"/>
                  <a:pt x="26499" y="166977"/>
                </a:cubicBezTo>
                <a:cubicBezTo>
                  <a:pt x="16034" y="135580"/>
                  <a:pt x="-7957" y="131196"/>
                  <a:pt x="2645" y="11131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1713484" y="5123895"/>
            <a:ext cx="215154" cy="445273"/>
          </a:xfrm>
          <a:custGeom>
            <a:avLst/>
            <a:gdLst>
              <a:gd name="connsiteX0" fmla="*/ 0 w 215154"/>
              <a:gd name="connsiteY0" fmla="*/ 445273 h 445273"/>
              <a:gd name="connsiteX1" fmla="*/ 39756 w 215154"/>
              <a:gd name="connsiteY1" fmla="*/ 413468 h 445273"/>
              <a:gd name="connsiteX2" fmla="*/ 63610 w 215154"/>
              <a:gd name="connsiteY2" fmla="*/ 405516 h 445273"/>
              <a:gd name="connsiteX3" fmla="*/ 119269 w 215154"/>
              <a:gd name="connsiteY3" fmla="*/ 349857 h 445273"/>
              <a:gd name="connsiteX4" fmla="*/ 143123 w 215154"/>
              <a:gd name="connsiteY4" fmla="*/ 326003 h 445273"/>
              <a:gd name="connsiteX5" fmla="*/ 159026 w 215154"/>
              <a:gd name="connsiteY5" fmla="*/ 302149 h 445273"/>
              <a:gd name="connsiteX6" fmla="*/ 182880 w 215154"/>
              <a:gd name="connsiteY6" fmla="*/ 286247 h 445273"/>
              <a:gd name="connsiteX7" fmla="*/ 198782 w 215154"/>
              <a:gd name="connsiteY7" fmla="*/ 238539 h 445273"/>
              <a:gd name="connsiteX8" fmla="*/ 206734 w 215154"/>
              <a:gd name="connsiteY8" fmla="*/ 214685 h 445273"/>
              <a:gd name="connsiteX9" fmla="*/ 206734 w 215154"/>
              <a:gd name="connsiteY9" fmla="*/ 103367 h 445273"/>
              <a:gd name="connsiteX10" fmla="*/ 182880 w 215154"/>
              <a:gd name="connsiteY10" fmla="*/ 87464 h 445273"/>
              <a:gd name="connsiteX11" fmla="*/ 166977 w 215154"/>
              <a:gd name="connsiteY11" fmla="*/ 39756 h 445273"/>
              <a:gd name="connsiteX12" fmla="*/ 159026 w 215154"/>
              <a:gd name="connsiteY12" fmla="*/ 15902 h 445273"/>
              <a:gd name="connsiteX13" fmla="*/ 127221 w 215154"/>
              <a:gd name="connsiteY13"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154" h="445273">
                <a:moveTo>
                  <a:pt x="0" y="445273"/>
                </a:moveTo>
                <a:cubicBezTo>
                  <a:pt x="13252" y="434671"/>
                  <a:pt x="25365" y="422463"/>
                  <a:pt x="39756" y="413468"/>
                </a:cubicBezTo>
                <a:cubicBezTo>
                  <a:pt x="46863" y="409026"/>
                  <a:pt x="57683" y="411443"/>
                  <a:pt x="63610" y="405516"/>
                </a:cubicBezTo>
                <a:cubicBezTo>
                  <a:pt x="127403" y="341722"/>
                  <a:pt x="65294" y="367848"/>
                  <a:pt x="119269" y="349857"/>
                </a:cubicBezTo>
                <a:cubicBezTo>
                  <a:pt x="127220" y="341906"/>
                  <a:pt x="135924" y="334642"/>
                  <a:pt x="143123" y="326003"/>
                </a:cubicBezTo>
                <a:cubicBezTo>
                  <a:pt x="149241" y="318662"/>
                  <a:pt x="152269" y="308906"/>
                  <a:pt x="159026" y="302149"/>
                </a:cubicBezTo>
                <a:cubicBezTo>
                  <a:pt x="165783" y="295392"/>
                  <a:pt x="174929" y="291548"/>
                  <a:pt x="182880" y="286247"/>
                </a:cubicBezTo>
                <a:lnTo>
                  <a:pt x="198782" y="238539"/>
                </a:lnTo>
                <a:lnTo>
                  <a:pt x="206734" y="214685"/>
                </a:lnTo>
                <a:cubicBezTo>
                  <a:pt x="211891" y="178583"/>
                  <a:pt x="222779" y="139469"/>
                  <a:pt x="206734" y="103367"/>
                </a:cubicBezTo>
                <a:cubicBezTo>
                  <a:pt x="202853" y="94634"/>
                  <a:pt x="190831" y="92765"/>
                  <a:pt x="182880" y="87464"/>
                </a:cubicBezTo>
                <a:lnTo>
                  <a:pt x="166977" y="39756"/>
                </a:lnTo>
                <a:cubicBezTo>
                  <a:pt x="164327" y="31805"/>
                  <a:pt x="166977" y="18552"/>
                  <a:pt x="159026" y="15902"/>
                </a:cubicBezTo>
                <a:cubicBezTo>
                  <a:pt x="131616" y="6766"/>
                  <a:pt x="141099" y="13878"/>
                  <a:pt x="12722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912266" y="5036430"/>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363626" y="5290872"/>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411334" y="5298779"/>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387480" y="5394239"/>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1" name="Straight Arrow Connector 140"/>
          <p:cNvCxnSpPr/>
          <p:nvPr/>
        </p:nvCxnSpPr>
        <p:spPr>
          <a:xfrm>
            <a:off x="1320776" y="4190461"/>
            <a:ext cx="200970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320776" y="4052653"/>
            <a:ext cx="241564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324468" y="4346069"/>
            <a:ext cx="18074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038887" y="5100015"/>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3054902" y="5063873"/>
            <a:ext cx="659958" cy="374661"/>
          </a:xfrm>
          <a:custGeom>
            <a:avLst/>
            <a:gdLst>
              <a:gd name="connsiteX0" fmla="*/ 0 w 659958"/>
              <a:gd name="connsiteY0" fmla="*/ 47715 h 374661"/>
              <a:gd name="connsiteX1" fmla="*/ 39757 w 659958"/>
              <a:gd name="connsiteY1" fmla="*/ 23861 h 374661"/>
              <a:gd name="connsiteX2" fmla="*/ 127221 w 659958"/>
              <a:gd name="connsiteY2" fmla="*/ 7959 h 374661"/>
              <a:gd name="connsiteX3" fmla="*/ 151075 w 659958"/>
              <a:gd name="connsiteY3" fmla="*/ 7 h 374661"/>
              <a:gd name="connsiteX4" fmla="*/ 405517 w 659958"/>
              <a:gd name="connsiteY4" fmla="*/ 15910 h 374661"/>
              <a:gd name="connsiteX5" fmla="*/ 516835 w 659958"/>
              <a:gd name="connsiteY5" fmla="*/ 39764 h 374661"/>
              <a:gd name="connsiteX6" fmla="*/ 540689 w 659958"/>
              <a:gd name="connsiteY6" fmla="*/ 47715 h 374661"/>
              <a:gd name="connsiteX7" fmla="*/ 588397 w 659958"/>
              <a:gd name="connsiteY7" fmla="*/ 71569 h 374661"/>
              <a:gd name="connsiteX8" fmla="*/ 612250 w 659958"/>
              <a:gd name="connsiteY8" fmla="*/ 87472 h 374661"/>
              <a:gd name="connsiteX9" fmla="*/ 659958 w 659958"/>
              <a:gd name="connsiteY9" fmla="*/ 103374 h 374661"/>
              <a:gd name="connsiteX10" fmla="*/ 612250 w 659958"/>
              <a:gd name="connsiteY10" fmla="*/ 127228 h 374661"/>
              <a:gd name="connsiteX11" fmla="*/ 588397 w 659958"/>
              <a:gd name="connsiteY11" fmla="*/ 143131 h 374661"/>
              <a:gd name="connsiteX12" fmla="*/ 540689 w 659958"/>
              <a:gd name="connsiteY12" fmla="*/ 159033 h 374661"/>
              <a:gd name="connsiteX13" fmla="*/ 516835 w 659958"/>
              <a:gd name="connsiteY13" fmla="*/ 174936 h 374661"/>
              <a:gd name="connsiteX14" fmla="*/ 469127 w 659958"/>
              <a:gd name="connsiteY14" fmla="*/ 190839 h 374661"/>
              <a:gd name="connsiteX15" fmla="*/ 524786 w 659958"/>
              <a:gd name="connsiteY15" fmla="*/ 206741 h 374661"/>
              <a:gd name="connsiteX16" fmla="*/ 572494 w 659958"/>
              <a:gd name="connsiteY16" fmla="*/ 222644 h 374661"/>
              <a:gd name="connsiteX17" fmla="*/ 652007 w 659958"/>
              <a:gd name="connsiteY17" fmla="*/ 262400 h 374661"/>
              <a:gd name="connsiteX18" fmla="*/ 604299 w 659958"/>
              <a:gd name="connsiteY18" fmla="*/ 286254 h 374661"/>
              <a:gd name="connsiteX19" fmla="*/ 580445 w 659958"/>
              <a:gd name="connsiteY19" fmla="*/ 294206 h 374661"/>
              <a:gd name="connsiteX20" fmla="*/ 556591 w 659958"/>
              <a:gd name="connsiteY20" fmla="*/ 310108 h 374661"/>
              <a:gd name="connsiteX21" fmla="*/ 516835 w 659958"/>
              <a:gd name="connsiteY21" fmla="*/ 318059 h 374661"/>
              <a:gd name="connsiteX22" fmla="*/ 469127 w 659958"/>
              <a:gd name="connsiteY22" fmla="*/ 333962 h 374661"/>
              <a:gd name="connsiteX23" fmla="*/ 437322 w 659958"/>
              <a:gd name="connsiteY23" fmla="*/ 349865 h 374661"/>
              <a:gd name="connsiteX24" fmla="*/ 294198 w 659958"/>
              <a:gd name="connsiteY24" fmla="*/ 365767 h 374661"/>
              <a:gd name="connsiteX25" fmla="*/ 238539 w 659958"/>
              <a:gd name="connsiteY25" fmla="*/ 373719 h 374661"/>
              <a:gd name="connsiteX26" fmla="*/ 15903 w 659958"/>
              <a:gd name="connsiteY26" fmla="*/ 373719 h 37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9958" h="374661">
                <a:moveTo>
                  <a:pt x="0" y="47715"/>
                </a:moveTo>
                <a:cubicBezTo>
                  <a:pt x="13252" y="39764"/>
                  <a:pt x="25934" y="30773"/>
                  <a:pt x="39757" y="23861"/>
                </a:cubicBezTo>
                <a:cubicBezTo>
                  <a:pt x="64271" y="11604"/>
                  <a:pt x="105294" y="10700"/>
                  <a:pt x="127221" y="7959"/>
                </a:cubicBezTo>
                <a:cubicBezTo>
                  <a:pt x="135172" y="5308"/>
                  <a:pt x="142697" y="-232"/>
                  <a:pt x="151075" y="7"/>
                </a:cubicBezTo>
                <a:cubicBezTo>
                  <a:pt x="236020" y="2434"/>
                  <a:pt x="405517" y="15910"/>
                  <a:pt x="405517" y="15910"/>
                </a:cubicBezTo>
                <a:cubicBezTo>
                  <a:pt x="485763" y="25940"/>
                  <a:pt x="448853" y="17103"/>
                  <a:pt x="516835" y="39764"/>
                </a:cubicBezTo>
                <a:lnTo>
                  <a:pt x="540689" y="47715"/>
                </a:lnTo>
                <a:cubicBezTo>
                  <a:pt x="609056" y="93294"/>
                  <a:pt x="522553" y="38646"/>
                  <a:pt x="588397" y="71569"/>
                </a:cubicBezTo>
                <a:cubicBezTo>
                  <a:pt x="596944" y="75843"/>
                  <a:pt x="603518" y="83591"/>
                  <a:pt x="612250" y="87472"/>
                </a:cubicBezTo>
                <a:cubicBezTo>
                  <a:pt x="627568" y="94280"/>
                  <a:pt x="659958" y="103374"/>
                  <a:pt x="659958" y="103374"/>
                </a:cubicBezTo>
                <a:cubicBezTo>
                  <a:pt x="591591" y="148953"/>
                  <a:pt x="678094" y="94305"/>
                  <a:pt x="612250" y="127228"/>
                </a:cubicBezTo>
                <a:cubicBezTo>
                  <a:pt x="603703" y="131502"/>
                  <a:pt x="597129" y="139250"/>
                  <a:pt x="588397" y="143131"/>
                </a:cubicBezTo>
                <a:cubicBezTo>
                  <a:pt x="573079" y="149939"/>
                  <a:pt x="540689" y="159033"/>
                  <a:pt x="540689" y="159033"/>
                </a:cubicBezTo>
                <a:cubicBezTo>
                  <a:pt x="532738" y="164334"/>
                  <a:pt x="525568" y="171055"/>
                  <a:pt x="516835" y="174936"/>
                </a:cubicBezTo>
                <a:cubicBezTo>
                  <a:pt x="501517" y="181744"/>
                  <a:pt x="469127" y="190839"/>
                  <a:pt x="469127" y="190839"/>
                </a:cubicBezTo>
                <a:cubicBezTo>
                  <a:pt x="549322" y="217570"/>
                  <a:pt x="424907" y="176777"/>
                  <a:pt x="524786" y="206741"/>
                </a:cubicBezTo>
                <a:cubicBezTo>
                  <a:pt x="540842" y="211558"/>
                  <a:pt x="558546" y="213346"/>
                  <a:pt x="572494" y="222644"/>
                </a:cubicBezTo>
                <a:cubicBezTo>
                  <a:pt x="629295" y="260511"/>
                  <a:pt x="601660" y="249814"/>
                  <a:pt x="652007" y="262400"/>
                </a:cubicBezTo>
                <a:cubicBezTo>
                  <a:pt x="592049" y="282388"/>
                  <a:pt x="665955" y="255426"/>
                  <a:pt x="604299" y="286254"/>
                </a:cubicBezTo>
                <a:cubicBezTo>
                  <a:pt x="596802" y="290002"/>
                  <a:pt x="587942" y="290458"/>
                  <a:pt x="580445" y="294206"/>
                </a:cubicBezTo>
                <a:cubicBezTo>
                  <a:pt x="571898" y="298480"/>
                  <a:pt x="565539" y="306753"/>
                  <a:pt x="556591" y="310108"/>
                </a:cubicBezTo>
                <a:cubicBezTo>
                  <a:pt x="543937" y="314853"/>
                  <a:pt x="529873" y="314503"/>
                  <a:pt x="516835" y="318059"/>
                </a:cubicBezTo>
                <a:cubicBezTo>
                  <a:pt x="500663" y="322470"/>
                  <a:pt x="484120" y="326465"/>
                  <a:pt x="469127" y="333962"/>
                </a:cubicBezTo>
                <a:cubicBezTo>
                  <a:pt x="458525" y="339263"/>
                  <a:pt x="448675" y="346459"/>
                  <a:pt x="437322" y="349865"/>
                </a:cubicBezTo>
                <a:cubicBezTo>
                  <a:pt x="406013" y="359258"/>
                  <a:pt x="310896" y="364009"/>
                  <a:pt x="294198" y="365767"/>
                </a:cubicBezTo>
                <a:cubicBezTo>
                  <a:pt x="275560" y="367729"/>
                  <a:pt x="257273" y="373184"/>
                  <a:pt x="238539" y="373719"/>
                </a:cubicBezTo>
                <a:cubicBezTo>
                  <a:pt x="164357" y="375839"/>
                  <a:pt x="90115" y="373719"/>
                  <a:pt x="15903" y="373719"/>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0" name="Straight Connector 149"/>
          <p:cNvCxnSpPr/>
          <p:nvPr/>
        </p:nvCxnSpPr>
        <p:spPr>
          <a:xfrm flipH="1">
            <a:off x="3714861" y="4073223"/>
            <a:ext cx="7719" cy="126592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24" idx="55"/>
          </p:cNvCxnSpPr>
          <p:nvPr/>
        </p:nvCxnSpPr>
        <p:spPr>
          <a:xfrm flipH="1">
            <a:off x="3329141" y="4195177"/>
            <a:ext cx="11118" cy="11245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141555" y="4346069"/>
            <a:ext cx="2199" cy="93685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290835" y="3892897"/>
            <a:ext cx="1073719" cy="215444"/>
          </a:xfrm>
          <a:prstGeom prst="rect">
            <a:avLst/>
          </a:prstGeom>
          <a:noFill/>
        </p:spPr>
        <p:txBody>
          <a:bodyPr wrap="square" rtlCol="0">
            <a:spAutoFit/>
          </a:bodyPr>
          <a:lstStyle/>
          <a:p>
            <a:r>
              <a:rPr lang="en-AU" sz="800" dirty="0">
                <a:latin typeface="Arial Narrow" panose="020B0606020202030204" pitchFamily="34" charset="0"/>
              </a:rPr>
              <a:t>Total Length </a:t>
            </a:r>
          </a:p>
        </p:txBody>
      </p:sp>
      <p:sp>
        <p:nvSpPr>
          <p:cNvPr id="154" name="TextBox 153"/>
          <p:cNvSpPr txBox="1"/>
          <p:nvPr/>
        </p:nvSpPr>
        <p:spPr>
          <a:xfrm>
            <a:off x="2037962" y="4026690"/>
            <a:ext cx="1073719" cy="215444"/>
          </a:xfrm>
          <a:prstGeom prst="rect">
            <a:avLst/>
          </a:prstGeom>
          <a:noFill/>
        </p:spPr>
        <p:txBody>
          <a:bodyPr wrap="square" rtlCol="0">
            <a:spAutoFit/>
          </a:bodyPr>
          <a:lstStyle/>
          <a:p>
            <a:r>
              <a:rPr lang="en-AU" sz="800" dirty="0">
                <a:latin typeface="Arial Narrow" panose="020B0606020202030204" pitchFamily="34" charset="0"/>
              </a:rPr>
              <a:t>Fork Length </a:t>
            </a:r>
          </a:p>
        </p:txBody>
      </p:sp>
      <p:sp>
        <p:nvSpPr>
          <p:cNvPr id="155" name="TextBox 154"/>
          <p:cNvSpPr txBox="1"/>
          <p:nvPr/>
        </p:nvSpPr>
        <p:spPr>
          <a:xfrm>
            <a:off x="1713544" y="4184938"/>
            <a:ext cx="1073719" cy="215444"/>
          </a:xfrm>
          <a:prstGeom prst="rect">
            <a:avLst/>
          </a:prstGeom>
          <a:noFill/>
        </p:spPr>
        <p:txBody>
          <a:bodyPr wrap="square" rtlCol="0">
            <a:spAutoFit/>
          </a:bodyPr>
          <a:lstStyle/>
          <a:p>
            <a:r>
              <a:rPr lang="en-AU" sz="800" dirty="0">
                <a:latin typeface="Arial Narrow" panose="020B0606020202030204" pitchFamily="34" charset="0"/>
              </a:rPr>
              <a:t>Standard Length </a:t>
            </a:r>
          </a:p>
        </p:txBody>
      </p:sp>
      <p:sp>
        <p:nvSpPr>
          <p:cNvPr id="156" name="TextBox 155"/>
          <p:cNvSpPr txBox="1"/>
          <p:nvPr/>
        </p:nvSpPr>
        <p:spPr>
          <a:xfrm>
            <a:off x="1818135" y="4374252"/>
            <a:ext cx="1232884" cy="215444"/>
          </a:xfrm>
          <a:prstGeom prst="rect">
            <a:avLst/>
          </a:prstGeom>
          <a:noFill/>
        </p:spPr>
        <p:txBody>
          <a:bodyPr wrap="square" rtlCol="0">
            <a:spAutoFit/>
          </a:bodyPr>
          <a:lstStyle/>
          <a:p>
            <a:r>
              <a:rPr lang="en-AU" sz="800" b="1" dirty="0">
                <a:latin typeface="Arial Narrow" panose="020B0606020202030204" pitchFamily="34" charset="0"/>
              </a:rPr>
              <a:t>Dorsal Fin </a:t>
            </a:r>
            <a:r>
              <a:rPr lang="en-AU" sz="800" dirty="0">
                <a:latin typeface="Arial Narrow" panose="020B0606020202030204" pitchFamily="34" charset="0"/>
              </a:rPr>
              <a:t>base Length </a:t>
            </a:r>
          </a:p>
        </p:txBody>
      </p:sp>
      <p:cxnSp>
        <p:nvCxnSpPr>
          <p:cNvPr id="158" name="Straight Arrow Connector 157"/>
          <p:cNvCxnSpPr/>
          <p:nvPr/>
        </p:nvCxnSpPr>
        <p:spPr>
          <a:xfrm>
            <a:off x="1882916" y="4576119"/>
            <a:ext cx="830438" cy="1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1961431" y="5983114"/>
            <a:ext cx="3970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475404" y="5842379"/>
            <a:ext cx="372440" cy="42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1335665" y="5652429"/>
            <a:ext cx="359397" cy="26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17723" y="5614839"/>
            <a:ext cx="975009" cy="307777"/>
          </a:xfrm>
          <a:prstGeom prst="rect">
            <a:avLst/>
          </a:prstGeom>
          <a:noFill/>
        </p:spPr>
        <p:txBody>
          <a:bodyPr wrap="square" rtlCol="0">
            <a:spAutoFit/>
          </a:bodyPr>
          <a:lstStyle/>
          <a:p>
            <a:pPr algn="ctr"/>
            <a:r>
              <a:rPr lang="en-AU" sz="800" dirty="0">
                <a:latin typeface="Arial Narrow" panose="020B0606020202030204" pitchFamily="34" charset="0"/>
              </a:rPr>
              <a:t>Jaw Length </a:t>
            </a:r>
          </a:p>
          <a:p>
            <a:pPr algn="ctr"/>
            <a:endParaRPr lang="en-AU" sz="600" dirty="0">
              <a:latin typeface="Arial Narrow" panose="020B0606020202030204" pitchFamily="34" charset="0"/>
            </a:endParaRPr>
          </a:p>
        </p:txBody>
      </p:sp>
      <p:sp>
        <p:nvSpPr>
          <p:cNvPr id="164" name="TextBox 163"/>
          <p:cNvSpPr txBox="1"/>
          <p:nvPr/>
        </p:nvSpPr>
        <p:spPr>
          <a:xfrm>
            <a:off x="1843674" y="5970574"/>
            <a:ext cx="1027307" cy="215444"/>
          </a:xfrm>
          <a:prstGeom prst="rect">
            <a:avLst/>
          </a:prstGeom>
          <a:noFill/>
        </p:spPr>
        <p:txBody>
          <a:bodyPr wrap="square" rtlCol="0">
            <a:spAutoFit/>
          </a:bodyPr>
          <a:lstStyle/>
          <a:p>
            <a:pPr algn="ctr"/>
            <a:r>
              <a:rPr lang="en-AU" sz="800" b="1" dirty="0">
                <a:latin typeface="Arial Narrow" panose="020B0606020202030204" pitchFamily="34" charset="0"/>
              </a:rPr>
              <a:t>Pectoral Fin </a:t>
            </a:r>
            <a:r>
              <a:rPr lang="en-AU" sz="800" dirty="0">
                <a:latin typeface="Arial Narrow" panose="020B0606020202030204" pitchFamily="34" charset="0"/>
              </a:rPr>
              <a:t>Length </a:t>
            </a:r>
          </a:p>
        </p:txBody>
      </p:sp>
      <p:cxnSp>
        <p:nvCxnSpPr>
          <p:cNvPr id="165" name="Straight Connector 164"/>
          <p:cNvCxnSpPr/>
          <p:nvPr/>
        </p:nvCxnSpPr>
        <p:spPr>
          <a:xfrm>
            <a:off x="1964835" y="5262166"/>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353540" y="5253807"/>
            <a:ext cx="7576" cy="71908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565530" y="4876378"/>
            <a:ext cx="196723" cy="20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143814" y="4665094"/>
            <a:ext cx="817617" cy="215444"/>
          </a:xfrm>
          <a:prstGeom prst="rect">
            <a:avLst/>
          </a:prstGeom>
          <a:noFill/>
        </p:spPr>
        <p:txBody>
          <a:bodyPr wrap="square" rtlCol="0">
            <a:spAutoFit/>
          </a:bodyPr>
          <a:lstStyle/>
          <a:p>
            <a:pPr algn="ctr"/>
            <a:r>
              <a:rPr lang="en-AU" sz="800" dirty="0">
                <a:latin typeface="Arial Narrow" panose="020B0606020202030204" pitchFamily="34" charset="0"/>
              </a:rPr>
              <a:t>Eye Diameter </a:t>
            </a:r>
          </a:p>
        </p:txBody>
      </p:sp>
      <p:cxnSp>
        <p:nvCxnSpPr>
          <p:cNvPr id="170" name="Straight Connector 169"/>
          <p:cNvCxnSpPr/>
          <p:nvPr/>
        </p:nvCxnSpPr>
        <p:spPr>
          <a:xfrm>
            <a:off x="1568376" y="484507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755550" y="486426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2713613" y="4941939"/>
            <a:ext cx="411268" cy="39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24" idx="24"/>
          </p:cNvCxnSpPr>
          <p:nvPr/>
        </p:nvCxnSpPr>
        <p:spPr>
          <a:xfrm>
            <a:off x="2719964" y="4573795"/>
            <a:ext cx="1649" cy="4661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615802" y="4525686"/>
            <a:ext cx="620295" cy="461665"/>
          </a:xfrm>
          <a:prstGeom prst="rect">
            <a:avLst/>
          </a:prstGeom>
          <a:noFill/>
        </p:spPr>
        <p:txBody>
          <a:bodyPr wrap="square" rtlCol="0">
            <a:spAutoFit/>
          </a:bodyPr>
          <a:lstStyle/>
          <a:p>
            <a:pPr algn="ctr"/>
            <a:r>
              <a:rPr lang="en-AU" sz="800" dirty="0">
                <a:latin typeface="Arial Narrow" panose="020B0606020202030204" pitchFamily="34" charset="0"/>
              </a:rPr>
              <a:t>Caudal Peduncle Length</a:t>
            </a:r>
          </a:p>
        </p:txBody>
      </p:sp>
      <p:sp>
        <p:nvSpPr>
          <p:cNvPr id="177" name="TextBox 176"/>
          <p:cNvSpPr txBox="1"/>
          <p:nvPr/>
        </p:nvSpPr>
        <p:spPr>
          <a:xfrm>
            <a:off x="1090376" y="6016050"/>
            <a:ext cx="1063640" cy="400110"/>
          </a:xfrm>
          <a:prstGeom prst="rect">
            <a:avLst/>
          </a:prstGeom>
          <a:noFill/>
        </p:spPr>
        <p:txBody>
          <a:bodyPr wrap="square" rtlCol="0">
            <a:spAutoFit/>
          </a:bodyPr>
          <a:lstStyle/>
          <a:p>
            <a:pPr algn="ctr"/>
            <a:r>
              <a:rPr lang="en-AU" sz="800" dirty="0">
                <a:latin typeface="Arial Narrow" panose="020B0606020202030204" pitchFamily="34" charset="0"/>
              </a:rPr>
              <a:t>Head Length </a:t>
            </a:r>
          </a:p>
          <a:p>
            <a:pPr algn="ctr"/>
            <a:r>
              <a:rPr lang="en-AU" sz="600" dirty="0">
                <a:latin typeface="Arial Narrow" panose="020B0606020202030204" pitchFamily="34" charset="0"/>
              </a:rPr>
              <a:t>(to edge of operculum) </a:t>
            </a:r>
          </a:p>
          <a:p>
            <a:pPr algn="ctr"/>
            <a:endParaRPr lang="en-AU" sz="600" dirty="0">
              <a:latin typeface="Arial Narrow" panose="020B0606020202030204" pitchFamily="34" charset="0"/>
            </a:endParaRPr>
          </a:p>
        </p:txBody>
      </p:sp>
      <p:cxnSp>
        <p:nvCxnSpPr>
          <p:cNvPr id="178" name="Straight Arrow Connector 177"/>
          <p:cNvCxnSpPr/>
          <p:nvPr/>
        </p:nvCxnSpPr>
        <p:spPr>
          <a:xfrm flipV="1">
            <a:off x="1329298" y="6028615"/>
            <a:ext cx="582968" cy="10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389346" y="5818233"/>
            <a:ext cx="1039616" cy="215444"/>
          </a:xfrm>
          <a:prstGeom prst="rect">
            <a:avLst/>
          </a:prstGeom>
          <a:noFill/>
        </p:spPr>
        <p:txBody>
          <a:bodyPr wrap="square" rtlCol="0">
            <a:spAutoFit/>
          </a:bodyPr>
          <a:lstStyle/>
          <a:p>
            <a:pPr algn="ctr"/>
            <a:r>
              <a:rPr lang="en-AU" sz="800" b="1" dirty="0">
                <a:latin typeface="Arial Narrow" panose="020B0606020202030204" pitchFamily="34" charset="0"/>
              </a:rPr>
              <a:t>Anal Fin </a:t>
            </a:r>
            <a:r>
              <a:rPr lang="en-AU" sz="800" dirty="0">
                <a:latin typeface="Arial Narrow" panose="020B0606020202030204" pitchFamily="34" charset="0"/>
              </a:rPr>
              <a:t>base</a:t>
            </a:r>
            <a:r>
              <a:rPr lang="en-AU" sz="800" b="1" dirty="0">
                <a:latin typeface="Arial Narrow" panose="020B0606020202030204" pitchFamily="34" charset="0"/>
              </a:rPr>
              <a:t> </a:t>
            </a:r>
            <a:r>
              <a:rPr lang="en-AU" sz="800" dirty="0">
                <a:latin typeface="Arial Narrow" panose="020B0606020202030204" pitchFamily="34" charset="0"/>
              </a:rPr>
              <a:t>Length </a:t>
            </a:r>
          </a:p>
        </p:txBody>
      </p:sp>
      <p:cxnSp>
        <p:nvCxnSpPr>
          <p:cNvPr id="180" name="Straight Arrow Connector 179"/>
          <p:cNvCxnSpPr/>
          <p:nvPr/>
        </p:nvCxnSpPr>
        <p:spPr>
          <a:xfrm>
            <a:off x="931822" y="4878028"/>
            <a:ext cx="0" cy="7682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24" idx="12"/>
          </p:cNvCxnSpPr>
          <p:nvPr/>
        </p:nvCxnSpPr>
        <p:spPr>
          <a:xfrm flipV="1">
            <a:off x="925189" y="485644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933671" y="564316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rot="16200000">
            <a:off x="432096" y="5146161"/>
            <a:ext cx="817617" cy="215444"/>
          </a:xfrm>
          <a:prstGeom prst="rect">
            <a:avLst/>
          </a:prstGeom>
          <a:noFill/>
        </p:spPr>
        <p:txBody>
          <a:bodyPr wrap="square" rtlCol="0">
            <a:spAutoFit/>
          </a:bodyPr>
          <a:lstStyle/>
          <a:p>
            <a:pPr algn="ctr"/>
            <a:r>
              <a:rPr lang="en-AU" sz="800" dirty="0">
                <a:latin typeface="Arial Narrow" panose="020B0606020202030204" pitchFamily="34" charset="0"/>
              </a:rPr>
              <a:t>Total Height</a:t>
            </a:r>
          </a:p>
        </p:txBody>
      </p:sp>
      <p:cxnSp>
        <p:nvCxnSpPr>
          <p:cNvPr id="184" name="Straight Connector 183"/>
          <p:cNvCxnSpPr/>
          <p:nvPr/>
        </p:nvCxnSpPr>
        <p:spPr>
          <a:xfrm>
            <a:off x="1918535" y="5317149"/>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33041" y="5308149"/>
            <a:ext cx="3180" cy="74619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95062" y="5551011"/>
            <a:ext cx="333" cy="12068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459191" y="5629179"/>
            <a:ext cx="333" cy="21431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847844" y="5511200"/>
            <a:ext cx="4528" cy="38629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1882785" y="4595967"/>
            <a:ext cx="2840" cy="29141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435883" y="2388390"/>
            <a:ext cx="6175083" cy="1015663"/>
          </a:xfrm>
          <a:prstGeom prst="rect">
            <a:avLst/>
          </a:prstGeom>
          <a:noFill/>
        </p:spPr>
        <p:txBody>
          <a:bodyPr wrap="square" rtlCol="0">
            <a:spAutoFit/>
          </a:bodyPr>
          <a:lstStyle/>
          <a:p>
            <a:r>
              <a:rPr lang="en-AU" sz="1200" b="1" dirty="0">
                <a:latin typeface="Arial Narrow" panose="020B0606020202030204" pitchFamily="34" charset="0"/>
              </a:rPr>
              <a:t>The teeth of a shark: </a:t>
            </a:r>
          </a:p>
          <a:p>
            <a:r>
              <a:rPr lang="en-AU" sz="1200" b="1" dirty="0">
                <a:latin typeface="Arial Narrow" panose="020B0606020202030204" pitchFamily="34" charset="0"/>
              </a:rPr>
              <a:t>The water vascular system of an Echinoderm:</a:t>
            </a:r>
            <a:endParaRPr lang="en-AU" sz="1200" dirty="0">
              <a:solidFill>
                <a:schemeClr val="bg1">
                  <a:lumMod val="50000"/>
                </a:schemeClr>
              </a:solidFill>
              <a:latin typeface="Comic Sans MS" panose="030F0702030302020204" pitchFamily="66" charset="0"/>
            </a:endParaRPr>
          </a:p>
          <a:p>
            <a:r>
              <a:rPr lang="en-AU" sz="1200" b="1" dirty="0">
                <a:latin typeface="Arial Narrow" panose="020B0606020202030204" pitchFamily="34" charset="0"/>
              </a:rPr>
              <a:t>The barb of a sting ray: </a:t>
            </a:r>
            <a:endParaRPr lang="en-AU" sz="1200" b="1" dirty="0">
              <a:solidFill>
                <a:schemeClr val="bg1">
                  <a:lumMod val="50000"/>
                </a:schemeClr>
              </a:solidFill>
              <a:latin typeface="Comic Sans MS" panose="030F0702030302020204" pitchFamily="66" charset="0"/>
            </a:endParaRPr>
          </a:p>
          <a:p>
            <a:r>
              <a:rPr lang="en-AU" sz="1200" b="1" dirty="0">
                <a:latin typeface="Arial Narrow" panose="020B0606020202030204" pitchFamily="34" charset="0"/>
              </a:rPr>
              <a:t>The camouflage of an octopus:</a:t>
            </a:r>
            <a:endParaRPr lang="en-AU" sz="1200" dirty="0">
              <a:solidFill>
                <a:schemeClr val="bg1">
                  <a:lumMod val="50000"/>
                </a:schemeClr>
              </a:solidFill>
              <a:latin typeface="Comic Sans MS" panose="030F0702030302020204" pitchFamily="66" charset="0"/>
            </a:endParaRPr>
          </a:p>
          <a:p>
            <a:r>
              <a:rPr lang="en-AU" sz="1200" b="1" dirty="0">
                <a:latin typeface="Arial Narrow" panose="020B0606020202030204" pitchFamily="34" charset="0"/>
              </a:rPr>
              <a:t>The shape of the caudal fin in a thresher shark:</a:t>
            </a:r>
            <a:endParaRPr lang="en-AU" sz="1200" dirty="0">
              <a:solidFill>
                <a:schemeClr val="bg1">
                  <a:lumMod val="50000"/>
                </a:schemeClr>
              </a:solidFill>
              <a:latin typeface="Comic Sans MS" panose="030F0702030302020204" pitchFamily="66" charset="0"/>
            </a:endParaRPr>
          </a:p>
        </p:txBody>
      </p:sp>
      <p:sp>
        <p:nvSpPr>
          <p:cNvPr id="119" name="TextBox 118">
            <a:extLst>
              <a:ext uri="{FF2B5EF4-FFF2-40B4-BE49-F238E27FC236}">
                <a16:creationId xmlns:a16="http://schemas.microsoft.com/office/drawing/2014/main" id="{0F2A080E-9290-486B-8A06-4CE0731F02C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0" name="TextBox 17">
            <a:extLst>
              <a:ext uri="{FF2B5EF4-FFF2-40B4-BE49-F238E27FC236}">
                <a16:creationId xmlns:a16="http://schemas.microsoft.com/office/drawing/2014/main" id="{6E0D66D7-B8BB-4323-880C-85D19F50E2A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22" name="Straight Connector 121">
            <a:extLst>
              <a:ext uri="{FF2B5EF4-FFF2-40B4-BE49-F238E27FC236}">
                <a16:creationId xmlns:a16="http://schemas.microsoft.com/office/drawing/2014/main" id="{4EC2E27F-5781-409E-8DA1-D64F6C4150C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2DD0030-12BA-4512-8AF9-62891582AE50}"/>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Life Hacks – </a:t>
            </a:r>
            <a:r>
              <a:rPr lang="en-US" sz="1200" dirty="0">
                <a:highlight>
                  <a:srgbClr val="FFFF00"/>
                </a:highlight>
                <a:latin typeface="Arial Narrow" pitchFamily="34" charset="0"/>
              </a:rPr>
              <a:t>Classify </a:t>
            </a:r>
            <a:r>
              <a:rPr lang="en-US" sz="1200" dirty="0">
                <a:latin typeface="Arial Narrow" pitchFamily="34" charset="0"/>
              </a:rPr>
              <a:t>adaptations as anatomical (structural), physiological (functional) or </a:t>
            </a:r>
            <a:r>
              <a:rPr lang="en-US" sz="1200" dirty="0" err="1">
                <a:latin typeface="Arial Narrow" pitchFamily="34" charset="0"/>
              </a:rPr>
              <a:t>behavioural</a:t>
            </a:r>
            <a:endParaRPr lang="en-US" sz="1200" dirty="0">
              <a:latin typeface="Arial Narrow" pitchFamily="34" charset="0"/>
            </a:endParaRPr>
          </a:p>
        </p:txBody>
      </p:sp>
      <p:sp>
        <p:nvSpPr>
          <p:cNvPr id="125" name="TextBox 124">
            <a:extLst>
              <a:ext uri="{FF2B5EF4-FFF2-40B4-BE49-F238E27FC236}">
                <a16:creationId xmlns:a16="http://schemas.microsoft.com/office/drawing/2014/main" id="{846C9ABC-6C23-4423-A5DF-3BD51B1BE3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699522F8-5B7B-5728-660B-A96D8098598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C15C35A-A18C-518A-4F24-31575380976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786C36A-8108-F54A-BA1A-DF53C92E950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40408355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5971197" cy="2369880"/>
          </a:xfrm>
          <a:prstGeom prst="rect">
            <a:avLst/>
          </a:prstGeom>
          <a:noFill/>
        </p:spPr>
        <p:txBody>
          <a:bodyPr wrap="square" rtlCol="0">
            <a:spAutoFit/>
          </a:bodyPr>
          <a:lstStyle/>
          <a:p>
            <a:r>
              <a:rPr lang="en-AU" sz="1600" b="1" dirty="0">
                <a:latin typeface="Arial Narrow" panose="020B0606020202030204" pitchFamily="34" charset="0"/>
              </a:rPr>
              <a:t>Rocking it on a Rocky Shore</a:t>
            </a:r>
          </a:p>
          <a:p>
            <a:pPr algn="just"/>
            <a:r>
              <a:rPr lang="en-AU" sz="1200" dirty="0">
                <a:latin typeface="Arial Narrow" panose="020B0606020202030204" pitchFamily="34" charset="0"/>
              </a:rPr>
              <a:t>The rocky shore is a fascinating but formidable place.  At high tide, waves batter the rocks and predators are common. At low tide, organisms are baked by the sun or drenched by fresh water from rain. However, we give thanks to these environmental challenges. Because it’s challenges like these, that have shaped the fascinating repertoire of adaptations that exist on Earth today. Not only do adaptations enhance each organism’s survival and reproductive success, but they’re also very entertaining to watch!  And, on a rocky shore, you have a front row seat. For example, the frilly bits (cirri) that stick out from the shell of a </a:t>
            </a:r>
            <a:r>
              <a:rPr lang="en-AU" sz="1200" b="1" dirty="0">
                <a:latin typeface="Arial Narrow" panose="020B0606020202030204" pitchFamily="34" charset="0"/>
              </a:rPr>
              <a:t>barnacle</a:t>
            </a:r>
            <a:r>
              <a:rPr lang="en-AU" sz="1200" dirty="0">
                <a:latin typeface="Arial Narrow" panose="020B0606020202030204" pitchFamily="34" charset="0"/>
              </a:rPr>
              <a:t> are feet. Filter-feeding feet!</a:t>
            </a:r>
            <a:r>
              <a:rPr lang="en-AU" sz="1200" b="1" dirty="0">
                <a:latin typeface="Arial Narrow" panose="020B0606020202030204" pitchFamily="34" charset="0"/>
              </a:rPr>
              <a:t> Limpets </a:t>
            </a:r>
            <a:r>
              <a:rPr lang="en-AU" sz="1200" dirty="0">
                <a:latin typeface="Arial Narrow" panose="020B0606020202030204" pitchFamily="34" charset="0"/>
              </a:rPr>
              <a:t>(that look like a china-man’s hat) only start to move when the tide comes in (or at night) to seek out their favourite food, seaweed. At low tide, limpets and </a:t>
            </a:r>
            <a:r>
              <a:rPr lang="en-AU" sz="1200" b="1" dirty="0">
                <a:latin typeface="Arial Narrow" panose="020B0606020202030204" pitchFamily="34" charset="0"/>
              </a:rPr>
              <a:t>chitons</a:t>
            </a:r>
            <a:r>
              <a:rPr lang="en-AU" sz="1200" dirty="0">
                <a:latin typeface="Arial Narrow" panose="020B0606020202030204" pitchFamily="34" charset="0"/>
              </a:rPr>
              <a:t> use a powerful muscular foot as a suction cup to fix themselves to rocks to make a water-tight seal and prevent from drying out. The</a:t>
            </a:r>
            <a:r>
              <a:rPr lang="en-AU" sz="1200" b="1" dirty="0">
                <a:latin typeface="Arial Narrow" panose="020B0606020202030204" pitchFamily="34" charset="0"/>
              </a:rPr>
              <a:t> periwinkle </a:t>
            </a:r>
            <a:r>
              <a:rPr lang="en-AU" sz="1200" dirty="0">
                <a:latin typeface="Arial Narrow" panose="020B0606020202030204" pitchFamily="34" charset="0"/>
              </a:rPr>
              <a:t>has special ridges on its shell that act like cooling ribs on a car radiator to stop it from overheating. It’s the best show on Earth. And it’s all free! </a:t>
            </a:r>
          </a:p>
        </p:txBody>
      </p:sp>
      <p:sp>
        <p:nvSpPr>
          <p:cNvPr id="17" name="Rectangle 16"/>
          <p:cNvSpPr/>
          <p:nvPr/>
        </p:nvSpPr>
        <p:spPr>
          <a:xfrm>
            <a:off x="465754" y="6392077"/>
            <a:ext cx="5831341" cy="23497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a:t>
            </a:r>
            <a:r>
              <a:rPr lang="en-US" sz="1200" b="1" dirty="0">
                <a:solidFill>
                  <a:schemeClr val="tx1"/>
                </a:solidFill>
                <a:latin typeface="Arial Narrow" pitchFamily="34" charset="0"/>
              </a:rPr>
              <a:t>Describe the role of adaptation in enhancing an organism’s survival in a specific marine environment</a:t>
            </a:r>
            <a:r>
              <a:rPr lang="en-AU" sz="1200" b="1" dirty="0">
                <a:solidFill>
                  <a:schemeClr val="tx1"/>
                </a:solidFill>
                <a:latin typeface="Arial Narrow" pitchFamily="34" charset="0"/>
              </a:rPr>
              <a:t>.</a:t>
            </a:r>
            <a:endParaRPr lang="en-US" sz="1200" b="1" dirty="0">
              <a:solidFill>
                <a:schemeClr val="tx1"/>
              </a:solidFill>
              <a:latin typeface="Arial Narrow" pitchFamily="34" charset="0"/>
            </a:endParaRPr>
          </a:p>
        </p:txBody>
      </p:sp>
      <p:sp>
        <p:nvSpPr>
          <p:cNvPr id="49" name="Rectangle 48"/>
          <p:cNvSpPr/>
          <p:nvPr/>
        </p:nvSpPr>
        <p:spPr>
          <a:xfrm>
            <a:off x="564258" y="6876256"/>
            <a:ext cx="5683876" cy="18002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2" t="11390" r="613" b="13513"/>
          <a:stretch/>
        </p:blipFill>
        <p:spPr>
          <a:xfrm>
            <a:off x="505536" y="3393452"/>
            <a:ext cx="574259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3451412" y="6099448"/>
            <a:ext cx="3035158"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North West Island, Capricorn Bunker Group November 2016. Photograph: Gail Riches</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TextBox 17">
            <a:extLst>
              <a:ext uri="{FF2B5EF4-FFF2-40B4-BE49-F238E27FC236}">
                <a16:creationId xmlns:a16="http://schemas.microsoft.com/office/drawing/2014/main" id="{C95F109F-90E8-48AD-B98E-AE4B57864A7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B6D43-678D-45A1-B9CB-A125C08049D4}"/>
              </a:ext>
            </a:extLst>
          </p:cNvPr>
          <p:cNvSpPr txBox="1"/>
          <p:nvPr/>
        </p:nvSpPr>
        <p:spPr>
          <a:xfrm>
            <a:off x="1408853" y="165470"/>
            <a:ext cx="4141055" cy="553998"/>
          </a:xfrm>
          <a:prstGeom prst="rect">
            <a:avLst/>
          </a:prstGeom>
          <a:noFill/>
        </p:spPr>
        <p:txBody>
          <a:bodyPr wrap="square" rtlCol="0">
            <a:spAutoFit/>
          </a:bodyPr>
          <a:lstStyle/>
          <a:p>
            <a:r>
              <a:rPr lang="en-US" b="1" dirty="0">
                <a:latin typeface="Arial Narrow" pitchFamily="34" charset="0"/>
              </a:rPr>
              <a:t>Life or Death – </a:t>
            </a:r>
            <a:r>
              <a:rPr lang="en-US" sz="1200" dirty="0">
                <a:latin typeface="Arial Narrow" pitchFamily="34" charset="0"/>
              </a:rPr>
              <a:t>Describe the role of adaptation in enhancing an organism’s survival in a specific marine environment</a:t>
            </a:r>
          </a:p>
        </p:txBody>
      </p: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8FB5BC5-ABD8-9F3A-BE3F-B069BEE26E0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AA44E45F-BEE7-9DBE-A13F-5292B096FF5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FB716403-E777-BCE7-3098-70B39A987F22}"/>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a:t>
            </a:r>
            <a:endParaRPr lang="en-AU" sz="1100" b="1" dirty="0">
              <a:latin typeface="Arial Narrow" pitchFamily="34" charset="0"/>
            </a:endParaRPr>
          </a:p>
        </p:txBody>
      </p:sp>
    </p:spTree>
    <p:extLst>
      <p:ext uri="{BB962C8B-B14F-4D97-AF65-F5344CB8AC3E}">
        <p14:creationId xmlns:p14="http://schemas.microsoft.com/office/powerpoint/2010/main" val="687009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26180" y="160021"/>
            <a:ext cx="4191130" cy="677108"/>
          </a:xfrm>
          <a:prstGeom prst="rect">
            <a:avLst/>
          </a:prstGeom>
          <a:noFill/>
        </p:spPr>
        <p:txBody>
          <a:bodyPr wrap="square" rtlCol="0">
            <a:spAutoFit/>
          </a:bodyPr>
          <a:lstStyle/>
          <a:p>
            <a:pPr algn="ctr"/>
            <a:r>
              <a:rPr lang="en-US" b="1" dirty="0">
                <a:latin typeface="Arial Narrow" pitchFamily="34" charset="0"/>
              </a:rPr>
              <a:t>Unit 2 Topic 1: Marine ecology &amp; biodiversity</a:t>
            </a:r>
          </a:p>
          <a:p>
            <a:pPr algn="ctr"/>
            <a:r>
              <a:rPr lang="en-US" sz="2000" b="1" dirty="0">
                <a:highlight>
                  <a:srgbClr val="FFFF00"/>
                </a:highlight>
                <a:latin typeface="Arial Narrow" pitchFamily="34" charset="0"/>
              </a:rPr>
              <a:t> SHE and SIS</a:t>
            </a:r>
            <a:endParaRPr lang="en-US" sz="2800" b="1" dirty="0">
              <a:highlight>
                <a:srgbClr val="FFFF00"/>
              </a:highlight>
              <a:latin typeface="Arial Narrow" pitchFamily="34" charset="0"/>
            </a:endParaRP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87144" y="19967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1" name="Picture 10">
            <a:extLst>
              <a:ext uri="{FF2B5EF4-FFF2-40B4-BE49-F238E27FC236}">
                <a16:creationId xmlns:a16="http://schemas.microsoft.com/office/drawing/2014/main" id="{5F53316E-F105-29A6-4C04-B94214AEEB70}"/>
              </a:ext>
            </a:extLst>
          </p:cNvPr>
          <p:cNvPicPr>
            <a:picLocks noChangeAspect="1"/>
          </p:cNvPicPr>
          <p:nvPr/>
        </p:nvPicPr>
        <p:blipFill rotWithShape="1">
          <a:blip r:embed="rId2">
            <a:extLst>
              <a:ext uri="{28A0092B-C50C-407E-A947-70E740481C1C}">
                <a14:useLocalDpi xmlns:a14="http://schemas.microsoft.com/office/drawing/2010/main" val="0"/>
              </a:ext>
            </a:extLst>
          </a:blip>
          <a:srcRect b="82009"/>
          <a:stretch/>
        </p:blipFill>
        <p:spPr>
          <a:xfrm>
            <a:off x="379689" y="1330965"/>
            <a:ext cx="5874209" cy="936773"/>
          </a:xfrm>
          <a:prstGeom prst="rect">
            <a:avLst/>
          </a:prstGeom>
        </p:spPr>
      </p:pic>
      <p:pic>
        <p:nvPicPr>
          <p:cNvPr id="13" name="Picture 12">
            <a:extLst>
              <a:ext uri="{FF2B5EF4-FFF2-40B4-BE49-F238E27FC236}">
                <a16:creationId xmlns:a16="http://schemas.microsoft.com/office/drawing/2014/main" id="{F07D385D-A77F-E793-5E2B-AACBE89D4F52}"/>
              </a:ext>
            </a:extLst>
          </p:cNvPr>
          <p:cNvPicPr>
            <a:picLocks noChangeAspect="1"/>
          </p:cNvPicPr>
          <p:nvPr/>
        </p:nvPicPr>
        <p:blipFill rotWithShape="1">
          <a:blip r:embed="rId2">
            <a:extLst>
              <a:ext uri="{28A0092B-C50C-407E-A947-70E740481C1C}">
                <a14:useLocalDpi xmlns:a14="http://schemas.microsoft.com/office/drawing/2010/main" val="0"/>
              </a:ext>
            </a:extLst>
          </a:blip>
          <a:srcRect t="50484"/>
          <a:stretch/>
        </p:blipFill>
        <p:spPr>
          <a:xfrm>
            <a:off x="372765" y="2231410"/>
            <a:ext cx="6119567" cy="2685904"/>
          </a:xfrm>
          <a:prstGeom prst="rect">
            <a:avLst/>
          </a:prstGeom>
        </p:spPr>
      </p:pic>
      <p:cxnSp>
        <p:nvCxnSpPr>
          <p:cNvPr id="15" name="Straight Connector 14">
            <a:extLst>
              <a:ext uri="{FF2B5EF4-FFF2-40B4-BE49-F238E27FC236}">
                <a16:creationId xmlns:a16="http://schemas.microsoft.com/office/drawing/2014/main" id="{736393D0-6A06-9B9F-5690-91AD321B663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36">
            <a:extLst>
              <a:ext uri="{FF2B5EF4-FFF2-40B4-BE49-F238E27FC236}">
                <a16:creationId xmlns:a16="http://schemas.microsoft.com/office/drawing/2014/main" id="{C537A727-51DC-FCDF-7E7E-B1CAFDCA7E3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7" name="TextBox 36">
            <a:extLst>
              <a:ext uri="{FF2B5EF4-FFF2-40B4-BE49-F238E27FC236}">
                <a16:creationId xmlns:a16="http://schemas.microsoft.com/office/drawing/2014/main" id="{2ED2C61E-7EE7-9A71-6473-7D142A674BE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29455296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87144" y="19967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408853" y="165470"/>
            <a:ext cx="4278291" cy="738664"/>
          </a:xfrm>
          <a:prstGeom prst="rect">
            <a:avLst/>
          </a:prstGeom>
          <a:noFill/>
        </p:spPr>
        <p:txBody>
          <a:bodyPr wrap="square" rtlCol="0">
            <a:spAutoFit/>
          </a:bodyPr>
          <a:lstStyle/>
          <a:p>
            <a:r>
              <a:rPr lang="en-US" b="1" dirty="0">
                <a:latin typeface="Arial Narrow" pitchFamily="34" charset="0"/>
              </a:rPr>
              <a:t>Title – </a:t>
            </a:r>
            <a:r>
              <a:rPr lang="en-US" sz="1200" dirty="0">
                <a:highlight>
                  <a:srgbClr val="FFFF00"/>
                </a:highlight>
                <a:latin typeface="Arial Narrow" pitchFamily="34" charset="0"/>
              </a:rPr>
              <a:t>Discuss how scientific evidence from the impact of cyclones and/or floods, allows scientists to offer reliable predictions about the loss of biodiversity of a chosen marine ecosystem.</a:t>
            </a:r>
          </a:p>
        </p:txBody>
      </p:sp>
      <p:cxnSp>
        <p:nvCxnSpPr>
          <p:cNvPr id="11" name="Straight Connector 10">
            <a:extLst>
              <a:ext uri="{FF2B5EF4-FFF2-40B4-BE49-F238E27FC236}">
                <a16:creationId xmlns:a16="http://schemas.microsoft.com/office/drawing/2014/main" id="{DDE20F8F-CB20-7880-0643-CCABF2CBA4F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F7257BBB-20AE-778D-8018-0A60F7AB165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A25239A0-4A23-4E7D-8C3F-7AA16D177FE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1075524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87144" y="19967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408853" y="165470"/>
            <a:ext cx="4278291" cy="738664"/>
          </a:xfrm>
          <a:prstGeom prst="rect">
            <a:avLst/>
          </a:prstGeom>
          <a:noFill/>
        </p:spPr>
        <p:txBody>
          <a:bodyPr wrap="square" rtlCol="0">
            <a:spAutoFit/>
          </a:bodyPr>
          <a:lstStyle/>
          <a:p>
            <a:r>
              <a:rPr lang="en-US" b="1" dirty="0">
                <a:latin typeface="Arial Narrow" pitchFamily="34" charset="0"/>
              </a:rPr>
              <a:t>Title – </a:t>
            </a:r>
            <a:r>
              <a:rPr lang="en-US" sz="1200" dirty="0">
                <a:highlight>
                  <a:srgbClr val="FFFF00"/>
                </a:highlight>
                <a:latin typeface="Arial Narrow" pitchFamily="34" charset="0"/>
              </a:rPr>
              <a:t>Discuss how scientists use the evidence from the monitoring and assessment of an ecosystem to inform scientific knowledge about ecosystem resilience and population recovery.</a:t>
            </a:r>
          </a:p>
        </p:txBody>
      </p:sp>
      <p:cxnSp>
        <p:nvCxnSpPr>
          <p:cNvPr id="3" name="Straight Connector 2">
            <a:extLst>
              <a:ext uri="{FF2B5EF4-FFF2-40B4-BE49-F238E27FC236}">
                <a16:creationId xmlns:a16="http://schemas.microsoft.com/office/drawing/2014/main" id="{191B5A91-DE0E-FA62-2772-A4AF7F78F2D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F32C510-3D9E-7358-C41A-25B8FFBD468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06AAAA8-C226-BEAA-E50E-21536BCBD28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3473676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6001706" y="2443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408853" y="165470"/>
            <a:ext cx="4592853" cy="738664"/>
          </a:xfrm>
          <a:prstGeom prst="rect">
            <a:avLst/>
          </a:prstGeom>
          <a:noFill/>
        </p:spPr>
        <p:txBody>
          <a:bodyPr wrap="square" rtlCol="0">
            <a:spAutoFit/>
          </a:bodyPr>
          <a:lstStyle/>
          <a:p>
            <a:r>
              <a:rPr lang="en-US" b="1" dirty="0">
                <a:latin typeface="Arial Narrow" pitchFamily="34" charset="0"/>
              </a:rPr>
              <a:t>Title – </a:t>
            </a:r>
            <a:r>
              <a:rPr lang="en-US" sz="800" dirty="0">
                <a:highlight>
                  <a:srgbClr val="FFFF00"/>
                </a:highlight>
                <a:latin typeface="Arial Narrow" pitchFamily="34" charset="0"/>
              </a:rPr>
              <a:t>Evaluate the role of biosecurity measures in preventing or responding to incursions of invasive marine species in Australian ports. Examples of invasive species could include one of the following: European fan worm (Sabella </a:t>
            </a:r>
            <a:r>
              <a:rPr lang="en-US" sz="800" dirty="0" err="1">
                <a:highlight>
                  <a:srgbClr val="FFFF00"/>
                </a:highlight>
                <a:latin typeface="Arial Narrow" pitchFamily="34" charset="0"/>
              </a:rPr>
              <a:t>spallanzanii</a:t>
            </a:r>
            <a:r>
              <a:rPr lang="en-US" sz="800" dirty="0">
                <a:highlight>
                  <a:srgbClr val="FFFF00"/>
                </a:highlight>
                <a:latin typeface="Arial Narrow" pitchFamily="34" charset="0"/>
              </a:rPr>
              <a:t>), northern Pacific sea star (Asterias </a:t>
            </a:r>
            <a:r>
              <a:rPr lang="en-US" sz="800" dirty="0" err="1">
                <a:highlight>
                  <a:srgbClr val="FFFF00"/>
                </a:highlight>
                <a:latin typeface="Arial Narrow" pitchFamily="34" charset="0"/>
              </a:rPr>
              <a:t>amurensis</a:t>
            </a:r>
            <a:r>
              <a:rPr lang="en-US" sz="800" dirty="0">
                <a:highlight>
                  <a:srgbClr val="FFFF00"/>
                </a:highlight>
                <a:latin typeface="Arial Narrow" pitchFamily="34" charset="0"/>
              </a:rPr>
              <a:t>), killer algae (Caulerpa taxifolia), green mussel (</a:t>
            </a:r>
            <a:r>
              <a:rPr lang="en-US" sz="800" dirty="0" err="1">
                <a:highlight>
                  <a:srgbClr val="FFFF00"/>
                </a:highlight>
                <a:latin typeface="Arial Narrow" pitchFamily="34" charset="0"/>
              </a:rPr>
              <a:t>Perna</a:t>
            </a:r>
            <a:r>
              <a:rPr lang="en-US" sz="800" dirty="0">
                <a:highlight>
                  <a:srgbClr val="FFFF00"/>
                </a:highlight>
                <a:latin typeface="Arial Narrow" pitchFamily="34" charset="0"/>
              </a:rPr>
              <a:t> </a:t>
            </a:r>
            <a:r>
              <a:rPr lang="en-US" sz="800" dirty="0" err="1">
                <a:highlight>
                  <a:srgbClr val="FFFF00"/>
                </a:highlight>
                <a:latin typeface="Arial Narrow" pitchFamily="34" charset="0"/>
              </a:rPr>
              <a:t>viridis</a:t>
            </a:r>
            <a:r>
              <a:rPr lang="en-US" sz="800" dirty="0">
                <a:highlight>
                  <a:srgbClr val="FFFF00"/>
                </a:highlight>
                <a:latin typeface="Arial Narrow" pitchFamily="34" charset="0"/>
              </a:rPr>
              <a:t>), black-striped zebra mussel (</a:t>
            </a:r>
            <a:r>
              <a:rPr lang="en-US" sz="800" dirty="0" err="1">
                <a:highlight>
                  <a:srgbClr val="FFFF00"/>
                </a:highlight>
                <a:latin typeface="Arial Narrow" pitchFamily="34" charset="0"/>
              </a:rPr>
              <a:t>Dreissena</a:t>
            </a:r>
            <a:r>
              <a:rPr lang="en-US" sz="800" dirty="0">
                <a:highlight>
                  <a:srgbClr val="FFFF00"/>
                </a:highlight>
                <a:latin typeface="Arial Narrow" pitchFamily="34" charset="0"/>
              </a:rPr>
              <a:t> polymorpha) or tilapia (Oreochromis </a:t>
            </a:r>
            <a:r>
              <a:rPr lang="en-US" sz="800" dirty="0" err="1">
                <a:highlight>
                  <a:srgbClr val="FFFF00"/>
                </a:highlight>
                <a:latin typeface="Arial Narrow" pitchFamily="34" charset="0"/>
              </a:rPr>
              <a:t>spp</a:t>
            </a:r>
            <a:r>
              <a:rPr lang="en-US" sz="800" dirty="0">
                <a:highlight>
                  <a:srgbClr val="FFFF00"/>
                </a:highlight>
                <a:latin typeface="Arial Narrow" pitchFamily="34" charset="0"/>
              </a:rPr>
              <a:t>).</a:t>
            </a:r>
            <a:endParaRPr lang="en-US" sz="1200" dirty="0">
              <a:highlight>
                <a:srgbClr val="FFFF00"/>
              </a:highlight>
              <a:latin typeface="Arial Narrow" pitchFamily="34" charset="0"/>
            </a:endParaRPr>
          </a:p>
        </p:txBody>
      </p:sp>
      <p:cxnSp>
        <p:nvCxnSpPr>
          <p:cNvPr id="3" name="Straight Connector 2">
            <a:extLst>
              <a:ext uri="{FF2B5EF4-FFF2-40B4-BE49-F238E27FC236}">
                <a16:creationId xmlns:a16="http://schemas.microsoft.com/office/drawing/2014/main" id="{0C4C2679-EA7C-72F7-28BB-5E547350478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CB9F38AE-8D95-3BE4-26C9-95E02D38120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E2B0A6F0-C220-B177-50E0-92CBE096244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a:t>
            </a:r>
            <a:endParaRPr lang="en-AU" sz="1100" b="1" dirty="0">
              <a:latin typeface="Arial Narrow" pitchFamily="34" charset="0"/>
            </a:endParaRPr>
          </a:p>
        </p:txBody>
      </p:sp>
    </p:spTree>
    <p:extLst>
      <p:ext uri="{BB962C8B-B14F-4D97-AF65-F5344CB8AC3E}">
        <p14:creationId xmlns:p14="http://schemas.microsoft.com/office/powerpoint/2010/main" val="40422959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45430" y="21163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408853" y="165470"/>
            <a:ext cx="4592853" cy="738664"/>
          </a:xfrm>
          <a:prstGeom prst="rect">
            <a:avLst/>
          </a:prstGeom>
          <a:noFill/>
        </p:spPr>
        <p:txBody>
          <a:bodyPr wrap="square" rtlCol="0">
            <a:spAutoFit/>
          </a:bodyPr>
          <a:lstStyle/>
          <a:p>
            <a:r>
              <a:rPr lang="en-US" b="1" dirty="0">
                <a:latin typeface="Arial Narrow" pitchFamily="34" charset="0"/>
              </a:rPr>
              <a:t>Title </a:t>
            </a:r>
            <a:r>
              <a:rPr lang="en-US" sz="1200" b="1" dirty="0">
                <a:latin typeface="Arial Narrow" pitchFamily="34" charset="0"/>
              </a:rPr>
              <a:t>– </a:t>
            </a:r>
            <a:r>
              <a:rPr lang="en-US" sz="1200" dirty="0">
                <a:highlight>
                  <a:srgbClr val="FFFF00"/>
                </a:highlight>
                <a:latin typeface="Arial Narrow" pitchFamily="34" charset="0"/>
              </a:rPr>
              <a:t>Investigate by:</a:t>
            </a:r>
          </a:p>
          <a:p>
            <a:r>
              <a:rPr lang="en-US" sz="1200" dirty="0">
                <a:highlight>
                  <a:srgbClr val="FFFF00"/>
                </a:highlight>
                <a:latin typeface="Arial Narrow" pitchFamily="34" charset="0"/>
              </a:rPr>
              <a:t>…estimating populations, e.g. survey count, quadrats, species density, percentage coverage, indirect or direct observation, catch and release.</a:t>
            </a:r>
          </a:p>
        </p:txBody>
      </p:sp>
      <p:cxnSp>
        <p:nvCxnSpPr>
          <p:cNvPr id="3" name="Straight Connector 2">
            <a:extLst>
              <a:ext uri="{FF2B5EF4-FFF2-40B4-BE49-F238E27FC236}">
                <a16:creationId xmlns:a16="http://schemas.microsoft.com/office/drawing/2014/main" id="{E0A56942-7A1F-B6D6-1451-46C1B7B062D1}"/>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3D5FA7FC-CDD8-3547-A071-3B0C338E784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6A3888DC-923B-5CE0-E5B0-5FD78E98AED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 Skills</a:t>
            </a:r>
            <a:endParaRPr lang="en-AU" sz="1100" b="1" dirty="0">
              <a:latin typeface="Arial Narrow" pitchFamily="34" charset="0"/>
            </a:endParaRPr>
          </a:p>
        </p:txBody>
      </p:sp>
    </p:spTree>
    <p:extLst>
      <p:ext uri="{BB962C8B-B14F-4D97-AF65-F5344CB8AC3E}">
        <p14:creationId xmlns:p14="http://schemas.microsoft.com/office/powerpoint/2010/main" val="2310742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45430" y="21163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408853" y="165470"/>
            <a:ext cx="4592853" cy="553998"/>
          </a:xfrm>
          <a:prstGeom prst="rect">
            <a:avLst/>
          </a:prstGeom>
          <a:noFill/>
        </p:spPr>
        <p:txBody>
          <a:bodyPr wrap="square" rtlCol="0">
            <a:spAutoFit/>
          </a:bodyPr>
          <a:lstStyle/>
          <a:p>
            <a:r>
              <a:rPr lang="en-US" b="1" dirty="0">
                <a:latin typeface="Arial Narrow" pitchFamily="34" charset="0"/>
              </a:rPr>
              <a:t>Title </a:t>
            </a:r>
            <a:r>
              <a:rPr lang="en-US" sz="1200" b="1" dirty="0">
                <a:latin typeface="Arial Narrow" pitchFamily="34" charset="0"/>
              </a:rPr>
              <a:t>– </a:t>
            </a:r>
            <a:r>
              <a:rPr lang="en-US" sz="1200" dirty="0">
                <a:highlight>
                  <a:srgbClr val="FFFF00"/>
                </a:highlight>
                <a:latin typeface="Arial Narrow" pitchFamily="34" charset="0"/>
              </a:rPr>
              <a:t>Investigate by:</a:t>
            </a:r>
          </a:p>
          <a:p>
            <a:r>
              <a:rPr lang="en-US" sz="1200" dirty="0">
                <a:highlight>
                  <a:srgbClr val="FFFF00"/>
                </a:highlight>
                <a:latin typeface="Arial Narrow" pitchFamily="34" charset="0"/>
              </a:rPr>
              <a:t>…using field guides to identify to a genus level</a:t>
            </a:r>
          </a:p>
        </p:txBody>
      </p:sp>
      <p:cxnSp>
        <p:nvCxnSpPr>
          <p:cNvPr id="3" name="Straight Connector 2">
            <a:extLst>
              <a:ext uri="{FF2B5EF4-FFF2-40B4-BE49-F238E27FC236}">
                <a16:creationId xmlns:a16="http://schemas.microsoft.com/office/drawing/2014/main" id="{01DB5321-8C23-CF6E-6220-3DC46645194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73508CCE-0E3B-2D2F-9E77-DA83989D4CF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5CFFBE26-DB2F-553A-A3F4-70771289BAF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 Skills</a:t>
            </a:r>
            <a:endParaRPr lang="en-AU" sz="1100" b="1" dirty="0">
              <a:latin typeface="Arial Narrow" pitchFamily="34" charset="0"/>
            </a:endParaRPr>
          </a:p>
        </p:txBody>
      </p:sp>
    </p:spTree>
    <p:extLst>
      <p:ext uri="{BB962C8B-B14F-4D97-AF65-F5344CB8AC3E}">
        <p14:creationId xmlns:p14="http://schemas.microsoft.com/office/powerpoint/2010/main" val="24498193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645430" y="21163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2CC3CDC9-DCE0-9178-EFE5-DC0C43B8F8A1}"/>
              </a:ext>
            </a:extLst>
          </p:cNvPr>
          <p:cNvSpPr txBox="1"/>
          <p:nvPr/>
        </p:nvSpPr>
        <p:spPr>
          <a:xfrm>
            <a:off x="1510999" y="154064"/>
            <a:ext cx="4078241" cy="738664"/>
          </a:xfrm>
          <a:prstGeom prst="rect">
            <a:avLst/>
          </a:prstGeom>
          <a:noFill/>
        </p:spPr>
        <p:txBody>
          <a:bodyPr wrap="square" rtlCol="0">
            <a:spAutoFit/>
          </a:bodyPr>
          <a:lstStyle/>
          <a:p>
            <a:r>
              <a:rPr lang="en-US" b="1" dirty="0">
                <a:latin typeface="Arial Narrow" pitchFamily="34" charset="0"/>
              </a:rPr>
              <a:t>Title </a:t>
            </a:r>
            <a:r>
              <a:rPr lang="en-US" sz="1200" b="1" dirty="0">
                <a:latin typeface="Arial Narrow" pitchFamily="34" charset="0"/>
              </a:rPr>
              <a:t>– </a:t>
            </a:r>
            <a:r>
              <a:rPr lang="en-US" sz="1200" dirty="0">
                <a:highlight>
                  <a:srgbClr val="FFFF00"/>
                </a:highlight>
                <a:latin typeface="Arial Narrow" pitchFamily="34" charset="0"/>
              </a:rPr>
              <a:t>Investigate by:</a:t>
            </a:r>
          </a:p>
          <a:p>
            <a:r>
              <a:rPr lang="en-US" sz="1200" dirty="0">
                <a:highlight>
                  <a:srgbClr val="FFFF00"/>
                </a:highlight>
                <a:latin typeface="Arial Narrow" pitchFamily="34" charset="0"/>
              </a:rPr>
              <a:t>…using a range of field equipment to measure biotic factors related to marine environments.</a:t>
            </a:r>
          </a:p>
        </p:txBody>
      </p:sp>
      <p:cxnSp>
        <p:nvCxnSpPr>
          <p:cNvPr id="3" name="Straight Connector 2">
            <a:extLst>
              <a:ext uri="{FF2B5EF4-FFF2-40B4-BE49-F238E27FC236}">
                <a16:creationId xmlns:a16="http://schemas.microsoft.com/office/drawing/2014/main" id="{F5589D68-D5BF-146B-7A34-F6EDD2B9B4D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7417E4C0-258D-C08E-463E-2D09E23FFAF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46643073-3B45-540D-1844-11B119BE37B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 Skills</a:t>
            </a:r>
            <a:endParaRPr lang="en-AU" sz="1100" b="1" dirty="0">
              <a:latin typeface="Arial Narrow" pitchFamily="34" charset="0"/>
            </a:endParaRPr>
          </a:p>
        </p:txBody>
      </p:sp>
    </p:spTree>
    <p:extLst>
      <p:ext uri="{BB962C8B-B14F-4D97-AF65-F5344CB8AC3E}">
        <p14:creationId xmlns:p14="http://schemas.microsoft.com/office/powerpoint/2010/main" val="2909591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52897</TotalTime>
  <Words>48746</Words>
  <Application>Microsoft Macintosh PowerPoint</Application>
  <PresentationFormat>On-screen Show (4:3)</PresentationFormat>
  <Paragraphs>5801</Paragraphs>
  <Slides>161</Slides>
  <Notes>124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161</vt:i4>
      </vt:variant>
    </vt:vector>
  </HeadingPairs>
  <TitlesOfParts>
    <vt:vector size="179" baseType="lpstr">
      <vt:lpstr>-apple-system</vt:lpstr>
      <vt:lpstr>Arial</vt:lpstr>
      <vt:lpstr>Arial</vt:lpstr>
      <vt:lpstr>Arial Black</vt:lpstr>
      <vt:lpstr>Arial Narrow</vt:lpstr>
      <vt:lpstr>Bell MT</vt:lpstr>
      <vt:lpstr>Bradley Hand</vt:lpstr>
      <vt:lpstr>Calibri</vt:lpstr>
      <vt:lpstr>Comic Sans MS</vt:lpstr>
      <vt:lpstr>Courier New</vt:lpstr>
      <vt:lpstr>Gabriola</vt:lpstr>
      <vt:lpstr>Google Sans</vt:lpstr>
      <vt:lpstr>Incised901 Nd BT</vt:lpstr>
      <vt:lpstr>Nightclub BTN</vt:lpstr>
      <vt:lpstr>Sneakerhead BTN Condensed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6360</cp:revision>
  <dcterms:created xsi:type="dcterms:W3CDTF">2011-04-13T05:15:36Z</dcterms:created>
  <dcterms:modified xsi:type="dcterms:W3CDTF">2023-07-03T23:16:14Z</dcterms:modified>
</cp:coreProperties>
</file>